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76" r:id="rId2"/>
    <p:sldId id="275" r:id="rId3"/>
    <p:sldId id="257" r:id="rId4"/>
    <p:sldId id="258" r:id="rId5"/>
    <p:sldId id="259" r:id="rId6"/>
    <p:sldId id="261" r:id="rId7"/>
    <p:sldId id="262" r:id="rId8"/>
    <p:sldId id="273" r:id="rId9"/>
    <p:sldId id="274" r:id="rId10"/>
    <p:sldId id="272" r:id="rId1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Black" panose="02000000000000000000" pitchFamily="2" charset="0"/>
      <p:bold r:id="rId17"/>
      <p:boldItalic r:id="rId18"/>
    </p:embeddedFont>
    <p:embeddedFont>
      <p:font typeface="Roboto Medium" panose="02000000000000000000" pitchFamily="2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C048A-D0E6-E454-6F72-FA77BDA18985}" v="22" dt="2025-01-29T14:15:17.612"/>
    <p1510:client id="{487193D1-0589-050B-4C06-55D262C2DEDC}" v="11" dt="2025-01-29T12:53:36.038"/>
    <p1510:client id="{C330F108-2787-B4AA-41D8-288DCBA4F484}" v="13" dt="2025-01-29T13:58:55.048"/>
    <p1510:client id="{D8873C59-2C55-5C4D-A55E-2FF2FC1FCD89}" v="5" dt="2025-01-28T18:38:44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5d552cc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5d552cc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48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34bf5ec5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34bf5ec5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34bf5ec5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34bf5ec5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34bf5ec5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34bf5ec5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34bf5ec5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34bf5ec5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34bf5ec5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34bf5ec5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34bf5ec5d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234bf5ec5d_3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29750" y="86350"/>
            <a:ext cx="9014400" cy="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55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MANUAL DE MANUTENÇÃO</a:t>
            </a:r>
            <a:endParaRPr lang="pt-BR" sz="2550" b="1" dirty="0">
              <a:solidFill>
                <a:schemeClr val="lt1"/>
              </a:solidFill>
            </a:endParaRPr>
          </a:p>
          <a:p>
            <a:r>
              <a:rPr lang="pt-BR" sz="2500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RELATÓRIO DE EXERCÍCIO DA ATIVIDADE PESQUEIRA</a:t>
            </a:r>
            <a:br>
              <a:rPr lang="pt-BR" sz="2500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endParaRPr lang="pt-BR" sz="2500">
              <a:solidFill>
                <a:schemeClr val="lt1"/>
              </a:solidFill>
              <a:latin typeface="Roboto Black"/>
              <a:ea typeface="Roboto Black"/>
              <a:cs typeface="Roboto Black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250" y="4669850"/>
            <a:ext cx="1963599" cy="4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0635027-425A-5A59-DCC1-D65366D4417F}"/>
              </a:ext>
            </a:extLst>
          </p:cNvPr>
          <p:cNvSpPr txBox="1"/>
          <p:nvPr/>
        </p:nvSpPr>
        <p:spPr>
          <a:xfrm>
            <a:off x="133109" y="4238505"/>
            <a:ext cx="503643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500" dirty="0">
                <a:solidFill>
                  <a:srgbClr val="FFFFFF"/>
                </a:solidFill>
                <a:latin typeface="Roboto Black"/>
              </a:rPr>
              <a:t>PESCADOR E PESCADORA PROFISSIONAL INDUSTRIAL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98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631" y="155658"/>
            <a:ext cx="90776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Leia a declaração, e Clique em “Sim” para enviar o REAP</a:t>
            </a:r>
          </a:p>
        </p:txBody>
      </p:sp>
      <p:sp>
        <p:nvSpPr>
          <p:cNvPr id="205" name="Google Shape;205;p29"/>
          <p:cNvSpPr txBox="1"/>
          <p:nvPr/>
        </p:nvSpPr>
        <p:spPr>
          <a:xfrm>
            <a:off x="464100" y="1304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208" name="Google Shape;208;p29"/>
          <p:cNvSpPr/>
          <p:nvPr/>
        </p:nvSpPr>
        <p:spPr>
          <a:xfrm rot="5400000">
            <a:off x="4090014" y="4417773"/>
            <a:ext cx="654430" cy="30454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DFB8D1-F983-55DE-0CDF-7F41D0C0A5A5}"/>
              </a:ext>
            </a:extLst>
          </p:cNvPr>
          <p:cNvSpPr txBox="1"/>
          <p:nvPr/>
        </p:nvSpPr>
        <p:spPr>
          <a:xfrm>
            <a:off x="4757841" y="4262967"/>
            <a:ext cx="438821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700" b="1" dirty="0">
                <a:solidFill>
                  <a:srgbClr val="4285F4"/>
                </a:solidFill>
              </a:rPr>
              <a:t>Parabéns! Você realizou a sua manutenção.</a:t>
            </a:r>
          </a:p>
        </p:txBody>
      </p:sp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A72FDC6A-134F-934F-4A36-BC2C42219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242" y="729414"/>
            <a:ext cx="4074905" cy="3436520"/>
          </a:xfrm>
          <a:prstGeom prst="rect">
            <a:avLst/>
          </a:prstGeom>
        </p:spPr>
      </p:pic>
      <p:sp>
        <p:nvSpPr>
          <p:cNvPr id="207" name="Google Shape;207;p29"/>
          <p:cNvSpPr/>
          <p:nvPr/>
        </p:nvSpPr>
        <p:spPr>
          <a:xfrm>
            <a:off x="4705431" y="3237842"/>
            <a:ext cx="654300" cy="304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4210285" y="3864898"/>
            <a:ext cx="500700" cy="3045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2623130" y="3259684"/>
            <a:ext cx="1643400" cy="2586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246775"/>
            <a:ext cx="91440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300" b="1" dirty="0">
                <a:solidFill>
                  <a:schemeClr val="accent1"/>
                </a:solidFill>
              </a:rPr>
              <a:t>Para iniciar, clique no card “MANUTENÇÃO”​</a:t>
            </a: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25" y="1259925"/>
            <a:ext cx="7765951" cy="30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2519800" y="2454850"/>
            <a:ext cx="1961400" cy="16758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174991" y="4066421"/>
            <a:ext cx="649500" cy="89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19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58504" y="1339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Agora clique no Botão de "Gerar </a:t>
            </a:r>
            <a:r>
              <a:rPr lang="pt-BR" b="1" dirty="0" err="1">
                <a:solidFill>
                  <a:schemeClr val="accent1"/>
                </a:solidFill>
              </a:rPr>
              <a:t>Reaps</a:t>
            </a:r>
            <a:r>
              <a:rPr lang="pt-BR" b="1" dirty="0">
                <a:solidFill>
                  <a:schemeClr val="accent1"/>
                </a:solidFill>
              </a:rPr>
              <a:t>"</a:t>
            </a:r>
            <a:r>
              <a:rPr lang="pt-BR" b="1" dirty="0"/>
              <a:t>​</a:t>
            </a:r>
            <a:endParaRPr b="1" dirty="0"/>
          </a:p>
        </p:txBody>
      </p:sp>
      <p:pic>
        <p:nvPicPr>
          <p:cNvPr id="63" name="Google Shape;63;p14" descr="Interface gráfica do usuário, Texto, Aplicativo, Email&#10;&#10;Descrição gerada automaticamen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06" y="1231760"/>
            <a:ext cx="753427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64100" y="200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7221675" y="3255877"/>
            <a:ext cx="766200" cy="4677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 rot="5400000">
            <a:off x="7241752" y="3994026"/>
            <a:ext cx="727500" cy="454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61050" y="148424"/>
            <a:ext cx="90824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pt-BR" sz="2200" b="1" dirty="0">
                <a:solidFill>
                  <a:schemeClr val="accent1"/>
                </a:solidFill>
              </a:rPr>
              <a:t>  O Sistema informará todas as manutenções a serem preenchidas​</a:t>
            </a:r>
            <a:endParaRPr sz="2200" b="1" dirty="0">
              <a:solidFill>
                <a:schemeClr val="accent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76" y="933706"/>
            <a:ext cx="8518766" cy="400721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7020761" y="1289318"/>
            <a:ext cx="1207800" cy="15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19A82663-073C-76CC-5DEC-E0D29607AFF0}"/>
              </a:ext>
            </a:extLst>
          </p:cNvPr>
          <p:cNvSpPr/>
          <p:nvPr/>
        </p:nvSpPr>
        <p:spPr>
          <a:xfrm>
            <a:off x="3640757" y="1881384"/>
            <a:ext cx="1836858" cy="2109857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30" y="760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pt-BR" sz="2500" b="1" dirty="0">
                <a:solidFill>
                  <a:schemeClr val="accent1"/>
                </a:solidFill>
              </a:rPr>
              <a:t>Agora clique em "Gerar </a:t>
            </a:r>
            <a:r>
              <a:rPr lang="pt-BR" sz="2500" b="1" dirty="0" err="1">
                <a:solidFill>
                  <a:schemeClr val="accent1"/>
                </a:solidFill>
              </a:rPr>
              <a:t>Reaps</a:t>
            </a:r>
            <a:r>
              <a:rPr lang="pt-BR" sz="2500" b="1" dirty="0">
                <a:solidFill>
                  <a:schemeClr val="accent1"/>
                </a:solidFill>
              </a:rPr>
              <a:t>"​</a:t>
            </a:r>
            <a:endParaRPr sz="2500" b="1" dirty="0">
              <a:solidFill>
                <a:schemeClr val="accent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27" y="1131818"/>
            <a:ext cx="8520601" cy="393031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4426346" y="3708827"/>
            <a:ext cx="974400" cy="4287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5650100" y="3825200"/>
            <a:ext cx="1039200" cy="311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7117775" y="1506675"/>
            <a:ext cx="1039200" cy="1818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21925" y="171125"/>
            <a:ext cx="9021569" cy="744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pt-BR" sz="2200" b="1" dirty="0">
                <a:solidFill>
                  <a:schemeClr val="accent1"/>
                </a:solidFill>
              </a:rPr>
              <a:t>Inicie o preenchimento dos relatórios clicando em     </a:t>
            </a: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0275"/>
            <a:ext cx="7117750" cy="3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623450" y="2870500"/>
            <a:ext cx="2325000" cy="76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6052700" y="2909450"/>
            <a:ext cx="220800" cy="2079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6962111" y="184750"/>
            <a:ext cx="356655" cy="3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6455325" y="2909450"/>
            <a:ext cx="506700" cy="207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76250" y="231975"/>
            <a:ext cx="90678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pt-BR" sz="2300" b="1" dirty="0">
                <a:solidFill>
                  <a:schemeClr val="accent1"/>
                </a:solidFill>
              </a:rPr>
              <a:t>Informe se realizou pesca no período.​</a:t>
            </a:r>
            <a:endParaRPr sz="2300" b="1" dirty="0">
              <a:solidFill>
                <a:schemeClr val="accent1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000" dirty="0">
                <a:solidFill>
                  <a:schemeClr val="dk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Informe os meses trabalhados durante o ano de referência​</a:t>
            </a:r>
            <a:endParaRPr dirty="0"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7559425" cy="308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7407585" y="4100649"/>
            <a:ext cx="1426178" cy="80048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chemeClr val="dk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Preencha o campo obrigatório</a:t>
            </a:r>
            <a:endParaRPr lang="pt-BR" sz="1800" b="1" dirty="0">
              <a:solidFill>
                <a:schemeClr val="dk1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6367200" y="3740450"/>
            <a:ext cx="745800" cy="45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0FBE434-9529-1A78-4C4E-5A383B80E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1" y="938225"/>
            <a:ext cx="8486111" cy="414423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552A3E-D546-A333-BDF5-56E5C280075C}"/>
              </a:ext>
            </a:extLst>
          </p:cNvPr>
          <p:cNvSpPr txBox="1"/>
          <p:nvPr/>
        </p:nvSpPr>
        <p:spPr>
          <a:xfrm>
            <a:off x="-377547" y="498"/>
            <a:ext cx="736895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</a:rPr>
              <a:t>Selecione qual o tipo de "Relação de trabalho"</a:t>
            </a:r>
          </a:p>
          <a:p>
            <a:endParaRPr lang="pt-BR"/>
          </a:p>
        </p:txBody>
      </p:sp>
      <p:sp>
        <p:nvSpPr>
          <p:cNvPr id="11" name="Google Shape;113;p19">
            <a:extLst>
              <a:ext uri="{FF2B5EF4-FFF2-40B4-BE49-F238E27FC236}">
                <a16:creationId xmlns:a16="http://schemas.microsoft.com/office/drawing/2014/main" id="{AA252E4A-E8DE-C7FD-D1D6-C682B1774289}"/>
              </a:ext>
            </a:extLst>
          </p:cNvPr>
          <p:cNvSpPr txBox="1"/>
          <p:nvPr/>
        </p:nvSpPr>
        <p:spPr>
          <a:xfrm>
            <a:off x="3384953" y="2082230"/>
            <a:ext cx="1316169" cy="754804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b="1">
                <a:solidFill>
                  <a:schemeClr val="dk1"/>
                </a:solidFill>
                <a:highlight>
                  <a:srgbClr val="F5F5F5"/>
                </a:highlight>
                <a:ea typeface="Roboto"/>
                <a:sym typeface="Roboto"/>
              </a:rPr>
              <a:t>Escolha uma das opções</a:t>
            </a:r>
            <a:endParaRPr lang="pt-BR" b="1">
              <a:solidFill>
                <a:schemeClr val="dk1"/>
              </a:solidFill>
            </a:endParaRPr>
          </a:p>
        </p:txBody>
      </p:sp>
      <p:sp>
        <p:nvSpPr>
          <p:cNvPr id="14" name="Google Shape;114;p19">
            <a:extLst>
              <a:ext uri="{FF2B5EF4-FFF2-40B4-BE49-F238E27FC236}">
                <a16:creationId xmlns:a16="http://schemas.microsoft.com/office/drawing/2014/main" id="{45288EBD-E704-9855-F01A-72FE0C9DB60B}"/>
              </a:ext>
            </a:extLst>
          </p:cNvPr>
          <p:cNvSpPr/>
          <p:nvPr/>
        </p:nvSpPr>
        <p:spPr>
          <a:xfrm>
            <a:off x="1655648" y="1627229"/>
            <a:ext cx="745800" cy="45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D552A3E-D546-A333-BDF5-56E5C280075C}"/>
              </a:ext>
            </a:extLst>
          </p:cNvPr>
          <p:cNvSpPr txBox="1"/>
          <p:nvPr/>
        </p:nvSpPr>
        <p:spPr>
          <a:xfrm>
            <a:off x="-768192" y="499"/>
            <a:ext cx="9915380" cy="6617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</a:rPr>
              <a:t>Anexe o documento que comprove a "Relação de trabalho" informada</a:t>
            </a:r>
          </a:p>
          <a:p>
            <a:endParaRPr lang="pt-BR"/>
          </a:p>
        </p:txBody>
      </p: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409F1C7-55A9-8079-90AD-F2B6F1A5E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731"/>
            <a:ext cx="6512442" cy="33801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E03974D-0EFA-1B73-03A7-C9F5689CFE6D}"/>
              </a:ext>
            </a:extLst>
          </p:cNvPr>
          <p:cNvSpPr/>
          <p:nvPr/>
        </p:nvSpPr>
        <p:spPr>
          <a:xfrm flipV="1">
            <a:off x="7290039" y="4061622"/>
            <a:ext cx="1188167" cy="89281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D48DA58-252A-787E-C0B5-C6CD992A4B9D}"/>
              </a:ext>
            </a:extLst>
          </p:cNvPr>
          <p:cNvSpPr/>
          <p:nvPr/>
        </p:nvSpPr>
        <p:spPr>
          <a:xfrm>
            <a:off x="300893" y="1926721"/>
            <a:ext cx="2271056" cy="52627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114;p19">
            <a:extLst>
              <a:ext uri="{FF2B5EF4-FFF2-40B4-BE49-F238E27FC236}">
                <a16:creationId xmlns:a16="http://schemas.microsoft.com/office/drawing/2014/main" id="{1C8AF866-EC4A-E83B-745B-E3655C40A922}"/>
              </a:ext>
            </a:extLst>
          </p:cNvPr>
          <p:cNvSpPr/>
          <p:nvPr/>
        </p:nvSpPr>
        <p:spPr>
          <a:xfrm>
            <a:off x="2679031" y="1966140"/>
            <a:ext cx="745800" cy="45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531FD8C-DFD0-1CD2-0926-EB837D18FE1C}"/>
              </a:ext>
            </a:extLst>
          </p:cNvPr>
          <p:cNvSpPr txBox="1"/>
          <p:nvPr/>
        </p:nvSpPr>
        <p:spPr>
          <a:xfrm rot="10800000" flipH="1" flipV="1">
            <a:off x="7297255" y="4251067"/>
            <a:ext cx="117598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300" b="1" dirty="0">
                <a:highlight>
                  <a:srgbClr val="F5F5F5"/>
                </a:highlight>
                <a:latin typeface="Roboto"/>
              </a:rPr>
              <a:t>Clique em Enviar REAP</a:t>
            </a:r>
            <a:endParaRPr lang="pt-BR" dirty="0"/>
          </a:p>
        </p:txBody>
      </p:sp>
      <p:sp>
        <p:nvSpPr>
          <p:cNvPr id="14" name="Google Shape;114;p19">
            <a:extLst>
              <a:ext uri="{FF2B5EF4-FFF2-40B4-BE49-F238E27FC236}">
                <a16:creationId xmlns:a16="http://schemas.microsoft.com/office/drawing/2014/main" id="{598D1A10-6A5D-F6DE-E7A1-1DBA9BB33202}"/>
              </a:ext>
            </a:extLst>
          </p:cNvPr>
          <p:cNvSpPr/>
          <p:nvPr/>
        </p:nvSpPr>
        <p:spPr>
          <a:xfrm>
            <a:off x="6493461" y="4179041"/>
            <a:ext cx="745800" cy="45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134CA3C-7521-5025-8461-6C37790AA4CC}"/>
              </a:ext>
            </a:extLst>
          </p:cNvPr>
          <p:cNvSpPr/>
          <p:nvPr/>
        </p:nvSpPr>
        <p:spPr>
          <a:xfrm>
            <a:off x="5770014" y="4272528"/>
            <a:ext cx="636301" cy="2338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89D4CDB-FFA9-0443-96F2-75A71CAEFF57}"/>
              </a:ext>
            </a:extLst>
          </p:cNvPr>
          <p:cNvSpPr/>
          <p:nvPr/>
        </p:nvSpPr>
        <p:spPr>
          <a:xfrm>
            <a:off x="3722408" y="2317955"/>
            <a:ext cx="1500195" cy="7522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8BBC11-7553-1586-7B53-A2989C443C1B}"/>
              </a:ext>
            </a:extLst>
          </p:cNvPr>
          <p:cNvSpPr txBox="1"/>
          <p:nvPr/>
        </p:nvSpPr>
        <p:spPr>
          <a:xfrm>
            <a:off x="3724418" y="2367903"/>
            <a:ext cx="15028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b="1">
                <a:solidFill>
                  <a:srgbClr val="333333"/>
                </a:solidFill>
              </a:rPr>
              <a:t>Insira o</a:t>
            </a:r>
            <a:r>
              <a:rPr lang="pt-BR"/>
              <a:t> </a:t>
            </a:r>
            <a:r>
              <a:rPr lang="pt-BR" sz="1100" b="1">
                <a:solidFill>
                  <a:srgbClr val="333333"/>
                </a:solidFill>
              </a:rPr>
              <a:t>Documento comprobatório de relação de trabalho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7383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(16:9)</PresentationFormat>
  <Slides>10</Slides>
  <Notes>8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Simple Light</vt:lpstr>
      <vt:lpstr>MANUAL DE MANUTENÇÃO RELATÓRIO DE EXERCÍCIO DA ATIVIDADE PESQUEIRA </vt:lpstr>
      <vt:lpstr>Apresentação do PowerPoint</vt:lpstr>
      <vt:lpstr>Agora clique no Botão de "Gerar Reaps"​</vt:lpstr>
      <vt:lpstr>  O Sistema informará todas as manutenções a serem preenchidas​</vt:lpstr>
      <vt:lpstr>Agora clique em "Gerar Reaps"​</vt:lpstr>
      <vt:lpstr>Inicie o preenchimento dos relatórios clicando em     </vt:lpstr>
      <vt:lpstr>Informe se realizou pesca no período.​</vt:lpstr>
      <vt:lpstr>Apresentação do PowerPoint</vt:lpstr>
      <vt:lpstr>Apresentação do PowerPoint</vt:lpstr>
      <vt:lpstr>Leia a declaração, e Clique em “Sim” para enviar o REAP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195</cp:revision>
  <dcterms:modified xsi:type="dcterms:W3CDTF">2025-01-29T14:15:52Z</dcterms:modified>
</cp:coreProperties>
</file>