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08" r:id="rId2"/>
    <p:sldMasterId id="2147483732" r:id="rId3"/>
  </p:sldMasterIdLst>
  <p:notesMasterIdLst>
    <p:notesMasterId r:id="rId53"/>
  </p:notesMasterIdLst>
  <p:sldIdLst>
    <p:sldId id="256" r:id="rId4"/>
    <p:sldId id="264" r:id="rId5"/>
    <p:sldId id="265" r:id="rId6"/>
    <p:sldId id="514" r:id="rId7"/>
    <p:sldId id="515" r:id="rId8"/>
    <p:sldId id="516" r:id="rId9"/>
    <p:sldId id="517" r:id="rId10"/>
    <p:sldId id="351" r:id="rId11"/>
    <p:sldId id="266" r:id="rId12"/>
    <p:sldId id="331" r:id="rId13"/>
    <p:sldId id="405" r:id="rId14"/>
    <p:sldId id="406" r:id="rId15"/>
    <p:sldId id="379" r:id="rId16"/>
    <p:sldId id="442" r:id="rId17"/>
    <p:sldId id="505" r:id="rId18"/>
    <p:sldId id="513" r:id="rId19"/>
    <p:sldId id="518" r:id="rId20"/>
    <p:sldId id="519" r:id="rId21"/>
    <p:sldId id="520" r:id="rId22"/>
    <p:sldId id="521" r:id="rId23"/>
    <p:sldId id="451" r:id="rId24"/>
    <p:sldId id="391" r:id="rId25"/>
    <p:sldId id="452" r:id="rId26"/>
    <p:sldId id="386" r:id="rId27"/>
    <p:sldId id="466" r:id="rId28"/>
    <p:sldId id="387" r:id="rId29"/>
    <p:sldId id="388" r:id="rId30"/>
    <p:sldId id="389" r:id="rId31"/>
    <p:sldId id="390" r:id="rId32"/>
    <p:sldId id="437" r:id="rId33"/>
    <p:sldId id="486" r:id="rId34"/>
    <p:sldId id="484" r:id="rId35"/>
    <p:sldId id="485" r:id="rId36"/>
    <p:sldId id="468" r:id="rId37"/>
    <p:sldId id="461" r:id="rId38"/>
    <p:sldId id="465" r:id="rId39"/>
    <p:sldId id="453" r:id="rId40"/>
    <p:sldId id="363" r:id="rId41"/>
    <p:sldId id="364" r:id="rId42"/>
    <p:sldId id="340" r:id="rId43"/>
    <p:sldId id="448" r:id="rId44"/>
    <p:sldId id="449" r:id="rId45"/>
    <p:sldId id="412" r:id="rId46"/>
    <p:sldId id="395" r:id="rId47"/>
    <p:sldId id="457" r:id="rId48"/>
    <p:sldId id="471" r:id="rId49"/>
    <p:sldId id="422" r:id="rId50"/>
    <p:sldId id="299" r:id="rId51"/>
    <p:sldId id="322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99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5" autoAdjust="0"/>
    <p:restoredTop sz="78718" autoAdjust="0"/>
  </p:normalViewPr>
  <p:slideViewPr>
    <p:cSldViewPr snapToGrid="0">
      <p:cViewPr>
        <p:scale>
          <a:sx n="50" d="100"/>
          <a:sy n="5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BD284-2DC0-4BB2-9E0C-6498A3B6638A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1F9B883-9526-4A40-8D69-BBA45F168716}">
      <dgm:prSet phldrT="[Texto]" custT="1"/>
      <dgm:spPr>
        <a:xfrm>
          <a:off x="3338754" y="2520"/>
          <a:ext cx="1552091" cy="776045"/>
        </a:xfr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Secretário</a:t>
          </a:r>
        </a:p>
      </dgm:t>
    </dgm:pt>
    <dgm:pt modelId="{B4A3F29D-B5F8-4C31-8330-DB245660B236}" type="parTrans" cxnId="{DAFE8BE1-AB92-4419-B2EF-776DF005F26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693A434-FEDD-4113-82B3-13A95BE33CE6}" type="sibTrans" cxnId="{DAFE8BE1-AB92-4419-B2EF-776DF005F26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688382EA-8C68-46BF-AF12-A828B958D4C9}">
      <dgm:prSet phldrT="[Texto]" custT="1"/>
      <dgm:spPr>
        <a:xfrm>
          <a:off x="545385" y="3717707"/>
          <a:ext cx="1547388" cy="962816"/>
        </a:xfr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Subsecretaria de Regularização Ambiental </a:t>
          </a:r>
        </a:p>
        <a:p>
          <a:r>
            <a:rPr lang="pt-BR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SURAM</a:t>
          </a:r>
        </a:p>
      </dgm:t>
    </dgm:pt>
    <dgm:pt modelId="{BAEC65DD-B836-446E-B4C3-CBAF2C13AE45}" type="parTrans" cxnId="{6F77F7EB-0C8E-42FC-9A89-0CD975781E48}">
      <dgm:prSet/>
      <dgm:spPr>
        <a:xfrm>
          <a:off x="1319080" y="778566"/>
          <a:ext cx="2795719" cy="2939140"/>
        </a:xfrm>
        <a:noFill/>
        <a:ln w="25400" cap="flat" cmpd="sng" algn="ctr">
          <a:solidFill>
            <a:srgbClr val="9BBB59"/>
          </a:solidFill>
          <a:prstDash val="solid"/>
        </a:ln>
        <a:effectLst/>
      </dgm:spPr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4CD98F5-2C93-435C-AA57-045CCA0D0F2C}" type="sibTrans" cxnId="{6F77F7EB-0C8E-42FC-9A89-0CD975781E4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E0DEE6C0-1AA4-4B3A-818D-2D375674BE83}">
      <dgm:prSet phldrT="[Texto]" custT="1"/>
      <dgm:spPr>
        <a:xfrm>
          <a:off x="2418713" y="3717707"/>
          <a:ext cx="1537874" cy="962816"/>
        </a:xfr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Subsecretaria de </a:t>
          </a:r>
          <a:r>
            <a:rPr lang="pt-BR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Fiscalização Ambiental</a:t>
          </a:r>
          <a:endParaRPr lang="pt-BR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pt-BR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SUFIS</a:t>
          </a:r>
        </a:p>
      </dgm:t>
    </dgm:pt>
    <dgm:pt modelId="{ADCE0C94-502B-4F50-AD5A-96426ADF2DA7}" type="parTrans" cxnId="{083B362E-97CF-426E-8CDA-DD10D7F06A08}">
      <dgm:prSet/>
      <dgm:spPr>
        <a:xfrm>
          <a:off x="3187650" y="778566"/>
          <a:ext cx="927149" cy="29391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EADFA01-F9CC-44D0-8900-F6FA56075E74}" type="sibTrans" cxnId="{083B362E-97CF-426E-8CDA-DD10D7F06A0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1C03234F-0933-437A-8F56-D8B19D5CCFB6}">
      <dgm:prSet phldrT="[Texto]" custT="1"/>
      <dgm:spPr>
        <a:xfrm>
          <a:off x="4282526" y="3717707"/>
          <a:ext cx="1537874" cy="962816"/>
        </a:xfr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Subsecretaria de Gestão Regional</a:t>
          </a:r>
        </a:p>
        <a:p>
          <a:r>
            <a:rPr lang="pt-BR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SUGER</a:t>
          </a:r>
        </a:p>
      </dgm:t>
    </dgm:pt>
    <dgm:pt modelId="{2C5BAC66-A160-48EA-8008-703DC7D57B13}" type="parTrans" cxnId="{E4CEA00F-7BD5-4EE6-87BA-89FEEEB1377A}">
      <dgm:prSet/>
      <dgm:spPr>
        <a:xfrm>
          <a:off x="4114800" y="778566"/>
          <a:ext cx="936663" cy="29391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57247FB-A6ED-4C56-89ED-BA841E449006}" type="sibTrans" cxnId="{E4CEA00F-7BD5-4EE6-87BA-89FEEEB1377A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C4BDF25-B4B6-4C57-AA5F-5FADBB652E71}">
      <dgm:prSet phldrT="[Texto]" custT="1"/>
      <dgm:spPr>
        <a:xfrm>
          <a:off x="4282526" y="3717707"/>
          <a:ext cx="1537874" cy="962816"/>
        </a:xfrm>
        <a:solidFill>
          <a:srgbClr val="FFC000">
            <a:alpha val="5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pt-BR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Superintendências Regionais de Meio Ambiente</a:t>
          </a:r>
        </a:p>
        <a:p>
          <a:pPr>
            <a:spcAft>
              <a:spcPts val="0"/>
            </a:spcAft>
          </a:pPr>
          <a:r>
            <a:rPr lang="pt-BR" sz="1400" b="1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SUPRAMs</a:t>
          </a:r>
          <a:endParaRPr lang="pt-BR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A1A5625-AF9C-4E83-A5A7-F29581E8A3F6}" type="parTrans" cxnId="{1C0EDB96-0F9E-49F3-9BFE-76BDC9987C9D}">
      <dgm:prSet/>
      <dgm:spPr>
        <a:ln w="19050">
          <a:solidFill>
            <a:srgbClr val="9BBB59"/>
          </a:solidFill>
        </a:ln>
      </dgm:spPr>
      <dgm:t>
        <a:bodyPr/>
        <a:lstStyle/>
        <a:p>
          <a:endParaRPr lang="pt-BR"/>
        </a:p>
      </dgm:t>
    </dgm:pt>
    <dgm:pt modelId="{D2A64EC3-375A-47F7-8F11-473CDD1FBE12}" type="sibTrans" cxnId="{1C0EDB96-0F9E-49F3-9BFE-76BDC9987C9D}">
      <dgm:prSet/>
      <dgm:spPr/>
      <dgm:t>
        <a:bodyPr/>
        <a:lstStyle/>
        <a:p>
          <a:endParaRPr lang="pt-BR"/>
        </a:p>
      </dgm:t>
    </dgm:pt>
    <dgm:pt modelId="{4223B0D9-005F-469A-B452-CF3AE213CFCD}">
      <dgm:prSet phldrT="[Texto]" custT="1"/>
      <dgm:spPr>
        <a:xfrm>
          <a:off x="4282526" y="3717707"/>
          <a:ext cx="1537874" cy="962816"/>
        </a:xfr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Superintendência de Gestão </a:t>
          </a:r>
          <a:r>
            <a:rPr lang="pt-BR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Ambiental</a:t>
          </a:r>
        </a:p>
        <a:p>
          <a:r>
            <a:rPr lang="pt-BR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SUGA</a:t>
          </a:r>
          <a:endParaRPr lang="pt-BR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1498EC8-5AD9-4E99-9498-6F11C87F048F}" type="parTrans" cxnId="{1A44BB50-031C-494A-8442-CF3DEC94DFCC}">
      <dgm:prSet/>
      <dgm:spPr>
        <a:ln w="19050">
          <a:solidFill>
            <a:srgbClr val="9BBB59"/>
          </a:solidFill>
        </a:ln>
      </dgm:spPr>
      <dgm:t>
        <a:bodyPr/>
        <a:lstStyle/>
        <a:p>
          <a:endParaRPr lang="pt-BR"/>
        </a:p>
      </dgm:t>
    </dgm:pt>
    <dgm:pt modelId="{9898DA94-9A10-4523-8457-FA3166CDAB92}" type="sibTrans" cxnId="{1A44BB50-031C-494A-8442-CF3DEC94DFCC}">
      <dgm:prSet/>
      <dgm:spPr/>
      <dgm:t>
        <a:bodyPr/>
        <a:lstStyle/>
        <a:p>
          <a:endParaRPr lang="pt-BR"/>
        </a:p>
      </dgm:t>
    </dgm:pt>
    <dgm:pt modelId="{97030CA2-873C-47A7-A52B-95ECE8D6C583}" type="asst">
      <dgm:prSet phldrT="[Texto]" custT="1"/>
      <dgm:spPr>
        <a:xfrm>
          <a:off x="5914993" y="864094"/>
          <a:ext cx="1542623" cy="788446"/>
        </a:xfrm>
        <a:solidFill>
          <a:srgbClr val="E3ECD0"/>
        </a:solidFill>
        <a:ln w="25400" cap="flat" cmpd="sng" algn="ctr">
          <a:solidFill>
            <a:sysClr val="window" lastClr="FFFFFF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COPAM e CERH</a:t>
          </a:r>
        </a:p>
      </dgm:t>
    </dgm:pt>
    <dgm:pt modelId="{F0EF369A-8532-4728-845A-F81B22FFA85E}" type="sibTrans" cxnId="{BA7FCCBA-E537-4E23-A057-7C6033526F4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A688187B-1596-4293-8F0F-E26E74B1A005}" type="parTrans" cxnId="{BA7FCCBA-E537-4E23-A057-7C6033526F48}">
      <dgm:prSet/>
      <dgm:spPr>
        <a:xfrm>
          <a:off x="4114800" y="778566"/>
          <a:ext cx="1800193" cy="479751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ysDash"/>
        </a:ln>
        <a:effectLst/>
      </dgm:spPr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DA5C3A66-FC16-460A-A534-78FB35F0D1BD}" type="pres">
      <dgm:prSet presAssocID="{75BBD284-2DC0-4BB2-9E0C-6498A3B663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B14BF55-15DF-4F37-A838-16281576FB85}" type="pres">
      <dgm:prSet presAssocID="{D1F9B883-9526-4A40-8D69-BBA45F168716}" presName="hierRoot1" presStyleCnt="0">
        <dgm:presLayoutVars>
          <dgm:hierBranch val="init"/>
        </dgm:presLayoutVars>
      </dgm:prSet>
      <dgm:spPr/>
    </dgm:pt>
    <dgm:pt modelId="{5F3B2695-1D85-4AA6-B4D2-A05E554D0872}" type="pres">
      <dgm:prSet presAssocID="{D1F9B883-9526-4A40-8D69-BBA45F168716}" presName="rootComposite1" presStyleCnt="0"/>
      <dgm:spPr/>
    </dgm:pt>
    <dgm:pt modelId="{22B00BB6-02D5-402C-ACEE-6F2F3B14ADAE}" type="pres">
      <dgm:prSet presAssocID="{D1F9B883-9526-4A40-8D69-BBA45F168716}" presName="rootText1" presStyleLbl="node0" presStyleIdx="0" presStyleCnt="1" custLinFactY="-52963" custLinFactNeighborX="-5332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3D84D4-CD43-4B66-A6CF-0B3ADAACAA37}" type="pres">
      <dgm:prSet presAssocID="{D1F9B883-9526-4A40-8D69-BBA45F16871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BB7178A-2D49-48F8-AF18-3022AC7D17B1}" type="pres">
      <dgm:prSet presAssocID="{D1F9B883-9526-4A40-8D69-BBA45F168716}" presName="hierChild2" presStyleCnt="0"/>
      <dgm:spPr/>
    </dgm:pt>
    <dgm:pt modelId="{211DF4BC-07BF-43C0-9BE7-BFFB223AF152}" type="pres">
      <dgm:prSet presAssocID="{BAEC65DD-B836-446E-B4C3-CBAF2C13AE45}" presName="Name37" presStyleLbl="parChTrans1D2" presStyleIdx="0" presStyleCnt="6"/>
      <dgm:spPr/>
      <dgm:t>
        <a:bodyPr/>
        <a:lstStyle/>
        <a:p>
          <a:endParaRPr lang="pt-BR"/>
        </a:p>
      </dgm:t>
    </dgm:pt>
    <dgm:pt modelId="{AF33166B-56E1-4373-A220-4EC276AE0BBF}" type="pres">
      <dgm:prSet presAssocID="{688382EA-8C68-46BF-AF12-A828B958D4C9}" presName="hierRoot2" presStyleCnt="0">
        <dgm:presLayoutVars>
          <dgm:hierBranch val="init"/>
        </dgm:presLayoutVars>
      </dgm:prSet>
      <dgm:spPr/>
    </dgm:pt>
    <dgm:pt modelId="{7CE641AA-5F95-4DC3-89C5-3F3684AD33E4}" type="pres">
      <dgm:prSet presAssocID="{688382EA-8C68-46BF-AF12-A828B958D4C9}" presName="rootComposite" presStyleCnt="0"/>
      <dgm:spPr/>
    </dgm:pt>
    <dgm:pt modelId="{2628B5A7-C62A-4277-9391-D3AB0318B908}" type="pres">
      <dgm:prSet presAssocID="{688382EA-8C68-46BF-AF12-A828B958D4C9}" presName="rootText" presStyleLbl="node2" presStyleIdx="0" presStyleCnt="5" custScaleX="99697" custScaleY="124067" custLinFactY="-100000" custLinFactNeighborX="47333" custLinFactNeighborY="-12488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293E801-4094-4211-8842-8B795FA2F1E0}" type="pres">
      <dgm:prSet presAssocID="{688382EA-8C68-46BF-AF12-A828B958D4C9}" presName="rootConnector" presStyleLbl="node2" presStyleIdx="0" presStyleCnt="5"/>
      <dgm:spPr/>
      <dgm:t>
        <a:bodyPr/>
        <a:lstStyle/>
        <a:p>
          <a:endParaRPr lang="pt-BR"/>
        </a:p>
      </dgm:t>
    </dgm:pt>
    <dgm:pt modelId="{2159EA5D-A877-4F08-AD68-97412A7D3CB2}" type="pres">
      <dgm:prSet presAssocID="{688382EA-8C68-46BF-AF12-A828B958D4C9}" presName="hierChild4" presStyleCnt="0"/>
      <dgm:spPr/>
    </dgm:pt>
    <dgm:pt modelId="{0004A53C-44AE-481C-AE2F-1A974364DB8E}" type="pres">
      <dgm:prSet presAssocID="{688382EA-8C68-46BF-AF12-A828B958D4C9}" presName="hierChild5" presStyleCnt="0"/>
      <dgm:spPr/>
    </dgm:pt>
    <dgm:pt modelId="{80FDAEEF-9052-4833-BB6A-8A2155E3BC74}" type="pres">
      <dgm:prSet presAssocID="{ADCE0C94-502B-4F50-AD5A-96426ADF2DA7}" presName="Name37" presStyleLbl="parChTrans1D2" presStyleIdx="1" presStyleCnt="6"/>
      <dgm:spPr/>
      <dgm:t>
        <a:bodyPr/>
        <a:lstStyle/>
        <a:p>
          <a:endParaRPr lang="pt-BR"/>
        </a:p>
      </dgm:t>
    </dgm:pt>
    <dgm:pt modelId="{4911D08A-27B6-4BBE-940B-B0A024CF9A08}" type="pres">
      <dgm:prSet presAssocID="{E0DEE6C0-1AA4-4B3A-818D-2D375674BE83}" presName="hierRoot2" presStyleCnt="0">
        <dgm:presLayoutVars>
          <dgm:hierBranch val="init"/>
        </dgm:presLayoutVars>
      </dgm:prSet>
      <dgm:spPr/>
    </dgm:pt>
    <dgm:pt modelId="{6E8C0310-4EF4-4736-9331-CB5558EC865A}" type="pres">
      <dgm:prSet presAssocID="{E0DEE6C0-1AA4-4B3A-818D-2D375674BE83}" presName="rootComposite" presStyleCnt="0"/>
      <dgm:spPr/>
    </dgm:pt>
    <dgm:pt modelId="{EF6B342B-2F5D-4AD3-9E10-88181964FD0D}" type="pres">
      <dgm:prSet presAssocID="{E0DEE6C0-1AA4-4B3A-818D-2D375674BE83}" presName="rootText" presStyleLbl="node2" presStyleIdx="1" presStyleCnt="5" custScaleX="99084" custScaleY="124067" custLinFactY="-100000" custLinFactNeighborX="56160" custLinFactNeighborY="-1253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DDEE309-FD85-472C-80EA-DF0B8257A738}" type="pres">
      <dgm:prSet presAssocID="{E0DEE6C0-1AA4-4B3A-818D-2D375674BE83}" presName="rootConnector" presStyleLbl="node2" presStyleIdx="1" presStyleCnt="5"/>
      <dgm:spPr/>
      <dgm:t>
        <a:bodyPr/>
        <a:lstStyle/>
        <a:p>
          <a:endParaRPr lang="pt-BR"/>
        </a:p>
      </dgm:t>
    </dgm:pt>
    <dgm:pt modelId="{19493DA2-C9C6-4EAD-891B-717005E6F0EB}" type="pres">
      <dgm:prSet presAssocID="{E0DEE6C0-1AA4-4B3A-818D-2D375674BE83}" presName="hierChild4" presStyleCnt="0"/>
      <dgm:spPr/>
    </dgm:pt>
    <dgm:pt modelId="{1B5833D5-C713-4344-8DA3-0CB54D5CC1A7}" type="pres">
      <dgm:prSet presAssocID="{E0DEE6C0-1AA4-4B3A-818D-2D375674BE83}" presName="hierChild5" presStyleCnt="0"/>
      <dgm:spPr/>
    </dgm:pt>
    <dgm:pt modelId="{322D69A7-0E44-403B-82F8-6F8FBC50B4DA}" type="pres">
      <dgm:prSet presAssocID="{2C5BAC66-A160-48EA-8008-703DC7D57B13}" presName="Name37" presStyleLbl="parChTrans1D2" presStyleIdx="2" presStyleCnt="6"/>
      <dgm:spPr/>
      <dgm:t>
        <a:bodyPr/>
        <a:lstStyle/>
        <a:p>
          <a:endParaRPr lang="pt-BR"/>
        </a:p>
      </dgm:t>
    </dgm:pt>
    <dgm:pt modelId="{7D2551C0-5D49-497C-8A83-E5E28D035A08}" type="pres">
      <dgm:prSet presAssocID="{1C03234F-0933-437A-8F56-D8B19D5CCFB6}" presName="hierRoot2" presStyleCnt="0">
        <dgm:presLayoutVars>
          <dgm:hierBranch val="init"/>
        </dgm:presLayoutVars>
      </dgm:prSet>
      <dgm:spPr/>
    </dgm:pt>
    <dgm:pt modelId="{5AF4A979-12A8-4813-9C00-43D85B2202C2}" type="pres">
      <dgm:prSet presAssocID="{1C03234F-0933-437A-8F56-D8B19D5CCFB6}" presName="rootComposite" presStyleCnt="0"/>
      <dgm:spPr/>
    </dgm:pt>
    <dgm:pt modelId="{04B921D3-6380-4327-91BE-E779E32AFD91}" type="pres">
      <dgm:prSet presAssocID="{1C03234F-0933-437A-8F56-D8B19D5CCFB6}" presName="rootText" presStyleLbl="node2" presStyleIdx="2" presStyleCnt="5" custScaleX="99084" custScaleY="124067" custLinFactY="-100000" custLinFactNeighborX="85157" custLinFactNeighborY="-1253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4D6AD6-E3C6-419A-B316-61256A1574FA}" type="pres">
      <dgm:prSet presAssocID="{1C03234F-0933-437A-8F56-D8B19D5CCFB6}" presName="rootConnector" presStyleLbl="node2" presStyleIdx="2" presStyleCnt="5"/>
      <dgm:spPr/>
      <dgm:t>
        <a:bodyPr/>
        <a:lstStyle/>
        <a:p>
          <a:endParaRPr lang="pt-BR"/>
        </a:p>
      </dgm:t>
    </dgm:pt>
    <dgm:pt modelId="{7E01C8EF-D71B-43C5-8C5C-1158141EE0C6}" type="pres">
      <dgm:prSet presAssocID="{1C03234F-0933-437A-8F56-D8B19D5CCFB6}" presName="hierChild4" presStyleCnt="0"/>
      <dgm:spPr/>
    </dgm:pt>
    <dgm:pt modelId="{64E76557-0704-4920-BD2D-7F6A2A4943FD}" type="pres">
      <dgm:prSet presAssocID="{1C03234F-0933-437A-8F56-D8B19D5CCFB6}" presName="hierChild5" presStyleCnt="0"/>
      <dgm:spPr/>
    </dgm:pt>
    <dgm:pt modelId="{B67F93ED-EBE1-4658-BAB4-069D8381C479}" type="pres">
      <dgm:prSet presAssocID="{81498EC8-5AD9-4E99-9498-6F11C87F048F}" presName="Name37" presStyleLbl="parChTrans1D2" presStyleIdx="3" presStyleCnt="6"/>
      <dgm:spPr/>
      <dgm:t>
        <a:bodyPr/>
        <a:lstStyle/>
        <a:p>
          <a:endParaRPr lang="pt-BR"/>
        </a:p>
      </dgm:t>
    </dgm:pt>
    <dgm:pt modelId="{12FE7138-26A8-4ED1-9B63-9B33A287B8DF}" type="pres">
      <dgm:prSet presAssocID="{4223B0D9-005F-469A-B452-CF3AE213CFCD}" presName="hierRoot2" presStyleCnt="0">
        <dgm:presLayoutVars>
          <dgm:hierBranch val="init"/>
        </dgm:presLayoutVars>
      </dgm:prSet>
      <dgm:spPr/>
    </dgm:pt>
    <dgm:pt modelId="{2DFD47F5-361E-42AB-BBA1-862141C4F531}" type="pres">
      <dgm:prSet presAssocID="{4223B0D9-005F-469A-B452-CF3AE213CFCD}" presName="rootComposite" presStyleCnt="0"/>
      <dgm:spPr/>
    </dgm:pt>
    <dgm:pt modelId="{7D266FF5-8E9B-42E6-86AB-110663D5CBD1}" type="pres">
      <dgm:prSet presAssocID="{4223B0D9-005F-469A-B452-CF3AE213CFCD}" presName="rootText" presStyleLbl="node2" presStyleIdx="3" presStyleCnt="5" custScaleX="113482" custScaleY="121088" custLinFactY="-100000" custLinFactNeighborX="85711" custLinFactNeighborY="-1253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000F16-E941-4773-8A97-DF090D4E73CA}" type="pres">
      <dgm:prSet presAssocID="{4223B0D9-005F-469A-B452-CF3AE213CFCD}" presName="rootConnector" presStyleLbl="node2" presStyleIdx="3" presStyleCnt="5"/>
      <dgm:spPr/>
      <dgm:t>
        <a:bodyPr/>
        <a:lstStyle/>
        <a:p>
          <a:endParaRPr lang="pt-BR"/>
        </a:p>
      </dgm:t>
    </dgm:pt>
    <dgm:pt modelId="{816814EC-9AA3-48AD-82DE-90CEDB50F0C2}" type="pres">
      <dgm:prSet presAssocID="{4223B0D9-005F-469A-B452-CF3AE213CFCD}" presName="hierChild4" presStyleCnt="0"/>
      <dgm:spPr/>
    </dgm:pt>
    <dgm:pt modelId="{C0E618ED-F105-496C-B057-7D5E153696F4}" type="pres">
      <dgm:prSet presAssocID="{4223B0D9-005F-469A-B452-CF3AE213CFCD}" presName="hierChild5" presStyleCnt="0"/>
      <dgm:spPr/>
    </dgm:pt>
    <dgm:pt modelId="{836EB0DF-0508-4D36-9705-30B1E2B6DE4A}" type="pres">
      <dgm:prSet presAssocID="{4A1A5625-AF9C-4E83-A5A7-F29581E8A3F6}" presName="Name37" presStyleLbl="parChTrans1D2" presStyleIdx="4" presStyleCnt="6"/>
      <dgm:spPr/>
      <dgm:t>
        <a:bodyPr/>
        <a:lstStyle/>
        <a:p>
          <a:endParaRPr lang="pt-BR"/>
        </a:p>
      </dgm:t>
    </dgm:pt>
    <dgm:pt modelId="{B1231AAB-3FE8-4061-8630-2EC2A72A4A8B}" type="pres">
      <dgm:prSet presAssocID="{3C4BDF25-B4B6-4C57-AA5F-5FADBB652E71}" presName="hierRoot2" presStyleCnt="0">
        <dgm:presLayoutVars>
          <dgm:hierBranch val="init"/>
        </dgm:presLayoutVars>
      </dgm:prSet>
      <dgm:spPr/>
    </dgm:pt>
    <dgm:pt modelId="{55AF0078-13B2-48B1-BB4C-76F5518D5963}" type="pres">
      <dgm:prSet presAssocID="{3C4BDF25-B4B6-4C57-AA5F-5FADBB652E71}" presName="rootComposite" presStyleCnt="0"/>
      <dgm:spPr/>
    </dgm:pt>
    <dgm:pt modelId="{AA74C16D-906D-4271-A3A3-3D111971E2CF}" type="pres">
      <dgm:prSet presAssocID="{3C4BDF25-B4B6-4C57-AA5F-5FADBB652E71}" presName="rootText" presStyleLbl="node2" presStyleIdx="4" presStyleCnt="5" custScaleX="107737" custScaleY="132013" custLinFactX="-100000" custLinFactNeighborX="-147750" custLinFactNeighborY="-7751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5A9F46B-CA66-4962-8B98-DE8F6D4CB140}" type="pres">
      <dgm:prSet presAssocID="{3C4BDF25-B4B6-4C57-AA5F-5FADBB652E71}" presName="rootConnector" presStyleLbl="node2" presStyleIdx="4" presStyleCnt="5"/>
      <dgm:spPr/>
      <dgm:t>
        <a:bodyPr/>
        <a:lstStyle/>
        <a:p>
          <a:endParaRPr lang="pt-BR"/>
        </a:p>
      </dgm:t>
    </dgm:pt>
    <dgm:pt modelId="{46806E2C-FB13-48EF-AA1E-93CB62375C79}" type="pres">
      <dgm:prSet presAssocID="{3C4BDF25-B4B6-4C57-AA5F-5FADBB652E71}" presName="hierChild4" presStyleCnt="0"/>
      <dgm:spPr/>
    </dgm:pt>
    <dgm:pt modelId="{EA657EB1-451F-4A3A-8FCC-6968E72402E8}" type="pres">
      <dgm:prSet presAssocID="{3C4BDF25-B4B6-4C57-AA5F-5FADBB652E71}" presName="hierChild5" presStyleCnt="0"/>
      <dgm:spPr/>
    </dgm:pt>
    <dgm:pt modelId="{B64C5814-726A-48A0-8B5A-92A24520C469}" type="pres">
      <dgm:prSet presAssocID="{D1F9B883-9526-4A40-8D69-BBA45F168716}" presName="hierChild3" presStyleCnt="0"/>
      <dgm:spPr/>
    </dgm:pt>
    <dgm:pt modelId="{123F3E7A-8782-4C8B-AA5F-20CE3EEFE1A3}" type="pres">
      <dgm:prSet presAssocID="{A688187B-1596-4293-8F0F-E26E74B1A005}" presName="Name111" presStyleLbl="parChTrans1D2" presStyleIdx="5" presStyleCnt="6"/>
      <dgm:spPr/>
      <dgm:t>
        <a:bodyPr/>
        <a:lstStyle/>
        <a:p>
          <a:endParaRPr lang="pt-BR"/>
        </a:p>
      </dgm:t>
    </dgm:pt>
    <dgm:pt modelId="{D400FFFC-A691-4F6F-A2EC-9DB6AB273FF5}" type="pres">
      <dgm:prSet presAssocID="{97030CA2-873C-47A7-A52B-95ECE8D6C583}" presName="hierRoot3" presStyleCnt="0">
        <dgm:presLayoutVars>
          <dgm:hierBranch val="init"/>
        </dgm:presLayoutVars>
      </dgm:prSet>
      <dgm:spPr/>
    </dgm:pt>
    <dgm:pt modelId="{560C440F-3EA2-47BE-A42E-113ABF18298A}" type="pres">
      <dgm:prSet presAssocID="{97030CA2-873C-47A7-A52B-95ECE8D6C583}" presName="rootComposite3" presStyleCnt="0"/>
      <dgm:spPr/>
    </dgm:pt>
    <dgm:pt modelId="{96D16B59-6773-45BE-AFC9-34948C2F48A2}" type="pres">
      <dgm:prSet presAssocID="{97030CA2-873C-47A7-A52B-95ECE8D6C583}" presName="rootText3" presStyleLbl="asst1" presStyleIdx="0" presStyleCnt="1" custScaleX="99390" custScaleY="69912" custLinFactX="81328" custLinFactY="-100000" custLinFactNeighborX="100000" custLinFactNeighborY="-1075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A51CD3-2958-4CA4-A69A-E96025EBC50D}" type="pres">
      <dgm:prSet presAssocID="{97030CA2-873C-47A7-A52B-95ECE8D6C583}" presName="rootConnector3" presStyleLbl="asst1" presStyleIdx="0" presStyleCnt="1"/>
      <dgm:spPr/>
      <dgm:t>
        <a:bodyPr/>
        <a:lstStyle/>
        <a:p>
          <a:endParaRPr lang="pt-BR"/>
        </a:p>
      </dgm:t>
    </dgm:pt>
    <dgm:pt modelId="{ADD8E3AE-39AE-40CC-9071-D563EF62D527}" type="pres">
      <dgm:prSet presAssocID="{97030CA2-873C-47A7-A52B-95ECE8D6C583}" presName="hierChild6" presStyleCnt="0"/>
      <dgm:spPr/>
    </dgm:pt>
    <dgm:pt modelId="{148DF16A-73DE-481B-957E-7D611F9CB682}" type="pres">
      <dgm:prSet presAssocID="{97030CA2-873C-47A7-A52B-95ECE8D6C583}" presName="hierChild7" presStyleCnt="0"/>
      <dgm:spPr/>
    </dgm:pt>
  </dgm:ptLst>
  <dgm:cxnLst>
    <dgm:cxn modelId="{A222EE5D-18C5-4D3C-9DB0-1BB6FD2EA53C}" type="presOf" srcId="{A688187B-1596-4293-8F0F-E26E74B1A005}" destId="{123F3E7A-8782-4C8B-AA5F-20CE3EEFE1A3}" srcOrd="0" destOrd="0" presId="urn:microsoft.com/office/officeart/2005/8/layout/orgChart1"/>
    <dgm:cxn modelId="{6D6F11F4-51E6-4DF1-80CB-D799C3B8F768}" type="presOf" srcId="{75BBD284-2DC0-4BB2-9E0C-6498A3B6638A}" destId="{DA5C3A66-FC16-460A-A534-78FB35F0D1BD}" srcOrd="0" destOrd="0" presId="urn:microsoft.com/office/officeart/2005/8/layout/orgChart1"/>
    <dgm:cxn modelId="{1A44BB50-031C-494A-8442-CF3DEC94DFCC}" srcId="{D1F9B883-9526-4A40-8D69-BBA45F168716}" destId="{4223B0D9-005F-469A-B452-CF3AE213CFCD}" srcOrd="4" destOrd="0" parTransId="{81498EC8-5AD9-4E99-9498-6F11C87F048F}" sibTransId="{9898DA94-9A10-4523-8457-FA3166CDAB92}"/>
    <dgm:cxn modelId="{3DA92945-3D2B-46AE-93FB-C82299272634}" type="presOf" srcId="{688382EA-8C68-46BF-AF12-A828B958D4C9}" destId="{C293E801-4094-4211-8842-8B795FA2F1E0}" srcOrd="1" destOrd="0" presId="urn:microsoft.com/office/officeart/2005/8/layout/orgChart1"/>
    <dgm:cxn modelId="{FB85DE2A-172C-4373-BBB1-99B4AFBBCC48}" type="presOf" srcId="{4223B0D9-005F-469A-B452-CF3AE213CFCD}" destId="{7D266FF5-8E9B-42E6-86AB-110663D5CBD1}" srcOrd="0" destOrd="0" presId="urn:microsoft.com/office/officeart/2005/8/layout/orgChart1"/>
    <dgm:cxn modelId="{84172758-A714-4C00-9675-6E81B1ED0FAF}" type="presOf" srcId="{E0DEE6C0-1AA4-4B3A-818D-2D375674BE83}" destId="{EF6B342B-2F5D-4AD3-9E10-88181964FD0D}" srcOrd="0" destOrd="0" presId="urn:microsoft.com/office/officeart/2005/8/layout/orgChart1"/>
    <dgm:cxn modelId="{6EA9389B-9A18-46CA-87DB-8DA63C0B8D4B}" type="presOf" srcId="{97030CA2-873C-47A7-A52B-95ECE8D6C583}" destId="{0CA51CD3-2958-4CA4-A69A-E96025EBC50D}" srcOrd="1" destOrd="0" presId="urn:microsoft.com/office/officeart/2005/8/layout/orgChart1"/>
    <dgm:cxn modelId="{FDED0B70-BC69-4C66-B547-003A4DF91F9A}" type="presOf" srcId="{4A1A5625-AF9C-4E83-A5A7-F29581E8A3F6}" destId="{836EB0DF-0508-4D36-9705-30B1E2B6DE4A}" srcOrd="0" destOrd="0" presId="urn:microsoft.com/office/officeart/2005/8/layout/orgChart1"/>
    <dgm:cxn modelId="{67289BC3-F43F-464B-8389-FDE6B33AF53F}" type="presOf" srcId="{BAEC65DD-B836-446E-B4C3-CBAF2C13AE45}" destId="{211DF4BC-07BF-43C0-9BE7-BFFB223AF152}" srcOrd="0" destOrd="0" presId="urn:microsoft.com/office/officeart/2005/8/layout/orgChart1"/>
    <dgm:cxn modelId="{2E9A945B-309D-481A-8A5E-933F4B04AA69}" type="presOf" srcId="{4223B0D9-005F-469A-B452-CF3AE213CFCD}" destId="{70000F16-E941-4773-8A97-DF090D4E73CA}" srcOrd="1" destOrd="0" presId="urn:microsoft.com/office/officeart/2005/8/layout/orgChart1"/>
    <dgm:cxn modelId="{DAFE8BE1-AB92-4419-B2EF-776DF005F268}" srcId="{75BBD284-2DC0-4BB2-9E0C-6498A3B6638A}" destId="{D1F9B883-9526-4A40-8D69-BBA45F168716}" srcOrd="0" destOrd="0" parTransId="{B4A3F29D-B5F8-4C31-8330-DB245660B236}" sibTransId="{8693A434-FEDD-4113-82B3-13A95BE33CE6}"/>
    <dgm:cxn modelId="{830B352E-4BA9-4D16-991C-D0EBCA9EEAB9}" type="presOf" srcId="{E0DEE6C0-1AA4-4B3A-818D-2D375674BE83}" destId="{0DDEE309-FD85-472C-80EA-DF0B8257A738}" srcOrd="1" destOrd="0" presId="urn:microsoft.com/office/officeart/2005/8/layout/orgChart1"/>
    <dgm:cxn modelId="{363B0F3A-39AC-4384-9BB1-F2B8A55205F3}" type="presOf" srcId="{3C4BDF25-B4B6-4C57-AA5F-5FADBB652E71}" destId="{95A9F46B-CA66-4962-8B98-DE8F6D4CB140}" srcOrd="1" destOrd="0" presId="urn:microsoft.com/office/officeart/2005/8/layout/orgChart1"/>
    <dgm:cxn modelId="{C29C7402-7C99-4E28-BDDA-AE2CE3FD0E3B}" type="presOf" srcId="{D1F9B883-9526-4A40-8D69-BBA45F168716}" destId="{533D84D4-CD43-4B66-A6CF-0B3ADAACAA37}" srcOrd="1" destOrd="0" presId="urn:microsoft.com/office/officeart/2005/8/layout/orgChart1"/>
    <dgm:cxn modelId="{FF87ADA5-6640-4814-AA87-ABCF6EBB1871}" type="presOf" srcId="{1C03234F-0933-437A-8F56-D8B19D5CCFB6}" destId="{04B921D3-6380-4327-91BE-E779E32AFD91}" srcOrd="0" destOrd="0" presId="urn:microsoft.com/office/officeart/2005/8/layout/orgChart1"/>
    <dgm:cxn modelId="{E8ACA4FB-CD55-443D-B55E-580F9B4552EA}" type="presOf" srcId="{D1F9B883-9526-4A40-8D69-BBA45F168716}" destId="{22B00BB6-02D5-402C-ACEE-6F2F3B14ADAE}" srcOrd="0" destOrd="0" presId="urn:microsoft.com/office/officeart/2005/8/layout/orgChart1"/>
    <dgm:cxn modelId="{6F77F7EB-0C8E-42FC-9A89-0CD975781E48}" srcId="{D1F9B883-9526-4A40-8D69-BBA45F168716}" destId="{688382EA-8C68-46BF-AF12-A828B958D4C9}" srcOrd="1" destOrd="0" parTransId="{BAEC65DD-B836-446E-B4C3-CBAF2C13AE45}" sibTransId="{84CD98F5-2C93-435C-AA57-045CCA0D0F2C}"/>
    <dgm:cxn modelId="{1C0EDB96-0F9E-49F3-9BFE-76BDC9987C9D}" srcId="{D1F9B883-9526-4A40-8D69-BBA45F168716}" destId="{3C4BDF25-B4B6-4C57-AA5F-5FADBB652E71}" srcOrd="5" destOrd="0" parTransId="{4A1A5625-AF9C-4E83-A5A7-F29581E8A3F6}" sibTransId="{D2A64EC3-375A-47F7-8F11-473CDD1FBE12}"/>
    <dgm:cxn modelId="{E4CEA00F-7BD5-4EE6-87BA-89FEEEB1377A}" srcId="{D1F9B883-9526-4A40-8D69-BBA45F168716}" destId="{1C03234F-0933-437A-8F56-D8B19D5CCFB6}" srcOrd="3" destOrd="0" parTransId="{2C5BAC66-A160-48EA-8008-703DC7D57B13}" sibTransId="{457247FB-A6ED-4C56-89ED-BA841E449006}"/>
    <dgm:cxn modelId="{042E97DF-EA94-4CFF-A736-39939687286E}" type="presOf" srcId="{97030CA2-873C-47A7-A52B-95ECE8D6C583}" destId="{96D16B59-6773-45BE-AFC9-34948C2F48A2}" srcOrd="0" destOrd="0" presId="urn:microsoft.com/office/officeart/2005/8/layout/orgChart1"/>
    <dgm:cxn modelId="{9D05DAAE-CEA5-43B9-AE28-973DD9A60643}" type="presOf" srcId="{81498EC8-5AD9-4E99-9498-6F11C87F048F}" destId="{B67F93ED-EBE1-4658-BAB4-069D8381C479}" srcOrd="0" destOrd="0" presId="urn:microsoft.com/office/officeart/2005/8/layout/orgChart1"/>
    <dgm:cxn modelId="{BF1D04A5-C33C-4453-A0FD-A11E1615AAA1}" type="presOf" srcId="{688382EA-8C68-46BF-AF12-A828B958D4C9}" destId="{2628B5A7-C62A-4277-9391-D3AB0318B908}" srcOrd="0" destOrd="0" presId="urn:microsoft.com/office/officeart/2005/8/layout/orgChart1"/>
    <dgm:cxn modelId="{69A30CCD-6839-4D6A-9ADD-3014ED3A57FD}" type="presOf" srcId="{ADCE0C94-502B-4F50-AD5A-96426ADF2DA7}" destId="{80FDAEEF-9052-4833-BB6A-8A2155E3BC74}" srcOrd="0" destOrd="0" presId="urn:microsoft.com/office/officeart/2005/8/layout/orgChart1"/>
    <dgm:cxn modelId="{083B362E-97CF-426E-8CDA-DD10D7F06A08}" srcId="{D1F9B883-9526-4A40-8D69-BBA45F168716}" destId="{E0DEE6C0-1AA4-4B3A-818D-2D375674BE83}" srcOrd="2" destOrd="0" parTransId="{ADCE0C94-502B-4F50-AD5A-96426ADF2DA7}" sibTransId="{4EADFA01-F9CC-44D0-8900-F6FA56075E74}"/>
    <dgm:cxn modelId="{BA7FCCBA-E537-4E23-A057-7C6033526F48}" srcId="{D1F9B883-9526-4A40-8D69-BBA45F168716}" destId="{97030CA2-873C-47A7-A52B-95ECE8D6C583}" srcOrd="0" destOrd="0" parTransId="{A688187B-1596-4293-8F0F-E26E74B1A005}" sibTransId="{F0EF369A-8532-4728-845A-F81B22FFA85E}"/>
    <dgm:cxn modelId="{0C31AC82-4D9F-49F3-8FD3-DDBF57988858}" type="presOf" srcId="{3C4BDF25-B4B6-4C57-AA5F-5FADBB652E71}" destId="{AA74C16D-906D-4271-A3A3-3D111971E2CF}" srcOrd="0" destOrd="0" presId="urn:microsoft.com/office/officeart/2005/8/layout/orgChart1"/>
    <dgm:cxn modelId="{ACC3B222-7323-43F9-8A7F-DB6AFDA62BB0}" type="presOf" srcId="{1C03234F-0933-437A-8F56-D8B19D5CCFB6}" destId="{7F4D6AD6-E3C6-419A-B316-61256A1574FA}" srcOrd="1" destOrd="0" presId="urn:microsoft.com/office/officeart/2005/8/layout/orgChart1"/>
    <dgm:cxn modelId="{4E04D5B3-4546-4CD5-AE38-91759D1DCB3A}" type="presOf" srcId="{2C5BAC66-A160-48EA-8008-703DC7D57B13}" destId="{322D69A7-0E44-403B-82F8-6F8FBC50B4DA}" srcOrd="0" destOrd="0" presId="urn:microsoft.com/office/officeart/2005/8/layout/orgChart1"/>
    <dgm:cxn modelId="{73E5951A-FA95-4332-9C89-960C1FAC3114}" type="presParOf" srcId="{DA5C3A66-FC16-460A-A534-78FB35F0D1BD}" destId="{FB14BF55-15DF-4F37-A838-16281576FB85}" srcOrd="0" destOrd="0" presId="urn:microsoft.com/office/officeart/2005/8/layout/orgChart1"/>
    <dgm:cxn modelId="{0AC69357-A2F9-4D29-9C82-51FBD4D5071A}" type="presParOf" srcId="{FB14BF55-15DF-4F37-A838-16281576FB85}" destId="{5F3B2695-1D85-4AA6-B4D2-A05E554D0872}" srcOrd="0" destOrd="0" presId="urn:microsoft.com/office/officeart/2005/8/layout/orgChart1"/>
    <dgm:cxn modelId="{AC2AB733-DA26-4189-90DF-CB711E7F5E80}" type="presParOf" srcId="{5F3B2695-1D85-4AA6-B4D2-A05E554D0872}" destId="{22B00BB6-02D5-402C-ACEE-6F2F3B14ADAE}" srcOrd="0" destOrd="0" presId="urn:microsoft.com/office/officeart/2005/8/layout/orgChart1"/>
    <dgm:cxn modelId="{34A29C58-A584-4E5C-B828-7A80971AFD48}" type="presParOf" srcId="{5F3B2695-1D85-4AA6-B4D2-A05E554D0872}" destId="{533D84D4-CD43-4B66-A6CF-0B3ADAACAA37}" srcOrd="1" destOrd="0" presId="urn:microsoft.com/office/officeart/2005/8/layout/orgChart1"/>
    <dgm:cxn modelId="{BFD732C0-FDA3-4C4E-A261-5ED4AF1CD872}" type="presParOf" srcId="{FB14BF55-15DF-4F37-A838-16281576FB85}" destId="{5BB7178A-2D49-48F8-AF18-3022AC7D17B1}" srcOrd="1" destOrd="0" presId="urn:microsoft.com/office/officeart/2005/8/layout/orgChart1"/>
    <dgm:cxn modelId="{FD40BCD7-D726-4BAC-8664-94E64A41F629}" type="presParOf" srcId="{5BB7178A-2D49-48F8-AF18-3022AC7D17B1}" destId="{211DF4BC-07BF-43C0-9BE7-BFFB223AF152}" srcOrd="0" destOrd="0" presId="urn:microsoft.com/office/officeart/2005/8/layout/orgChart1"/>
    <dgm:cxn modelId="{B4E1CD89-9C73-45B6-A963-EC4D9C6067E5}" type="presParOf" srcId="{5BB7178A-2D49-48F8-AF18-3022AC7D17B1}" destId="{AF33166B-56E1-4373-A220-4EC276AE0BBF}" srcOrd="1" destOrd="0" presId="urn:microsoft.com/office/officeart/2005/8/layout/orgChart1"/>
    <dgm:cxn modelId="{D5A463B2-AF81-4AF9-897C-FEDE8E8CEA29}" type="presParOf" srcId="{AF33166B-56E1-4373-A220-4EC276AE0BBF}" destId="{7CE641AA-5F95-4DC3-89C5-3F3684AD33E4}" srcOrd="0" destOrd="0" presId="urn:microsoft.com/office/officeart/2005/8/layout/orgChart1"/>
    <dgm:cxn modelId="{506A5CB9-4339-46AE-974E-F3CE27D9A73D}" type="presParOf" srcId="{7CE641AA-5F95-4DC3-89C5-3F3684AD33E4}" destId="{2628B5A7-C62A-4277-9391-D3AB0318B908}" srcOrd="0" destOrd="0" presId="urn:microsoft.com/office/officeart/2005/8/layout/orgChart1"/>
    <dgm:cxn modelId="{9F8D66FB-2578-4B7B-9A93-FE253F1CD698}" type="presParOf" srcId="{7CE641AA-5F95-4DC3-89C5-3F3684AD33E4}" destId="{C293E801-4094-4211-8842-8B795FA2F1E0}" srcOrd="1" destOrd="0" presId="urn:microsoft.com/office/officeart/2005/8/layout/orgChart1"/>
    <dgm:cxn modelId="{C37F0AAC-6110-4DF3-8C5B-C202597D33CA}" type="presParOf" srcId="{AF33166B-56E1-4373-A220-4EC276AE0BBF}" destId="{2159EA5D-A877-4F08-AD68-97412A7D3CB2}" srcOrd="1" destOrd="0" presId="urn:microsoft.com/office/officeart/2005/8/layout/orgChart1"/>
    <dgm:cxn modelId="{87EB7265-26C4-4C85-B2AE-9225C614A764}" type="presParOf" srcId="{AF33166B-56E1-4373-A220-4EC276AE0BBF}" destId="{0004A53C-44AE-481C-AE2F-1A974364DB8E}" srcOrd="2" destOrd="0" presId="urn:microsoft.com/office/officeart/2005/8/layout/orgChart1"/>
    <dgm:cxn modelId="{BB0BEDA1-15DB-455E-B19E-47071A6357B3}" type="presParOf" srcId="{5BB7178A-2D49-48F8-AF18-3022AC7D17B1}" destId="{80FDAEEF-9052-4833-BB6A-8A2155E3BC74}" srcOrd="2" destOrd="0" presId="urn:microsoft.com/office/officeart/2005/8/layout/orgChart1"/>
    <dgm:cxn modelId="{8DCEAE13-2BCB-40B3-ADCC-4FA801748821}" type="presParOf" srcId="{5BB7178A-2D49-48F8-AF18-3022AC7D17B1}" destId="{4911D08A-27B6-4BBE-940B-B0A024CF9A08}" srcOrd="3" destOrd="0" presId="urn:microsoft.com/office/officeart/2005/8/layout/orgChart1"/>
    <dgm:cxn modelId="{44E6CE08-F4F6-4621-B35E-14F6C7D36D8A}" type="presParOf" srcId="{4911D08A-27B6-4BBE-940B-B0A024CF9A08}" destId="{6E8C0310-4EF4-4736-9331-CB5558EC865A}" srcOrd="0" destOrd="0" presId="urn:microsoft.com/office/officeart/2005/8/layout/orgChart1"/>
    <dgm:cxn modelId="{4AA4FE72-BD7A-4246-8323-180FABD75621}" type="presParOf" srcId="{6E8C0310-4EF4-4736-9331-CB5558EC865A}" destId="{EF6B342B-2F5D-4AD3-9E10-88181964FD0D}" srcOrd="0" destOrd="0" presId="urn:microsoft.com/office/officeart/2005/8/layout/orgChart1"/>
    <dgm:cxn modelId="{C563F600-4A72-4663-B5FB-CC1B4E8C0730}" type="presParOf" srcId="{6E8C0310-4EF4-4736-9331-CB5558EC865A}" destId="{0DDEE309-FD85-472C-80EA-DF0B8257A738}" srcOrd="1" destOrd="0" presId="urn:microsoft.com/office/officeart/2005/8/layout/orgChart1"/>
    <dgm:cxn modelId="{38E4FB62-8E07-4BAF-A830-B3620917DB9F}" type="presParOf" srcId="{4911D08A-27B6-4BBE-940B-B0A024CF9A08}" destId="{19493DA2-C9C6-4EAD-891B-717005E6F0EB}" srcOrd="1" destOrd="0" presId="urn:microsoft.com/office/officeart/2005/8/layout/orgChart1"/>
    <dgm:cxn modelId="{2AAFCCEA-D65C-4D68-BC01-743C03FA0D8D}" type="presParOf" srcId="{4911D08A-27B6-4BBE-940B-B0A024CF9A08}" destId="{1B5833D5-C713-4344-8DA3-0CB54D5CC1A7}" srcOrd="2" destOrd="0" presId="urn:microsoft.com/office/officeart/2005/8/layout/orgChart1"/>
    <dgm:cxn modelId="{29EB57F1-C89A-4AC8-A8D5-7122B16953BB}" type="presParOf" srcId="{5BB7178A-2D49-48F8-AF18-3022AC7D17B1}" destId="{322D69A7-0E44-403B-82F8-6F8FBC50B4DA}" srcOrd="4" destOrd="0" presId="urn:microsoft.com/office/officeart/2005/8/layout/orgChart1"/>
    <dgm:cxn modelId="{8E33350A-F2B3-4560-BE22-941F230B93C3}" type="presParOf" srcId="{5BB7178A-2D49-48F8-AF18-3022AC7D17B1}" destId="{7D2551C0-5D49-497C-8A83-E5E28D035A08}" srcOrd="5" destOrd="0" presId="urn:microsoft.com/office/officeart/2005/8/layout/orgChart1"/>
    <dgm:cxn modelId="{8247EEB9-75C1-46B3-A666-F8917BF3EDD5}" type="presParOf" srcId="{7D2551C0-5D49-497C-8A83-E5E28D035A08}" destId="{5AF4A979-12A8-4813-9C00-43D85B2202C2}" srcOrd="0" destOrd="0" presId="urn:microsoft.com/office/officeart/2005/8/layout/orgChart1"/>
    <dgm:cxn modelId="{7C57A9E7-0D1C-4F47-9D4B-7ADF802C877C}" type="presParOf" srcId="{5AF4A979-12A8-4813-9C00-43D85B2202C2}" destId="{04B921D3-6380-4327-91BE-E779E32AFD91}" srcOrd="0" destOrd="0" presId="urn:microsoft.com/office/officeart/2005/8/layout/orgChart1"/>
    <dgm:cxn modelId="{49741764-30DC-4581-989D-55AAD3AD1857}" type="presParOf" srcId="{5AF4A979-12A8-4813-9C00-43D85B2202C2}" destId="{7F4D6AD6-E3C6-419A-B316-61256A1574FA}" srcOrd="1" destOrd="0" presId="urn:microsoft.com/office/officeart/2005/8/layout/orgChart1"/>
    <dgm:cxn modelId="{C2E31603-75F2-4BFC-B278-D6089C793A50}" type="presParOf" srcId="{7D2551C0-5D49-497C-8A83-E5E28D035A08}" destId="{7E01C8EF-D71B-43C5-8C5C-1158141EE0C6}" srcOrd="1" destOrd="0" presId="urn:microsoft.com/office/officeart/2005/8/layout/orgChart1"/>
    <dgm:cxn modelId="{1BDA1FCA-21C8-4B95-AECF-8E005B4F14C7}" type="presParOf" srcId="{7D2551C0-5D49-497C-8A83-E5E28D035A08}" destId="{64E76557-0704-4920-BD2D-7F6A2A4943FD}" srcOrd="2" destOrd="0" presId="urn:microsoft.com/office/officeart/2005/8/layout/orgChart1"/>
    <dgm:cxn modelId="{C2675D15-7F42-4870-956B-C3C03791DAD7}" type="presParOf" srcId="{5BB7178A-2D49-48F8-AF18-3022AC7D17B1}" destId="{B67F93ED-EBE1-4658-BAB4-069D8381C479}" srcOrd="6" destOrd="0" presId="urn:microsoft.com/office/officeart/2005/8/layout/orgChart1"/>
    <dgm:cxn modelId="{73F26D01-EA32-4D48-8102-D66FE33F11F8}" type="presParOf" srcId="{5BB7178A-2D49-48F8-AF18-3022AC7D17B1}" destId="{12FE7138-26A8-4ED1-9B63-9B33A287B8DF}" srcOrd="7" destOrd="0" presId="urn:microsoft.com/office/officeart/2005/8/layout/orgChart1"/>
    <dgm:cxn modelId="{2299E3DE-5B09-4E14-A882-155DA7F45750}" type="presParOf" srcId="{12FE7138-26A8-4ED1-9B63-9B33A287B8DF}" destId="{2DFD47F5-361E-42AB-BBA1-862141C4F531}" srcOrd="0" destOrd="0" presId="urn:microsoft.com/office/officeart/2005/8/layout/orgChart1"/>
    <dgm:cxn modelId="{17D1257B-E770-4450-B7B4-17D6411636F5}" type="presParOf" srcId="{2DFD47F5-361E-42AB-BBA1-862141C4F531}" destId="{7D266FF5-8E9B-42E6-86AB-110663D5CBD1}" srcOrd="0" destOrd="0" presId="urn:microsoft.com/office/officeart/2005/8/layout/orgChart1"/>
    <dgm:cxn modelId="{13C11248-9400-4D8E-B3FD-ADF1423B891D}" type="presParOf" srcId="{2DFD47F5-361E-42AB-BBA1-862141C4F531}" destId="{70000F16-E941-4773-8A97-DF090D4E73CA}" srcOrd="1" destOrd="0" presId="urn:microsoft.com/office/officeart/2005/8/layout/orgChart1"/>
    <dgm:cxn modelId="{4F1653B9-E1E5-41A9-A903-CDC277FA6889}" type="presParOf" srcId="{12FE7138-26A8-4ED1-9B63-9B33A287B8DF}" destId="{816814EC-9AA3-48AD-82DE-90CEDB50F0C2}" srcOrd="1" destOrd="0" presId="urn:microsoft.com/office/officeart/2005/8/layout/orgChart1"/>
    <dgm:cxn modelId="{C49C26B1-5FFD-4CE0-99B5-5B577CF78E5B}" type="presParOf" srcId="{12FE7138-26A8-4ED1-9B63-9B33A287B8DF}" destId="{C0E618ED-F105-496C-B057-7D5E153696F4}" srcOrd="2" destOrd="0" presId="urn:microsoft.com/office/officeart/2005/8/layout/orgChart1"/>
    <dgm:cxn modelId="{33EC7A71-37AC-4806-881A-70C7C2797D2D}" type="presParOf" srcId="{5BB7178A-2D49-48F8-AF18-3022AC7D17B1}" destId="{836EB0DF-0508-4D36-9705-30B1E2B6DE4A}" srcOrd="8" destOrd="0" presId="urn:microsoft.com/office/officeart/2005/8/layout/orgChart1"/>
    <dgm:cxn modelId="{CC1F5897-6FC4-4271-AA1F-0587C41F0A5C}" type="presParOf" srcId="{5BB7178A-2D49-48F8-AF18-3022AC7D17B1}" destId="{B1231AAB-3FE8-4061-8630-2EC2A72A4A8B}" srcOrd="9" destOrd="0" presId="urn:microsoft.com/office/officeart/2005/8/layout/orgChart1"/>
    <dgm:cxn modelId="{F51BDF73-3300-419C-9535-81FB2248CCBD}" type="presParOf" srcId="{B1231AAB-3FE8-4061-8630-2EC2A72A4A8B}" destId="{55AF0078-13B2-48B1-BB4C-76F5518D5963}" srcOrd="0" destOrd="0" presId="urn:microsoft.com/office/officeart/2005/8/layout/orgChart1"/>
    <dgm:cxn modelId="{AB9AA3FA-67C2-4555-93B1-4E978A6190F2}" type="presParOf" srcId="{55AF0078-13B2-48B1-BB4C-76F5518D5963}" destId="{AA74C16D-906D-4271-A3A3-3D111971E2CF}" srcOrd="0" destOrd="0" presId="urn:microsoft.com/office/officeart/2005/8/layout/orgChart1"/>
    <dgm:cxn modelId="{335977B1-85DD-4925-9CAE-9930A790C05F}" type="presParOf" srcId="{55AF0078-13B2-48B1-BB4C-76F5518D5963}" destId="{95A9F46B-CA66-4962-8B98-DE8F6D4CB140}" srcOrd="1" destOrd="0" presId="urn:microsoft.com/office/officeart/2005/8/layout/orgChart1"/>
    <dgm:cxn modelId="{F5256F95-02D1-4E23-A01A-EF935CA619C4}" type="presParOf" srcId="{B1231AAB-3FE8-4061-8630-2EC2A72A4A8B}" destId="{46806E2C-FB13-48EF-AA1E-93CB62375C79}" srcOrd="1" destOrd="0" presId="urn:microsoft.com/office/officeart/2005/8/layout/orgChart1"/>
    <dgm:cxn modelId="{7B75300D-ABAB-4D60-9727-1704EEB18864}" type="presParOf" srcId="{B1231AAB-3FE8-4061-8630-2EC2A72A4A8B}" destId="{EA657EB1-451F-4A3A-8FCC-6968E72402E8}" srcOrd="2" destOrd="0" presId="urn:microsoft.com/office/officeart/2005/8/layout/orgChart1"/>
    <dgm:cxn modelId="{59CFAD90-DFD3-47C7-81BD-BFCB524C4526}" type="presParOf" srcId="{FB14BF55-15DF-4F37-A838-16281576FB85}" destId="{B64C5814-726A-48A0-8B5A-92A24520C469}" srcOrd="2" destOrd="0" presId="urn:microsoft.com/office/officeart/2005/8/layout/orgChart1"/>
    <dgm:cxn modelId="{6795ED17-6262-41FE-9CAE-102D3514952F}" type="presParOf" srcId="{B64C5814-726A-48A0-8B5A-92A24520C469}" destId="{123F3E7A-8782-4C8B-AA5F-20CE3EEFE1A3}" srcOrd="0" destOrd="0" presId="urn:microsoft.com/office/officeart/2005/8/layout/orgChart1"/>
    <dgm:cxn modelId="{106338C1-AFCA-439D-AEC0-75D40C1B49E3}" type="presParOf" srcId="{B64C5814-726A-48A0-8B5A-92A24520C469}" destId="{D400FFFC-A691-4F6F-A2EC-9DB6AB273FF5}" srcOrd="1" destOrd="0" presId="urn:microsoft.com/office/officeart/2005/8/layout/orgChart1"/>
    <dgm:cxn modelId="{7D98BE28-BA71-4406-9547-80518D397018}" type="presParOf" srcId="{D400FFFC-A691-4F6F-A2EC-9DB6AB273FF5}" destId="{560C440F-3EA2-47BE-A42E-113ABF18298A}" srcOrd="0" destOrd="0" presId="urn:microsoft.com/office/officeart/2005/8/layout/orgChart1"/>
    <dgm:cxn modelId="{A411940E-368D-4C8E-B581-907D7303FC24}" type="presParOf" srcId="{560C440F-3EA2-47BE-A42E-113ABF18298A}" destId="{96D16B59-6773-45BE-AFC9-34948C2F48A2}" srcOrd="0" destOrd="0" presId="urn:microsoft.com/office/officeart/2005/8/layout/orgChart1"/>
    <dgm:cxn modelId="{20899775-E933-4459-A260-D9E8A26BFCA1}" type="presParOf" srcId="{560C440F-3EA2-47BE-A42E-113ABF18298A}" destId="{0CA51CD3-2958-4CA4-A69A-E96025EBC50D}" srcOrd="1" destOrd="0" presId="urn:microsoft.com/office/officeart/2005/8/layout/orgChart1"/>
    <dgm:cxn modelId="{2BCF374C-8B73-4C5E-BD24-76B35EEA7449}" type="presParOf" srcId="{D400FFFC-A691-4F6F-A2EC-9DB6AB273FF5}" destId="{ADD8E3AE-39AE-40CC-9071-D563EF62D527}" srcOrd="1" destOrd="0" presId="urn:microsoft.com/office/officeart/2005/8/layout/orgChart1"/>
    <dgm:cxn modelId="{3F505E08-F8D4-4A12-AB20-9B0AF0A4B00E}" type="presParOf" srcId="{D400FFFC-A691-4F6F-A2EC-9DB6AB273FF5}" destId="{148DF16A-73DE-481B-957E-7D611F9CB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9CFDB-8037-4B75-8ADF-BFA975585C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5FDA6C-9148-4060-9C4A-9EC53F55FE36}">
      <dgm:prSet phldrT="[Texto]"/>
      <dgm:spPr>
        <a:solidFill>
          <a:srgbClr val="C09200"/>
        </a:solidFill>
      </dgm:spPr>
      <dgm:t>
        <a:bodyPr/>
        <a:lstStyle/>
        <a:p>
          <a:r>
            <a:rPr lang="pt-BR" b="1" dirty="0"/>
            <a:t>LICENÇA AMBIENTAL</a:t>
          </a:r>
        </a:p>
      </dgm:t>
    </dgm:pt>
    <dgm:pt modelId="{4C93234B-D530-4724-BC1C-16BB4DDBB14A}" type="parTrans" cxnId="{D12EA512-630F-4AA5-BDDA-E13AB3349BD2}">
      <dgm:prSet/>
      <dgm:spPr/>
      <dgm:t>
        <a:bodyPr/>
        <a:lstStyle/>
        <a:p>
          <a:endParaRPr lang="pt-BR"/>
        </a:p>
      </dgm:t>
    </dgm:pt>
    <dgm:pt modelId="{B70401A0-4E2B-4B8C-AF1F-A7C16F28C081}" type="sibTrans" cxnId="{D12EA512-630F-4AA5-BDDA-E13AB3349BD2}">
      <dgm:prSet/>
      <dgm:spPr/>
      <dgm:t>
        <a:bodyPr/>
        <a:lstStyle/>
        <a:p>
          <a:endParaRPr lang="pt-BR"/>
        </a:p>
      </dgm:t>
    </dgm:pt>
    <dgm:pt modelId="{E41B7851-B687-4E33-8374-D8C3FC275A21}">
      <dgm:prSet phldrT="[Texto]"/>
      <dgm:spPr>
        <a:solidFill>
          <a:srgbClr val="72AF2F"/>
        </a:solidFill>
      </dgm:spPr>
      <dgm:t>
        <a:bodyPr/>
        <a:lstStyle/>
        <a:p>
          <a:r>
            <a:rPr lang="pt-BR" b="1" dirty="0"/>
            <a:t>AUTORIZAÇÃO PARA INTERVENÇÃO AMBIENTAL (AIA/DAIA)</a:t>
          </a:r>
          <a:endParaRPr lang="pt-BR" dirty="0"/>
        </a:p>
      </dgm:t>
    </dgm:pt>
    <dgm:pt modelId="{7A6C5824-AF64-4BE6-BDC7-26E721FD6678}" type="parTrans" cxnId="{51A3E274-BADC-4AB3-AC8F-248D5026D334}">
      <dgm:prSet/>
      <dgm:spPr/>
      <dgm:t>
        <a:bodyPr/>
        <a:lstStyle/>
        <a:p>
          <a:endParaRPr lang="pt-BR"/>
        </a:p>
      </dgm:t>
    </dgm:pt>
    <dgm:pt modelId="{5D9BCAA2-EA5B-4FB0-819A-B5A8E4C7C0A4}" type="sibTrans" cxnId="{51A3E274-BADC-4AB3-AC8F-248D5026D334}">
      <dgm:prSet/>
      <dgm:spPr/>
      <dgm:t>
        <a:bodyPr/>
        <a:lstStyle/>
        <a:p>
          <a:endParaRPr lang="pt-BR"/>
        </a:p>
      </dgm:t>
    </dgm:pt>
    <dgm:pt modelId="{8E2697B0-04A0-4C44-873D-DA44E5356CE7}">
      <dgm:prSet/>
      <dgm:spPr>
        <a:solidFill>
          <a:srgbClr val="00759E"/>
        </a:solidFill>
      </dgm:spPr>
      <dgm:t>
        <a:bodyPr/>
        <a:lstStyle/>
        <a:p>
          <a:r>
            <a:rPr lang="pt-BR" b="1" dirty="0"/>
            <a:t>OUTORGA DE DIREITO DE USO DE RECURSOS HÍDRICOS </a:t>
          </a:r>
        </a:p>
      </dgm:t>
    </dgm:pt>
    <dgm:pt modelId="{7C4F198D-7FD9-4C83-8D6F-5C46ECE2988E}" type="parTrans" cxnId="{7AE69C48-2802-4760-B9C8-26A677DBBCBA}">
      <dgm:prSet/>
      <dgm:spPr/>
      <dgm:t>
        <a:bodyPr/>
        <a:lstStyle/>
        <a:p>
          <a:endParaRPr lang="pt-BR"/>
        </a:p>
      </dgm:t>
    </dgm:pt>
    <dgm:pt modelId="{B71EB74A-9CA6-4799-AB34-BA95C3286F90}" type="sibTrans" cxnId="{7AE69C48-2802-4760-B9C8-26A677DBBCBA}">
      <dgm:prSet/>
      <dgm:spPr/>
      <dgm:t>
        <a:bodyPr/>
        <a:lstStyle/>
        <a:p>
          <a:endParaRPr lang="pt-BR"/>
        </a:p>
      </dgm:t>
    </dgm:pt>
    <dgm:pt modelId="{37B54CFE-7F6E-467F-A6AC-6F529F4800FB}" type="pres">
      <dgm:prSet presAssocID="{39F9CFDB-8037-4B75-8ADF-BFA975585C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6330964-BEA4-4E86-B9EE-956CAEC9B966}" type="pres">
      <dgm:prSet presAssocID="{5F5FDA6C-9148-4060-9C4A-9EC53F55FE36}" presName="parentLin" presStyleCnt="0"/>
      <dgm:spPr/>
    </dgm:pt>
    <dgm:pt modelId="{82216E53-3329-49FE-AE37-73DB9D8EE99D}" type="pres">
      <dgm:prSet presAssocID="{5F5FDA6C-9148-4060-9C4A-9EC53F55FE36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8BA1CFA4-D538-4A86-AE92-50569AD13F84}" type="pres">
      <dgm:prSet presAssocID="{5F5FDA6C-9148-4060-9C4A-9EC53F55FE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12B561-8EA4-4536-A974-EB940655CD7D}" type="pres">
      <dgm:prSet presAssocID="{5F5FDA6C-9148-4060-9C4A-9EC53F55FE36}" presName="negativeSpace" presStyleCnt="0"/>
      <dgm:spPr/>
    </dgm:pt>
    <dgm:pt modelId="{B5BF0C20-46B5-4B85-A765-0580F1081B97}" type="pres">
      <dgm:prSet presAssocID="{5F5FDA6C-9148-4060-9C4A-9EC53F55FE36}" presName="childText" presStyleLbl="conFgAcc1" presStyleIdx="0" presStyleCnt="3">
        <dgm:presLayoutVars>
          <dgm:bulletEnabled val="1"/>
        </dgm:presLayoutVars>
      </dgm:prSet>
      <dgm:spPr/>
    </dgm:pt>
    <dgm:pt modelId="{D3967C52-945F-4BB2-A3AD-A10A8D2D6BE2}" type="pres">
      <dgm:prSet presAssocID="{B70401A0-4E2B-4B8C-AF1F-A7C16F28C081}" presName="spaceBetweenRectangles" presStyleCnt="0"/>
      <dgm:spPr/>
    </dgm:pt>
    <dgm:pt modelId="{5E1AA4CD-692A-4B6A-B330-BE1D1C1C362A}" type="pres">
      <dgm:prSet presAssocID="{E41B7851-B687-4E33-8374-D8C3FC275A21}" presName="parentLin" presStyleCnt="0"/>
      <dgm:spPr/>
    </dgm:pt>
    <dgm:pt modelId="{D9737A34-0BEC-4FEA-B066-2EAD186B84D8}" type="pres">
      <dgm:prSet presAssocID="{E41B7851-B687-4E33-8374-D8C3FC275A2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6492E7B-9981-49FC-9A45-69349F0A8D59}" type="pres">
      <dgm:prSet presAssocID="{E41B7851-B687-4E33-8374-D8C3FC275A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8D01FA-2794-42CA-B0C8-16D538EFE0DB}" type="pres">
      <dgm:prSet presAssocID="{E41B7851-B687-4E33-8374-D8C3FC275A21}" presName="negativeSpace" presStyleCnt="0"/>
      <dgm:spPr/>
    </dgm:pt>
    <dgm:pt modelId="{84792D31-B1B3-44AF-8A64-86D630EA0A3E}" type="pres">
      <dgm:prSet presAssocID="{E41B7851-B687-4E33-8374-D8C3FC275A21}" presName="childText" presStyleLbl="conFgAcc1" presStyleIdx="1" presStyleCnt="3">
        <dgm:presLayoutVars>
          <dgm:bulletEnabled val="1"/>
        </dgm:presLayoutVars>
      </dgm:prSet>
      <dgm:spPr/>
    </dgm:pt>
    <dgm:pt modelId="{6D96981C-29EC-4818-A3A2-BBEB63B93671}" type="pres">
      <dgm:prSet presAssocID="{5D9BCAA2-EA5B-4FB0-819A-B5A8E4C7C0A4}" presName="spaceBetweenRectangles" presStyleCnt="0"/>
      <dgm:spPr/>
    </dgm:pt>
    <dgm:pt modelId="{FAF2F3F1-23B5-49CE-A7E1-474FDF065DB2}" type="pres">
      <dgm:prSet presAssocID="{8E2697B0-04A0-4C44-873D-DA44E5356CE7}" presName="parentLin" presStyleCnt="0"/>
      <dgm:spPr/>
    </dgm:pt>
    <dgm:pt modelId="{010914A0-3803-4BE9-B3E9-73C7B63B0FF5}" type="pres">
      <dgm:prSet presAssocID="{8E2697B0-04A0-4C44-873D-DA44E5356CE7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5968DF8B-3049-4C43-A39F-F91E88423563}" type="pres">
      <dgm:prSet presAssocID="{8E2697B0-04A0-4C44-873D-DA44E5356C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9C5322-F8DB-45E2-A76C-830D714F45D0}" type="pres">
      <dgm:prSet presAssocID="{8E2697B0-04A0-4C44-873D-DA44E5356CE7}" presName="negativeSpace" presStyleCnt="0"/>
      <dgm:spPr/>
    </dgm:pt>
    <dgm:pt modelId="{4FC99CEF-0F35-4390-8BA1-6CD9F08766D5}" type="pres">
      <dgm:prSet presAssocID="{8E2697B0-04A0-4C44-873D-DA44E5356C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BFDA54-E129-4979-9E8F-BD70F9D8CFD5}" type="presOf" srcId="{5F5FDA6C-9148-4060-9C4A-9EC53F55FE36}" destId="{8BA1CFA4-D538-4A86-AE92-50569AD13F84}" srcOrd="1" destOrd="0" presId="urn:microsoft.com/office/officeart/2005/8/layout/list1"/>
    <dgm:cxn modelId="{51A3E274-BADC-4AB3-AC8F-248D5026D334}" srcId="{39F9CFDB-8037-4B75-8ADF-BFA975585CFE}" destId="{E41B7851-B687-4E33-8374-D8C3FC275A21}" srcOrd="1" destOrd="0" parTransId="{7A6C5824-AF64-4BE6-BDC7-26E721FD6678}" sibTransId="{5D9BCAA2-EA5B-4FB0-819A-B5A8E4C7C0A4}"/>
    <dgm:cxn modelId="{40BCCA14-F234-49AD-8B55-9AEBCE4B6F5F}" type="presOf" srcId="{5F5FDA6C-9148-4060-9C4A-9EC53F55FE36}" destId="{82216E53-3329-49FE-AE37-73DB9D8EE99D}" srcOrd="0" destOrd="0" presId="urn:microsoft.com/office/officeart/2005/8/layout/list1"/>
    <dgm:cxn modelId="{75DF1ADF-14F4-4A13-ACB9-BEBF6795D742}" type="presOf" srcId="{8E2697B0-04A0-4C44-873D-DA44E5356CE7}" destId="{5968DF8B-3049-4C43-A39F-F91E88423563}" srcOrd="1" destOrd="0" presId="urn:microsoft.com/office/officeart/2005/8/layout/list1"/>
    <dgm:cxn modelId="{7AE69C48-2802-4760-B9C8-26A677DBBCBA}" srcId="{39F9CFDB-8037-4B75-8ADF-BFA975585CFE}" destId="{8E2697B0-04A0-4C44-873D-DA44E5356CE7}" srcOrd="2" destOrd="0" parTransId="{7C4F198D-7FD9-4C83-8D6F-5C46ECE2988E}" sibTransId="{B71EB74A-9CA6-4799-AB34-BA95C3286F90}"/>
    <dgm:cxn modelId="{C8E74F6E-8719-469C-A7E6-3BEE7B8522A3}" type="presOf" srcId="{39F9CFDB-8037-4B75-8ADF-BFA975585CFE}" destId="{37B54CFE-7F6E-467F-A6AC-6F529F4800FB}" srcOrd="0" destOrd="0" presId="urn:microsoft.com/office/officeart/2005/8/layout/list1"/>
    <dgm:cxn modelId="{D12EA512-630F-4AA5-BDDA-E13AB3349BD2}" srcId="{39F9CFDB-8037-4B75-8ADF-BFA975585CFE}" destId="{5F5FDA6C-9148-4060-9C4A-9EC53F55FE36}" srcOrd="0" destOrd="0" parTransId="{4C93234B-D530-4724-BC1C-16BB4DDBB14A}" sibTransId="{B70401A0-4E2B-4B8C-AF1F-A7C16F28C081}"/>
    <dgm:cxn modelId="{6984B658-38CF-4DB2-BD8B-2B5017CFC3D6}" type="presOf" srcId="{E41B7851-B687-4E33-8374-D8C3FC275A21}" destId="{26492E7B-9981-49FC-9A45-69349F0A8D59}" srcOrd="1" destOrd="0" presId="urn:microsoft.com/office/officeart/2005/8/layout/list1"/>
    <dgm:cxn modelId="{25F2E180-B121-4E80-9C9A-FBD86F9C49E8}" type="presOf" srcId="{E41B7851-B687-4E33-8374-D8C3FC275A21}" destId="{D9737A34-0BEC-4FEA-B066-2EAD186B84D8}" srcOrd="0" destOrd="0" presId="urn:microsoft.com/office/officeart/2005/8/layout/list1"/>
    <dgm:cxn modelId="{AD379335-046E-4C3E-8EE9-71A266D539EC}" type="presOf" srcId="{8E2697B0-04A0-4C44-873D-DA44E5356CE7}" destId="{010914A0-3803-4BE9-B3E9-73C7B63B0FF5}" srcOrd="0" destOrd="0" presId="urn:microsoft.com/office/officeart/2005/8/layout/list1"/>
    <dgm:cxn modelId="{9BBCB752-B4E7-4494-A8DE-00EA78BA700F}" type="presParOf" srcId="{37B54CFE-7F6E-467F-A6AC-6F529F4800FB}" destId="{06330964-BEA4-4E86-B9EE-956CAEC9B966}" srcOrd="0" destOrd="0" presId="urn:microsoft.com/office/officeart/2005/8/layout/list1"/>
    <dgm:cxn modelId="{DC049237-839C-4A1E-973A-A7EC56D63160}" type="presParOf" srcId="{06330964-BEA4-4E86-B9EE-956CAEC9B966}" destId="{82216E53-3329-49FE-AE37-73DB9D8EE99D}" srcOrd="0" destOrd="0" presId="urn:microsoft.com/office/officeart/2005/8/layout/list1"/>
    <dgm:cxn modelId="{54825D5B-8263-4698-86D8-E18618AC3762}" type="presParOf" srcId="{06330964-BEA4-4E86-B9EE-956CAEC9B966}" destId="{8BA1CFA4-D538-4A86-AE92-50569AD13F84}" srcOrd="1" destOrd="0" presId="urn:microsoft.com/office/officeart/2005/8/layout/list1"/>
    <dgm:cxn modelId="{BBCE6D39-D08F-48D3-A144-144AA10F0A22}" type="presParOf" srcId="{37B54CFE-7F6E-467F-A6AC-6F529F4800FB}" destId="{6C12B561-8EA4-4536-A974-EB940655CD7D}" srcOrd="1" destOrd="0" presId="urn:microsoft.com/office/officeart/2005/8/layout/list1"/>
    <dgm:cxn modelId="{7F20F8C7-393B-47DD-A33A-1388BA3E8879}" type="presParOf" srcId="{37B54CFE-7F6E-467F-A6AC-6F529F4800FB}" destId="{B5BF0C20-46B5-4B85-A765-0580F1081B97}" srcOrd="2" destOrd="0" presId="urn:microsoft.com/office/officeart/2005/8/layout/list1"/>
    <dgm:cxn modelId="{9E8204B3-DA98-4E5F-B437-A9A72D702B0F}" type="presParOf" srcId="{37B54CFE-7F6E-467F-A6AC-6F529F4800FB}" destId="{D3967C52-945F-4BB2-A3AD-A10A8D2D6BE2}" srcOrd="3" destOrd="0" presId="urn:microsoft.com/office/officeart/2005/8/layout/list1"/>
    <dgm:cxn modelId="{2B961E04-BE57-47CD-AA84-D01E817B7DB5}" type="presParOf" srcId="{37B54CFE-7F6E-467F-A6AC-6F529F4800FB}" destId="{5E1AA4CD-692A-4B6A-B330-BE1D1C1C362A}" srcOrd="4" destOrd="0" presId="urn:microsoft.com/office/officeart/2005/8/layout/list1"/>
    <dgm:cxn modelId="{6896A866-BF96-4303-B124-43F7B01C0D93}" type="presParOf" srcId="{5E1AA4CD-692A-4B6A-B330-BE1D1C1C362A}" destId="{D9737A34-0BEC-4FEA-B066-2EAD186B84D8}" srcOrd="0" destOrd="0" presId="urn:microsoft.com/office/officeart/2005/8/layout/list1"/>
    <dgm:cxn modelId="{0C31336D-AFED-4C2A-A18A-75F889AB8DD7}" type="presParOf" srcId="{5E1AA4CD-692A-4B6A-B330-BE1D1C1C362A}" destId="{26492E7B-9981-49FC-9A45-69349F0A8D59}" srcOrd="1" destOrd="0" presId="urn:microsoft.com/office/officeart/2005/8/layout/list1"/>
    <dgm:cxn modelId="{3E46F80E-0978-4FEF-AB18-460C582616E0}" type="presParOf" srcId="{37B54CFE-7F6E-467F-A6AC-6F529F4800FB}" destId="{968D01FA-2794-42CA-B0C8-16D538EFE0DB}" srcOrd="5" destOrd="0" presId="urn:microsoft.com/office/officeart/2005/8/layout/list1"/>
    <dgm:cxn modelId="{A1F371C2-8B06-4320-B89F-19A1A3EC4453}" type="presParOf" srcId="{37B54CFE-7F6E-467F-A6AC-6F529F4800FB}" destId="{84792D31-B1B3-44AF-8A64-86D630EA0A3E}" srcOrd="6" destOrd="0" presId="urn:microsoft.com/office/officeart/2005/8/layout/list1"/>
    <dgm:cxn modelId="{6E5F3596-2021-4BE9-8050-A3B8D5B97B61}" type="presParOf" srcId="{37B54CFE-7F6E-467F-A6AC-6F529F4800FB}" destId="{6D96981C-29EC-4818-A3A2-BBEB63B93671}" srcOrd="7" destOrd="0" presId="urn:microsoft.com/office/officeart/2005/8/layout/list1"/>
    <dgm:cxn modelId="{8F23EDBB-9383-4B58-8BD5-C29CBAB63493}" type="presParOf" srcId="{37B54CFE-7F6E-467F-A6AC-6F529F4800FB}" destId="{FAF2F3F1-23B5-49CE-A7E1-474FDF065DB2}" srcOrd="8" destOrd="0" presId="urn:microsoft.com/office/officeart/2005/8/layout/list1"/>
    <dgm:cxn modelId="{D46F2274-C347-45D7-AB43-E71924D8C5B5}" type="presParOf" srcId="{FAF2F3F1-23B5-49CE-A7E1-474FDF065DB2}" destId="{010914A0-3803-4BE9-B3E9-73C7B63B0FF5}" srcOrd="0" destOrd="0" presId="urn:microsoft.com/office/officeart/2005/8/layout/list1"/>
    <dgm:cxn modelId="{8F87060B-20D9-4F28-94C9-D52CD02263AC}" type="presParOf" srcId="{FAF2F3F1-23B5-49CE-A7E1-474FDF065DB2}" destId="{5968DF8B-3049-4C43-A39F-F91E88423563}" srcOrd="1" destOrd="0" presId="urn:microsoft.com/office/officeart/2005/8/layout/list1"/>
    <dgm:cxn modelId="{33874F6C-FB3B-4A7C-8771-F32C92B9CFFD}" type="presParOf" srcId="{37B54CFE-7F6E-467F-A6AC-6F529F4800FB}" destId="{9F9C5322-F8DB-45E2-A76C-830D714F45D0}" srcOrd="9" destOrd="0" presId="urn:microsoft.com/office/officeart/2005/8/layout/list1"/>
    <dgm:cxn modelId="{ADF66F88-AE02-4F71-93D5-03F667D1FE38}" type="presParOf" srcId="{37B54CFE-7F6E-467F-A6AC-6F529F4800FB}" destId="{4FC99CEF-0F35-4390-8BA1-6CD9F08766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FACCC3-9DD1-422C-B83E-81FFCBF41C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B8BDD1C-E5BB-46CC-A261-CC92ABC2A180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Formalização</a:t>
          </a:r>
        </a:p>
      </dgm:t>
    </dgm:pt>
    <dgm:pt modelId="{D75937D0-24F0-4EEE-B0BA-6854726E9175}" type="parTrans" cxnId="{D43D36DF-8EEA-4B5B-BB3F-5E5372F0B4AC}">
      <dgm:prSet/>
      <dgm:spPr/>
      <dgm:t>
        <a:bodyPr/>
        <a:lstStyle/>
        <a:p>
          <a:endParaRPr lang="pt-BR"/>
        </a:p>
      </dgm:t>
    </dgm:pt>
    <dgm:pt modelId="{3F524CD3-F170-41D7-8F90-51BEE4A043F6}" type="sibTrans" cxnId="{D43D36DF-8EEA-4B5B-BB3F-5E5372F0B4AC}">
      <dgm:prSet/>
      <dgm:spPr/>
      <dgm:t>
        <a:bodyPr/>
        <a:lstStyle/>
        <a:p>
          <a:endParaRPr lang="pt-BR"/>
        </a:p>
      </dgm:t>
    </dgm:pt>
    <dgm:pt modelId="{73647C89-F5A8-4528-91D7-03138AD413CD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Análise</a:t>
          </a:r>
        </a:p>
      </dgm:t>
    </dgm:pt>
    <dgm:pt modelId="{F689F8EB-8484-47D3-ABF3-B8652B5AD53F}" type="parTrans" cxnId="{F1BCEA14-8742-47F8-8FC4-41753FB27320}">
      <dgm:prSet/>
      <dgm:spPr/>
      <dgm:t>
        <a:bodyPr/>
        <a:lstStyle/>
        <a:p>
          <a:endParaRPr lang="pt-BR"/>
        </a:p>
      </dgm:t>
    </dgm:pt>
    <dgm:pt modelId="{A761E07B-28F0-44C5-96E3-91AE3205BFEA}" type="sibTrans" cxnId="{F1BCEA14-8742-47F8-8FC4-41753FB27320}">
      <dgm:prSet/>
      <dgm:spPr/>
      <dgm:t>
        <a:bodyPr/>
        <a:lstStyle/>
        <a:p>
          <a:endParaRPr lang="pt-BR"/>
        </a:p>
      </dgm:t>
    </dgm:pt>
    <dgm:pt modelId="{43830F9E-582F-4496-AA5B-EDD3521C1652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Decisão e Julgamento</a:t>
          </a:r>
          <a:endParaRPr lang="pt-BR" b="1" dirty="0">
            <a:solidFill>
              <a:schemeClr val="tx1"/>
            </a:solidFill>
          </a:endParaRPr>
        </a:p>
      </dgm:t>
    </dgm:pt>
    <dgm:pt modelId="{7F7F5467-3EC8-45F5-ADFC-BC54F0AA16D2}" type="parTrans" cxnId="{6B72F524-2578-47F9-98F3-FBA7884235E1}">
      <dgm:prSet/>
      <dgm:spPr/>
      <dgm:t>
        <a:bodyPr/>
        <a:lstStyle/>
        <a:p>
          <a:endParaRPr lang="pt-BR"/>
        </a:p>
      </dgm:t>
    </dgm:pt>
    <dgm:pt modelId="{33CC4C99-73FC-4E00-87E5-21EAADF1BBF4}" type="sibTrans" cxnId="{6B72F524-2578-47F9-98F3-FBA7884235E1}">
      <dgm:prSet/>
      <dgm:spPr/>
      <dgm:t>
        <a:bodyPr/>
        <a:lstStyle/>
        <a:p>
          <a:endParaRPr lang="pt-BR"/>
        </a:p>
      </dgm:t>
    </dgm:pt>
    <dgm:pt modelId="{B041E233-3E9E-41EE-B095-8720B2593522}" type="pres">
      <dgm:prSet presAssocID="{6EFACCC3-9DD1-422C-B83E-81FFCBF41C0E}" presName="Name0" presStyleCnt="0">
        <dgm:presLayoutVars>
          <dgm:dir/>
          <dgm:animLvl val="lvl"/>
          <dgm:resizeHandles val="exact"/>
        </dgm:presLayoutVars>
      </dgm:prSet>
      <dgm:spPr/>
    </dgm:pt>
    <dgm:pt modelId="{159DC674-30D8-48E9-BED5-D441946DF902}" type="pres">
      <dgm:prSet presAssocID="{BB8BDD1C-E5BB-46CC-A261-CC92ABC2A180}" presName="parTxOnly" presStyleLbl="node1" presStyleIdx="0" presStyleCnt="3" custScaleX="136005" custLinFactX="1425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83DE99-0C90-4270-9D61-1487751A6FC9}" type="pres">
      <dgm:prSet presAssocID="{3F524CD3-F170-41D7-8F90-51BEE4A043F6}" presName="parTxOnlySpace" presStyleCnt="0"/>
      <dgm:spPr/>
    </dgm:pt>
    <dgm:pt modelId="{9F615D04-6132-4419-8427-463A82972D34}" type="pres">
      <dgm:prSet presAssocID="{73647C89-F5A8-4528-91D7-03138AD413CD}" presName="parTxOnly" presStyleLbl="node1" presStyleIdx="1" presStyleCnt="3" custLinFactNeighborX="5945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173923-31B3-41B3-A9EC-A76368150486}" type="pres">
      <dgm:prSet presAssocID="{A761E07B-28F0-44C5-96E3-91AE3205BFEA}" presName="parTxOnlySpace" presStyleCnt="0"/>
      <dgm:spPr/>
    </dgm:pt>
    <dgm:pt modelId="{E3F2CA95-DF3A-47A1-AA70-BF21740EB848}" type="pres">
      <dgm:prSet presAssocID="{43830F9E-582F-4496-AA5B-EDD3521C1652}" presName="parTxOnly" presStyleLbl="node1" presStyleIdx="2" presStyleCnt="3" custLinFactNeighborX="821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72D135-2F5E-47A2-A140-B7F40B5A8BAE}" type="presOf" srcId="{43830F9E-582F-4496-AA5B-EDD3521C1652}" destId="{E3F2CA95-DF3A-47A1-AA70-BF21740EB848}" srcOrd="0" destOrd="0" presId="urn:microsoft.com/office/officeart/2005/8/layout/chevron1"/>
    <dgm:cxn modelId="{680FA2AA-40C9-4697-A8AB-ECE5FC1EFACC}" type="presOf" srcId="{73647C89-F5A8-4528-91D7-03138AD413CD}" destId="{9F615D04-6132-4419-8427-463A82972D34}" srcOrd="0" destOrd="0" presId="urn:microsoft.com/office/officeart/2005/8/layout/chevron1"/>
    <dgm:cxn modelId="{D43D36DF-8EEA-4B5B-BB3F-5E5372F0B4AC}" srcId="{6EFACCC3-9DD1-422C-B83E-81FFCBF41C0E}" destId="{BB8BDD1C-E5BB-46CC-A261-CC92ABC2A180}" srcOrd="0" destOrd="0" parTransId="{D75937D0-24F0-4EEE-B0BA-6854726E9175}" sibTransId="{3F524CD3-F170-41D7-8F90-51BEE4A043F6}"/>
    <dgm:cxn modelId="{3ECCE7B5-781C-445B-AAC0-3559E4C2153D}" type="presOf" srcId="{BB8BDD1C-E5BB-46CC-A261-CC92ABC2A180}" destId="{159DC674-30D8-48E9-BED5-D441946DF902}" srcOrd="0" destOrd="0" presId="urn:microsoft.com/office/officeart/2005/8/layout/chevron1"/>
    <dgm:cxn modelId="{6B72F524-2578-47F9-98F3-FBA7884235E1}" srcId="{6EFACCC3-9DD1-422C-B83E-81FFCBF41C0E}" destId="{43830F9E-582F-4496-AA5B-EDD3521C1652}" srcOrd="2" destOrd="0" parTransId="{7F7F5467-3EC8-45F5-ADFC-BC54F0AA16D2}" sibTransId="{33CC4C99-73FC-4E00-87E5-21EAADF1BBF4}"/>
    <dgm:cxn modelId="{FE39A698-CE49-471D-A7C0-57F693F2F02E}" type="presOf" srcId="{6EFACCC3-9DD1-422C-B83E-81FFCBF41C0E}" destId="{B041E233-3E9E-41EE-B095-8720B2593522}" srcOrd="0" destOrd="0" presId="urn:microsoft.com/office/officeart/2005/8/layout/chevron1"/>
    <dgm:cxn modelId="{F1BCEA14-8742-47F8-8FC4-41753FB27320}" srcId="{6EFACCC3-9DD1-422C-B83E-81FFCBF41C0E}" destId="{73647C89-F5A8-4528-91D7-03138AD413CD}" srcOrd="1" destOrd="0" parTransId="{F689F8EB-8484-47D3-ABF3-B8652B5AD53F}" sibTransId="{A761E07B-28F0-44C5-96E3-91AE3205BFEA}"/>
    <dgm:cxn modelId="{8666838F-1341-433B-9392-FF9E516B7E28}" type="presParOf" srcId="{B041E233-3E9E-41EE-B095-8720B2593522}" destId="{159DC674-30D8-48E9-BED5-D441946DF902}" srcOrd="0" destOrd="0" presId="urn:microsoft.com/office/officeart/2005/8/layout/chevron1"/>
    <dgm:cxn modelId="{9B0BB15B-1DB5-490D-9465-32655673D7DE}" type="presParOf" srcId="{B041E233-3E9E-41EE-B095-8720B2593522}" destId="{1583DE99-0C90-4270-9D61-1487751A6FC9}" srcOrd="1" destOrd="0" presId="urn:microsoft.com/office/officeart/2005/8/layout/chevron1"/>
    <dgm:cxn modelId="{DE5DD58D-5BBF-46C8-959E-D22E6D253A49}" type="presParOf" srcId="{B041E233-3E9E-41EE-B095-8720B2593522}" destId="{9F615D04-6132-4419-8427-463A82972D34}" srcOrd="2" destOrd="0" presId="urn:microsoft.com/office/officeart/2005/8/layout/chevron1"/>
    <dgm:cxn modelId="{241F6883-CC48-43CB-88EB-E9C8C83BB494}" type="presParOf" srcId="{B041E233-3E9E-41EE-B095-8720B2593522}" destId="{D6173923-31B3-41B3-A9EC-A76368150486}" srcOrd="3" destOrd="0" presId="urn:microsoft.com/office/officeart/2005/8/layout/chevron1"/>
    <dgm:cxn modelId="{627FE44F-D565-482C-9931-A13D376DAF02}" type="presParOf" srcId="{B041E233-3E9E-41EE-B095-8720B2593522}" destId="{E3F2CA95-DF3A-47A1-AA70-BF21740EB84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3F3E7A-8782-4C8B-AA5F-20CE3EEFE1A3}">
      <dsp:nvSpPr>
        <dsp:cNvPr id="0" name=""/>
        <dsp:cNvSpPr/>
      </dsp:nvSpPr>
      <dsp:spPr>
        <a:xfrm>
          <a:off x="4042085" y="1395989"/>
          <a:ext cx="1046936" cy="255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33"/>
              </a:lnTo>
              <a:lnTo>
                <a:pt x="1046936" y="25543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EB0DF-0508-4D36-9705-30B1E2B6DE4A}">
      <dsp:nvSpPr>
        <dsp:cNvPr id="0" name=""/>
        <dsp:cNvSpPr/>
      </dsp:nvSpPr>
      <dsp:spPr>
        <a:xfrm>
          <a:off x="3996365" y="1395989"/>
          <a:ext cx="91440" cy="1769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5873"/>
              </a:lnTo>
              <a:lnTo>
                <a:pt x="117390" y="1625873"/>
              </a:lnTo>
              <a:lnTo>
                <a:pt x="117390" y="1769065"/>
              </a:lnTo>
            </a:path>
          </a:pathLst>
        </a:custGeom>
        <a:noFill/>
        <a:ln w="19050" cap="flat" cmpd="sng" algn="ctr">
          <a:solidFill>
            <a:srgbClr val="9BBB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F93ED-EBE1-4658-BAB4-069D8381C479}">
      <dsp:nvSpPr>
        <dsp:cNvPr id="0" name=""/>
        <dsp:cNvSpPr/>
      </dsp:nvSpPr>
      <dsp:spPr>
        <a:xfrm>
          <a:off x="4042085" y="1395989"/>
          <a:ext cx="2824381" cy="760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756"/>
              </a:lnTo>
              <a:lnTo>
                <a:pt x="2824381" y="617756"/>
              </a:lnTo>
              <a:lnTo>
                <a:pt x="2824381" y="760948"/>
              </a:lnTo>
            </a:path>
          </a:pathLst>
        </a:custGeom>
        <a:noFill/>
        <a:ln w="19050" cap="flat" cmpd="sng" algn="ctr">
          <a:solidFill>
            <a:srgbClr val="9BBB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D69A7-0E44-403B-82F8-6F8FBC50B4DA}">
      <dsp:nvSpPr>
        <dsp:cNvPr id="0" name=""/>
        <dsp:cNvSpPr/>
      </dsp:nvSpPr>
      <dsp:spPr>
        <a:xfrm>
          <a:off x="4042085" y="1395989"/>
          <a:ext cx="1081029" cy="760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756"/>
              </a:lnTo>
              <a:lnTo>
                <a:pt x="1081029" y="617756"/>
              </a:lnTo>
              <a:lnTo>
                <a:pt x="1081029" y="760948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DAEEF-9052-4833-BB6A-8A2155E3BC74}">
      <dsp:nvSpPr>
        <dsp:cNvPr id="0" name=""/>
        <dsp:cNvSpPr/>
      </dsp:nvSpPr>
      <dsp:spPr>
        <a:xfrm>
          <a:off x="3090051" y="1395989"/>
          <a:ext cx="952034" cy="760948"/>
        </a:xfrm>
        <a:custGeom>
          <a:avLst/>
          <a:gdLst/>
          <a:ahLst/>
          <a:cxnLst/>
          <a:rect l="0" t="0" r="0" b="0"/>
          <a:pathLst>
            <a:path>
              <a:moveTo>
                <a:pt x="952034" y="0"/>
              </a:moveTo>
              <a:lnTo>
                <a:pt x="952034" y="617756"/>
              </a:lnTo>
              <a:lnTo>
                <a:pt x="0" y="617756"/>
              </a:lnTo>
              <a:lnTo>
                <a:pt x="0" y="760948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DF4BC-07BF-43C0-9BE7-BFFB223AF152}">
      <dsp:nvSpPr>
        <dsp:cNvPr id="0" name=""/>
        <dsp:cNvSpPr/>
      </dsp:nvSpPr>
      <dsp:spPr>
        <a:xfrm>
          <a:off x="1327873" y="1395989"/>
          <a:ext cx="2714212" cy="764248"/>
        </a:xfrm>
        <a:custGeom>
          <a:avLst/>
          <a:gdLst/>
          <a:ahLst/>
          <a:cxnLst/>
          <a:rect l="0" t="0" r="0" b="0"/>
          <a:pathLst>
            <a:path>
              <a:moveTo>
                <a:pt x="2714212" y="0"/>
              </a:moveTo>
              <a:lnTo>
                <a:pt x="2714212" y="621056"/>
              </a:lnTo>
              <a:lnTo>
                <a:pt x="0" y="621056"/>
              </a:lnTo>
              <a:lnTo>
                <a:pt x="0" y="764248"/>
              </a:lnTo>
            </a:path>
          </a:pathLst>
        </a:custGeom>
        <a:noFill/>
        <a:ln w="25400" cap="flat" cmpd="sng" algn="ctr">
          <a:solidFill>
            <a:srgbClr val="9BBB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00BB6-02D5-402C-ACEE-6F2F3B14ADAE}">
      <dsp:nvSpPr>
        <dsp:cNvPr id="0" name=""/>
        <dsp:cNvSpPr/>
      </dsp:nvSpPr>
      <dsp:spPr>
        <a:xfrm>
          <a:off x="3360220" y="714124"/>
          <a:ext cx="1363730" cy="681865"/>
        </a:xfrm>
        <a:prstGeom prst="rect">
          <a:avLst/>
        </a:prstGeo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Secretário</a:t>
          </a:r>
        </a:p>
      </dsp:txBody>
      <dsp:txXfrm>
        <a:off x="3360220" y="714124"/>
        <a:ext cx="1363730" cy="681865"/>
      </dsp:txXfrm>
    </dsp:sp>
    <dsp:sp modelId="{2628B5A7-C62A-4277-9391-D3AB0318B908}">
      <dsp:nvSpPr>
        <dsp:cNvPr id="0" name=""/>
        <dsp:cNvSpPr/>
      </dsp:nvSpPr>
      <dsp:spPr>
        <a:xfrm>
          <a:off x="648073" y="2160238"/>
          <a:ext cx="1359598" cy="845969"/>
        </a:xfrm>
        <a:prstGeom prst="rect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Subsecretaria de Regularização Ambiental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SURAM</a:t>
          </a:r>
        </a:p>
      </dsp:txBody>
      <dsp:txXfrm>
        <a:off x="648073" y="2160238"/>
        <a:ext cx="1359598" cy="845969"/>
      </dsp:txXfrm>
    </dsp:sp>
    <dsp:sp modelId="{EF6B342B-2F5D-4AD3-9E10-88181964FD0D}">
      <dsp:nvSpPr>
        <dsp:cNvPr id="0" name=""/>
        <dsp:cNvSpPr/>
      </dsp:nvSpPr>
      <dsp:spPr>
        <a:xfrm>
          <a:off x="2414432" y="2156937"/>
          <a:ext cx="1351238" cy="845969"/>
        </a:xfrm>
        <a:prstGeom prst="rect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Subsecretaria de </a:t>
          </a:r>
          <a:r>
            <a:rPr lang="pt-BR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Fiscalização Ambiental</a:t>
          </a:r>
          <a:endParaRPr lang="pt-BR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SUFIS</a:t>
          </a:r>
        </a:p>
      </dsp:txBody>
      <dsp:txXfrm>
        <a:off x="2414432" y="2156937"/>
        <a:ext cx="1351238" cy="845969"/>
      </dsp:txXfrm>
    </dsp:sp>
    <dsp:sp modelId="{04B921D3-6380-4327-91BE-E779E32AFD91}">
      <dsp:nvSpPr>
        <dsp:cNvPr id="0" name=""/>
        <dsp:cNvSpPr/>
      </dsp:nvSpPr>
      <dsp:spPr>
        <a:xfrm>
          <a:off x="4447495" y="2156937"/>
          <a:ext cx="1351238" cy="845969"/>
        </a:xfrm>
        <a:prstGeom prst="rect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Subsecretaria de Gestão Regional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SUGER</a:t>
          </a:r>
        </a:p>
      </dsp:txBody>
      <dsp:txXfrm>
        <a:off x="4447495" y="2156937"/>
        <a:ext cx="1351238" cy="845969"/>
      </dsp:txXfrm>
    </dsp:sp>
    <dsp:sp modelId="{7D266FF5-8E9B-42E6-86AB-110663D5CBD1}">
      <dsp:nvSpPr>
        <dsp:cNvPr id="0" name=""/>
        <dsp:cNvSpPr/>
      </dsp:nvSpPr>
      <dsp:spPr>
        <a:xfrm>
          <a:off x="6092673" y="2156937"/>
          <a:ext cx="1547588" cy="825657"/>
        </a:xfrm>
        <a:prstGeom prst="rect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Superintendência de Gestão </a:t>
          </a:r>
          <a:r>
            <a:rPr lang="pt-BR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Ambiental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SUGA</a:t>
          </a:r>
          <a:endParaRPr lang="pt-BR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092673" y="2156937"/>
        <a:ext cx="1547588" cy="825657"/>
      </dsp:txXfrm>
    </dsp:sp>
    <dsp:sp modelId="{AA74C16D-906D-4271-A3A3-3D111971E2CF}">
      <dsp:nvSpPr>
        <dsp:cNvPr id="0" name=""/>
        <dsp:cNvSpPr/>
      </dsp:nvSpPr>
      <dsp:spPr>
        <a:xfrm>
          <a:off x="3379135" y="3165055"/>
          <a:ext cx="1469242" cy="900150"/>
        </a:xfrm>
        <a:prstGeom prst="rect">
          <a:avLst/>
        </a:prstGeom>
        <a:solidFill>
          <a:srgbClr val="FFC000">
            <a:alpha val="5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Superintendências Regionais de Meio Ambiente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SUPRAMs</a:t>
          </a:r>
          <a:endParaRPr lang="pt-BR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379135" y="3165055"/>
        <a:ext cx="1469242" cy="900150"/>
      </dsp:txXfrm>
    </dsp:sp>
    <dsp:sp modelId="{96D16B59-6773-45BE-AFC9-34948C2F48A2}">
      <dsp:nvSpPr>
        <dsp:cNvPr id="0" name=""/>
        <dsp:cNvSpPr/>
      </dsp:nvSpPr>
      <dsp:spPr>
        <a:xfrm>
          <a:off x="5089021" y="1413070"/>
          <a:ext cx="1355411" cy="476705"/>
        </a:xfrm>
        <a:prstGeom prst="rect">
          <a:avLst/>
        </a:prstGeom>
        <a:solidFill>
          <a:srgbClr val="E3ECD0"/>
        </a:solidFill>
        <a:ln w="25400" cap="flat" cmpd="sng" algn="ctr">
          <a:solidFill>
            <a:sysClr val="window" lastClr="FFFFFF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COPAM e CERH</a:t>
          </a:r>
        </a:p>
      </dsp:txBody>
      <dsp:txXfrm>
        <a:off x="5089021" y="1413070"/>
        <a:ext cx="1355411" cy="4767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BF0C20-46B5-4B85-A765-0580F1081B97}">
      <dsp:nvSpPr>
        <dsp:cNvPr id="0" name=""/>
        <dsp:cNvSpPr/>
      </dsp:nvSpPr>
      <dsp:spPr>
        <a:xfrm>
          <a:off x="0" y="2049611"/>
          <a:ext cx="75608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1CFA4-D538-4A86-AE92-50569AD13F84}">
      <dsp:nvSpPr>
        <dsp:cNvPr id="0" name=""/>
        <dsp:cNvSpPr/>
      </dsp:nvSpPr>
      <dsp:spPr>
        <a:xfrm>
          <a:off x="378042" y="1828212"/>
          <a:ext cx="5292588" cy="442800"/>
        </a:xfrm>
        <a:prstGeom prst="roundRect">
          <a:avLst/>
        </a:prstGeom>
        <a:solidFill>
          <a:srgbClr val="C09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/>
            <a:t>LICENÇA AMBIENTAL</a:t>
          </a:r>
        </a:p>
      </dsp:txBody>
      <dsp:txXfrm>
        <a:off x="378042" y="1828212"/>
        <a:ext cx="5292588" cy="442800"/>
      </dsp:txXfrm>
    </dsp:sp>
    <dsp:sp modelId="{84792D31-B1B3-44AF-8A64-86D630EA0A3E}">
      <dsp:nvSpPr>
        <dsp:cNvPr id="0" name=""/>
        <dsp:cNvSpPr/>
      </dsp:nvSpPr>
      <dsp:spPr>
        <a:xfrm>
          <a:off x="0" y="2730011"/>
          <a:ext cx="75608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92E7B-9981-49FC-9A45-69349F0A8D59}">
      <dsp:nvSpPr>
        <dsp:cNvPr id="0" name=""/>
        <dsp:cNvSpPr/>
      </dsp:nvSpPr>
      <dsp:spPr>
        <a:xfrm>
          <a:off x="378042" y="2508612"/>
          <a:ext cx="5292588" cy="442800"/>
        </a:xfrm>
        <a:prstGeom prst="roundRect">
          <a:avLst/>
        </a:prstGeom>
        <a:solidFill>
          <a:srgbClr val="72AF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/>
            <a:t>AUTORIZAÇÃO PARA INTERVENÇÃO AMBIENTAL (AIA/DAIA)</a:t>
          </a:r>
          <a:endParaRPr lang="pt-BR" sz="1500" kern="1200" dirty="0"/>
        </a:p>
      </dsp:txBody>
      <dsp:txXfrm>
        <a:off x="378042" y="2508612"/>
        <a:ext cx="5292588" cy="442800"/>
      </dsp:txXfrm>
    </dsp:sp>
    <dsp:sp modelId="{4FC99CEF-0F35-4390-8BA1-6CD9F08766D5}">
      <dsp:nvSpPr>
        <dsp:cNvPr id="0" name=""/>
        <dsp:cNvSpPr/>
      </dsp:nvSpPr>
      <dsp:spPr>
        <a:xfrm>
          <a:off x="0" y="3410412"/>
          <a:ext cx="75608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8DF8B-3049-4C43-A39F-F91E88423563}">
      <dsp:nvSpPr>
        <dsp:cNvPr id="0" name=""/>
        <dsp:cNvSpPr/>
      </dsp:nvSpPr>
      <dsp:spPr>
        <a:xfrm>
          <a:off x="378042" y="3189011"/>
          <a:ext cx="5292588" cy="442800"/>
        </a:xfrm>
        <a:prstGeom prst="roundRect">
          <a:avLst/>
        </a:prstGeom>
        <a:solidFill>
          <a:srgbClr val="0075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/>
            <a:t>OUTORGA DE DIREITO DE USO DE RECURSOS HÍDRICOS </a:t>
          </a:r>
        </a:p>
      </dsp:txBody>
      <dsp:txXfrm>
        <a:off x="378042" y="3189011"/>
        <a:ext cx="5292588" cy="442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56DD3-A2F0-4C14-B246-F0ABEAE61156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4E358-74F8-437E-BD5B-D1E832497F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7723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SEMAD tem a </a:t>
            </a:r>
            <a:r>
              <a:rPr lang="pt-BR" dirty="0" smtClean="0">
                <a:effectLst/>
              </a:rPr>
              <a:t>missão formular e coordenar a política estadual de proteção e conservação do meio ambiente e de gerenciamento dos recursos hídricos e articular as políticas de gestão dos recursos ambientais, visando ao desenvolvimento sustentável no Estado de Minas Gerais.</a:t>
            </a:r>
            <a:endParaRPr lang="pt-BR" dirty="0" smtClean="0"/>
          </a:p>
          <a:p>
            <a:pPr algn="just"/>
            <a:r>
              <a:rPr lang="pt-BR" dirty="0" smtClean="0"/>
              <a:t>Integram a</a:t>
            </a:r>
            <a:r>
              <a:rPr lang="pt-BR" baseline="0" dirty="0" smtClean="0"/>
              <a:t> área de competência da SEMAD por subordinação administrativa o COPAM, CERH. A FEAM, IGAM e IEF são órgãos vinculados a SEMAD. Faz parte da estrutura orgânica da </a:t>
            </a:r>
            <a:r>
              <a:rPr lang="pt-BR" baseline="0" dirty="0" err="1" smtClean="0"/>
              <a:t>Semad</a:t>
            </a:r>
            <a:r>
              <a:rPr lang="pt-BR" baseline="0" dirty="0" smtClean="0"/>
              <a:t> a Subsecretaria de regularização ambiental, a subsecretaria de fiscalização ambiental, a subsecretaria de gestão regional e a superintendência de gestão ambiental. As superintendências regionais de meio ambiente fazem parte da estrutura complementar da </a:t>
            </a:r>
            <a:r>
              <a:rPr lang="pt-BR" baseline="0" dirty="0" err="1" smtClean="0"/>
              <a:t>semad</a:t>
            </a:r>
            <a:r>
              <a:rPr lang="pt-BR" baseline="0" dirty="0" smtClean="0"/>
              <a:t>. São no total, 9 superintendências regionais no estado. Também são partes integrantes do SISEMA a PMMG, comitês e agências de bacia e núcleos de gestão ambiental das demais secretarias de estado.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13755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32946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429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53253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0529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</a:t>
            </a:r>
            <a:r>
              <a:rPr lang="pt-BR" baseline="0" dirty="0" smtClean="0"/>
              <a:t> estado de minas gerais tem 9 superintendências regionais de meio ambiente. Estas superintendências estão situadas em pontos estratégicos para facilitar o acesso das pessoas que tem interesse em obter a regularização ambiental. As Supram estão localizadas em belo horizonte, atendendo a região central de minas, em Divinópolis, para atender a região do alto são Francisco, em Varginha, para atender a região sul do estado, em Ubá, para atender a região da Zona da Mata, em Governador Valadares, para atender a região Leste, em Diamantina, para atender a região do Jequitinhonha, em montes claros , para atender a região norte,; em Unaí, para atender a região noroeste e em Uberlândia, para atender a região do triângulo e alto Paranaíba.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0576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1400" i="1" dirty="0" smtClean="0"/>
              <a:t>Art. 2º:</a:t>
            </a:r>
            <a:endParaRPr lang="pt-BR" sz="500" b="1" dirty="0" smtClean="0"/>
          </a:p>
          <a:p>
            <a:pPr marL="400050" lvl="1" indent="0" algn="just">
              <a:buNone/>
            </a:pPr>
            <a:r>
              <a:rPr lang="pt-BR" sz="1400" i="1" dirty="0" smtClean="0"/>
              <a:t>§ 1º- Estão sujeitos ao licenciamento ambiental os empreendimentos e as atividades relacionadas no </a:t>
            </a:r>
            <a:r>
              <a:rPr lang="pt-BR" sz="1400" b="1" i="1" dirty="0" smtClean="0"/>
              <a:t>Anexo 1</a:t>
            </a:r>
            <a:r>
              <a:rPr lang="pt-BR" sz="1400" i="1" dirty="0" smtClean="0"/>
              <a:t>, parte integrante desta Resolução.</a:t>
            </a:r>
          </a:p>
          <a:p>
            <a:pPr marL="400050" lvl="1" indent="0" algn="just">
              <a:buNone/>
            </a:pPr>
            <a:r>
              <a:rPr lang="pt-BR" sz="1400" i="1" dirty="0" smtClean="0"/>
              <a:t>§ 2º – Caberá ao órgão ambiental competente </a:t>
            </a:r>
            <a:r>
              <a:rPr lang="pt-BR" sz="1400" b="1" i="1" dirty="0" smtClean="0"/>
              <a:t>definir os critérios de exigibilidade, o detalhamento e a complementação do Anexo 1, </a:t>
            </a:r>
            <a:r>
              <a:rPr lang="pt-BR" sz="1400" i="1" dirty="0" smtClean="0"/>
              <a:t>levando em consideração as especificidades, os riscos ambientais, o porte e outras características do empreendimento ou atividade.</a:t>
            </a:r>
          </a:p>
          <a:p>
            <a:pPr marL="400050" lvl="1" indent="0" algn="just">
              <a:buNone/>
            </a:pPr>
            <a:endParaRPr lang="pt-BR" sz="1400" i="1" dirty="0" smtClean="0"/>
          </a:p>
          <a:p>
            <a:r>
              <a:rPr lang="pt-BR" dirty="0" smtClean="0"/>
              <a:t>	Isso</a:t>
            </a:r>
            <a:r>
              <a:rPr lang="pt-BR" baseline="0" dirty="0" smtClean="0"/>
              <a:t> foi definido através da </a:t>
            </a:r>
            <a:r>
              <a:rPr lang="pt-BR" dirty="0" smtClean="0"/>
              <a:t>deliberação Normativa 74/2004, 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stabelecendo critérios para classificação, segundo o porte e potencial poluidor, de empreendimentos e atividades modificadoras do meio ambiente passíveis de autorização ou de licenciamento ambiental no nível estadual.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 empreendimentos e atividades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modificadoras do meio ambiente estão listadas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anexo único desta deliberação.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7765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1400" i="1" dirty="0" smtClean="0"/>
              <a:t>Art. 2º:</a:t>
            </a:r>
            <a:endParaRPr lang="pt-BR" sz="500" b="1" dirty="0" smtClean="0"/>
          </a:p>
          <a:p>
            <a:pPr marL="400050" lvl="1" indent="0" algn="just">
              <a:buNone/>
            </a:pPr>
            <a:r>
              <a:rPr lang="pt-BR" sz="1400" i="1" dirty="0" smtClean="0"/>
              <a:t>§ 1º- Estão sujeitos ao licenciamento ambiental os empreendimentos e as atividades relacionadas no </a:t>
            </a:r>
            <a:r>
              <a:rPr lang="pt-BR" sz="1400" b="1" i="1" dirty="0" smtClean="0"/>
              <a:t>Anexo 1</a:t>
            </a:r>
            <a:r>
              <a:rPr lang="pt-BR" sz="1400" i="1" dirty="0" smtClean="0"/>
              <a:t>, parte integrante desta Resolução.</a:t>
            </a:r>
          </a:p>
          <a:p>
            <a:pPr marL="400050" lvl="1" indent="0" algn="just">
              <a:buNone/>
            </a:pPr>
            <a:r>
              <a:rPr lang="pt-BR" sz="1400" i="1" dirty="0" smtClean="0"/>
              <a:t>§ 2º – Caberá ao órgão ambiental competente </a:t>
            </a:r>
            <a:r>
              <a:rPr lang="pt-BR" sz="1400" b="1" i="1" dirty="0" smtClean="0"/>
              <a:t>definir os critérios de exigibilidade, o detalhamento e a complementação do Anexo 1, </a:t>
            </a:r>
            <a:r>
              <a:rPr lang="pt-BR" sz="1400" i="1" dirty="0" smtClean="0"/>
              <a:t>levando em consideração as especificidades, os riscos ambientais, o porte e outras características do empreendimento ou atividade.</a:t>
            </a:r>
          </a:p>
          <a:p>
            <a:pPr marL="400050" lvl="1" indent="0" algn="just">
              <a:buNone/>
            </a:pPr>
            <a:endParaRPr lang="pt-BR" sz="1400" i="1" dirty="0" smtClean="0"/>
          </a:p>
          <a:p>
            <a:r>
              <a:rPr lang="pt-BR" dirty="0" smtClean="0"/>
              <a:t>	Isso</a:t>
            </a:r>
            <a:r>
              <a:rPr lang="pt-BR" baseline="0" dirty="0" smtClean="0"/>
              <a:t> foi definido através da </a:t>
            </a:r>
            <a:r>
              <a:rPr lang="pt-BR" dirty="0" smtClean="0"/>
              <a:t>deliberação Normativa 74/2004, 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stabelecendo critérios para classificação, segundo o porte e potencial poluidor, de empreendimentos e atividades modificadoras do meio ambiente passíveis de autorização ou de licenciamento ambiental no nível estadual.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 empreendimentos e atividades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modificadoras do meio ambiente estão listadas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anexo único desta deliberação.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7765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980A2-12E2-4EB9-889E-9C870572202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801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971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6421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fluxo do licenciamento</a:t>
            </a:r>
            <a:r>
              <a:rPr lang="pt-BR" baseline="0" dirty="0" smtClean="0"/>
              <a:t> começa com o preenchimento do FCE, documento que deve ter todas as informações necessárias para a emissão do FOB. O FOB lista quais os estudos ambientais necessários e documentos para a formalização do processo. Na formalização do processo é que inicia a contagem do tempo de análise do processo de licenciamento ambiental. Durante este processo tem análise técnica e jurídica, vistoria. Havendo necessidade é solicitada informações complementares de estudos e novos documentos necessários para a conclusão da análise e emissão do parecer do processo sobre os controles ambientais, indicando, inclusive, condicionantes para acompanhamento. Os empreendimentos enquadrados nas classes 3 e 4, a deliberação da licença ambiental é feita pelo superintendente da supram ou supri. Para os empreendimentos classes 5 e 6 a deliberação da licença ambiental e as condicionantes é feita pela Câmara Técnica Especializada do Copam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DF90B-C280-44A1-898B-8CE19167A4F5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5388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E358-74F8-437E-BD5B-D1E832497F5F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3294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112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0401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0683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CE1-20F5-47BF-B9CD-6B494A384EC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80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509D-E1DF-451E-8040-59C7B794475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82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6C6C-264A-4E75-92BC-DB4086C9EF8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382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7154-3CA3-4037-B1CD-17DB0E7295F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84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CA4B-7E75-49F3-AC32-B0E92923CBE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798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541B-7A7B-4776-943D-6E547B7B595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26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9FE-5F49-4E4B-BBAE-226D86201F1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822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2708-D4DC-43A4-8777-60E8343DBDF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81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0970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AE3-8C45-48B2-B0F9-E623E49BBFE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924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B93B-9E44-4E2E-8CB3-E52D3D7D1B2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483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380C-C94F-4BE5-A678-9A813521BA1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090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CE1-20F5-47BF-B9CD-6B494A384EC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182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509D-E1DF-451E-8040-59C7B794475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111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6C6C-264A-4E75-92BC-DB4086C9EF8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843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7154-3CA3-4037-B1CD-17DB0E7295F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031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CA4B-7E75-49F3-AC32-B0E92923CBE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391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541B-7A7B-4776-943D-6E547B7B595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733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9FE-5F49-4E4B-BBAE-226D86201F1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09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4004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2708-D4DC-43A4-8777-60E8343DBDF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945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AE3-8C45-48B2-B0F9-E623E49BBFE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88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B93B-9E44-4E2E-8CB3-E52D3D7D1B2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165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380C-C94F-4BE5-A678-9A813521BA1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28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2910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59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447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234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255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447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1701-00B0-4D0A-965A-DFC0CEBF9DA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39FF-2E70-4318-9EE2-26A304B9BF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207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41526-10E4-4311-A86C-5B33E7F14DC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83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41526-10E4-4311-A86C-5B33E7F14DC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27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desisema.meioambiente.mg.gov.b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infohidro.igam.mg.gov.br/" TargetMode="External"/><Relationship Id="rId3" Type="http://schemas.openxmlformats.org/officeDocument/2006/relationships/hyperlink" Target="http://www.feam.br/" TargetMode="External"/><Relationship Id="rId7" Type="http://schemas.openxmlformats.org/officeDocument/2006/relationships/hyperlink" Target="http://www.siam.mg.gov.br/sla/action/Consulta.d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meioambiente.mg.gov.br/copam" TargetMode="External"/><Relationship Id="rId5" Type="http://schemas.openxmlformats.org/officeDocument/2006/relationships/hyperlink" Target="http://www.ief.mg.gov.br/" TargetMode="External"/><Relationship Id="rId10" Type="http://schemas.openxmlformats.org/officeDocument/2006/relationships/hyperlink" Target="http://www.idesisema.meioambiente.mg.gov.br/" TargetMode="External"/><Relationship Id="rId4" Type="http://schemas.openxmlformats.org/officeDocument/2006/relationships/hyperlink" Target="http://www.igam.mg.gov.br/" TargetMode="External"/><Relationship Id="rId9" Type="http://schemas.openxmlformats.org/officeDocument/2006/relationships/hyperlink" Target="http://www.meioambiente.mg.gov.br/padronizacao-de-procedimentos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683568" y="2368132"/>
            <a:ext cx="7849567" cy="1071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altLang="pt-BR" sz="2400" b="1" dirty="0">
                <a:solidFill>
                  <a:srgbClr val="009999"/>
                </a:solidFill>
              </a:rPr>
              <a:t>Diretrizes Gerais para L</a:t>
            </a:r>
            <a:r>
              <a:rPr lang="pt-BR" altLang="pt-BR" sz="2400" b="1" dirty="0" smtClean="0">
                <a:solidFill>
                  <a:srgbClr val="009999"/>
                </a:solidFill>
              </a:rPr>
              <a:t>icenciamento Ambiental</a:t>
            </a:r>
            <a:endParaRPr lang="pt-BR" altLang="pt-BR" sz="2400" dirty="0">
              <a:solidFill>
                <a:srgbClr val="009999"/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626919" y="3758185"/>
            <a:ext cx="6906217" cy="146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pt-BR" sz="1600" b="1" dirty="0" smtClean="0">
                <a:latin typeface="+mj-lt"/>
                <a:ea typeface="+mj-ea"/>
                <a:cs typeface="+mj-cs"/>
              </a:rPr>
              <a:t>Rodrigo Teixeira de Oliveira</a:t>
            </a:r>
          </a:p>
          <a:p>
            <a:pPr algn="r" eaLnBrk="0" hangingPunct="0">
              <a:defRPr/>
            </a:pPr>
            <a:r>
              <a:rPr lang="pt-BR" sz="1600" dirty="0" smtClean="0">
                <a:latin typeface="+mj-lt"/>
                <a:ea typeface="+mj-ea"/>
                <a:cs typeface="+mj-cs"/>
              </a:rPr>
              <a:t>Diretor Regional de Controle Processual</a:t>
            </a:r>
            <a:endParaRPr lang="pt-BR" sz="1600" dirty="0">
              <a:latin typeface="+mj-lt"/>
              <a:ea typeface="+mj-ea"/>
              <a:cs typeface="+mj-cs"/>
            </a:endParaRPr>
          </a:p>
          <a:p>
            <a:pPr algn="r" eaLnBrk="0" hangingPunct="0">
              <a:defRPr/>
            </a:pPr>
            <a:r>
              <a:rPr lang="pt-BR" sz="1600" dirty="0" smtClean="0">
                <a:latin typeface="+mj-lt"/>
                <a:ea typeface="+mj-ea"/>
                <a:cs typeface="+mj-cs"/>
              </a:rPr>
              <a:t>Superintendência Regional de Meio Ambiente Noroeste de Minas</a:t>
            </a:r>
          </a:p>
          <a:p>
            <a:pPr algn="r" eaLnBrk="0" hangingPunct="0">
              <a:defRPr/>
            </a:pPr>
            <a:r>
              <a:rPr lang="pt-BR" sz="1600" dirty="0" smtClean="0">
                <a:latin typeface="+mj-lt"/>
                <a:ea typeface="+mj-ea"/>
                <a:cs typeface="+mj-cs"/>
              </a:rPr>
              <a:t>Secretaria de Estado de Meio Ambiente e Desenvolvimento Sustentável</a:t>
            </a:r>
            <a:endParaRPr lang="pt-BR" sz="1600" dirty="0">
              <a:latin typeface="+mj-lt"/>
              <a:ea typeface="+mj-ea"/>
              <a:cs typeface="+mj-cs"/>
            </a:endParaRPr>
          </a:p>
          <a:p>
            <a:pPr algn="r" eaLnBrk="0" hangingPunct="0">
              <a:defRPr/>
            </a:pPr>
            <a:endParaRPr lang="pt-BR" sz="1400" dirty="0" smtClean="0">
              <a:latin typeface="+mj-lt"/>
              <a:ea typeface="+mj-ea"/>
              <a:cs typeface="+mj-cs"/>
            </a:endParaRPr>
          </a:p>
          <a:p>
            <a:pPr algn="r" eaLnBrk="0" hangingPunct="0">
              <a:defRPr/>
            </a:pPr>
            <a:r>
              <a:rPr lang="pt-BR" sz="1400" dirty="0" smtClean="0">
                <a:latin typeface="+mj-lt"/>
                <a:ea typeface="+mj-ea"/>
                <a:cs typeface="+mj-cs"/>
              </a:rPr>
              <a:t>Março - 2018</a:t>
            </a:r>
            <a:endParaRPr lang="pt-BR" sz="1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3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Licenciamento Ambiental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755576" y="1196752"/>
            <a:ext cx="756084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000" b="1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1600" dirty="0" smtClean="0"/>
              <a:t>Procedimento </a:t>
            </a:r>
            <a:r>
              <a:rPr lang="pt-BR" sz="1600" dirty="0"/>
              <a:t>administrativo pelo qual o órgão ambiental competente licencia a </a:t>
            </a:r>
            <a:r>
              <a:rPr lang="pt-BR" sz="1600" b="1" dirty="0"/>
              <a:t>localização, instalação, ampliação e a operação </a:t>
            </a:r>
            <a:r>
              <a:rPr lang="pt-BR" sz="1600" dirty="0"/>
              <a:t>de empreendimentos e atividades </a:t>
            </a:r>
            <a:r>
              <a:rPr lang="pt-BR" sz="1600" b="1" dirty="0"/>
              <a:t>utilizadoras de recursos </a:t>
            </a:r>
            <a:r>
              <a:rPr lang="pt-BR" sz="1600" b="1" dirty="0" smtClean="0"/>
              <a:t>ambientais</a:t>
            </a:r>
            <a:r>
              <a:rPr lang="pt-BR" sz="1600" dirty="0" smtClean="0"/>
              <a:t>, </a:t>
            </a:r>
            <a:r>
              <a:rPr lang="pt-BR" sz="1600" dirty="0"/>
              <a:t>consideradas </a:t>
            </a:r>
            <a:r>
              <a:rPr lang="pt-BR" sz="1600" b="1" dirty="0"/>
              <a:t>efetiva ou potencialmente poluidoras </a:t>
            </a:r>
            <a:r>
              <a:rPr lang="pt-BR" sz="1600" dirty="0"/>
              <a:t>ou daquelas que, sob qualquer forma, </a:t>
            </a:r>
            <a:r>
              <a:rPr lang="pt-BR" sz="1600" b="1" dirty="0"/>
              <a:t>possam causar degradação ambiental</a:t>
            </a:r>
            <a:r>
              <a:rPr lang="pt-BR" sz="1600" dirty="0"/>
              <a:t>, considerando as </a:t>
            </a:r>
            <a:r>
              <a:rPr lang="pt-BR" sz="1600" b="1" dirty="0"/>
              <a:t>disposições legais e regulamentares e as normas técnicas </a:t>
            </a:r>
            <a:r>
              <a:rPr lang="pt-BR" sz="1600" dirty="0"/>
              <a:t>aplicáveis ao caso</a:t>
            </a:r>
            <a:r>
              <a:rPr lang="pt-BR" sz="1600" dirty="0" smtClean="0"/>
              <a:t>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A obtenção de licença ambiental não exclui a necessidade de</a:t>
            </a:r>
            <a:r>
              <a:rPr lang="pt-BR" sz="1600" b="1" dirty="0" smtClean="0"/>
              <a:t> </a:t>
            </a:r>
            <a:r>
              <a:rPr lang="pt-BR" sz="1600" b="1" dirty="0"/>
              <a:t>outras licenças legalmente </a:t>
            </a:r>
            <a:r>
              <a:rPr lang="pt-BR" sz="1600" b="1" dirty="0" smtClean="0"/>
              <a:t>exigíveis.</a:t>
            </a:r>
          </a:p>
          <a:p>
            <a:pPr algn="just"/>
            <a:endParaRPr lang="pt-BR" sz="2000" b="1" dirty="0"/>
          </a:p>
          <a:p>
            <a:pPr marL="0" indent="0" algn="r">
              <a:buNone/>
            </a:pPr>
            <a:endParaRPr lang="pt-BR" sz="2000" i="1" dirty="0" smtClean="0"/>
          </a:p>
          <a:p>
            <a:pPr marL="0" indent="0" algn="r">
              <a:buNone/>
            </a:pPr>
            <a:r>
              <a:rPr lang="pt-BR" sz="1600" i="1" dirty="0" smtClean="0"/>
              <a:t>Resolução CONAMA 237/1997</a:t>
            </a:r>
            <a:endParaRPr lang="pt-BR" sz="1600" i="1" dirty="0"/>
          </a:p>
          <a:p>
            <a:pPr algn="just"/>
            <a:endParaRPr lang="pt-BR" sz="2000" b="1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41142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001" y="166850"/>
            <a:ext cx="8247931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>
                <a:solidFill>
                  <a:srgbClr val="009999"/>
                </a:solidFill>
                <a:latin typeface="+mn-lt"/>
              </a:rPr>
              <a:t>Impacto Local e Municipalização do Licenciamento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695" y="1733953"/>
            <a:ext cx="8435280" cy="4713387"/>
          </a:xfrm>
        </p:spPr>
        <p:txBody>
          <a:bodyPr>
            <a:normAutofit/>
          </a:bodyPr>
          <a:lstStyle/>
          <a:p>
            <a:pPr marL="792163" indent="-342900" algn="just"/>
            <a:endParaRPr lang="pt-BR" sz="1600" dirty="0" smtClean="0">
              <a:cs typeface="Arial" panose="020B0604020202020204" pitchFamily="34" charset="0"/>
            </a:endParaRPr>
          </a:p>
          <a:p>
            <a:pPr marL="792163" indent="-342900" algn="just"/>
            <a:r>
              <a:rPr lang="pt-BR" sz="1600" dirty="0" smtClean="0">
                <a:cs typeface="Arial" panose="020B0604020202020204" pitchFamily="34" charset="0"/>
              </a:rPr>
              <a:t>Competências </a:t>
            </a:r>
            <a:r>
              <a:rPr lang="pt-BR" sz="1600" dirty="0">
                <a:cs typeface="Arial" panose="020B0604020202020204" pitchFamily="34" charset="0"/>
              </a:rPr>
              <a:t>previstas na </a:t>
            </a:r>
            <a:r>
              <a:rPr lang="pt-BR" sz="1600" b="1" dirty="0">
                <a:cs typeface="Arial" panose="020B0604020202020204" pitchFamily="34" charset="0"/>
              </a:rPr>
              <a:t>Lei Complementar 140/2011</a:t>
            </a:r>
          </a:p>
          <a:p>
            <a:pPr marL="449263" indent="0" algn="just">
              <a:buNone/>
            </a:pPr>
            <a:endParaRPr lang="pt-BR" sz="1600" dirty="0" smtClean="0">
              <a:cs typeface="Arial" panose="020B0604020202020204" pitchFamily="34" charset="0"/>
            </a:endParaRPr>
          </a:p>
          <a:p>
            <a:pPr marL="449263" indent="0" algn="just">
              <a:buNone/>
            </a:pPr>
            <a:endParaRPr lang="pt-BR" sz="1600" dirty="0">
              <a:cs typeface="Arial" panose="020B0604020202020204" pitchFamily="34" charset="0"/>
            </a:endParaRPr>
          </a:p>
          <a:p>
            <a:pPr marL="792163" indent="-342900" algn="just"/>
            <a:r>
              <a:rPr lang="pt-BR" sz="1600" b="1" dirty="0">
                <a:cs typeface="Arial" panose="020B0604020202020204" pitchFamily="34" charset="0"/>
              </a:rPr>
              <a:t>DN COPAM </a:t>
            </a:r>
            <a:r>
              <a:rPr lang="pt-BR" sz="1600" b="1" dirty="0" smtClean="0">
                <a:cs typeface="Arial" panose="020B0604020202020204" pitchFamily="34" charset="0"/>
              </a:rPr>
              <a:t>nº </a:t>
            </a:r>
            <a:r>
              <a:rPr lang="pt-BR" sz="1600" b="1" dirty="0">
                <a:cs typeface="Arial" panose="020B0604020202020204" pitchFamily="34" charset="0"/>
              </a:rPr>
              <a:t>213, de 22 de fevereiro de 2017</a:t>
            </a:r>
            <a:r>
              <a:rPr lang="pt-BR" sz="1600" dirty="0">
                <a:cs typeface="Arial" panose="020B0604020202020204" pitchFamily="34" charset="0"/>
              </a:rPr>
              <a:t>: </a:t>
            </a:r>
            <a:r>
              <a:rPr lang="pt-BR" sz="1600" u="sng" dirty="0" smtClean="0">
                <a:cs typeface="Arial" panose="020B0604020202020204" pitchFamily="34" charset="0"/>
              </a:rPr>
              <a:t>tipologias </a:t>
            </a:r>
            <a:r>
              <a:rPr lang="pt-BR" sz="1600" u="sng" dirty="0">
                <a:cs typeface="Arial" panose="020B0604020202020204" pitchFamily="34" charset="0"/>
              </a:rPr>
              <a:t>de atividades </a:t>
            </a:r>
            <a:r>
              <a:rPr lang="pt-BR" sz="1600" dirty="0" smtClean="0">
                <a:cs typeface="Arial" panose="020B0604020202020204" pitchFamily="34" charset="0"/>
              </a:rPr>
              <a:t>atribuídas </a:t>
            </a:r>
            <a:r>
              <a:rPr lang="pt-BR" sz="1600" dirty="0">
                <a:cs typeface="Arial" panose="020B0604020202020204" pitchFamily="34" charset="0"/>
              </a:rPr>
              <a:t>ao licenciamento ambiental </a:t>
            </a:r>
            <a:r>
              <a:rPr lang="pt-BR" sz="1600" dirty="0" smtClean="0">
                <a:cs typeface="Arial" panose="020B0604020202020204" pitchFamily="34" charset="0"/>
              </a:rPr>
              <a:t>municipal e definição de </a:t>
            </a:r>
            <a:r>
              <a:rPr lang="pt-BR" sz="1600" u="sng" dirty="0" smtClean="0">
                <a:cs typeface="Arial" panose="020B0604020202020204" pitchFamily="34" charset="0"/>
              </a:rPr>
              <a:t>impacto ambiental local:</a:t>
            </a:r>
            <a:endParaRPr lang="pt-BR" sz="1600" dirty="0" smtClean="0">
              <a:cs typeface="Arial" panose="020B0604020202020204" pitchFamily="34" charset="0"/>
            </a:endParaRPr>
          </a:p>
          <a:p>
            <a:pPr marL="792163" indent="-342900" algn="just"/>
            <a:endParaRPr lang="pt-BR" sz="1600" dirty="0" smtClean="0">
              <a:cs typeface="Arial" panose="020B0604020202020204" pitchFamily="34" charset="0"/>
            </a:endParaRPr>
          </a:p>
          <a:p>
            <a:pPr marL="1249363" lvl="1" indent="-3429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cs typeface="Arial" panose="020B0604020202020204" pitchFamily="34" charset="0"/>
              </a:rPr>
              <a:t>Impacto </a:t>
            </a:r>
            <a:r>
              <a:rPr lang="pt-BR" sz="1600" dirty="0">
                <a:cs typeface="Arial" panose="020B0604020202020204" pitchFamily="34" charset="0"/>
              </a:rPr>
              <a:t>ambiental de âmbito local: </a:t>
            </a:r>
            <a:r>
              <a:rPr lang="pt-BR" sz="1600" dirty="0" smtClean="0">
                <a:cs typeface="Arial" panose="020B0604020202020204" pitchFamily="34" charset="0"/>
              </a:rPr>
              <a:t>ocasionado </a:t>
            </a:r>
            <a:r>
              <a:rPr lang="pt-BR" sz="1600" dirty="0">
                <a:cs typeface="Arial" panose="020B0604020202020204" pitchFamily="34" charset="0"/>
              </a:rPr>
              <a:t>por empreendimento </a:t>
            </a:r>
            <a:r>
              <a:rPr lang="pt-BR" sz="1600" dirty="0" smtClean="0">
                <a:cs typeface="Arial" panose="020B0604020202020204" pitchFamily="34" charset="0"/>
              </a:rPr>
              <a:t>cuja </a:t>
            </a:r>
            <a:r>
              <a:rPr lang="pt-BR" sz="1600" b="1" dirty="0" smtClean="0">
                <a:cs typeface="Arial" panose="020B0604020202020204" pitchFamily="34" charset="0"/>
              </a:rPr>
              <a:t>ADA </a:t>
            </a:r>
            <a:r>
              <a:rPr lang="pt-BR" sz="1600" b="1" dirty="0">
                <a:cs typeface="Arial" panose="020B0604020202020204" pitchFamily="34" charset="0"/>
              </a:rPr>
              <a:t>e AID </a:t>
            </a:r>
            <a:r>
              <a:rPr lang="pt-BR" sz="1600" b="1" dirty="0" smtClean="0">
                <a:cs typeface="Arial" panose="020B0604020202020204" pitchFamily="34" charset="0"/>
              </a:rPr>
              <a:t>estejam localizadas em apenas </a:t>
            </a:r>
            <a:r>
              <a:rPr lang="pt-BR" sz="1600" b="1" dirty="0">
                <a:cs typeface="Arial" panose="020B0604020202020204" pitchFamily="34" charset="0"/>
              </a:rPr>
              <a:t>um município</a:t>
            </a:r>
            <a:r>
              <a:rPr lang="pt-BR" sz="1600" dirty="0">
                <a:cs typeface="Arial" panose="020B0604020202020204" pitchFamily="34" charset="0"/>
              </a:rPr>
              <a:t> e cujas características, </a:t>
            </a:r>
            <a:r>
              <a:rPr lang="pt-BR" sz="1600" dirty="0" smtClean="0">
                <a:cs typeface="Arial" panose="020B0604020202020204" pitchFamily="34" charset="0"/>
              </a:rPr>
              <a:t> considerados o porte, potencial poluidor e a natureza da atividade o enquadrado </a:t>
            </a:r>
            <a:r>
              <a:rPr lang="pt-BR" sz="1600" dirty="0">
                <a:cs typeface="Arial" panose="020B0604020202020204" pitchFamily="34" charset="0"/>
              </a:rPr>
              <a:t>nas </a:t>
            </a:r>
            <a:r>
              <a:rPr lang="pt-BR" sz="1600" b="1" dirty="0">
                <a:cs typeface="Arial" panose="020B0604020202020204" pitchFamily="34" charset="0"/>
              </a:rPr>
              <a:t>classes 1 a 4</a:t>
            </a:r>
            <a:r>
              <a:rPr lang="pt-BR" sz="1600" dirty="0">
                <a:cs typeface="Arial" panose="020B0604020202020204" pitchFamily="34" charset="0"/>
              </a:rPr>
              <a:t>, conforme </a:t>
            </a:r>
            <a:r>
              <a:rPr lang="pt-BR" sz="1600" b="1" dirty="0">
                <a:cs typeface="Arial" panose="020B0604020202020204" pitchFamily="34" charset="0"/>
              </a:rPr>
              <a:t>especificação das tipologias listadas </a:t>
            </a:r>
            <a:r>
              <a:rPr lang="pt-BR" sz="1600" dirty="0">
                <a:cs typeface="Arial" panose="020B0604020202020204" pitchFamily="34" charset="0"/>
              </a:rPr>
              <a:t>no Anexo Único desta Deliberação Normativa</a:t>
            </a:r>
            <a:r>
              <a:rPr lang="pt-BR" sz="1600" dirty="0" smtClean="0">
                <a:cs typeface="Arial" panose="020B0604020202020204" pitchFamily="34" charset="0"/>
              </a:rPr>
              <a:t>.</a:t>
            </a:r>
          </a:p>
          <a:p>
            <a:pPr marL="1249363" lvl="1" indent="-342900" algn="just">
              <a:buFont typeface="Wingdings" panose="05000000000000000000" pitchFamily="2" charset="2"/>
              <a:buChar char="ü"/>
            </a:pPr>
            <a:endParaRPr lang="pt-BR" sz="1600" dirty="0" smtClean="0">
              <a:cs typeface="Arial" panose="020B0604020202020204" pitchFamily="34" charset="0"/>
            </a:endParaRPr>
          </a:p>
          <a:p>
            <a:pPr marL="906463" lvl="1" indent="0" algn="just">
              <a:buNone/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1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812" y="-873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>
                <a:solidFill>
                  <a:srgbClr val="009999"/>
                </a:solidFill>
                <a:latin typeface="+mn-lt"/>
                <a:ea typeface="+mn-ea"/>
                <a:cs typeface="+mn-cs"/>
              </a:rPr>
              <a:t>Minuta de Reformulação da DN COPAM nº 74/2004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600" y="1162050"/>
            <a:ext cx="8239124" cy="4976813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Processo de </a:t>
            </a:r>
            <a:r>
              <a:rPr lang="pt-BR" sz="1600" dirty="0"/>
              <a:t>coletas de contribuições da sociedade </a:t>
            </a:r>
            <a:r>
              <a:rPr lang="pt-BR" sz="1600" dirty="0" smtClean="0"/>
              <a:t>via sítio eletrônico da SEMAD, no período de </a:t>
            </a:r>
            <a:r>
              <a:rPr lang="pt-BR" sz="1600" b="1" dirty="0" smtClean="0"/>
              <a:t>10 </a:t>
            </a:r>
            <a:r>
              <a:rPr lang="pt-BR" sz="1600" b="1" dirty="0"/>
              <a:t>de julho </a:t>
            </a:r>
            <a:r>
              <a:rPr lang="pt-BR" sz="1600" b="1" dirty="0" smtClean="0"/>
              <a:t>até </a:t>
            </a:r>
            <a:r>
              <a:rPr lang="pt-BR" sz="1600" b="1" dirty="0"/>
              <a:t>09 de </a:t>
            </a:r>
            <a:r>
              <a:rPr lang="pt-BR" sz="1600" b="1" dirty="0" smtClean="0"/>
              <a:t>agosto de 2017</a:t>
            </a:r>
            <a:r>
              <a:rPr lang="pt-BR" sz="1600" dirty="0" smtClean="0"/>
              <a:t>;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Apresentações nas Câmaras Técnicas do COPAM: </a:t>
            </a:r>
            <a:r>
              <a:rPr lang="pt-BR" sz="1600" b="1" dirty="0" smtClean="0"/>
              <a:t>11 e 12 de julho;</a:t>
            </a:r>
          </a:p>
          <a:p>
            <a:pPr algn="just"/>
            <a:endParaRPr lang="pt-BR" sz="1600" b="1" dirty="0" smtClean="0"/>
          </a:p>
          <a:p>
            <a:pPr algn="just"/>
            <a:r>
              <a:rPr lang="pt-BR" sz="1600" dirty="0" smtClean="0"/>
              <a:t>Revisões na CNR:</a:t>
            </a:r>
            <a:endParaRPr lang="pt-BR" sz="1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4667"/>
              </p:ext>
            </p:extLst>
          </p:nvPr>
        </p:nvGraphicFramePr>
        <p:xfrm>
          <a:off x="783771" y="3146965"/>
          <a:ext cx="7315200" cy="3169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7726">
                  <a:extLst>
                    <a:ext uri="{9D8B030D-6E8A-4147-A177-3AD203B41FA5}">
                      <a16:colId xmlns="" xmlns:a16="http://schemas.microsoft.com/office/drawing/2014/main" val="2877783809"/>
                    </a:ext>
                  </a:extLst>
                </a:gridCol>
                <a:gridCol w="1337474">
                  <a:extLst>
                    <a:ext uri="{9D8B030D-6E8A-4147-A177-3AD203B41FA5}">
                      <a16:colId xmlns="" xmlns:a16="http://schemas.microsoft.com/office/drawing/2014/main" val="2177756114"/>
                    </a:ext>
                  </a:extLst>
                </a:gridCol>
              </a:tblGrid>
              <a:tr h="47036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Calendário – Revisão DN 74/04 – Câmara Normativa e Recursal (CNR)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1941870"/>
                  </a:ext>
                </a:extLst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CNR ordinária – apresentação do texto e listagens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27/set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extLst>
                  <a:ext uri="{0D108BD9-81ED-4DB2-BD59-A6C34878D82A}">
                    <a16:rowId xmlns="" xmlns:a16="http://schemas.microsoft.com/office/drawing/2014/main" val="86839722"/>
                  </a:ext>
                </a:extLst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CNR ordinária – retorno de vistas (caso haja) e deliberação do texto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25/out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extLst>
                  <a:ext uri="{0D108BD9-81ED-4DB2-BD59-A6C34878D82A}">
                    <a16:rowId xmlns="" xmlns:a16="http://schemas.microsoft.com/office/drawing/2014/main" val="2078769182"/>
                  </a:ext>
                </a:extLst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CNR extraordinária – deliberação da listagem 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08/</a:t>
                      </a:r>
                      <a:r>
                        <a:rPr lang="pt-BR" sz="1200" dirty="0" err="1">
                          <a:effectLst/>
                        </a:rPr>
                        <a:t>nov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extLst>
                  <a:ext uri="{0D108BD9-81ED-4DB2-BD59-A6C34878D82A}">
                    <a16:rowId xmlns="" xmlns:a16="http://schemas.microsoft.com/office/drawing/2014/main" val="794166684"/>
                  </a:ext>
                </a:extLst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CNR ordinária – deliberação da listagem B, C e 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22/nov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extLst>
                  <a:ext uri="{0D108BD9-81ED-4DB2-BD59-A6C34878D82A}">
                    <a16:rowId xmlns="" xmlns:a16="http://schemas.microsoft.com/office/drawing/2014/main" val="2029917349"/>
                  </a:ext>
                </a:extLst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CNR extraordinária – deliberação da listagem E e F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29/nov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extLst>
                  <a:ext uri="{0D108BD9-81ED-4DB2-BD59-A6C34878D82A}">
                    <a16:rowId xmlns="" xmlns:a16="http://schemas.microsoft.com/office/drawing/2014/main" val="3619881905"/>
                  </a:ext>
                </a:extLst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CNR extraordinária – deliberação da listagem G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06/dez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extLst>
                  <a:ext uri="{0D108BD9-81ED-4DB2-BD59-A6C34878D82A}">
                    <a16:rowId xmlns="" xmlns:a16="http://schemas.microsoft.com/office/drawing/2014/main" val="217740547"/>
                  </a:ext>
                </a:extLst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CNR extraordinária – aprovação final da DN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06/dez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145" marB="17780" anchor="ctr"/>
                </a:tc>
                <a:extLst>
                  <a:ext uri="{0D108BD9-81ED-4DB2-BD59-A6C34878D82A}">
                    <a16:rowId xmlns="" xmlns:a16="http://schemas.microsoft.com/office/drawing/2014/main" val="54415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624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743199" y="3844637"/>
            <a:ext cx="5964382" cy="213815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511056" y="4308133"/>
            <a:ext cx="3642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TIPOLOGIAS </a:t>
            </a:r>
          </a:p>
          <a:p>
            <a:pPr algn="ctr"/>
            <a:r>
              <a:rPr lang="pt-B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ATIVIDADES</a:t>
            </a:r>
            <a:endParaRPr lang="pt-B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have Esquerda 3"/>
          <p:cNvSpPr/>
          <p:nvPr/>
        </p:nvSpPr>
        <p:spPr>
          <a:xfrm>
            <a:off x="2417325" y="4287593"/>
            <a:ext cx="155448" cy="914400"/>
          </a:xfrm>
          <a:prstGeom prst="leftBrac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36417" y="1470313"/>
            <a:ext cx="8312730" cy="22006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900" dirty="0" smtClean="0"/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b="1" dirty="0" smtClean="0"/>
              <a:t>Revoga a DN COPAM nº 74/2004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b="1" dirty="0" smtClean="0"/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dirty="0" smtClean="0"/>
              <a:t>Entrada em vigor: </a:t>
            </a:r>
            <a:r>
              <a:rPr lang="pt-BR" sz="1600" b="1" dirty="0" smtClean="0"/>
              <a:t>06 de março de 2018 </a:t>
            </a:r>
            <a:r>
              <a:rPr lang="pt-BR" sz="1600" dirty="0" smtClean="0"/>
              <a:t>(prazo ampliado pela DN COPAM nº 218/2018)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dirty="0" smtClean="0"/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dirty="0" smtClean="0"/>
              <a:t>Estão sujeitos ao licenciamento ambiental no âmbito estadual as atividades e empreendimentos </a:t>
            </a:r>
            <a:r>
              <a:rPr lang="pt-BR" sz="1600" b="1" dirty="0" smtClean="0"/>
              <a:t>listados </a:t>
            </a:r>
            <a:r>
              <a:rPr lang="pt-BR" sz="1600" dirty="0" smtClean="0"/>
              <a:t>conforme critérios de potencial poluidor/</a:t>
            </a:r>
            <a:r>
              <a:rPr lang="pt-BR" sz="1600" dirty="0" err="1" smtClean="0"/>
              <a:t>degradador</a:t>
            </a:r>
            <a:r>
              <a:rPr lang="pt-BR" sz="1600" dirty="0" smtClean="0"/>
              <a:t>, porte e localização, cujo enquadramento seja definido nas </a:t>
            </a:r>
            <a:r>
              <a:rPr lang="pt-BR" sz="1600" b="1" dirty="0" smtClean="0"/>
              <a:t>classes 1 a 6</a:t>
            </a:r>
            <a:r>
              <a:rPr lang="pt-BR" sz="1600" dirty="0" smtClean="0"/>
              <a:t>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68805" y="779810"/>
            <a:ext cx="6394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all" dirty="0" smtClean="0">
                <a:ln w="0"/>
                <a:solidFill>
                  <a:srgbClr val="009999"/>
                </a:solidFill>
              </a:rPr>
              <a:t>DN COPAM  nº 217, de 6 de dezembro de 2017</a:t>
            </a:r>
            <a:endParaRPr lang="pt-BR" sz="2400" b="1" cap="all" spc="0" dirty="0">
              <a:ln w="0"/>
              <a:solidFill>
                <a:srgbClr val="009999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91689" y="3477487"/>
            <a:ext cx="5936674" cy="25053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2000" b="1" dirty="0" smtClean="0"/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b="1" dirty="0" smtClean="0"/>
              <a:t>Listagem A – Atividades Minerárias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b="1" dirty="0" smtClean="0"/>
              <a:t>Listagem B – Indústria Metalúrgica 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b="1" dirty="0" smtClean="0"/>
              <a:t>Listagem C – Indústria Química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b="1" dirty="0" smtClean="0"/>
              <a:t>Listagem D – Indústria Alimentícia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b="1" dirty="0" smtClean="0"/>
              <a:t>Listagem E – Atividades de Infraestrutura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b="1" dirty="0" smtClean="0"/>
              <a:t>Listagem F – Gerenciamento de Resíduos e Serviços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b="1" dirty="0" smtClean="0"/>
              <a:t>Listagem G – Atividades </a:t>
            </a:r>
            <a:r>
              <a:rPr lang="pt-BR" sz="1600" b="1" dirty="0" err="1" smtClean="0"/>
              <a:t>Agrossilvipastoris</a:t>
            </a:r>
            <a:endParaRPr lang="pt-BR" sz="1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6687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36417" y="955963"/>
            <a:ext cx="8312730" cy="8956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900" dirty="0" smtClean="0"/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dirty="0" smtClean="0"/>
              <a:t>Modificações nos códigos de atividades: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2000" dirty="0" smtClean="0"/>
          </a:p>
        </p:txBody>
      </p:sp>
      <p:sp>
        <p:nvSpPr>
          <p:cNvPr id="9" name="Retângulo 8"/>
          <p:cNvSpPr/>
          <p:nvPr/>
        </p:nvSpPr>
        <p:spPr>
          <a:xfrm>
            <a:off x="1651843" y="195035"/>
            <a:ext cx="60977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0"/>
                <a:solidFill>
                  <a:srgbClr val="009999"/>
                </a:solidFill>
              </a:rPr>
              <a:t>DN COPAM  nº 217, de 6 de dezembro de 2017</a:t>
            </a:r>
            <a:endParaRPr lang="pt-BR" sz="2400" b="1" cap="none" spc="0" dirty="0">
              <a:ln w="0"/>
              <a:solidFill>
                <a:srgbClr val="009999"/>
              </a:solidFill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925459"/>
            <a:ext cx="8110538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687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741" y="1031214"/>
            <a:ext cx="8371112" cy="6145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sz="1800" b="1" dirty="0"/>
              <a:t>Listagem E - E-02 Infraestrutura de energia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642506"/>
              </p:ext>
            </p:extLst>
          </p:nvPr>
        </p:nvGraphicFramePr>
        <p:xfrm>
          <a:off x="421616" y="1662546"/>
          <a:ext cx="8362950" cy="475013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17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DN COPAM nº 74/2004: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E-02-03-8 Linhas de transmissão de energia elétrica</a:t>
                      </a: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/>
                      <a:endParaRPr lang="pt-B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Pot. Poluidor/degradador: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Ar: P         Água: P     Solo: G   Geral: M</a:t>
                      </a:r>
                    </a:p>
                    <a:p>
                      <a:pPr marL="0" algn="l" defTabSz="914400" rtl="0" eaLnBrk="1" latinLnBrk="0" hangingPunct="1"/>
                      <a:endParaRPr lang="pt-B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Porte: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138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≤ Tensão ≤ 230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: Pequeno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230 &lt; Tensão ≤ 345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</a:t>
                      </a:r>
                      <a:r>
                        <a:rPr lang="pt-B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Médio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Tensão &gt; 345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: Grande</a:t>
                      </a:r>
                    </a:p>
                    <a:p>
                      <a:pPr marL="0" algn="l" defTabSz="914400" rtl="0" eaLnBrk="1" latinLnBrk="0" hangingPunct="1"/>
                      <a:endParaRPr lang="pt-B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DN COPAM 217/2017: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E-02-03-8 Linhas de transmissão de energia elétrica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Potencial Poluidor/ Degradador: 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Ar: P      Água: P      Solo: G       Geral: M</a:t>
                      </a:r>
                    </a:p>
                    <a:p>
                      <a:endParaRPr lang="pt-B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Porte: 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Extensão &lt;  10 km                     : Pequeno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10 km  ≤  Extensão ≤ 50 Km     : Médio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Extensão &gt; 50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km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                      : Grande</a:t>
                      </a:r>
                    </a:p>
                    <a:p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7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3472645"/>
              </p:ext>
            </p:extLst>
          </p:nvPr>
        </p:nvGraphicFramePr>
        <p:xfrm>
          <a:off x="6738052" y="3942607"/>
          <a:ext cx="2054676" cy="244631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96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8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805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Resumo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446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Mantido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446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Excluído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446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Unificado - 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446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Nova redação Código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446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Nova redação Portes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446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Alteração Potencial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Novos Portes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Transf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de Listagem</a:t>
                      </a:r>
                      <a:endParaRPr lang="pt-BR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8484738"/>
              </p:ext>
            </p:extLst>
          </p:nvPr>
        </p:nvGraphicFramePr>
        <p:xfrm>
          <a:off x="421616" y="3942609"/>
          <a:ext cx="6316436" cy="245819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316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58191"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</a:t>
                      </a:r>
                    </a:p>
                    <a:p>
                      <a:endParaRPr lang="pt-BR" sz="12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BR" sz="1200" dirty="0" smtClean="0"/>
                        <a:t>Adequação do parâmetro de porte para extensão,</a:t>
                      </a:r>
                      <a:r>
                        <a:rPr lang="pt-BR" sz="1200" baseline="0" dirty="0" smtClean="0"/>
                        <a:t> considerando ser um parâmetro que retrata melhor o 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Potencial Poluidor/Degradador da atividade.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Conceito do Glossário: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Tx/>
                        <a:buChar char="-"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Linhas de Transmissão –</a:t>
                      </a:r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São estruturas constituídas por cabos condutores suspensos em torres, por meio de isoladores cerâmicos ou de outros materiais isolantes, possuindo sistemas de potência trifásicos, com tensão maior ou igual a 230 KV, que se destinam ao transporte de energia.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5284758" y="6492875"/>
            <a:ext cx="2057400" cy="365125"/>
          </a:xfrm>
        </p:spPr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40150" y="61685"/>
            <a:ext cx="51211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 smtClean="0">
                <a:ln w="0"/>
                <a:solidFill>
                  <a:srgbClr val="009999"/>
                </a:solidFill>
              </a:rPr>
              <a:t>DN COPAM  nº 217, de 6 de dezembro de 2017</a:t>
            </a:r>
            <a:endParaRPr lang="pt-BR" sz="2000" b="1" cap="none" spc="0" dirty="0">
              <a:ln w="0"/>
              <a:solidFill>
                <a:srgbClr val="00999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3138" y="700644"/>
            <a:ext cx="781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Exemplo de alteração de código: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1677181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986" y="958841"/>
            <a:ext cx="8371112" cy="6145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sz="1800" b="1" dirty="0"/>
              <a:t>Listagem E - E-02 Infraestrutura de energia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2628993"/>
              </p:ext>
            </p:extLst>
          </p:nvPr>
        </p:nvGraphicFramePr>
        <p:xfrm>
          <a:off x="395737" y="1543792"/>
          <a:ext cx="8362950" cy="231568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17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15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DN COPAM nº 74/2004:</a:t>
                      </a:r>
                    </a:p>
                    <a:p>
                      <a:endParaRPr lang="pt-B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DN COPAM 217/2017: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E-02-06-3 Usina solar </a:t>
                      </a:r>
                      <a:r>
                        <a:rPr lang="pt-BR" sz="1200" dirty="0" err="1" smtClean="0">
                          <a:solidFill>
                            <a:schemeClr val="tx1"/>
                          </a:solidFill>
                        </a:rPr>
                        <a:t>heliotérmica</a:t>
                      </a:r>
                      <a:endParaRPr lang="pt-B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Potencial Poluidor/Degradador: Ar: M       Água: P     Solo: M    Geral: M</a:t>
                      </a:r>
                    </a:p>
                    <a:p>
                      <a:endParaRPr lang="pt-B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Porte: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Capacidade Instalada &lt; 5 MW                     : Pequeno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5 MW ≤ Capacidade Instalada ≤ 60 MW    : Médio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Capacidade Instalada &gt; 60 MW                   : Grande</a:t>
                      </a:r>
                    </a:p>
                    <a:p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1536541"/>
              </p:ext>
            </p:extLst>
          </p:nvPr>
        </p:nvGraphicFramePr>
        <p:xfrm>
          <a:off x="6700298" y="3847603"/>
          <a:ext cx="2054676" cy="23317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96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8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354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Resumo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548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Mantido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548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Incluído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548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Unificado - 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548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Nova redação Código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548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Nova redação Portes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3548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Alteração Potencial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3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Novos Portes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3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Transf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de Listagem</a:t>
                      </a:r>
                      <a:endParaRPr lang="pt-BR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4911676"/>
              </p:ext>
            </p:extLst>
          </p:nvPr>
        </p:nvGraphicFramePr>
        <p:xfrm>
          <a:off x="395737" y="3835730"/>
          <a:ext cx="6316436" cy="23394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316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39439"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</a:t>
                      </a:r>
                    </a:p>
                    <a:p>
                      <a:endParaRPr lang="pt-BR" sz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Código incluído, considerando crescente demanda desta nova tecnologia de geração de energia.</a:t>
                      </a:r>
                    </a:p>
                    <a:p>
                      <a:endParaRPr lang="pt-BR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5250251" y="6492875"/>
            <a:ext cx="2057400" cy="365125"/>
          </a:xfrm>
        </p:spPr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40150" y="61685"/>
            <a:ext cx="51211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 smtClean="0">
                <a:ln w="0"/>
                <a:solidFill>
                  <a:srgbClr val="009999"/>
                </a:solidFill>
              </a:rPr>
              <a:t>DN COPAM  nº 217, de 6 de dezembro de 2017</a:t>
            </a:r>
            <a:endParaRPr lang="pt-BR" sz="2000" b="1" dirty="0">
              <a:ln w="0"/>
              <a:solidFill>
                <a:srgbClr val="00999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6260" y="589627"/>
            <a:ext cx="846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Exemplo de inserção de código: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4170229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rgbClr val="009999"/>
                </a:solidFill>
              </a:rPr>
              <a:t>Atividades de </a:t>
            </a:r>
            <a:r>
              <a:rPr lang="pt-BR" sz="2000" b="1" dirty="0" err="1" smtClean="0">
                <a:solidFill>
                  <a:srgbClr val="009999"/>
                </a:solidFill>
              </a:rPr>
              <a:t>Infraestrutura</a:t>
            </a:r>
            <a:r>
              <a:rPr lang="pt-BR" sz="2000" b="1" dirty="0" smtClean="0">
                <a:solidFill>
                  <a:srgbClr val="009999"/>
                </a:solidFill>
              </a:rPr>
              <a:t> de energia </a:t>
            </a:r>
            <a:br>
              <a:rPr lang="pt-BR" sz="2000" b="1" dirty="0" smtClean="0">
                <a:solidFill>
                  <a:srgbClr val="009999"/>
                </a:solidFill>
              </a:rPr>
            </a:br>
            <a:r>
              <a:rPr lang="pt-BR" sz="2000" b="1" dirty="0" smtClean="0">
                <a:solidFill>
                  <a:srgbClr val="009999"/>
                </a:solidFill>
              </a:rPr>
              <a:t>DN COPAM nº 217/2017</a:t>
            </a:r>
            <a:r>
              <a:rPr lang="pt-BR" dirty="0" smtClean="0">
                <a:solidFill>
                  <a:srgbClr val="009999"/>
                </a:solidFill>
              </a:rPr>
              <a:t/>
            </a:r>
            <a:br>
              <a:rPr lang="pt-BR" dirty="0" smtClean="0">
                <a:solidFill>
                  <a:srgbClr val="009999"/>
                </a:solidFill>
              </a:rPr>
            </a:br>
            <a:endParaRPr lang="pt-BR" dirty="0">
              <a:solidFill>
                <a:srgbClr val="0099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258784"/>
            <a:ext cx="7600950" cy="4918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400" b="1" dirty="0" smtClean="0"/>
              <a:t>E-02-01-1 Sistemas de geração de energia hidrelétrica, exceto Central Geradora Hidrelétrica – CGH</a:t>
            </a:r>
            <a:endParaRPr lang="pt-BR" sz="1400" dirty="0" smtClean="0"/>
          </a:p>
          <a:p>
            <a:pPr>
              <a:buNone/>
            </a:pPr>
            <a:r>
              <a:rPr lang="pt-BR" sz="1400" dirty="0" err="1" smtClean="0"/>
              <a:t>Pot</a:t>
            </a:r>
            <a:r>
              <a:rPr lang="pt-BR" sz="1400" dirty="0" smtClean="0"/>
              <a:t>. Poluidor/</a:t>
            </a:r>
            <a:r>
              <a:rPr lang="pt-BR" sz="1400" dirty="0" err="1" smtClean="0"/>
              <a:t>Degradador</a:t>
            </a:r>
            <a:r>
              <a:rPr lang="pt-BR" sz="1400" dirty="0" smtClean="0"/>
              <a:t>  </a:t>
            </a:r>
          </a:p>
          <a:p>
            <a:pPr>
              <a:buNone/>
            </a:pPr>
            <a:r>
              <a:rPr lang="pt-BR" sz="1400" dirty="0" smtClean="0"/>
              <a:t>Ar: P   Água: G         Solo: G       Geral: G</a:t>
            </a:r>
          </a:p>
          <a:p>
            <a:pPr>
              <a:buNone/>
            </a:pPr>
            <a:r>
              <a:rPr lang="pt-BR" sz="1400" dirty="0" smtClean="0"/>
              <a:t>Porte:</a:t>
            </a:r>
          </a:p>
          <a:p>
            <a:pPr>
              <a:buNone/>
            </a:pPr>
            <a:r>
              <a:rPr lang="pt-BR" sz="1400" dirty="0" smtClean="0"/>
              <a:t>5MW &lt; Capacidade Instalada &lt; 30MW   	    : Pequeno</a:t>
            </a:r>
          </a:p>
          <a:p>
            <a:pPr>
              <a:buNone/>
            </a:pPr>
            <a:r>
              <a:rPr lang="pt-BR" sz="1400" dirty="0" smtClean="0"/>
              <a:t>30 MW ≤ Capacidade Instalada ≤ 100 MW	    : Médio	</a:t>
            </a:r>
          </a:p>
          <a:p>
            <a:pPr>
              <a:buNone/>
            </a:pPr>
            <a:r>
              <a:rPr lang="pt-BR" sz="1400" dirty="0" smtClean="0"/>
              <a:t>100 MW &lt; Capacidade Instalada &lt; 300MW                   : Grande</a:t>
            </a:r>
          </a:p>
          <a:p>
            <a:pPr>
              <a:buNone/>
            </a:pPr>
            <a:endParaRPr lang="pt-BR" sz="2000" b="1" dirty="0" smtClean="0"/>
          </a:p>
          <a:p>
            <a:pPr>
              <a:buNone/>
            </a:pPr>
            <a:r>
              <a:rPr lang="pt-BR" sz="1400" b="1" dirty="0" smtClean="0"/>
              <a:t>E-02-01-2 Central Geradora Hidrelétrica – CGH </a:t>
            </a:r>
            <a:endParaRPr lang="pt-BR" sz="1400" dirty="0" smtClean="0"/>
          </a:p>
          <a:p>
            <a:pPr>
              <a:buNone/>
            </a:pPr>
            <a:r>
              <a:rPr lang="pt-BR" sz="1400" dirty="0" err="1" smtClean="0"/>
              <a:t>Pot</a:t>
            </a:r>
            <a:r>
              <a:rPr lang="pt-BR" sz="1400" dirty="0" smtClean="0"/>
              <a:t>. Poluidor/</a:t>
            </a:r>
            <a:r>
              <a:rPr lang="pt-BR" sz="1400" dirty="0" err="1" smtClean="0"/>
              <a:t>Degradador</a:t>
            </a:r>
            <a:r>
              <a:rPr lang="pt-BR" sz="1400" dirty="0" smtClean="0"/>
              <a:t>  </a:t>
            </a:r>
          </a:p>
          <a:p>
            <a:pPr>
              <a:buNone/>
            </a:pPr>
            <a:r>
              <a:rPr lang="pt-BR" sz="1400" dirty="0" smtClean="0"/>
              <a:t>Ar: P   Água: M        Solo: M         Geral: M </a:t>
            </a:r>
          </a:p>
          <a:p>
            <a:pPr>
              <a:buNone/>
            </a:pPr>
            <a:r>
              <a:rPr lang="pt-BR" sz="1400" dirty="0" smtClean="0"/>
              <a:t>Porte:</a:t>
            </a:r>
          </a:p>
          <a:p>
            <a:pPr>
              <a:buNone/>
            </a:pPr>
            <a:r>
              <a:rPr lang="pt-BR" sz="1400" dirty="0" smtClean="0"/>
              <a:t>Volume do reservatório ≤ 5.000 m</a:t>
            </a:r>
            <a:r>
              <a:rPr lang="pt-BR" sz="1400" baseline="30000" dirty="0" smtClean="0"/>
              <a:t>3</a:t>
            </a:r>
            <a:r>
              <a:rPr lang="pt-BR" sz="1400" dirty="0" smtClean="0"/>
              <a:t>	                         : Pequeno</a:t>
            </a:r>
          </a:p>
          <a:p>
            <a:pPr>
              <a:buNone/>
            </a:pPr>
            <a:r>
              <a:rPr lang="pt-BR" sz="1400" dirty="0" smtClean="0"/>
              <a:t>5.000 m</a:t>
            </a:r>
            <a:r>
              <a:rPr lang="pt-BR" sz="1400" baseline="30000" dirty="0" smtClean="0"/>
              <a:t>3</a:t>
            </a:r>
            <a:r>
              <a:rPr lang="pt-BR" sz="1400" dirty="0" smtClean="0"/>
              <a:t> &lt; Volume do reservatório ≤ 10.000 m</a:t>
            </a:r>
            <a:r>
              <a:rPr lang="pt-BR" sz="1400" baseline="30000" dirty="0" smtClean="0"/>
              <a:t>3</a:t>
            </a:r>
            <a:r>
              <a:rPr lang="pt-BR" sz="1400" dirty="0" smtClean="0"/>
              <a:t>        : Médio</a:t>
            </a:r>
          </a:p>
          <a:p>
            <a:pPr>
              <a:buNone/>
            </a:pPr>
            <a:r>
              <a:rPr lang="pt-BR" sz="1400" dirty="0" smtClean="0"/>
              <a:t>Volume do reservatório &gt; 10.000 m</a:t>
            </a:r>
            <a:r>
              <a:rPr lang="pt-BR" sz="1400" baseline="30000" dirty="0" smtClean="0"/>
              <a:t>3</a:t>
            </a:r>
            <a:r>
              <a:rPr lang="pt-BR" sz="1400" dirty="0" smtClean="0"/>
              <a:t>                             : Grande</a:t>
            </a:r>
            <a:r>
              <a:rPr lang="pt-BR" sz="1400" b="1" dirty="0" smtClean="0"/>
              <a:t>	</a:t>
            </a:r>
            <a:endParaRPr lang="pt-BR" sz="1400" dirty="0" smtClean="0"/>
          </a:p>
          <a:p>
            <a:pPr>
              <a:buNone/>
            </a:pP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8655" y="855023"/>
            <a:ext cx="7886700" cy="56051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400" b="1" dirty="0" smtClean="0"/>
              <a:t>E-02-02-1 Sistema de geração de energia termoelétrica, utilizando combustível fóssil</a:t>
            </a:r>
            <a:endParaRPr lang="pt-BR" sz="1400" dirty="0" smtClean="0"/>
          </a:p>
          <a:p>
            <a:pPr>
              <a:buNone/>
            </a:pPr>
            <a:r>
              <a:rPr lang="pt-BR" sz="1400" dirty="0" err="1" smtClean="0"/>
              <a:t>Pot</a:t>
            </a:r>
            <a:r>
              <a:rPr lang="pt-BR" sz="1400" dirty="0" smtClean="0"/>
              <a:t>. Poluidor/</a:t>
            </a:r>
            <a:r>
              <a:rPr lang="pt-BR" sz="1400" dirty="0" err="1" smtClean="0"/>
              <a:t>Degradador</a:t>
            </a:r>
            <a:r>
              <a:rPr lang="pt-BR" sz="1400" dirty="0" smtClean="0"/>
              <a:t>:       </a:t>
            </a:r>
          </a:p>
          <a:p>
            <a:pPr>
              <a:buNone/>
            </a:pPr>
            <a:r>
              <a:rPr lang="pt-BR" sz="1400" dirty="0" smtClean="0"/>
              <a:t>Ar: G           Água: G        Solo: G     Geral: G</a:t>
            </a:r>
          </a:p>
          <a:p>
            <a:pPr>
              <a:buNone/>
            </a:pPr>
            <a:r>
              <a:rPr lang="pt-BR" sz="1400" dirty="0" smtClean="0"/>
              <a:t>Porte:        </a:t>
            </a:r>
          </a:p>
          <a:p>
            <a:pPr>
              <a:buNone/>
            </a:pPr>
            <a:r>
              <a:rPr lang="pt-BR" sz="1400" dirty="0" smtClean="0"/>
              <a:t>0,5 MW ≤ Capacidade Instalada ≤ 10MW                  : Pequeno</a:t>
            </a:r>
          </a:p>
          <a:p>
            <a:pPr>
              <a:buNone/>
            </a:pPr>
            <a:r>
              <a:rPr lang="pt-BR" sz="1400" dirty="0" smtClean="0"/>
              <a:t>10 MW &lt; Capacidade Instalada ≤ 100 MW                : Médio </a:t>
            </a:r>
          </a:p>
          <a:p>
            <a:pPr>
              <a:buNone/>
            </a:pPr>
            <a:r>
              <a:rPr lang="pt-BR" sz="1400" dirty="0" smtClean="0"/>
              <a:t>100 MW &lt; Capacidade Instalada &lt; 300MW               : Grande</a:t>
            </a:r>
          </a:p>
          <a:p>
            <a:pPr>
              <a:buNone/>
            </a:pPr>
            <a:r>
              <a:rPr lang="pt-BR" sz="1400" b="1" dirty="0" smtClean="0"/>
              <a:t> 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b="1" dirty="0" smtClean="0"/>
              <a:t>E-02-02-2 Sistema de geração de energia termelétrica utilizando combustível não fóssil</a:t>
            </a:r>
            <a:endParaRPr lang="pt-BR" sz="1400" dirty="0" smtClean="0"/>
          </a:p>
          <a:p>
            <a:pPr>
              <a:buNone/>
            </a:pPr>
            <a:r>
              <a:rPr lang="pt-BR" sz="1400" dirty="0" err="1" smtClean="0"/>
              <a:t>Pot</a:t>
            </a:r>
            <a:r>
              <a:rPr lang="pt-BR" sz="1400" dirty="0" smtClean="0"/>
              <a:t>. Poluidor/</a:t>
            </a:r>
            <a:r>
              <a:rPr lang="pt-BR" sz="1400" dirty="0" err="1" smtClean="0"/>
              <a:t>Degradador</a:t>
            </a:r>
            <a:r>
              <a:rPr lang="pt-BR" sz="1400" dirty="0" smtClean="0"/>
              <a:t>: </a:t>
            </a:r>
          </a:p>
          <a:p>
            <a:pPr>
              <a:buNone/>
            </a:pPr>
            <a:r>
              <a:rPr lang="pt-BR" sz="1400" dirty="0" smtClean="0"/>
              <a:t>Ar: G          Água: M          Solo: M        Geral: M</a:t>
            </a:r>
          </a:p>
          <a:p>
            <a:pPr>
              <a:buNone/>
            </a:pPr>
            <a:r>
              <a:rPr lang="pt-BR" sz="1400" dirty="0" smtClean="0"/>
              <a:t>Porte:                         </a:t>
            </a:r>
          </a:p>
          <a:p>
            <a:pPr>
              <a:buNone/>
            </a:pPr>
            <a:r>
              <a:rPr lang="pt-BR" sz="1400" dirty="0" smtClean="0"/>
              <a:t>1 MW ≤ Capacidade Instalada ≤ 10MW                         : Pequeno</a:t>
            </a:r>
          </a:p>
          <a:p>
            <a:pPr>
              <a:buNone/>
            </a:pPr>
            <a:r>
              <a:rPr lang="pt-BR" sz="1400" dirty="0" smtClean="0"/>
              <a:t>10 MW &lt; Capacidade Instalada ≤ 100 MW	    : Médio	</a:t>
            </a:r>
          </a:p>
          <a:p>
            <a:pPr>
              <a:buNone/>
            </a:pPr>
            <a:r>
              <a:rPr lang="pt-BR" sz="1400" dirty="0" smtClean="0"/>
              <a:t>100 MW &lt; Capacidade Instalada &lt; 300MW	    : Grande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 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950026"/>
            <a:ext cx="7886700" cy="5226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500" b="1" dirty="0" smtClean="0"/>
              <a:t>E-02-03-8: Linhas de transmissão de energia elétrica</a:t>
            </a:r>
            <a:endParaRPr lang="pt-BR" sz="1500" dirty="0" smtClean="0"/>
          </a:p>
          <a:p>
            <a:pPr>
              <a:buNone/>
            </a:pPr>
            <a:r>
              <a:rPr lang="pt-BR" sz="1500" b="1" dirty="0" smtClean="0"/>
              <a:t> </a:t>
            </a:r>
            <a:r>
              <a:rPr lang="pt-BR" sz="1500" dirty="0" smtClean="0"/>
              <a:t>Potencial Poluidor/ </a:t>
            </a:r>
            <a:r>
              <a:rPr lang="pt-BR" sz="1500" dirty="0" err="1" smtClean="0"/>
              <a:t>Degradador</a:t>
            </a:r>
            <a:r>
              <a:rPr lang="pt-BR" sz="1500" dirty="0" smtClean="0"/>
              <a:t>: Ar: P Água: P Solo: G  Geral: M</a:t>
            </a:r>
          </a:p>
          <a:p>
            <a:pPr>
              <a:buNone/>
            </a:pPr>
            <a:r>
              <a:rPr lang="pt-BR" sz="1500" dirty="0" smtClean="0"/>
              <a:t> Porte:</a:t>
            </a:r>
          </a:p>
          <a:p>
            <a:pPr>
              <a:buNone/>
            </a:pPr>
            <a:r>
              <a:rPr lang="pt-BR" sz="1500" dirty="0" smtClean="0"/>
              <a:t>4 km &lt; Extensão &lt; 10 km                               : Pequeno</a:t>
            </a:r>
          </a:p>
          <a:p>
            <a:pPr>
              <a:buNone/>
            </a:pPr>
            <a:r>
              <a:rPr lang="pt-BR" sz="1500" dirty="0" smtClean="0"/>
              <a:t>10 km ≤ Extensão ≤ 50 Km                             : Médio</a:t>
            </a:r>
          </a:p>
          <a:p>
            <a:pPr>
              <a:buNone/>
            </a:pPr>
            <a:r>
              <a:rPr lang="pt-BR" sz="1500" dirty="0" smtClean="0"/>
              <a:t>Extensão &gt; 50 km                                             : Grande</a:t>
            </a:r>
          </a:p>
          <a:p>
            <a:pPr>
              <a:buNone/>
            </a:pPr>
            <a:endParaRPr lang="pt-BR" sz="2200" b="1" dirty="0" smtClean="0"/>
          </a:p>
          <a:p>
            <a:pPr>
              <a:buNone/>
            </a:pPr>
            <a:r>
              <a:rPr lang="pt-BR" sz="1400" b="1" dirty="0" smtClean="0"/>
              <a:t>E-02-05-4 Usina eólica</a:t>
            </a:r>
            <a:endParaRPr lang="pt-BR" sz="1400" dirty="0" smtClean="0"/>
          </a:p>
          <a:p>
            <a:pPr>
              <a:buNone/>
            </a:pPr>
            <a:r>
              <a:rPr lang="pt-BR" sz="1400" b="1" dirty="0" smtClean="0"/>
              <a:t> </a:t>
            </a:r>
            <a:r>
              <a:rPr lang="pt-BR" sz="1400" dirty="0" err="1" smtClean="0"/>
              <a:t>Pot</a:t>
            </a:r>
            <a:r>
              <a:rPr lang="pt-BR" sz="1400" dirty="0" smtClean="0"/>
              <a:t>. Poluidor/</a:t>
            </a:r>
            <a:r>
              <a:rPr lang="pt-BR" sz="1400" dirty="0" err="1" smtClean="0"/>
              <a:t>Degradador</a:t>
            </a:r>
            <a:r>
              <a:rPr lang="pt-BR" sz="1400" dirty="0" smtClean="0"/>
              <a:t>: </a:t>
            </a:r>
          </a:p>
          <a:p>
            <a:pPr>
              <a:buNone/>
            </a:pPr>
            <a:r>
              <a:rPr lang="pt-BR" sz="1400" dirty="0" smtClean="0"/>
              <a:t>Ar: P         Água: P     Solo: M      Geral: P</a:t>
            </a:r>
          </a:p>
          <a:p>
            <a:pPr>
              <a:buNone/>
            </a:pPr>
            <a:r>
              <a:rPr lang="pt-BR" sz="1400" dirty="0" smtClean="0"/>
              <a:t>Porte: </a:t>
            </a:r>
          </a:p>
          <a:p>
            <a:pPr>
              <a:buNone/>
            </a:pPr>
            <a:r>
              <a:rPr lang="pt-BR" sz="1400" dirty="0" smtClean="0"/>
              <a:t>Capacidade Instalada ≤ 10 MW                          : Pequeno</a:t>
            </a:r>
          </a:p>
          <a:p>
            <a:pPr>
              <a:buNone/>
            </a:pPr>
            <a:r>
              <a:rPr lang="pt-BR" sz="1400" dirty="0" smtClean="0"/>
              <a:t>10 MW &lt; Capacidade Instalada ≤ 150 MW      : Médio</a:t>
            </a:r>
          </a:p>
          <a:p>
            <a:pPr>
              <a:buNone/>
            </a:pPr>
            <a:r>
              <a:rPr lang="pt-BR" sz="1400" dirty="0" smtClean="0"/>
              <a:t>Capacidade  Instalada &gt; 150 MW                       : Grande</a:t>
            </a:r>
            <a:r>
              <a:rPr lang="pt-BR" sz="1400" b="1" dirty="0" smtClean="0"/>
              <a:t> </a:t>
            </a:r>
            <a:endParaRPr lang="pt-BR" sz="1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83899680"/>
              </p:ext>
            </p:extLst>
          </p:nvPr>
        </p:nvGraphicFramePr>
        <p:xfrm>
          <a:off x="112265" y="489533"/>
          <a:ext cx="8229600" cy="635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ângulo 11"/>
          <p:cNvSpPr/>
          <p:nvPr/>
        </p:nvSpPr>
        <p:spPr>
          <a:xfrm>
            <a:off x="395536" y="11938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cap="all" dirty="0" smtClean="0">
                <a:solidFill>
                  <a:srgbClr val="009999"/>
                </a:solidFill>
              </a:rPr>
              <a:t>Organograma </a:t>
            </a:r>
            <a:r>
              <a:rPr lang="pt-BR" sz="2400" b="1" cap="all" dirty="0">
                <a:solidFill>
                  <a:srgbClr val="009999"/>
                </a:solidFill>
              </a:rPr>
              <a:t>SISEMA </a:t>
            </a:r>
          </a:p>
          <a:p>
            <a:pPr algn="ctr"/>
            <a:r>
              <a:rPr lang="pt-BR" sz="2400" b="1" cap="all" dirty="0">
                <a:solidFill>
                  <a:srgbClr val="009999"/>
                </a:solidFill>
              </a:rPr>
              <a:t>após Lei n</a:t>
            </a:r>
            <a:r>
              <a:rPr lang="pt-BR" sz="2400" b="1" cap="all" baseline="30000" dirty="0">
                <a:solidFill>
                  <a:srgbClr val="009999"/>
                </a:solidFill>
              </a:rPr>
              <a:t>o</a:t>
            </a:r>
            <a:r>
              <a:rPr lang="pt-BR" sz="2400" b="1" cap="all" dirty="0">
                <a:solidFill>
                  <a:srgbClr val="009999"/>
                </a:solidFill>
              </a:rPr>
              <a:t> 21.972, de 21 de janeiro de 2016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333644" y="1080076"/>
            <a:ext cx="1856865" cy="738664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FEAM</a:t>
            </a:r>
          </a:p>
          <a:p>
            <a:pPr algn="ctr"/>
            <a:r>
              <a:rPr lang="pt-BR" sz="1400" b="1" dirty="0"/>
              <a:t>IGAM</a:t>
            </a:r>
          </a:p>
          <a:p>
            <a:pPr algn="ctr"/>
            <a:r>
              <a:rPr lang="pt-BR" sz="1400" b="1" dirty="0"/>
              <a:t>IEF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4814876" y="1779290"/>
            <a:ext cx="50405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5189628" y="1816857"/>
            <a:ext cx="742224" cy="6622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Arredondado 1"/>
          <p:cNvSpPr/>
          <p:nvPr/>
        </p:nvSpPr>
        <p:spPr>
          <a:xfrm>
            <a:off x="5560740" y="4437112"/>
            <a:ext cx="3115716" cy="1296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- PMMG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- Comitês e Agências de Bacia</a:t>
            </a:r>
          </a:p>
          <a:p>
            <a:pPr algn="ctr"/>
            <a:r>
              <a:rPr lang="pt-BR" altLang="pt-BR" sz="1600" b="1" dirty="0">
                <a:solidFill>
                  <a:schemeClr val="tx1"/>
                </a:solidFill>
              </a:rPr>
              <a:t>- Núcleos de gestão ambiental das demais Secretarias de Estado</a:t>
            </a:r>
            <a:endParaRPr lang="pt-BR" sz="1600" b="1" dirty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0" name="Conector reto 3"/>
          <p:cNvSpPr/>
          <p:nvPr/>
        </p:nvSpPr>
        <p:spPr>
          <a:xfrm>
            <a:off x="971600" y="3761606"/>
            <a:ext cx="242921" cy="7449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44959"/>
                </a:lnTo>
                <a:lnTo>
                  <a:pt x="242921" y="74495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tângulo 13"/>
          <p:cNvSpPr/>
          <p:nvPr/>
        </p:nvSpPr>
        <p:spPr>
          <a:xfrm>
            <a:off x="1187624" y="4340225"/>
            <a:ext cx="1619476" cy="864096"/>
          </a:xfrm>
          <a:prstGeom prst="rect">
            <a:avLst/>
          </a:prstGeom>
          <a:solidFill>
            <a:srgbClr val="FFC000">
              <a:alpha val="52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Superintendência </a:t>
            </a:r>
            <a:r>
              <a:rPr lang="pt-BR" sz="1400" b="1" kern="1200" dirty="0">
                <a:solidFill>
                  <a:schemeClr val="tx1"/>
                </a:solidFill>
              </a:rPr>
              <a:t>de Projetos  Prioritários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tx1"/>
                </a:solidFill>
              </a:rPr>
              <a:t>SUPPRI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095870" y="4019922"/>
            <a:ext cx="1781846" cy="1440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336142" y="3332113"/>
            <a:ext cx="1781846" cy="1440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70164" y="5473942"/>
            <a:ext cx="529057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Decreto Estadual nº 47.042/2016 – Organização da </a:t>
            </a:r>
            <a:r>
              <a:rPr lang="pt-BR" altLang="pt-BR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Semad</a:t>
            </a:r>
            <a:endParaRPr lang="pt-BR" altLang="pt-BR" sz="1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Decreto Estadual nº 46.953/2016 – Organização do Copam</a:t>
            </a:r>
          </a:p>
          <a:p>
            <a:pPr algn="just"/>
            <a:r>
              <a:rPr lang="pt-BR" altLang="pt-BR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Decreto Estadual nº 47.343/2018 – Organização do </a:t>
            </a:r>
            <a:r>
              <a:rPr lang="pt-BR" altLang="pt-BR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Igam</a:t>
            </a:r>
            <a:endParaRPr lang="pt-BR" altLang="pt-BR" sz="1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Decreto Estadual nº 47.344/2018 – Organização do IEF</a:t>
            </a:r>
          </a:p>
          <a:p>
            <a:pPr algn="just"/>
            <a:r>
              <a:rPr lang="pt-BR" altLang="pt-BR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Decreto Estadual nº 47.347/2018 – Organização da </a:t>
            </a:r>
            <a:r>
              <a:rPr lang="pt-BR" altLang="pt-BR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Feam</a:t>
            </a:r>
            <a:endParaRPr lang="pt-BR" altLang="pt-BR" sz="1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/>
          </a:p>
        </p:txBody>
      </p:sp>
    </p:spTree>
    <p:extLst>
      <p:ext uri="{BB962C8B-B14F-4D97-AF65-F5344CB8AC3E}">
        <p14:creationId xmlns="" xmlns:p14="http://schemas.microsoft.com/office/powerpoint/2010/main" val="29706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1153" y="914400"/>
            <a:ext cx="7886700" cy="52388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400" b="1" dirty="0" smtClean="0"/>
              <a:t>E-02-06-2 Usina solar fotovoltaica</a:t>
            </a:r>
            <a:endParaRPr lang="pt-BR" sz="1400" dirty="0" smtClean="0"/>
          </a:p>
          <a:p>
            <a:pPr>
              <a:buNone/>
            </a:pPr>
            <a:r>
              <a:rPr lang="pt-BR" sz="1400" b="1" dirty="0" smtClean="0"/>
              <a:t> </a:t>
            </a:r>
            <a:r>
              <a:rPr lang="pt-BR" sz="1400" dirty="0" err="1" smtClean="0"/>
              <a:t>Pot</a:t>
            </a:r>
            <a:r>
              <a:rPr lang="pt-BR" sz="1400" dirty="0" smtClean="0"/>
              <a:t>. Poluidor/</a:t>
            </a:r>
            <a:r>
              <a:rPr lang="pt-BR" sz="1400" dirty="0" err="1" smtClean="0"/>
              <a:t>Degradador</a:t>
            </a:r>
            <a:r>
              <a:rPr lang="pt-BR" sz="1400" dirty="0" smtClean="0"/>
              <a:t> </a:t>
            </a:r>
          </a:p>
          <a:p>
            <a:pPr>
              <a:buNone/>
            </a:pPr>
            <a:r>
              <a:rPr lang="pt-BR" sz="1400" dirty="0" smtClean="0"/>
              <a:t>Ar: P           Água: P           Solo: G        Geral: M</a:t>
            </a:r>
          </a:p>
          <a:p>
            <a:pPr>
              <a:buNone/>
            </a:pPr>
            <a:r>
              <a:rPr lang="pt-BR" sz="1400" dirty="0" smtClean="0"/>
              <a:t> Porte:</a:t>
            </a:r>
          </a:p>
          <a:p>
            <a:pPr>
              <a:buNone/>
            </a:pPr>
            <a:r>
              <a:rPr lang="pt-BR" sz="1400" dirty="0" smtClean="0"/>
              <a:t>5 MW &lt; potência nominal do inversor ≤ 10 MW      : Pequeno</a:t>
            </a:r>
          </a:p>
          <a:p>
            <a:pPr>
              <a:buNone/>
            </a:pPr>
            <a:r>
              <a:rPr lang="pt-BR" sz="1400" dirty="0" smtClean="0"/>
              <a:t>10 MW &lt; potência nominal do inversor ≤ 80 MW    : Médio</a:t>
            </a:r>
          </a:p>
          <a:p>
            <a:pPr>
              <a:buNone/>
            </a:pPr>
            <a:r>
              <a:rPr lang="pt-BR" sz="1400" dirty="0" smtClean="0"/>
              <a:t>Potência nominal do inversor &gt; 80 MW                      : Grande</a:t>
            </a:r>
          </a:p>
          <a:p>
            <a:pPr>
              <a:buNone/>
            </a:pPr>
            <a:r>
              <a:rPr lang="pt-BR" sz="1400" b="1" dirty="0" smtClean="0"/>
              <a:t> 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b="1" dirty="0" smtClean="0"/>
              <a:t>E-02-06-3 Usina solar </a:t>
            </a:r>
            <a:r>
              <a:rPr lang="pt-BR" sz="1400" b="1" dirty="0" err="1" smtClean="0"/>
              <a:t>heliotérmica</a:t>
            </a:r>
            <a:endParaRPr lang="pt-BR" sz="1400" dirty="0" smtClean="0"/>
          </a:p>
          <a:p>
            <a:pPr>
              <a:buNone/>
            </a:pPr>
            <a:r>
              <a:rPr lang="pt-BR" sz="1400" b="1" dirty="0" smtClean="0"/>
              <a:t> </a:t>
            </a:r>
            <a:r>
              <a:rPr lang="pt-BR" sz="1400" dirty="0" smtClean="0"/>
              <a:t>Potencial Poluidor/</a:t>
            </a:r>
            <a:r>
              <a:rPr lang="pt-BR" sz="1400" dirty="0" err="1" smtClean="0"/>
              <a:t>Degradador</a:t>
            </a:r>
            <a:r>
              <a:rPr lang="pt-BR" sz="1400" dirty="0" smtClean="0"/>
              <a:t>: </a:t>
            </a:r>
          </a:p>
          <a:p>
            <a:pPr>
              <a:buNone/>
            </a:pPr>
            <a:r>
              <a:rPr lang="pt-BR" sz="1400" dirty="0" smtClean="0"/>
              <a:t>Ar: M       Água: P     Solo: M    Geral: M</a:t>
            </a:r>
          </a:p>
          <a:p>
            <a:pPr>
              <a:buNone/>
            </a:pPr>
            <a:r>
              <a:rPr lang="pt-BR" sz="1400" dirty="0" smtClean="0"/>
              <a:t> Porte:</a:t>
            </a:r>
          </a:p>
          <a:p>
            <a:pPr>
              <a:buNone/>
            </a:pPr>
            <a:r>
              <a:rPr lang="pt-BR" sz="1400" dirty="0" smtClean="0"/>
              <a:t>Capacidade Instalada &lt; 5 MW                                   : Pequeno</a:t>
            </a:r>
          </a:p>
          <a:p>
            <a:pPr>
              <a:buNone/>
            </a:pPr>
            <a:r>
              <a:rPr lang="pt-BR" sz="1400" dirty="0" smtClean="0"/>
              <a:t>5 MW ≤ Capacidade Instalada ≤ 60 MW                 : Médio</a:t>
            </a:r>
          </a:p>
          <a:p>
            <a:pPr>
              <a:buNone/>
            </a:pPr>
            <a:r>
              <a:rPr lang="pt-BR" sz="1400" dirty="0" smtClean="0"/>
              <a:t>Capacidade Instalada &gt; 60 MW                                : Grande</a:t>
            </a:r>
          </a:p>
          <a:p>
            <a:pPr>
              <a:buNone/>
            </a:pPr>
            <a:r>
              <a:rPr lang="pt-BR" sz="1400" b="1" dirty="0" smtClean="0"/>
              <a:t> </a:t>
            </a:r>
            <a:endParaRPr lang="pt-BR" sz="1400" dirty="0" smtClean="0"/>
          </a:p>
          <a:p>
            <a:pPr>
              <a:buNone/>
            </a:pP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072" y="286211"/>
            <a:ext cx="8437418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Arial" charset="0"/>
              </a:rPr>
              <a:t>Classificação de atividades e empreendimentos</a:t>
            </a:r>
            <a:endParaRPr lang="pt-BR" sz="2400" b="1" cap="all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885659" y="1187624"/>
            <a:ext cx="777686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9050" algn="just">
              <a:buNone/>
            </a:pPr>
            <a:endParaRPr lang="pt-BR" sz="1400" b="1" dirty="0"/>
          </a:p>
          <a:p>
            <a:pPr algn="just">
              <a:buNone/>
            </a:pPr>
            <a:endParaRPr lang="pt-BR" sz="1400" i="1" dirty="0"/>
          </a:p>
          <a:p>
            <a:pPr algn="just">
              <a:buNone/>
            </a:pPr>
            <a:endParaRPr lang="pt-BR" sz="1400" i="1" dirty="0"/>
          </a:p>
          <a:p>
            <a:pPr algn="just">
              <a:buNone/>
            </a:pPr>
            <a:endParaRPr lang="pt-BR" sz="1400" i="1" dirty="0"/>
          </a:p>
          <a:p>
            <a:pPr algn="just">
              <a:buNone/>
            </a:pPr>
            <a:endParaRPr lang="pt-BR" sz="1400" i="1" dirty="0"/>
          </a:p>
          <a:p>
            <a:pPr algn="just"/>
            <a:endParaRPr lang="pt-BR" sz="500" i="1" dirty="0"/>
          </a:p>
          <a:p>
            <a:pPr marL="0" indent="0" algn="just">
              <a:buNone/>
            </a:pPr>
            <a:endParaRPr lang="pt-BR" sz="1050" i="1" dirty="0"/>
          </a:p>
          <a:p>
            <a:pPr algn="just"/>
            <a:endParaRPr lang="pt-BR" sz="1600" b="1" dirty="0"/>
          </a:p>
          <a:p>
            <a:pPr marL="0" indent="0" algn="ctr">
              <a:buNone/>
            </a:pPr>
            <a:endParaRPr lang="pt-BR" sz="1000" b="1" dirty="0"/>
          </a:p>
          <a:p>
            <a:endParaRPr lang="pt-BR" sz="1600" dirty="0"/>
          </a:p>
          <a:p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722283" y="3502584"/>
            <a:ext cx="206242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 COPAM 217/2017:</a:t>
            </a:r>
            <a:endParaRPr lang="pt-BR" sz="16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733281" y="2240896"/>
          <a:ext cx="5237019" cy="3144560"/>
        </p:xfrm>
        <a:graphic>
          <a:graphicData uri="http://schemas.openxmlformats.org/drawingml/2006/table">
            <a:tbl>
              <a:tblPr/>
              <a:tblGrid>
                <a:gridCol w="1034870">
                  <a:extLst>
                    <a:ext uri="{9D8B030D-6E8A-4147-A177-3AD203B41FA5}">
                      <a16:colId xmlns="" xmlns:a16="http://schemas.microsoft.com/office/drawing/2014/main" val="278114609"/>
                    </a:ext>
                  </a:extLst>
                </a:gridCol>
                <a:gridCol w="1097540">
                  <a:extLst>
                    <a:ext uri="{9D8B030D-6E8A-4147-A177-3AD203B41FA5}">
                      <a16:colId xmlns="" xmlns:a16="http://schemas.microsoft.com/office/drawing/2014/main" val="399596718"/>
                    </a:ext>
                  </a:extLst>
                </a:gridCol>
                <a:gridCol w="1066244">
                  <a:extLst>
                    <a:ext uri="{9D8B030D-6E8A-4147-A177-3AD203B41FA5}">
                      <a16:colId xmlns="" xmlns:a16="http://schemas.microsoft.com/office/drawing/2014/main" val="2587692951"/>
                    </a:ext>
                  </a:extLst>
                </a:gridCol>
                <a:gridCol w="1003510">
                  <a:extLst>
                    <a:ext uri="{9D8B030D-6E8A-4147-A177-3AD203B41FA5}">
                      <a16:colId xmlns="" xmlns:a16="http://schemas.microsoft.com/office/drawing/2014/main" val="3090702355"/>
                    </a:ext>
                  </a:extLst>
                </a:gridCol>
                <a:gridCol w="1034855">
                  <a:extLst>
                    <a:ext uri="{9D8B030D-6E8A-4147-A177-3AD203B41FA5}">
                      <a16:colId xmlns="" xmlns:a16="http://schemas.microsoft.com/office/drawing/2014/main" val="1442801926"/>
                    </a:ext>
                  </a:extLst>
                </a:gridCol>
              </a:tblGrid>
              <a:tr h="509844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endParaRPr lang="pt-BR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pt-BR" sz="1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POTENCIAL POLUIDOR GERAL DA ATIVIDADE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4461673"/>
                  </a:ext>
                </a:extLst>
              </a:tr>
              <a:tr h="637550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</a:t>
                      </a: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</a:t>
                      </a: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</a:t>
                      </a: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5487"/>
                  </a:ext>
                </a:extLst>
              </a:tr>
              <a:tr h="637550">
                <a:tc rowSpan="3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/>
                      </a:r>
                      <a:b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PORTE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</a:t>
                      </a: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8537892"/>
                  </a:ext>
                </a:extLst>
              </a:tr>
              <a:tr h="637550">
                <a:tc vMerge="1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pt-BR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</a:t>
                      </a: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2924776"/>
                  </a:ext>
                </a:extLst>
              </a:tr>
              <a:tr h="637550">
                <a:tc vMerge="1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</a:t>
                      </a: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t-BR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9789718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6137563" y="3581417"/>
            <a:ext cx="290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Determinação da classe do empreendimento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28602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628800"/>
            <a:ext cx="7632848" cy="184665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prstClr val="black"/>
                </a:solidFill>
              </a:rPr>
              <a:t>Art. 17 – Constituem modalidades de licenciamento ambiental:</a:t>
            </a:r>
          </a:p>
          <a:p>
            <a:endParaRPr lang="pt-BR" sz="1600" dirty="0">
              <a:solidFill>
                <a:prstClr val="black"/>
              </a:solidFill>
            </a:endParaRPr>
          </a:p>
          <a:p>
            <a:r>
              <a:rPr lang="pt-BR" sz="1600" dirty="0">
                <a:solidFill>
                  <a:prstClr val="black"/>
                </a:solidFill>
              </a:rPr>
              <a:t>I – Licenciamento Ambiental </a:t>
            </a:r>
            <a:r>
              <a:rPr lang="pt-BR" sz="1600" dirty="0" smtClean="0">
                <a:solidFill>
                  <a:prstClr val="black"/>
                </a:solidFill>
              </a:rPr>
              <a:t>Trifásico (LAT);</a:t>
            </a:r>
            <a:endParaRPr lang="pt-BR" sz="1600" dirty="0">
              <a:solidFill>
                <a:prstClr val="black"/>
              </a:solidFill>
            </a:endParaRPr>
          </a:p>
          <a:p>
            <a:endParaRPr lang="pt-BR" sz="1600" dirty="0">
              <a:solidFill>
                <a:prstClr val="black"/>
              </a:solidFill>
            </a:endParaRPr>
          </a:p>
          <a:p>
            <a:r>
              <a:rPr lang="pt-BR" sz="1600" dirty="0">
                <a:solidFill>
                  <a:prstClr val="black"/>
                </a:solidFill>
              </a:rPr>
              <a:t>II – Licenciamento Ambiental </a:t>
            </a:r>
            <a:r>
              <a:rPr lang="pt-BR" sz="1600" dirty="0" smtClean="0">
                <a:solidFill>
                  <a:prstClr val="black"/>
                </a:solidFill>
              </a:rPr>
              <a:t>Concomitante (LAC);</a:t>
            </a:r>
            <a:endParaRPr lang="pt-BR" sz="1600" dirty="0">
              <a:solidFill>
                <a:prstClr val="black"/>
              </a:solidFill>
            </a:endParaRPr>
          </a:p>
          <a:p>
            <a:endParaRPr lang="pt-BR" sz="1600" dirty="0">
              <a:solidFill>
                <a:prstClr val="black"/>
              </a:solidFill>
            </a:endParaRPr>
          </a:p>
          <a:p>
            <a:r>
              <a:rPr lang="pt-BR" sz="1600" dirty="0">
                <a:solidFill>
                  <a:prstClr val="black"/>
                </a:solidFill>
              </a:rPr>
              <a:t>III – Licenciamento Ambiental </a:t>
            </a:r>
            <a:r>
              <a:rPr lang="pt-BR" sz="1600" dirty="0" smtClean="0">
                <a:solidFill>
                  <a:prstClr val="black"/>
                </a:solidFill>
              </a:rPr>
              <a:t>Simplificado (LAS).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84568" y="1833860"/>
            <a:ext cx="2609270" cy="861774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Licença Prévia - LP</a:t>
            </a:r>
          </a:p>
          <a:p>
            <a:r>
              <a:rPr lang="pt-BR" sz="1600" dirty="0"/>
              <a:t>Licença de Instalação - LI</a:t>
            </a:r>
          </a:p>
          <a:p>
            <a:r>
              <a:rPr lang="pt-BR" sz="1600" dirty="0"/>
              <a:t>Licença de Operação - LO</a:t>
            </a:r>
          </a:p>
        </p:txBody>
      </p:sp>
      <p:sp>
        <p:nvSpPr>
          <p:cNvPr id="6" name="Elipse 5"/>
          <p:cNvSpPr/>
          <p:nvPr/>
        </p:nvSpPr>
        <p:spPr>
          <a:xfrm>
            <a:off x="6372200" y="3573016"/>
            <a:ext cx="2395736" cy="17281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3 </a:t>
            </a:r>
            <a:r>
              <a:rPr lang="pt-BR" sz="1600" dirty="0">
                <a:solidFill>
                  <a:schemeClr val="tx1"/>
                </a:solidFill>
              </a:rPr>
              <a:t>tipos: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1- LP + LI </a:t>
            </a:r>
            <a:r>
              <a:rPr lang="pt-BR" sz="1600" dirty="0" smtClean="0">
                <a:solidFill>
                  <a:schemeClr val="tx1"/>
                </a:solidFill>
              </a:rPr>
              <a:t>+ </a:t>
            </a:r>
            <a:r>
              <a:rPr lang="pt-BR" sz="1600" dirty="0">
                <a:solidFill>
                  <a:schemeClr val="tx1"/>
                </a:solidFill>
              </a:rPr>
              <a:t>LO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  2 </a:t>
            </a:r>
            <a:r>
              <a:rPr lang="pt-BR" sz="1600" dirty="0">
                <a:solidFill>
                  <a:schemeClr val="tx1"/>
                </a:solidFill>
              </a:rPr>
              <a:t>- LP + LI </a:t>
            </a:r>
            <a:r>
              <a:rPr lang="pt-BR" sz="1600" dirty="0" smtClean="0">
                <a:solidFill>
                  <a:schemeClr val="tx1"/>
                </a:solidFill>
              </a:rPr>
              <a:t>e </a:t>
            </a:r>
            <a:r>
              <a:rPr lang="pt-BR" sz="1600" dirty="0" smtClean="0">
                <a:solidFill>
                  <a:schemeClr val="tx1"/>
                </a:solidFill>
              </a:rPr>
              <a:t>LO</a:t>
            </a:r>
            <a:endParaRPr lang="pt-BR" sz="1600" dirty="0">
              <a:solidFill>
                <a:schemeClr val="tx1"/>
              </a:solidFill>
            </a:endParaRPr>
          </a:p>
          <a:p>
            <a:pPr algn="ctr"/>
            <a:r>
              <a:rPr lang="pt-BR" sz="1600" smtClean="0">
                <a:solidFill>
                  <a:schemeClr val="tx1"/>
                </a:solidFill>
              </a:rPr>
              <a:t>3 - LP e LI + LO</a:t>
            </a:r>
            <a:endParaRPr lang="pt-BR" sz="1600" dirty="0" smtClean="0">
              <a:solidFill>
                <a:schemeClr val="tx1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4991100" y="2962275"/>
            <a:ext cx="1669132" cy="95796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12738" y="476672"/>
            <a:ext cx="8229600" cy="1143000"/>
          </a:xfrm>
        </p:spPr>
        <p:txBody>
          <a:bodyPr/>
          <a:lstStyle/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Modalidades do Licenciamento</a:t>
            </a:r>
            <a:br>
              <a:rPr lang="pt-BR" sz="2400" b="1" cap="all" dirty="0" smtClean="0">
                <a:solidFill>
                  <a:srgbClr val="009999"/>
                </a:solidFill>
                <a:latin typeface="+mn-lt"/>
              </a:rPr>
            </a:br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Lei </a:t>
            </a:r>
            <a:r>
              <a:rPr lang="pt-BR" sz="2400" b="1" cap="all" dirty="0">
                <a:solidFill>
                  <a:srgbClr val="009999"/>
                </a:solidFill>
                <a:latin typeface="+mn-lt"/>
              </a:rPr>
              <a:t>Estadual 21.972, de 21 de janeiro de 2016:</a:t>
            </a:r>
            <a:r>
              <a:rPr lang="pt-BR" sz="2400" dirty="0">
                <a:solidFill>
                  <a:srgbClr val="006666"/>
                </a:solidFill>
                <a:latin typeface="Arial" charset="0"/>
              </a:rPr>
              <a:t/>
            </a:r>
            <a:br>
              <a:rPr lang="pt-BR" sz="2400" dirty="0">
                <a:solidFill>
                  <a:srgbClr val="006666"/>
                </a:solidFill>
                <a:latin typeface="Arial" charset="0"/>
              </a:rPr>
            </a:b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497804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/>
              <a:t>O objetivo é focar no controle dos empreendimentos na fase posterior à concessão da licença.</a:t>
            </a:r>
          </a:p>
        </p:txBody>
      </p:sp>
      <p:cxnSp>
        <p:nvCxnSpPr>
          <p:cNvPr id="10" name="Conector de seta reta 7"/>
          <p:cNvCxnSpPr/>
          <p:nvPr/>
        </p:nvCxnSpPr>
        <p:spPr>
          <a:xfrm flipV="1">
            <a:off x="4524375" y="2187727"/>
            <a:ext cx="1560193" cy="10779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00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/>
          <p:cNvSpPr txBox="1">
            <a:spLocks/>
          </p:cNvSpPr>
          <p:nvPr/>
        </p:nvSpPr>
        <p:spPr>
          <a:xfrm>
            <a:off x="457200" y="515250"/>
            <a:ext cx="82296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cap="all" dirty="0">
                <a:solidFill>
                  <a:srgbClr val="009999"/>
                </a:solidFill>
                <a:latin typeface="Arial" charset="0"/>
              </a:rPr>
              <a:t>Matriz de </a:t>
            </a:r>
            <a:r>
              <a:rPr lang="pt-BR" sz="2400" b="1" cap="all" dirty="0" smtClean="0">
                <a:solidFill>
                  <a:srgbClr val="009999"/>
                </a:solidFill>
                <a:latin typeface="Arial" charset="0"/>
              </a:rPr>
              <a:t>enquadramento</a:t>
            </a:r>
            <a:endParaRPr lang="pt-BR" sz="2400" b="1" cap="all" dirty="0">
              <a:solidFill>
                <a:srgbClr val="009999"/>
              </a:solidFill>
              <a:latin typeface="Arial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7" y="1182974"/>
            <a:ext cx="8184646" cy="3253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63035" y="1428089"/>
            <a:ext cx="206242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 COPAM 217/2017:</a:t>
            </a:r>
            <a:endParaRPr lang="pt-BR" sz="16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Elipse 4"/>
          <p:cNvSpPr/>
          <p:nvPr/>
        </p:nvSpPr>
        <p:spPr>
          <a:xfrm>
            <a:off x="249382" y="2763974"/>
            <a:ext cx="2119745" cy="11222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90946" y="4426521"/>
            <a:ext cx="852054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LAS: Licenciamento Ambiental Simplificado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LAC 1: análise, em uma única fase, das etapas de LP, LI e LO</a:t>
            </a:r>
          </a:p>
          <a:p>
            <a:pPr algn="just"/>
            <a:r>
              <a:rPr lang="pt-BR" sz="8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LAC 2:  análise, em uma única fase, das etapas de LP e LI, com análise posterior da LO; ou, análise da LP com posterior análise concomitante das etapas de LI e LO 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LAT: Licenciamento Ambiental Trifásico</a:t>
            </a:r>
          </a:p>
          <a:p>
            <a:pPr algn="just"/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Obs.: A LI e a LO poderão também ser concedidas de forma concomitante quando a instalação implicar na operação do empreendimento, independentemente do enquadramento.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32741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36417" y="1142507"/>
            <a:ext cx="8312730" cy="4376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dirty="0" smtClean="0"/>
              <a:t> Os critérios locacionais de enquadramento referem-se à </a:t>
            </a:r>
            <a:r>
              <a:rPr lang="pt-BR" sz="1600" b="1" dirty="0" smtClean="0"/>
              <a:t>relevância e à sensibilidade dos componentes ambientais </a:t>
            </a:r>
            <a:r>
              <a:rPr lang="pt-BR" sz="1600" dirty="0" smtClean="0"/>
              <a:t>que os caracterizam, sendo-lhes atribuídos pesos 01 (um) ou 02 (dois) e sendo solicitados estudos específicos para cada um deles; 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dirty="0" smtClean="0"/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dirty="0" smtClean="0"/>
              <a:t>O peso 0 (zero) será atribuído à atividade ou empreendimento que não se enquadrar em nenhum dos critérios </a:t>
            </a:r>
            <a:r>
              <a:rPr lang="pt-BR" sz="1600" dirty="0" err="1" smtClean="0"/>
              <a:t>locacionais</a:t>
            </a:r>
            <a:r>
              <a:rPr lang="pt-BR" sz="1600" dirty="0" smtClean="0"/>
              <a:t> previstos;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dirty="0" smtClean="0"/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dirty="0" smtClean="0"/>
              <a:t>Na ocorrência de interferência da atividade ou empreendimento em mais de um critério locacional, deverá ser considerado aquele de </a:t>
            </a:r>
            <a:r>
              <a:rPr lang="pt-BR" sz="1600" b="1" dirty="0" smtClean="0"/>
              <a:t>maior peso para fins de enquadramento</a:t>
            </a:r>
            <a:r>
              <a:rPr lang="pt-BR" sz="1600" dirty="0" smtClean="0"/>
              <a:t>, mas </a:t>
            </a:r>
            <a:r>
              <a:rPr lang="pt-BR" sz="1600" b="1" dirty="0" smtClean="0"/>
              <a:t>serão exigidos estudos específicos para todos os critérios incidentes, tanto de Peso 1 como de Peso 2;</a:t>
            </a:r>
            <a:endParaRPr lang="pt-BR" sz="1600" dirty="0" smtClean="0"/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dirty="0" smtClean="0"/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dirty="0" smtClean="0"/>
              <a:t>Caso algum critério locacional tenha sido</a:t>
            </a:r>
            <a:r>
              <a:rPr lang="pt-BR" sz="1600" b="1" dirty="0" smtClean="0"/>
              <a:t> omitido pelo empreendedor </a:t>
            </a:r>
            <a:r>
              <a:rPr lang="pt-BR" sz="1600" dirty="0" smtClean="0"/>
              <a:t>para fins de enquadramento do empreendimento em análise, deverá ser </a:t>
            </a:r>
            <a:r>
              <a:rPr lang="pt-BR" sz="1600" b="1" dirty="0" smtClean="0"/>
              <a:t>emitida a reorientação do processo</a:t>
            </a:r>
            <a:r>
              <a:rPr lang="pt-BR" sz="1600" dirty="0"/>
              <a:t>;</a:t>
            </a:r>
            <a:endParaRPr lang="pt-BR" sz="1600" dirty="0" smtClean="0"/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dirty="0" smtClean="0"/>
          </a:p>
        </p:txBody>
      </p:sp>
      <p:sp>
        <p:nvSpPr>
          <p:cNvPr id="9" name="Retângulo 8"/>
          <p:cNvSpPr/>
          <p:nvPr/>
        </p:nvSpPr>
        <p:spPr>
          <a:xfrm>
            <a:off x="2926782" y="459760"/>
            <a:ext cx="33320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all" dirty="0" smtClean="0">
                <a:ln w="0"/>
                <a:solidFill>
                  <a:srgbClr val="009999"/>
                </a:solidFill>
              </a:rPr>
              <a:t>Critérios </a:t>
            </a:r>
            <a:r>
              <a:rPr lang="pt-BR" sz="2400" b="1" cap="all" dirty="0" err="1" smtClean="0">
                <a:ln w="0"/>
                <a:solidFill>
                  <a:srgbClr val="009999"/>
                </a:solidFill>
              </a:rPr>
              <a:t>Locacionais</a:t>
            </a:r>
            <a:endParaRPr lang="pt-BR" sz="2400" b="1" cap="all" spc="0" dirty="0">
              <a:ln w="0"/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7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34727" y="401578"/>
            <a:ext cx="33320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all" dirty="0" smtClean="0">
                <a:ln w="0"/>
                <a:solidFill>
                  <a:srgbClr val="009999"/>
                </a:solidFill>
              </a:rPr>
              <a:t>Critérios </a:t>
            </a:r>
            <a:r>
              <a:rPr lang="pt-BR" sz="2400" b="1" cap="all" dirty="0" err="1" smtClean="0">
                <a:ln w="0"/>
                <a:solidFill>
                  <a:srgbClr val="009999"/>
                </a:solidFill>
              </a:rPr>
              <a:t>Locacionais</a:t>
            </a:r>
            <a:endParaRPr lang="pt-BR" sz="2400" b="1" cap="all" spc="0" dirty="0">
              <a:ln w="0"/>
              <a:solidFill>
                <a:srgbClr val="009999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5824454"/>
              </p:ext>
            </p:extLst>
          </p:nvPr>
        </p:nvGraphicFramePr>
        <p:xfrm>
          <a:off x="771897" y="1046060"/>
          <a:ext cx="7243948" cy="4915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5240">
                  <a:extLst>
                    <a:ext uri="{9D8B030D-6E8A-4147-A177-3AD203B41FA5}">
                      <a16:colId xmlns="" xmlns:a16="http://schemas.microsoft.com/office/drawing/2014/main" val="1771475887"/>
                    </a:ext>
                  </a:extLst>
                </a:gridCol>
                <a:gridCol w="918708">
                  <a:extLst>
                    <a:ext uri="{9D8B030D-6E8A-4147-A177-3AD203B41FA5}">
                      <a16:colId xmlns="" xmlns:a16="http://schemas.microsoft.com/office/drawing/2014/main" val="647364299"/>
                    </a:ext>
                  </a:extLst>
                </a:gridCol>
              </a:tblGrid>
              <a:tr h="297062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000" dirty="0">
                          <a:effectLst/>
                        </a:rPr>
                        <a:t>Critérios Locacionais de Enquadramento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000">
                          <a:effectLst/>
                        </a:rPr>
                        <a:t>Peso</a:t>
                      </a:r>
                      <a:endParaRPr lang="pt-B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3193419016"/>
                  </a:ext>
                </a:extLst>
              </a:tr>
              <a:tr h="455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Localização prevista em Unidade de Conservação de Proteção Integral, nas hipóteses previstas em Lei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2</a:t>
                      </a:r>
                      <a:endParaRPr lang="pt-B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3705254862"/>
                  </a:ext>
                </a:extLst>
              </a:tr>
              <a:tr h="5409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Supressão de vegetação nativa em áreas prioritárias para conservação, considerada de importância </a:t>
                      </a:r>
                      <a:r>
                        <a:rPr lang="pt-BR" sz="1000" dirty="0" smtClean="0">
                          <a:effectLst/>
                        </a:rPr>
                        <a:t>biológica </a:t>
                      </a:r>
                      <a:r>
                        <a:rPr lang="pt-BR" sz="1000" dirty="0">
                          <a:effectLst/>
                        </a:rPr>
                        <a:t>“extrema” ou “especial”, exceto árvores isoladas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2</a:t>
                      </a:r>
                      <a:endParaRPr lang="pt-B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1174511425"/>
                  </a:ext>
                </a:extLst>
              </a:tr>
              <a:tr h="262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Supressão de vegetação nativa, exceto árvores isoladas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1</a:t>
                      </a:r>
                      <a:endParaRPr lang="pt-B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1964154914"/>
                  </a:ext>
                </a:extLst>
              </a:tr>
              <a:tr h="670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Localização prevista  em zona de amortecimento de Unidade de Conservação de Proteção Integral, ou na faixa de 3 km do seu entorno quando não houver zona de amortecimento estabelecida por Plano de </a:t>
                      </a:r>
                      <a:r>
                        <a:rPr lang="pt-BR" sz="1000" dirty="0" smtClean="0">
                          <a:effectLst/>
                        </a:rPr>
                        <a:t>Manejo,</a:t>
                      </a:r>
                      <a:r>
                        <a:rPr lang="pt-BR" sz="1000" baseline="0" dirty="0" smtClean="0">
                          <a:effectLst/>
                        </a:rPr>
                        <a:t> excluídas as áreas urbanas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1</a:t>
                      </a:r>
                      <a:endParaRPr lang="pt-B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1655349118"/>
                  </a:ext>
                </a:extLst>
              </a:tr>
              <a:tr h="329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Localização prevista em Unidade de Conservação de Uso </a:t>
                      </a:r>
                      <a:r>
                        <a:rPr lang="pt-BR" sz="1000" dirty="0" smtClean="0">
                          <a:effectLst/>
                        </a:rPr>
                        <a:t>Sustentável, exceto APA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1</a:t>
                      </a:r>
                      <a:endParaRPr lang="pt-B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2481517836"/>
                  </a:ext>
                </a:extLst>
              </a:tr>
              <a:tr h="3619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Localização prevista em Reserva da </a:t>
                      </a:r>
                      <a:r>
                        <a:rPr lang="pt-BR" sz="1000" dirty="0" smtClean="0">
                          <a:effectLst/>
                        </a:rPr>
                        <a:t>Biosfera, excluídas as áreas urbanas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1</a:t>
                      </a:r>
                      <a:endParaRPr lang="pt-B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1623524356"/>
                  </a:ext>
                </a:extLst>
              </a:tr>
              <a:tr h="35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Localização prevista em Corredor Ecológico formalmente instituído, conforme previsão legal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1</a:t>
                      </a:r>
                      <a:endParaRPr lang="pt-B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152419258"/>
                  </a:ext>
                </a:extLst>
              </a:tr>
              <a:tr h="329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Localização prevista em áreas designadas como  Sítios </a:t>
                      </a:r>
                      <a:r>
                        <a:rPr lang="pt-BR" sz="1000" dirty="0" err="1">
                          <a:effectLst/>
                        </a:rPr>
                        <a:t>Ramsar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2</a:t>
                      </a:r>
                      <a:endParaRPr lang="pt-B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3374595626"/>
                  </a:ext>
                </a:extLst>
              </a:tr>
              <a:tr h="35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Localização prevista em área de drenagem a montante de trecho de curso d’água enquadrado em classe especial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pt-B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1699987759"/>
                  </a:ext>
                </a:extLst>
              </a:tr>
              <a:tr h="327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Captação de água superficial em Área de Conflito por uso de recursos hídricos.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1</a:t>
                      </a:r>
                      <a:endParaRPr lang="pt-BR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980466663"/>
                  </a:ext>
                </a:extLst>
              </a:tr>
              <a:tr h="625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Localização prevista em área de alto ou muito alto grau de potencialidade de ocorrência de cavidades, conforme dados oficiais do CECAV-</a:t>
                      </a:r>
                      <a:r>
                        <a:rPr lang="pt-BR" sz="1000" dirty="0" err="1">
                          <a:effectLst/>
                        </a:rPr>
                        <a:t>ICMBio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effectLst/>
                        </a:rPr>
                        <a:t>1</a:t>
                      </a:r>
                      <a:endParaRPr lang="pt-BR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54" marR="48954" marT="0" marB="0"/>
                </a:tc>
                <a:extLst>
                  <a:ext uri="{0D108BD9-81ED-4DB2-BD59-A6C34878D82A}">
                    <a16:rowId xmlns="" xmlns:a16="http://schemas.microsoft.com/office/drawing/2014/main" val="3755788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000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36417" y="1784638"/>
            <a:ext cx="8012258" cy="19143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dirty="0" smtClean="0"/>
              <a:t>Os fatores de restrição ou vedação previstos na Tabela 5 do Anexo Único da DN COPAM nº 217/2017 </a:t>
            </a:r>
            <a:r>
              <a:rPr lang="pt-BR" sz="1600" b="1" dirty="0" smtClean="0"/>
              <a:t>não conferem peso </a:t>
            </a:r>
            <a:r>
              <a:rPr lang="pt-BR" sz="1600" dirty="0" smtClean="0"/>
              <a:t>para fins de enquadramento dos  empreendimentos, devendo ser </a:t>
            </a:r>
            <a:r>
              <a:rPr lang="pt-BR" sz="1600" b="1" dirty="0" smtClean="0"/>
              <a:t>considerados na abordagem dos estudos ambientais </a:t>
            </a:r>
            <a:r>
              <a:rPr lang="pt-BR" sz="1600" dirty="0" smtClean="0"/>
              <a:t>a serem apresentados, sem prejuízo de outros fatores estabelecidos em </a:t>
            </a:r>
            <a:r>
              <a:rPr lang="pt-BR" sz="1600" b="1" dirty="0" smtClean="0"/>
              <a:t>normas específicas</a:t>
            </a:r>
            <a:r>
              <a:rPr lang="pt-BR" sz="1600" dirty="0" smtClean="0"/>
              <a:t>.</a:t>
            </a:r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dirty="0" smtClean="0"/>
          </a:p>
          <a:p>
            <a:pPr marL="342900" lvl="1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600" dirty="0" smtClean="0"/>
              <a:t>Todos os fatores de restrição ou vedação são observados na caracterização do empreendimento, definindo sua viabilidade e possibilidade de regularização ambiental.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9811" y="661860"/>
            <a:ext cx="5801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all" dirty="0" smtClean="0">
                <a:ln w="0"/>
                <a:solidFill>
                  <a:srgbClr val="009999"/>
                </a:solidFill>
              </a:rPr>
              <a:t>Fatores de restrição ou vedação</a:t>
            </a:r>
            <a:endParaRPr lang="pt-BR" sz="2800" b="1" cap="all" spc="0" dirty="0">
              <a:ln w="0"/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7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01268" y="318860"/>
            <a:ext cx="4998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all" dirty="0" smtClean="0">
                <a:ln w="0"/>
                <a:solidFill>
                  <a:srgbClr val="009999"/>
                </a:solidFill>
              </a:rPr>
              <a:t>Fatores de restrição ou vedação</a:t>
            </a:r>
            <a:endParaRPr lang="pt-BR" sz="2400" b="1" cap="all" spc="0" dirty="0">
              <a:ln w="0"/>
              <a:solidFill>
                <a:srgbClr val="009999"/>
              </a:solidFill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 t="13636" r="46520" b="11455"/>
          <a:stretch>
            <a:fillRect/>
          </a:stretch>
        </p:blipFill>
        <p:spPr bwMode="auto">
          <a:xfrm>
            <a:off x="819397" y="1122216"/>
            <a:ext cx="7327076" cy="51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87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01268" y="195035"/>
            <a:ext cx="4998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all" dirty="0" smtClean="0">
                <a:ln w="0"/>
                <a:solidFill>
                  <a:srgbClr val="009999"/>
                </a:solidFill>
              </a:rPr>
              <a:t>Fatores de restrição ou vedação</a:t>
            </a:r>
            <a:endParaRPr lang="pt-BR" sz="2400" b="1" cap="all" spc="0" dirty="0">
              <a:ln w="0"/>
              <a:solidFill>
                <a:srgbClr val="009999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 t="11186" r="46307" b="8182"/>
          <a:stretch>
            <a:fillRect/>
          </a:stretch>
        </p:blipFill>
        <p:spPr bwMode="auto">
          <a:xfrm>
            <a:off x="510639" y="914400"/>
            <a:ext cx="7695210" cy="565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87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01267" y="461735"/>
            <a:ext cx="4998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all" dirty="0" smtClean="0">
                <a:ln w="0"/>
                <a:solidFill>
                  <a:srgbClr val="009999"/>
                </a:solidFill>
              </a:rPr>
              <a:t>Fatores de restrição ou vedação</a:t>
            </a:r>
            <a:endParaRPr lang="pt-BR" sz="2400" b="1" cap="all" spc="0" dirty="0">
              <a:ln w="0"/>
              <a:solidFill>
                <a:srgbClr val="009999"/>
              </a:solidFill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 t="29273" r="46733" b="23454"/>
          <a:stretch>
            <a:fillRect/>
          </a:stretch>
        </p:blipFill>
        <p:spPr bwMode="auto">
          <a:xfrm>
            <a:off x="629392" y="1371600"/>
            <a:ext cx="7648168" cy="369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87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395536" y="529807"/>
            <a:ext cx="8342826" cy="5690816"/>
            <a:chOff x="395536" y="526104"/>
            <a:chExt cx="8342826" cy="5690816"/>
          </a:xfrm>
        </p:grpSpPr>
        <p:grpSp>
          <p:nvGrpSpPr>
            <p:cNvPr id="4" name="Agrupar 3"/>
            <p:cNvGrpSpPr/>
            <p:nvPr/>
          </p:nvGrpSpPr>
          <p:grpSpPr>
            <a:xfrm>
              <a:off x="395536" y="526104"/>
              <a:ext cx="8342826" cy="5690816"/>
              <a:chOff x="395536" y="526104"/>
              <a:chExt cx="8342826" cy="5690816"/>
            </a:xfrm>
          </p:grpSpPr>
          <p:pic>
            <p:nvPicPr>
              <p:cNvPr id="6" name="image16.jpg" descr="MAPA_FINAL"/>
              <p:cNvPicPr/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395536" y="526104"/>
                <a:ext cx="8342826" cy="5690816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7" name="CaixaDeTexto 6"/>
              <p:cNvSpPr txBox="1"/>
              <p:nvPr/>
            </p:nvSpPr>
            <p:spPr>
              <a:xfrm>
                <a:off x="3203848" y="692696"/>
                <a:ext cx="6480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pt-BR" dirty="0"/>
              </a:p>
            </p:txBody>
          </p:sp>
        </p:grpSp>
        <p:sp>
          <p:nvSpPr>
            <p:cNvPr id="5" name="CaixaDeTexto 4"/>
            <p:cNvSpPr txBox="1"/>
            <p:nvPr/>
          </p:nvSpPr>
          <p:spPr>
            <a:xfrm>
              <a:off x="1838325" y="706212"/>
              <a:ext cx="53054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cap="all" dirty="0">
                  <a:solidFill>
                    <a:srgbClr val="009999"/>
                  </a:solidFill>
                </a:rPr>
                <a:t>Limites das </a:t>
              </a:r>
              <a:r>
                <a:rPr lang="pt-BR" sz="2400" b="1" cap="all" dirty="0" err="1" smtClean="0">
                  <a:solidFill>
                    <a:srgbClr val="009999"/>
                  </a:solidFill>
                </a:rPr>
                <a:t>Supram´s</a:t>
              </a:r>
              <a:endParaRPr lang="pt-BR" sz="2400" b="1" cap="all" dirty="0">
                <a:solidFill>
                  <a:srgbClr val="009999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882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890067" y="534095"/>
            <a:ext cx="691276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2400" b="1" cap="all" dirty="0" smtClean="0">
                <a:solidFill>
                  <a:srgbClr val="009999"/>
                </a:solidFill>
                <a:latin typeface="Calibri" pitchFamily="34" charset="0"/>
              </a:rPr>
              <a:t>Análise Técnica </a:t>
            </a:r>
            <a:r>
              <a:rPr lang="pt-BR" altLang="pt-BR" sz="2400" b="1" cap="all" dirty="0" err="1" smtClean="0">
                <a:solidFill>
                  <a:srgbClr val="009999"/>
                </a:solidFill>
                <a:latin typeface="Calibri" pitchFamily="34" charset="0"/>
              </a:rPr>
              <a:t>Geoespacial</a:t>
            </a:r>
            <a:r>
              <a:rPr lang="pt-BR" altLang="pt-BR" sz="2400" b="1" cap="all" dirty="0" smtClean="0">
                <a:solidFill>
                  <a:srgbClr val="009999"/>
                </a:solidFill>
                <a:latin typeface="Calibri" pitchFamily="34" charset="0"/>
              </a:rPr>
              <a:t> </a:t>
            </a:r>
            <a:endParaRPr lang="pt-BR" altLang="pt-BR" sz="2400" b="1" cap="all" dirty="0">
              <a:solidFill>
                <a:srgbClr val="009999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5300" y="1610870"/>
            <a:ext cx="8286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Como um dos instrumentos de análise técnica dos processos de licenciamento ambiental</a:t>
            </a:r>
            <a:r>
              <a:rPr lang="pt-BR" sz="1600" smtClean="0"/>
              <a:t>, foi disponibilizado </a:t>
            </a:r>
            <a:r>
              <a:rPr lang="pt-BR" sz="1600" dirty="0" smtClean="0"/>
              <a:t>sistema informatizado contendo dados e informações ambientais </a:t>
            </a:r>
            <a:r>
              <a:rPr lang="pt-BR" sz="1600" dirty="0" err="1" smtClean="0"/>
              <a:t>georreferenciados</a:t>
            </a:r>
            <a:r>
              <a:rPr lang="pt-BR" sz="1600" dirty="0" smtClean="0"/>
              <a:t> da </a:t>
            </a:r>
            <a:r>
              <a:rPr lang="pt-BR" sz="1600" b="1" dirty="0" smtClean="0"/>
              <a:t>Infraestrutura de Dados Espaciais do </a:t>
            </a:r>
            <a:r>
              <a:rPr lang="pt-BR" sz="1600" b="1" dirty="0" err="1" smtClean="0"/>
              <a:t>Sisema</a:t>
            </a:r>
            <a:r>
              <a:rPr lang="pt-BR" sz="1600" b="1" dirty="0" smtClean="0"/>
              <a:t> – </a:t>
            </a:r>
            <a:r>
              <a:rPr lang="pt-BR" sz="1600" b="1" dirty="0" err="1" smtClean="0"/>
              <a:t>IDE-Sisema</a:t>
            </a:r>
            <a:r>
              <a:rPr lang="pt-BR" sz="1600" dirty="0" smtClean="0"/>
              <a:t>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A </a:t>
            </a:r>
            <a:r>
              <a:rPr lang="pt-BR" sz="1600" smtClean="0"/>
              <a:t>base será </a:t>
            </a:r>
            <a:r>
              <a:rPr lang="pt-BR" sz="1600" dirty="0" smtClean="0"/>
              <a:t>constituída por dados </a:t>
            </a:r>
            <a:r>
              <a:rPr lang="pt-BR" sz="1600" smtClean="0"/>
              <a:t>e informações </a:t>
            </a:r>
            <a:r>
              <a:rPr lang="pt-BR" sz="1600" dirty="0" smtClean="0"/>
              <a:t>validados pelo órgão ambiental, </a:t>
            </a:r>
            <a:r>
              <a:rPr lang="pt-BR" sz="1600" b="1" dirty="0" smtClean="0"/>
              <a:t>oriundos de</a:t>
            </a:r>
            <a:r>
              <a:rPr lang="pt-BR" sz="1600" dirty="0" smtClean="0"/>
              <a:t>: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b="1" dirty="0" smtClean="0"/>
              <a:t>I</a:t>
            </a:r>
            <a:r>
              <a:rPr lang="pt-BR" sz="1600" dirty="0" smtClean="0"/>
              <a:t> – estudos ambientais apresentados em processos de licenciamento </a:t>
            </a:r>
            <a:r>
              <a:rPr lang="pt-BR" sz="1600" smtClean="0"/>
              <a:t>ambiental;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b="1" dirty="0" smtClean="0"/>
              <a:t>II</a:t>
            </a:r>
            <a:r>
              <a:rPr lang="pt-BR" sz="1600" dirty="0" smtClean="0"/>
              <a:t> – estudos, planos e programas produzidos por órgãos ou entidades públicas federais, estaduais e/ou municipais, bem como instituições de ensino e pesquisa;</a:t>
            </a:r>
          </a:p>
          <a:p>
            <a:pPr algn="just"/>
            <a:endParaRPr lang="pt-BR" sz="1600" b="1" smtClean="0"/>
          </a:p>
          <a:p>
            <a:pPr algn="just"/>
            <a:r>
              <a:rPr lang="pt-BR" sz="1600" b="1" smtClean="0"/>
              <a:t>III</a:t>
            </a:r>
            <a:r>
              <a:rPr lang="pt-BR" sz="1600" dirty="0" smtClean="0"/>
              <a:t> – estudos de organizações </a:t>
            </a:r>
            <a:r>
              <a:rPr lang="pt-BR" sz="1600" dirty="0" err="1" smtClean="0"/>
              <a:t>não-governamentais</a:t>
            </a:r>
            <a:r>
              <a:rPr lang="pt-BR" sz="1600" dirty="0" smtClean="0"/>
              <a:t> e instituições privadas, formalizados mediante termo de cooperação técnica firmado com o órgão ambiental.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smtClean="0"/>
              <a:t>A IDE-</a:t>
            </a:r>
            <a:r>
              <a:rPr lang="pt-BR" sz="1600" err="1" smtClean="0"/>
              <a:t>Sisema</a:t>
            </a:r>
            <a:r>
              <a:rPr lang="pt-BR" sz="1600" smtClean="0"/>
              <a:t> está disponível </a:t>
            </a:r>
            <a:r>
              <a:rPr lang="pt-BR" sz="1600" dirty="0" smtClean="0"/>
              <a:t>para </a:t>
            </a:r>
            <a:r>
              <a:rPr lang="pt-BR" sz="1600" b="1" smtClean="0"/>
              <a:t>acesso público </a:t>
            </a:r>
            <a:r>
              <a:rPr lang="pt-BR" sz="1600" smtClean="0"/>
              <a:t>em </a:t>
            </a:r>
            <a:r>
              <a:rPr lang="pt-BR" sz="1600" smtClean="0">
                <a:hlinkClick r:id="rId2"/>
              </a:rPr>
              <a:t>http</a:t>
            </a:r>
            <a:r>
              <a:rPr lang="pt-BR" sz="1600" dirty="0">
                <a:hlinkClick r:id="rId2"/>
              </a:rPr>
              <a:t>://idesisema.meioambiente.mg.gov.br</a:t>
            </a:r>
            <a:r>
              <a:rPr lang="pt-BR" sz="1600" dirty="0" smtClean="0">
                <a:hlinkClick r:id="rId2"/>
              </a:rPr>
              <a:t>/</a:t>
            </a:r>
            <a:endParaRPr lang="pt-BR" sz="1600" dirty="0" smtClean="0"/>
          </a:p>
          <a:p>
            <a:pPr algn="just"/>
            <a:endParaRPr lang="pt-BR" dirty="0"/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9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URAM\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7725"/>
            <a:ext cx="9144000" cy="6010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62225" y="419100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9999"/>
                </a:solidFill>
              </a:rPr>
              <a:t>IDE-SISEMA</a:t>
            </a:r>
            <a:endParaRPr lang="pt-BR" sz="24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1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180444" y="1025812"/>
            <a:ext cx="3642922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7"/>
          <p:cNvSpPr txBox="1">
            <a:spLocks/>
          </p:cNvSpPr>
          <p:nvPr/>
        </p:nvSpPr>
        <p:spPr>
          <a:xfrm>
            <a:off x="457200" y="478215"/>
            <a:ext cx="82296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Exemplo de Enquadramento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690581"/>
            <a:ext cx="807524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t-BR" sz="20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Código: </a:t>
            </a:r>
            <a:r>
              <a:rPr lang="pt-BR" sz="1600" b="1" dirty="0"/>
              <a:t>E-02-03-8: </a:t>
            </a:r>
            <a:endParaRPr lang="pt-BR" sz="1600" b="1" dirty="0" smtClean="0"/>
          </a:p>
          <a:p>
            <a:r>
              <a:rPr lang="pt-BR" sz="16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Atividade:</a:t>
            </a:r>
            <a:r>
              <a:rPr lang="pt-BR" sz="1600" b="1" dirty="0" err="1" smtClean="0"/>
              <a:t>Linhas</a:t>
            </a:r>
            <a:r>
              <a:rPr lang="pt-BR" sz="1600" b="1" dirty="0" smtClean="0"/>
              <a:t> </a:t>
            </a:r>
            <a:r>
              <a:rPr lang="pt-BR" sz="1600" b="1" dirty="0"/>
              <a:t>de transmissão de energia elétrica</a:t>
            </a:r>
          </a:p>
          <a:p>
            <a:pPr algn="just"/>
            <a:r>
              <a:rPr lang="pt-BR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Potencial </a:t>
            </a:r>
            <a:r>
              <a:rPr lang="pt-BR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Poluidor/ Degradador Geral: </a:t>
            </a:r>
            <a:r>
              <a:rPr lang="pt-BR" sz="1600" dirty="0" smtClean="0"/>
              <a:t>“</a:t>
            </a:r>
            <a:r>
              <a:rPr lang="pt-BR" sz="1600" b="1" dirty="0"/>
              <a:t>M</a:t>
            </a:r>
            <a:r>
              <a:rPr lang="pt-BR" sz="1600" b="1" dirty="0" smtClean="0"/>
              <a:t>”</a:t>
            </a:r>
          </a:p>
          <a:p>
            <a:pPr algn="just"/>
            <a:r>
              <a:rPr lang="pt-BR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Extensão:</a:t>
            </a:r>
            <a:r>
              <a:rPr lang="pt-BR" sz="1600" b="1" dirty="0" smtClean="0"/>
              <a:t> 30km</a:t>
            </a:r>
            <a:r>
              <a:rPr lang="pt-BR" sz="1600" b="1" dirty="0"/>
              <a:t> </a:t>
            </a:r>
            <a:r>
              <a:rPr lang="pt-BR" sz="1600" b="1" dirty="0" smtClean="0"/>
              <a:t> </a:t>
            </a:r>
            <a:r>
              <a:rPr lang="pt-BR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Porte</a:t>
            </a:r>
            <a:r>
              <a:rPr lang="pt-BR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pt-BR" sz="1600" b="1" dirty="0" smtClean="0"/>
              <a:t> “M”</a:t>
            </a:r>
          </a:p>
          <a:p>
            <a:pPr algn="just"/>
            <a:r>
              <a:rPr lang="pt-BR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Classe:</a:t>
            </a:r>
            <a:r>
              <a:rPr lang="pt-BR" sz="1600" b="1" dirty="0" smtClean="0">
                <a:ln w="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b="1" dirty="0"/>
              <a:t>3</a:t>
            </a:r>
          </a:p>
          <a:p>
            <a:pPr algn="just"/>
            <a:endParaRPr lang="pt-BR" sz="20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pt-BR" sz="20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pt-BR" sz="20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pt-BR" sz="20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pt-BR" sz="20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pt-BR" sz="20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77753"/>
            <a:ext cx="524351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4970752" y="4967157"/>
            <a:ext cx="707009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5324257" y="4168456"/>
            <a:ext cx="0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3707904" y="5181608"/>
            <a:ext cx="129160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180444" y="1025812"/>
            <a:ext cx="3761675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pt-BR" sz="1600" dirty="0"/>
              <a:t>Potencial Poluidor/ Degradador: </a:t>
            </a:r>
          </a:p>
          <a:p>
            <a:r>
              <a:rPr lang="pt-BR" sz="1600" dirty="0"/>
              <a:t>Ar: P      Água: P      Solo: G       Geral: M</a:t>
            </a:r>
          </a:p>
          <a:p>
            <a:endParaRPr lang="pt-BR" sz="1600" dirty="0"/>
          </a:p>
          <a:p>
            <a:r>
              <a:rPr lang="pt-BR" sz="1600" dirty="0"/>
              <a:t>Porte: </a:t>
            </a:r>
          </a:p>
          <a:p>
            <a:r>
              <a:rPr lang="pt-BR" sz="1600" dirty="0"/>
              <a:t>Extensão &lt;  10 km                     : Pequeno</a:t>
            </a:r>
          </a:p>
          <a:p>
            <a:r>
              <a:rPr lang="pt-BR" sz="1600" dirty="0"/>
              <a:t>10 km  ≤  Extensão ≤ 50 Km     : Médio</a:t>
            </a:r>
          </a:p>
          <a:p>
            <a:r>
              <a:rPr lang="pt-BR" sz="1600" dirty="0"/>
              <a:t>Extensão &gt; 50 km                      : Grande</a:t>
            </a:r>
          </a:p>
        </p:txBody>
      </p:sp>
    </p:spTree>
    <p:extLst>
      <p:ext uri="{BB962C8B-B14F-4D97-AF65-F5344CB8AC3E}">
        <p14:creationId xmlns="" xmlns:p14="http://schemas.microsoft.com/office/powerpoint/2010/main" val="8915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/>
          <p:cNvSpPr txBox="1">
            <a:spLocks/>
          </p:cNvSpPr>
          <p:nvPr/>
        </p:nvSpPr>
        <p:spPr>
          <a:xfrm>
            <a:off x="446679" y="442766"/>
            <a:ext cx="82296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Exemplo de Enquadramento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6" y="1973919"/>
            <a:ext cx="8184646" cy="3253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4083" y="980728"/>
            <a:ext cx="83697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Critério Locacional: </a:t>
            </a:r>
            <a:r>
              <a:rPr lang="pt-BR" sz="1600" b="1" dirty="0"/>
              <a:t>Supressão de vegetação nativa, exceto árvores </a:t>
            </a:r>
            <a:r>
              <a:rPr lang="pt-BR" sz="1600" b="1" dirty="0" smtClean="0"/>
              <a:t>isoladas.</a:t>
            </a:r>
          </a:p>
          <a:p>
            <a:pPr algn="just"/>
            <a:r>
              <a:rPr lang="pt-BR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16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Peso:  </a:t>
            </a:r>
            <a:r>
              <a:rPr lang="pt-BR" sz="1600" b="1" dirty="0" smtClean="0"/>
              <a:t>1</a:t>
            </a:r>
          </a:p>
          <a:p>
            <a:pPr algn="just"/>
            <a:r>
              <a:rPr lang="pt-BR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Resultado: </a:t>
            </a:r>
            <a:r>
              <a:rPr lang="pt-BR" sz="1600" b="1" dirty="0" smtClean="0"/>
              <a:t>LAC1</a:t>
            </a:r>
            <a:endParaRPr lang="pt-BR" sz="1600" b="1" dirty="0"/>
          </a:p>
        </p:txBody>
      </p:sp>
      <p:sp>
        <p:nvSpPr>
          <p:cNvPr id="5" name="Elipse 4"/>
          <p:cNvSpPr/>
          <p:nvPr/>
        </p:nvSpPr>
        <p:spPr>
          <a:xfrm>
            <a:off x="5048003" y="3683569"/>
            <a:ext cx="1095375" cy="904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17081" y="5445224"/>
            <a:ext cx="852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 smtClean="0"/>
              <a:t> </a:t>
            </a:r>
            <a:r>
              <a:rPr lang="pt-BR" sz="1600" dirty="0" smtClean="0"/>
              <a:t>LAC1:  LP +LI +LO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</p:txBody>
      </p:sp>
    </p:spTree>
    <p:extLst>
      <p:ext uri="{BB962C8B-B14F-4D97-AF65-F5344CB8AC3E}">
        <p14:creationId xmlns="" xmlns:p14="http://schemas.microsoft.com/office/powerpoint/2010/main" val="24501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184" y="53752"/>
            <a:ext cx="8229600" cy="1143000"/>
          </a:xfrm>
        </p:spPr>
        <p:txBody>
          <a:bodyPr/>
          <a:lstStyle/>
          <a:p>
            <a:pPr algn="ctr"/>
            <a:r>
              <a:rPr lang="pt-BR" sz="2400" b="1" cap="all" dirty="0">
                <a:solidFill>
                  <a:srgbClr val="009999"/>
                </a:solidFill>
                <a:latin typeface="Calibri" panose="020F0502020204030204" pitchFamily="34" charset="0"/>
              </a:rPr>
              <a:t>Fases do Licenciamento </a:t>
            </a:r>
            <a:r>
              <a:rPr lang="pt-BR" sz="2400" b="1" cap="all" dirty="0" smtClean="0">
                <a:solidFill>
                  <a:srgbClr val="009999"/>
                </a:solidFill>
                <a:latin typeface="Calibri" panose="020F0502020204030204" pitchFamily="34" charset="0"/>
              </a:rPr>
              <a:t>e Prazos de validade</a:t>
            </a:r>
            <a:endParaRPr lang="pt-BR" sz="2400" b="1" cap="all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767452" y="1410508"/>
            <a:ext cx="7560840" cy="49309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t-BR" sz="800" dirty="0"/>
          </a:p>
          <a:p>
            <a:pPr algn="just"/>
            <a:endParaRPr lang="pt-BR" sz="1200" b="1" dirty="0"/>
          </a:p>
          <a:p>
            <a:endParaRPr lang="pt-BR" sz="1200" dirty="0"/>
          </a:p>
          <a:p>
            <a:endParaRPr lang="pt-BR" sz="1200" dirty="0"/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666322" y="914400"/>
            <a:ext cx="3153203" cy="221228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LP – Licença Prévia:</a:t>
            </a:r>
            <a:endParaRPr lang="pt-BR" sz="1400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pt-BR" sz="1050" b="1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endParaRPr lang="pt-BR" sz="7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Análise </a:t>
            </a:r>
            <a:r>
              <a:rPr lang="pt-BR" sz="1400" dirty="0">
                <a:solidFill>
                  <a:schemeClr val="tx1"/>
                </a:solidFill>
              </a:rPr>
              <a:t>da viabilidade locacional e ambiental</a:t>
            </a:r>
          </a:p>
          <a:p>
            <a:pPr marL="285750" indent="-285750"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Validade: 5 </a:t>
            </a:r>
            <a:r>
              <a:rPr lang="pt-BR" sz="1400" dirty="0">
                <a:solidFill>
                  <a:schemeClr val="tx1"/>
                </a:solidFill>
              </a:rPr>
              <a:t>anos</a:t>
            </a:r>
          </a:p>
          <a:p>
            <a:pPr algn="ctr"/>
            <a:endParaRPr lang="pt-BR" sz="1600" dirty="0"/>
          </a:p>
        </p:txBody>
      </p:sp>
      <p:sp>
        <p:nvSpPr>
          <p:cNvPr id="9" name="Retângulo Arredondado 8"/>
          <p:cNvSpPr/>
          <p:nvPr/>
        </p:nvSpPr>
        <p:spPr>
          <a:xfrm>
            <a:off x="4619625" y="3499852"/>
            <a:ext cx="3696791" cy="193892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r>
              <a:rPr lang="pt-BR" sz="1400" b="1" dirty="0">
                <a:solidFill>
                  <a:schemeClr val="tx1"/>
                </a:solidFill>
              </a:rPr>
              <a:t>LO – Licença de Operação:</a:t>
            </a:r>
          </a:p>
          <a:p>
            <a:pPr marL="0" indent="0" algn="ctr">
              <a:buNone/>
              <a:defRPr/>
            </a:pPr>
            <a:endParaRPr lang="pt-BR" sz="7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Empreendimento instalado conforme projeto aprovado;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Cumprimento das condicionantes da LI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-   Análise do relatório </a:t>
            </a:r>
            <a:r>
              <a:rPr lang="pt-BR" sz="1400" dirty="0">
                <a:solidFill>
                  <a:schemeClr val="tx1"/>
                </a:solidFill>
              </a:rPr>
              <a:t>de cumprimento de condicionantes</a:t>
            </a:r>
          </a:p>
          <a:p>
            <a:pPr marL="0" indent="0" algn="ctr">
              <a:buNone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Validade: 10 </a:t>
            </a:r>
            <a:r>
              <a:rPr lang="pt-BR" sz="1400" dirty="0">
                <a:solidFill>
                  <a:schemeClr val="tx1"/>
                </a:solidFill>
              </a:rPr>
              <a:t>anos.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693912" y="3313544"/>
            <a:ext cx="3125613" cy="212523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Renovação </a:t>
            </a:r>
            <a:r>
              <a:rPr lang="pt-BR" sz="1400" b="1" dirty="0">
                <a:solidFill>
                  <a:schemeClr val="tx1"/>
                </a:solidFill>
              </a:rPr>
              <a:t>de Licença de Operação:</a:t>
            </a:r>
          </a:p>
          <a:p>
            <a:pPr marL="0" indent="0" algn="just">
              <a:buNone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Análise da eficiência de operação e do cumprimento das condicionantes.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Análise do RADA</a:t>
            </a:r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600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4619625" y="914400"/>
            <a:ext cx="3696791" cy="222656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pt-BR" sz="1400" b="1" dirty="0">
                <a:solidFill>
                  <a:schemeClr val="tx1"/>
                </a:solidFill>
              </a:rPr>
              <a:t>LI – Licença de Instalação:</a:t>
            </a:r>
          </a:p>
          <a:p>
            <a:pPr marL="0" indent="0">
              <a:buNone/>
              <a:defRPr/>
            </a:pPr>
            <a:endParaRPr lang="pt-BR" sz="7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Análise dos projetos executivos (eficiência), dos impactos ambientais e das medidas de controle ambiental.</a:t>
            </a:r>
          </a:p>
          <a:p>
            <a:pPr marL="285750" indent="-285750">
              <a:buFontTx/>
              <a:buChar char="-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Excepcionalmente</a:t>
            </a:r>
            <a:r>
              <a:rPr lang="pt-BR" sz="1400" dirty="0">
                <a:solidFill>
                  <a:schemeClr val="tx1"/>
                </a:solidFill>
              </a:rPr>
              <a:t>, </a:t>
            </a:r>
            <a:r>
              <a:rPr lang="pt-BR" sz="1400" dirty="0" smtClean="0">
                <a:solidFill>
                  <a:schemeClr val="tx1"/>
                </a:solidFill>
              </a:rPr>
              <a:t>autoriza os </a:t>
            </a:r>
            <a:r>
              <a:rPr lang="pt-BR" sz="1400" dirty="0">
                <a:solidFill>
                  <a:schemeClr val="tx1"/>
                </a:solidFill>
              </a:rPr>
              <a:t>testes de equipamentos e de sistemas, inclusive os de controle </a:t>
            </a:r>
            <a:r>
              <a:rPr lang="pt-BR" sz="1400" dirty="0" smtClean="0">
                <a:solidFill>
                  <a:schemeClr val="tx1"/>
                </a:solidFill>
              </a:rPr>
              <a:t>ambiental.  </a:t>
            </a:r>
          </a:p>
          <a:p>
            <a:pPr marL="285750" indent="-285750">
              <a:buFontTx/>
              <a:buChar char="-"/>
              <a:defRPr/>
            </a:pPr>
            <a:endParaRPr lang="pt-BR" sz="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 Validade: 6 </a:t>
            </a:r>
            <a:r>
              <a:rPr lang="pt-BR" sz="1400" dirty="0">
                <a:solidFill>
                  <a:schemeClr val="tx1"/>
                </a:solidFill>
              </a:rPr>
              <a:t>anos</a:t>
            </a:r>
          </a:p>
          <a:p>
            <a:pPr algn="ctr"/>
            <a:endParaRPr lang="pt-BR" sz="1600" dirty="0"/>
          </a:p>
        </p:txBody>
      </p:sp>
      <p:sp>
        <p:nvSpPr>
          <p:cNvPr id="4" name="Seta para a Direita 3"/>
          <p:cNvSpPr/>
          <p:nvPr/>
        </p:nvSpPr>
        <p:spPr>
          <a:xfrm>
            <a:off x="4039343" y="1844824"/>
            <a:ext cx="432048" cy="432048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5400000">
            <a:off x="6209109" y="3140968"/>
            <a:ext cx="432048" cy="432048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10800000">
            <a:off x="4001243" y="3904192"/>
            <a:ext cx="432048" cy="432048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24394" y="5588053"/>
            <a:ext cx="7398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Renovação: Prazo de validade reduzido em dois anos</a:t>
            </a:r>
            <a:r>
              <a:rPr lang="pt-BR" sz="1400" dirty="0" smtClean="0"/>
              <a:t> a cada </a:t>
            </a:r>
            <a:r>
              <a:rPr lang="pt-BR" sz="1400" b="1" dirty="0" smtClean="0"/>
              <a:t>infração administrativa</a:t>
            </a:r>
            <a:r>
              <a:rPr lang="pt-BR" sz="1400" dirty="0" smtClean="0"/>
              <a:t> de natureza grave ou gravíssima cometida </a:t>
            </a:r>
            <a:r>
              <a:rPr lang="pt-BR" sz="1400" b="1" dirty="0" smtClean="0"/>
              <a:t>no curso do prazo da licença anterior</a:t>
            </a:r>
            <a:r>
              <a:rPr lang="pt-BR" sz="1400" dirty="0" smtClean="0"/>
              <a:t>, que não caiba mais recurso administrativo, limitado o prazo de validade da licença </a:t>
            </a:r>
            <a:r>
              <a:rPr lang="pt-BR" sz="1400" dirty="0" err="1" smtClean="0"/>
              <a:t>subsequente</a:t>
            </a:r>
            <a:r>
              <a:rPr lang="pt-BR" sz="1400" dirty="0" smtClean="0"/>
              <a:t> a, no mínimo, seis anos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33537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25224"/>
            <a:ext cx="8229600" cy="114300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Protocolo e Formalização de Processo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539552" y="1196752"/>
            <a:ext cx="828092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100" b="1" dirty="0"/>
          </a:p>
          <a:p>
            <a:endParaRPr lang="pt-BR" sz="1600" dirty="0"/>
          </a:p>
          <a:p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33644" y="1724025"/>
            <a:ext cx="7676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 protocolo de quaisquer documentos e/ou informações atinentes aos processos de regularização ambiental deverá ocorrer junto à </a:t>
            </a:r>
            <a:r>
              <a:rPr lang="pt-BR" sz="1600" b="1" dirty="0"/>
              <a:t>unidade do </a:t>
            </a:r>
            <a:r>
              <a:rPr lang="pt-BR" sz="1600" b="1" dirty="0" err="1"/>
              <a:t>Sisema</a:t>
            </a:r>
            <a:r>
              <a:rPr lang="pt-BR" sz="1600" b="1" dirty="0"/>
              <a:t> responsável pelo trâmite do processo em questão</a:t>
            </a:r>
            <a:r>
              <a:rPr lang="pt-BR" sz="1600" dirty="0"/>
              <a:t>, sendo admitido o protocolo através de postagem pelos Correios.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 </a:t>
            </a:r>
            <a:r>
              <a:rPr lang="pt-BR" sz="1600" b="1" dirty="0"/>
              <a:t>recebimento de documentação não caracteriza a formalização do processo de regularização ambiental, que se dará somente após a apresentação do respectivo requerimento acompanhado de todos os documentos, projetos e estudos ambientais exigidos e sua conferência pela unidade competente.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No caso em que o envio do documento se der por meio de postagem pelos Correios, será considerada, para fins de contagem de prazo, a </a:t>
            </a:r>
            <a:r>
              <a:rPr lang="pt-BR" sz="1600" b="1" dirty="0"/>
              <a:t>data da postagem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538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1821904" y="764827"/>
            <a:ext cx="5486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cap="all" dirty="0">
                <a:solidFill>
                  <a:srgbClr val="009999"/>
                </a:solidFill>
                <a:latin typeface="+mn-lt"/>
              </a:rPr>
              <a:t>Prazos Legais de Análise</a:t>
            </a: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532656" y="1628775"/>
            <a:ext cx="8064896" cy="49125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 Estadual nº 21.972/2016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Decreto Estadual nº 47.373/2018: </a:t>
            </a:r>
          </a:p>
          <a:p>
            <a:pPr marL="0" indent="0" algn="just">
              <a:buNone/>
            </a:pPr>
            <a:endParaRPr lang="pt-B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Arial" charset="0"/>
              <a:buChar char="•"/>
            </a:pPr>
            <a:r>
              <a:rPr lang="pt-BR" sz="1600" dirty="0" smtClean="0">
                <a:cs typeface="Arial" panose="020B0604020202020204" pitchFamily="34" charset="0"/>
              </a:rPr>
              <a:t>Licenciamento </a:t>
            </a:r>
            <a:r>
              <a:rPr lang="pt-BR" sz="1600" dirty="0">
                <a:cs typeface="Arial" panose="020B0604020202020204" pitchFamily="34" charset="0"/>
              </a:rPr>
              <a:t>sem EIA-Rima ou Audiência pública: </a:t>
            </a:r>
            <a:r>
              <a:rPr lang="pt-BR" sz="1600" u="sng" dirty="0">
                <a:cs typeface="Arial" panose="020B0604020202020204" pitchFamily="34" charset="0"/>
              </a:rPr>
              <a:t>prazo máximo de 6 meses</a:t>
            </a:r>
            <a:r>
              <a:rPr lang="pt-BR" sz="1600" dirty="0">
                <a:cs typeface="Arial" panose="020B0604020202020204" pitchFamily="34" charset="0"/>
              </a:rPr>
              <a:t>.</a:t>
            </a:r>
          </a:p>
          <a:p>
            <a:pPr marL="342900" lvl="1" indent="-342900" algn="just">
              <a:buFont typeface="Arial" charset="0"/>
              <a:buChar char="•"/>
            </a:pPr>
            <a:endParaRPr lang="pt-BR" sz="800" dirty="0" smtClean="0">
              <a:cs typeface="Arial" panose="020B0604020202020204" pitchFamily="34" charset="0"/>
            </a:endParaRPr>
          </a:p>
          <a:p>
            <a:pPr marL="342900" lvl="1" indent="-342900" algn="just">
              <a:buFont typeface="Arial" charset="0"/>
              <a:buChar char="•"/>
            </a:pPr>
            <a:r>
              <a:rPr lang="pt-BR" sz="1600" dirty="0" smtClean="0">
                <a:cs typeface="Arial" panose="020B0604020202020204" pitchFamily="34" charset="0"/>
              </a:rPr>
              <a:t>Licenciamento </a:t>
            </a:r>
            <a:r>
              <a:rPr lang="pt-BR" sz="1600" dirty="0">
                <a:cs typeface="Arial" panose="020B0604020202020204" pitchFamily="34" charset="0"/>
              </a:rPr>
              <a:t>com EIA-Rima ou Audiência pública: </a:t>
            </a:r>
            <a:r>
              <a:rPr lang="pt-BR" sz="1600" u="sng" dirty="0">
                <a:cs typeface="Arial" panose="020B0604020202020204" pitchFamily="34" charset="0"/>
              </a:rPr>
              <a:t>prazo máximo de 12 meses</a:t>
            </a:r>
            <a:r>
              <a:rPr lang="pt-BR" sz="1600" dirty="0">
                <a:cs typeface="Arial" panose="020B0604020202020204" pitchFamily="34" charset="0"/>
              </a:rPr>
              <a:t>.</a:t>
            </a:r>
            <a:endParaRPr lang="pt-BR" sz="1600" i="1" dirty="0">
              <a:cs typeface="Arial" panose="020B0604020202020204" pitchFamily="34" charset="0"/>
            </a:endParaRPr>
          </a:p>
          <a:p>
            <a:pPr algn="just"/>
            <a:endParaRPr lang="pt-BR" sz="800" dirty="0" smtClean="0">
              <a:cs typeface="Arial" panose="020B0604020202020204" pitchFamily="34" charset="0"/>
            </a:endParaRPr>
          </a:p>
          <a:p>
            <a:pPr algn="just"/>
            <a:r>
              <a:rPr lang="pt-BR" sz="1600" dirty="0" smtClean="0">
                <a:cs typeface="Arial" panose="020B0604020202020204" pitchFamily="34" charset="0"/>
              </a:rPr>
              <a:t>Esclarecimentos </a:t>
            </a:r>
            <a:r>
              <a:rPr lang="pt-BR" sz="1600" dirty="0">
                <a:cs typeface="Arial" panose="020B0604020202020204" pitchFamily="34" charset="0"/>
              </a:rPr>
              <a:t>adicionais, documentos ou informações complementares: </a:t>
            </a:r>
            <a:r>
              <a:rPr lang="pt-BR" sz="1600" dirty="0" smtClean="0">
                <a:cs typeface="Arial" panose="020B0604020202020204" pitchFamily="34" charset="0"/>
              </a:rPr>
              <a:t>atendidos </a:t>
            </a:r>
            <a:r>
              <a:rPr lang="pt-BR" sz="1600" dirty="0">
                <a:cs typeface="Arial" panose="020B0604020202020204" pitchFamily="34" charset="0"/>
              </a:rPr>
              <a:t>no prazo máximo de </a:t>
            </a:r>
            <a:r>
              <a:rPr lang="pt-BR" sz="1600" b="1" dirty="0" smtClean="0">
                <a:cs typeface="Arial" panose="020B0604020202020204" pitchFamily="34" charset="0"/>
              </a:rPr>
              <a:t>60 </a:t>
            </a:r>
            <a:r>
              <a:rPr lang="pt-BR" sz="1600" b="1" dirty="0">
                <a:cs typeface="Arial" panose="020B0604020202020204" pitchFamily="34" charset="0"/>
              </a:rPr>
              <a:t>dias</a:t>
            </a:r>
            <a:r>
              <a:rPr lang="pt-BR" sz="1600" dirty="0">
                <a:cs typeface="Arial" panose="020B0604020202020204" pitchFamily="34" charset="0"/>
              </a:rPr>
              <a:t>, </a:t>
            </a:r>
            <a:r>
              <a:rPr lang="pt-BR" sz="1600" dirty="0" smtClean="0">
                <a:cs typeface="Arial" panose="020B0604020202020204" pitchFamily="34" charset="0"/>
              </a:rPr>
              <a:t>admitida </a:t>
            </a:r>
            <a:r>
              <a:rPr lang="pt-BR" sz="1600" dirty="0">
                <a:cs typeface="Arial" panose="020B0604020202020204" pitchFamily="34" charset="0"/>
              </a:rPr>
              <a:t>prorrogação justificada por igual período. </a:t>
            </a:r>
            <a:endParaRPr lang="pt-BR" sz="1600" dirty="0" smtClean="0">
              <a:cs typeface="Arial" panose="020B0604020202020204" pitchFamily="34" charset="0"/>
            </a:endParaRPr>
          </a:p>
          <a:p>
            <a:pPr algn="just"/>
            <a:r>
              <a:rPr lang="pt-BR" sz="1600" dirty="0" smtClean="0">
                <a:cs typeface="Arial" panose="020B0604020202020204" pitchFamily="34" charset="0"/>
              </a:rPr>
              <a:t>Este </a:t>
            </a:r>
            <a:r>
              <a:rPr lang="pt-BR" sz="1600" dirty="0">
                <a:cs typeface="Arial" panose="020B0604020202020204" pitchFamily="34" charset="0"/>
              </a:rPr>
              <a:t>prazo </a:t>
            </a:r>
            <a:r>
              <a:rPr lang="pt-BR" sz="1600" b="1" dirty="0">
                <a:cs typeface="Arial" panose="020B0604020202020204" pitchFamily="34" charset="0"/>
              </a:rPr>
              <a:t>poderá ser sobrestado quando os estudos solicitados exigirem prazos para elaboração maiores</a:t>
            </a:r>
            <a:r>
              <a:rPr lang="pt-BR" sz="1600" dirty="0">
                <a:cs typeface="Arial" panose="020B0604020202020204" pitchFamily="34" charset="0"/>
              </a:rPr>
              <a:t>, desde que o empreendedor apresente o cronograma de execução, a ser avaliado pelo órgão ambiental competente</a:t>
            </a:r>
            <a:r>
              <a:rPr lang="pt-BR" sz="16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81051" y="4829175"/>
            <a:ext cx="7715249" cy="13715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cs typeface="Arial" panose="020B0604020202020204" pitchFamily="34" charset="0"/>
              </a:rPr>
              <a:t>Esgotados os prazos de análise previstos sem que o órgão ambiental competente tenha se pronunciado, a pedido do empreendedor os processos de licenciamento ambiental serão incluídos na pauta de discussão e julgamento da unidade competente do Copam, sobrestando-se a deliberação quanto aos demais assuntos.</a:t>
            </a:r>
          </a:p>
        </p:txBody>
      </p:sp>
    </p:spTree>
    <p:extLst>
      <p:ext uri="{BB962C8B-B14F-4D97-AF65-F5344CB8AC3E}">
        <p14:creationId xmlns="" xmlns:p14="http://schemas.microsoft.com/office/powerpoint/2010/main" val="42813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624" y="314129"/>
            <a:ext cx="8229600" cy="1143000"/>
          </a:xfrm>
        </p:spPr>
        <p:txBody>
          <a:bodyPr/>
          <a:lstStyle/>
          <a:p>
            <a:pPr algn="ctr"/>
            <a:r>
              <a:rPr lang="pt-BR" sz="2400" b="1" cap="all" dirty="0">
                <a:solidFill>
                  <a:srgbClr val="009999"/>
                </a:solidFill>
                <a:latin typeface="+mn-lt"/>
              </a:rPr>
              <a:t>Fluxo do </a:t>
            </a:r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Licenciamento – LAT e LAC</a:t>
            </a:r>
            <a:r>
              <a:rPr lang="pt-BR" sz="2400" b="1" dirty="0" smtClean="0">
                <a:solidFill>
                  <a:srgbClr val="009999"/>
                </a:solidFill>
                <a:latin typeface="+mn-lt"/>
              </a:rPr>
              <a:t/>
            </a:r>
            <a:br>
              <a:rPr lang="pt-BR" sz="2400" b="1" dirty="0" smtClean="0">
                <a:solidFill>
                  <a:srgbClr val="009999"/>
                </a:solidFill>
                <a:latin typeface="+mn-lt"/>
              </a:rPr>
            </a:br>
            <a:endParaRPr lang="pt-BR" sz="2400" b="1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657907" y="1124744"/>
            <a:ext cx="756084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600" b="1" dirty="0"/>
          </a:p>
          <a:p>
            <a:pPr marL="0" indent="0" algn="ctr">
              <a:buNone/>
            </a:pPr>
            <a:endParaRPr lang="pt-BR" sz="1000" b="1" dirty="0"/>
          </a:p>
          <a:p>
            <a:endParaRPr lang="pt-BR" sz="1600" dirty="0"/>
          </a:p>
          <a:p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1209359863"/>
              </p:ext>
            </p:extLst>
          </p:nvPr>
        </p:nvGraphicFramePr>
        <p:xfrm>
          <a:off x="403920" y="1109842"/>
          <a:ext cx="631202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Arredondado 4"/>
          <p:cNvSpPr/>
          <p:nvPr/>
        </p:nvSpPr>
        <p:spPr>
          <a:xfrm>
            <a:off x="232470" y="2400300"/>
            <a:ext cx="2472630" cy="4191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Sistema de Requerimento Eletrônico e 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Caracterização e enquadramento – FCE eletrônico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FOB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Formalização na Supram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sym typeface="Wingdings" panose="05000000000000000000" pitchFamily="2" charset="2"/>
              </a:rPr>
              <a:t>Estudos </a:t>
            </a: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Ambientais com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Documentação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Pagamento dos custos de análise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2794492" y="2429644"/>
            <a:ext cx="2105305" cy="28083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Técnica e Jurídica</a:t>
            </a:r>
          </a:p>
          <a:p>
            <a:pPr marL="72000" indent="-285750">
              <a:buFont typeface="Arial" panose="020B0604020202020204" pitchFamily="34" charset="0"/>
              <a:buChar char="•"/>
            </a:pPr>
            <a:endParaRPr lang="pt-BR" sz="1050" dirty="0">
              <a:solidFill>
                <a:schemeClr val="tx1"/>
              </a:solidFill>
            </a:endParaRPr>
          </a:p>
          <a:p>
            <a:pPr marL="7200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Vistoria</a:t>
            </a:r>
          </a:p>
          <a:p>
            <a:pPr marL="72000" indent="-285750">
              <a:buFont typeface="Arial" panose="020B0604020202020204" pitchFamily="34" charset="0"/>
              <a:buChar char="•"/>
            </a:pPr>
            <a:endParaRPr lang="pt-BR" sz="1050" dirty="0">
              <a:solidFill>
                <a:schemeClr val="tx1"/>
              </a:solidFill>
            </a:endParaRPr>
          </a:p>
          <a:p>
            <a:pPr marL="7200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Informações Complementares</a:t>
            </a:r>
          </a:p>
          <a:p>
            <a:pPr marL="72000" indent="-285750">
              <a:buFont typeface="Arial" panose="020B0604020202020204" pitchFamily="34" charset="0"/>
              <a:buChar char="•"/>
            </a:pPr>
            <a:endParaRPr lang="pt-BR" sz="1050" dirty="0">
              <a:solidFill>
                <a:schemeClr val="tx1"/>
              </a:solidFill>
            </a:endParaRPr>
          </a:p>
          <a:p>
            <a:pPr marL="7200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Parecer</a:t>
            </a:r>
          </a:p>
          <a:p>
            <a:pPr marL="72000" indent="-285750">
              <a:buFont typeface="Arial" panose="020B0604020202020204" pitchFamily="34" charset="0"/>
              <a:buChar char="•"/>
            </a:pPr>
            <a:endParaRPr lang="pt-BR" sz="1050" dirty="0">
              <a:solidFill>
                <a:schemeClr val="tx1"/>
              </a:solidFill>
            </a:endParaRPr>
          </a:p>
          <a:p>
            <a:pPr marL="7200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Condicionantes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5005958" y="2463552"/>
            <a:ext cx="1787860" cy="14401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COPAM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ou SUPRAM/SURAM</a:t>
            </a: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6399634" y="1385683"/>
            <a:ext cx="2592288" cy="870346"/>
            <a:chOff x="3918346" y="256790"/>
            <a:chExt cx="2175867" cy="870346"/>
          </a:xfrm>
          <a:solidFill>
            <a:schemeClr val="bg1">
              <a:lumMod val="85000"/>
            </a:schemeClr>
          </a:solidFill>
        </p:grpSpPr>
        <p:sp>
          <p:nvSpPr>
            <p:cNvPr id="9" name="Divisa 8"/>
            <p:cNvSpPr/>
            <p:nvPr/>
          </p:nvSpPr>
          <p:spPr>
            <a:xfrm>
              <a:off x="3918346" y="256790"/>
              <a:ext cx="2175867" cy="87034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Divisa 4"/>
            <p:cNvSpPr txBox="1"/>
            <p:nvPr/>
          </p:nvSpPr>
          <p:spPr>
            <a:xfrm>
              <a:off x="4158246" y="256790"/>
              <a:ext cx="1763327" cy="87034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b="1" dirty="0">
                  <a:solidFill>
                    <a:schemeClr val="tx1"/>
                  </a:solidFill>
                </a:rPr>
                <a:t>   Acompanhamento</a:t>
              </a:r>
              <a:endParaRPr lang="pt-BR" sz="17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tângulo Arredondado 10"/>
          <p:cNvSpPr/>
          <p:nvPr/>
        </p:nvSpPr>
        <p:spPr>
          <a:xfrm>
            <a:off x="6934200" y="2437756"/>
            <a:ext cx="2042864" cy="16099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Verificação do cumprimento de condicionantes e compensações</a:t>
            </a:r>
          </a:p>
        </p:txBody>
      </p:sp>
    </p:spTree>
    <p:extLst>
      <p:ext uri="{BB962C8B-B14F-4D97-AF65-F5344CB8AC3E}">
        <p14:creationId xmlns="" xmlns:p14="http://schemas.microsoft.com/office/powerpoint/2010/main" val="1603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453" y="348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Licenciamento Ambiental Concomitante - LAC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539552" y="1196752"/>
            <a:ext cx="828092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100" b="1" dirty="0"/>
          </a:p>
          <a:p>
            <a:endParaRPr lang="pt-BR" sz="1600" dirty="0"/>
          </a:p>
          <a:p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99592" y="1805796"/>
            <a:ext cx="2016224" cy="20955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LP+LI+LO (LAC 1)</a:t>
            </a:r>
          </a:p>
          <a:p>
            <a:pPr algn="ctr"/>
            <a:endParaRPr lang="pt-BR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Classes 2, 3 e 4, dependendo do Critério </a:t>
            </a:r>
            <a:r>
              <a:rPr lang="pt-BR" sz="1600" dirty="0" err="1" smtClean="0">
                <a:solidFill>
                  <a:schemeClr val="tx1"/>
                </a:solidFill>
              </a:rPr>
              <a:t>Locacional</a:t>
            </a:r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419872" y="1824846"/>
            <a:ext cx="2016224" cy="20383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LP+LI (LAC 2)</a:t>
            </a:r>
          </a:p>
          <a:p>
            <a:pPr algn="ctr"/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Classes 3 a 6, dependendo do Critério </a:t>
            </a:r>
            <a:r>
              <a:rPr lang="pt-BR" sz="1600" dirty="0" err="1" smtClean="0">
                <a:solidFill>
                  <a:schemeClr val="tx1"/>
                </a:solidFill>
              </a:rPr>
              <a:t>Locacional</a:t>
            </a:r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868144" y="1824845"/>
            <a:ext cx="2723406" cy="20193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tx1"/>
              </a:solidFill>
            </a:endParaRPr>
          </a:p>
          <a:p>
            <a:pPr algn="ctr"/>
            <a:endParaRPr lang="pt-BR" sz="1600" b="1" dirty="0">
              <a:solidFill>
                <a:schemeClr val="tx1"/>
              </a:solidFill>
            </a:endParaRPr>
          </a:p>
          <a:p>
            <a:pPr algn="ctr"/>
            <a:endParaRPr lang="pt-BR" sz="1600" b="1" dirty="0" smtClean="0">
              <a:solidFill>
                <a:schemeClr val="tx1"/>
              </a:solidFill>
            </a:endParaRPr>
          </a:p>
          <a:p>
            <a:pPr algn="ctr"/>
            <a:endParaRPr lang="pt-BR" sz="1600" b="1" dirty="0">
              <a:solidFill>
                <a:schemeClr val="tx1"/>
              </a:solidFill>
            </a:endParaRPr>
          </a:p>
          <a:p>
            <a:pPr algn="ctr"/>
            <a:endParaRPr lang="pt-BR" sz="16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LI+LO ou LIC+LO (LAC 2)</a:t>
            </a:r>
          </a:p>
          <a:p>
            <a:pPr algn="ctr"/>
            <a:endParaRPr lang="pt-BR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Quando a instalação implicar na operação do empreendimento, independentemente de seu enquadramento</a:t>
            </a:r>
          </a:p>
          <a:p>
            <a:pPr marL="0" indent="0" algn="ctr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755576" y="4352927"/>
            <a:ext cx="7715249" cy="11048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Atenção!</a:t>
            </a:r>
            <a:r>
              <a:rPr lang="pt-BR" sz="1600" dirty="0">
                <a:solidFill>
                  <a:schemeClr val="tx1"/>
                </a:solidFill>
              </a:rPr>
              <a:t> Quando enquadrado em LAC1, </a:t>
            </a:r>
            <a:r>
              <a:rPr lang="pt-BR" sz="1600" b="1" dirty="0">
                <a:solidFill>
                  <a:schemeClr val="tx1"/>
                </a:solidFill>
              </a:rPr>
              <a:t>o empreendedor poderá requerer que a análise seja feita em LAC2</a:t>
            </a:r>
            <a:r>
              <a:rPr lang="pt-BR" sz="1600" dirty="0">
                <a:solidFill>
                  <a:schemeClr val="tx1"/>
                </a:solidFill>
              </a:rPr>
              <a:t>, quando necessária a emissão de LP antes das demais fases de licenciamento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r>
              <a:rPr lang="pt-BR" sz="1600" dirty="0" smtClean="0">
                <a:solidFill>
                  <a:srgbClr val="FF0000"/>
                </a:solidFill>
              </a:rPr>
              <a:t> 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3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40256"/>
            <a:ext cx="8479766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Concomitância de Instalação e Operação: LI+LO e LIC+LO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6770675"/>
              </p:ext>
            </p:extLst>
          </p:nvPr>
        </p:nvGraphicFramePr>
        <p:xfrm>
          <a:off x="1217612" y="1086566"/>
          <a:ext cx="6630988" cy="5467354"/>
        </p:xfrm>
        <a:graphic>
          <a:graphicData uri="http://schemas.openxmlformats.org/drawingml/2006/table">
            <a:tbl>
              <a:tblPr/>
              <a:tblGrid>
                <a:gridCol w="1105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57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3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</a:rPr>
                        <a:t>Código da Atividade 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</a:rPr>
                        <a:t>Descrição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A-05-05-3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Estrada para transporte de minério / estéril externa aos limites de empreendimentos minerários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E-02-03-8</a:t>
                      </a:r>
                      <a:endParaRPr lang="pt-BR" sz="1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Linhas de Transmissão de Energia Elétrica</a:t>
                      </a:r>
                      <a:endParaRPr lang="pt-BR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E-03-02-6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Canalização e/ou retificação de curso d’água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E-01-01-5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Implantação ou duplicação de rodovias contornos rodoviários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E-01-03-1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Pavimentação e/ou melhoramentos de rodovias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E-01-04-1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Ferrovias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E-01-07-4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Canais para navegação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E-04-01-4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Loteamento do solo urbano, exceto distritos industriais e similares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E-04-02-2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Distrito industrial e zona estritamente industrial, comercial ou logística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E-05-02-9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Diques de contenção de cheias de corpo d’água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83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G-01-01-5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Horticultura (floricultura, olericultura, fruticultura anual, viveiricultura e cultura de ervas medicinais e aromáticas)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83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G-01-03-1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Culturas anuais, semiperenes e perenes, silvicultura e cultivos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agrossilvipastoris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exceto horticultura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43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871932" y="289888"/>
            <a:ext cx="5486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cap="all" dirty="0">
                <a:solidFill>
                  <a:srgbClr val="009999"/>
                </a:solidFill>
                <a:latin typeface="+mn-lt"/>
              </a:rPr>
              <a:t>Competência de </a:t>
            </a:r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Julgamento</a:t>
            </a:r>
          </a:p>
          <a:p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Lei Estadual nº 21.972/16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5391891"/>
              </p:ext>
            </p:extLst>
          </p:nvPr>
        </p:nvGraphicFramePr>
        <p:xfrm>
          <a:off x="311405" y="1197732"/>
          <a:ext cx="8607454" cy="40695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07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361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  <a:cs typeface="Arial" pitchFamily="34" charset="0"/>
                        </a:rPr>
                        <a:t>DECISÕES SOBRE REQUERIMENTOS</a:t>
                      </a:r>
                      <a:r>
                        <a:rPr lang="pt-BR" sz="1800" baseline="0" dirty="0" smtClean="0">
                          <a:latin typeface="+mn-lt"/>
                          <a:cs typeface="Arial" pitchFamily="34" charset="0"/>
                        </a:rPr>
                        <a:t> DE LICENÇA</a:t>
                      </a:r>
                      <a:endParaRPr lang="pt-BR"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91431" marR="91431" marT="45725" marB="457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5983">
                <a:tc>
                  <a:txBody>
                    <a:bodyPr/>
                    <a:lstStyle/>
                    <a:p>
                      <a:pPr algn="ctr"/>
                      <a:endParaRPr lang="pt-BR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COPAM/Câmaras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Técnicas Especializadas: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decidem processos classes 5 e 6, </a:t>
                      </a:r>
                      <a:r>
                        <a:rPr lang="pt-BR" sz="1600" u="sng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inclusive quando envolverem projetos prioritários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u="non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decidem processos classe 4 quando de porte G, </a:t>
                      </a:r>
                      <a:r>
                        <a:rPr lang="pt-BR" sz="1600" u="sng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inclusive quando envolverem projetos prioritários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pt-BR" sz="1600" u="sng" baseline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SEMAD/</a:t>
                      </a:r>
                      <a:r>
                        <a:rPr lang="pt-BR" sz="16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SUPRAM´s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decidem processos classes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3 a 4. Quando envolverem projetos prioritários, a decisão é da Subsecretaria de Regularização Ambiental (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SURAM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pt-BR" sz="160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419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8150" y="404664"/>
            <a:ext cx="824865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9999"/>
                </a:solidFill>
                <a:latin typeface="Calibri"/>
              </a:rPr>
              <a:t> </a:t>
            </a:r>
            <a:r>
              <a:rPr lang="pt-BR" sz="2400" b="1" cap="all" dirty="0" smtClean="0">
                <a:solidFill>
                  <a:srgbClr val="009999"/>
                </a:solidFill>
                <a:latin typeface="Calibri"/>
              </a:rPr>
              <a:t>Licenciamento Ambiental Simplificado - LAS</a:t>
            </a:r>
          </a:p>
          <a:p>
            <a:pPr algn="ctr"/>
            <a:endParaRPr lang="pt-BR" sz="2800" b="1" dirty="0" smtClean="0">
              <a:solidFill>
                <a:prstClr val="black"/>
              </a:solidFill>
              <a:latin typeface="Calibri"/>
            </a:endParaRPr>
          </a:p>
          <a:p>
            <a:pPr algn="just"/>
            <a:endParaRPr lang="pt-BR" sz="1600" b="1" dirty="0" smtClean="0">
              <a:solidFill>
                <a:srgbClr val="009999"/>
              </a:solidFill>
              <a:latin typeface="Calibri"/>
            </a:endParaRPr>
          </a:p>
          <a:p>
            <a:pPr algn="just"/>
            <a:r>
              <a:rPr lang="pt-BR" sz="1600" b="1" dirty="0" smtClean="0">
                <a:latin typeface="Calibri"/>
              </a:rPr>
              <a:t>Lei Estadual nº 21.972/2016:</a:t>
            </a:r>
          </a:p>
          <a:p>
            <a:pPr algn="just"/>
            <a:endParaRPr lang="pt-BR" sz="1600" dirty="0" smtClean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“Art. 20 – O Licenciamento Ambiental Simplificado poderá ser realizado </a:t>
            </a:r>
            <a:r>
              <a:rPr lang="pt-BR" sz="1600" u="sng" dirty="0" smtClean="0">
                <a:solidFill>
                  <a:prstClr val="black"/>
                </a:solidFill>
                <a:latin typeface="Calibri"/>
              </a:rPr>
              <a:t>eletronicamente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, em uma </a:t>
            </a:r>
            <a:r>
              <a:rPr lang="pt-BR" sz="1600" u="sng" dirty="0" smtClean="0">
                <a:solidFill>
                  <a:prstClr val="black"/>
                </a:solidFill>
                <a:latin typeface="Calibri"/>
              </a:rPr>
              <a:t>única fase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, por meio de </a:t>
            </a:r>
            <a:r>
              <a:rPr lang="pt-BR" sz="1600" b="1" dirty="0" smtClean="0">
                <a:solidFill>
                  <a:srgbClr val="C00000"/>
                </a:solidFill>
                <a:latin typeface="Calibri"/>
              </a:rPr>
              <a:t>Cadastro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 ou da apresentação do </a:t>
            </a:r>
            <a:r>
              <a:rPr lang="pt-BR" sz="1600" b="1" dirty="0" smtClean="0">
                <a:solidFill>
                  <a:srgbClr val="C00000"/>
                </a:solidFill>
                <a:latin typeface="Calibri"/>
              </a:rPr>
              <a:t>Relatório Ambiental Simplificado 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pelo empreendedor, segundo critérios e pré-condições estabelecidos pelo órgão ambiental competente, resultando na concessão de uma </a:t>
            </a:r>
            <a:r>
              <a:rPr lang="pt-BR" sz="1600" u="sng" dirty="0" smtClean="0">
                <a:solidFill>
                  <a:prstClr val="black"/>
                </a:solidFill>
                <a:latin typeface="Calibri"/>
              </a:rPr>
              <a:t>Licença Ambiental Simplificada – LAS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.”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4013978" y="4008271"/>
            <a:ext cx="936104" cy="32316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4049902" y="4682389"/>
            <a:ext cx="900180" cy="25824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048757" y="3790556"/>
            <a:ext cx="1107419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Cadastro</a:t>
            </a:r>
            <a:endParaRPr lang="pt-B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38601" y="4798893"/>
            <a:ext cx="2053679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prstClr val="black"/>
                </a:solidFill>
                <a:latin typeface="Calibri"/>
              </a:rPr>
              <a:t>Relatório Ambiental</a:t>
            </a:r>
          </a:p>
          <a:p>
            <a:pPr algn="ctr"/>
            <a:r>
              <a:rPr lang="pt-BR" dirty="0" smtClean="0">
                <a:solidFill>
                  <a:prstClr val="black"/>
                </a:solidFill>
                <a:latin typeface="Calibri"/>
              </a:rPr>
              <a:t> Simplificado</a:t>
            </a:r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947692" y="3962322"/>
            <a:ext cx="2016224" cy="11840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prstClr val="white"/>
                </a:solidFill>
              </a:rPr>
              <a:t>LAS</a:t>
            </a:r>
            <a:endParaRPr lang="pt-BR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5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" y="-59010"/>
            <a:ext cx="8229600" cy="1143000"/>
          </a:xfrm>
        </p:spPr>
        <p:txBody>
          <a:bodyPr/>
          <a:lstStyle/>
          <a:p>
            <a:pPr algn="ctr"/>
            <a:r>
              <a:rPr lang="pt-BR" sz="2400" b="1" cap="all" dirty="0">
                <a:solidFill>
                  <a:srgbClr val="009999"/>
                </a:solidFill>
                <a:latin typeface="+mn-lt"/>
              </a:rPr>
              <a:t>Fluxo </a:t>
            </a:r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do LAS/RAS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611560" y="1196752"/>
            <a:ext cx="756084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600" b="1" dirty="0"/>
          </a:p>
          <a:p>
            <a:pPr marL="0" indent="0" algn="ctr">
              <a:buNone/>
            </a:pPr>
            <a:endParaRPr lang="pt-BR" sz="1000" b="1" dirty="0"/>
          </a:p>
          <a:p>
            <a:endParaRPr lang="pt-BR" sz="1600" dirty="0"/>
          </a:p>
          <a:p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81671" y="2226195"/>
            <a:ext cx="2619965" cy="42317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05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Sistema de Requerimento Eletrônico, IDE e FCE eletrônico: Caracterização e Enquadramento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FOB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Formalização na Supram</a:t>
            </a:r>
            <a:endParaRPr lang="pt-BR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Relatório Ambiental Simplificado – RAS com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Outros estudos</a:t>
            </a:r>
            <a:endParaRPr lang="pt-BR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Documentação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Pagamento custo de análise</a:t>
            </a:r>
            <a:endParaRPr lang="pt-BR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2867891" y="2231900"/>
            <a:ext cx="1974273" cy="23435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Análise </a:t>
            </a:r>
            <a:r>
              <a:rPr lang="pt-BR" sz="1600" dirty="0" smtClean="0">
                <a:solidFill>
                  <a:schemeClr val="tx1"/>
                </a:solidFill>
              </a:rPr>
              <a:t>técnica e operacional</a:t>
            </a:r>
          </a:p>
          <a:p>
            <a:pPr marL="72000" indent="-285750" algn="just">
              <a:buFont typeface="Arial" panose="020B0604020202020204" pitchFamily="34" charset="0"/>
              <a:buChar char="•"/>
            </a:pPr>
            <a:endParaRPr lang="pt-BR" sz="500" dirty="0" smtClean="0">
              <a:solidFill>
                <a:schemeClr val="tx1"/>
              </a:solidFill>
            </a:endParaRPr>
          </a:p>
          <a:p>
            <a:pPr marL="7200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Informações Complementares</a:t>
            </a:r>
          </a:p>
          <a:p>
            <a:pPr marL="72000" indent="-285750" algn="just">
              <a:buFont typeface="Arial" panose="020B0604020202020204" pitchFamily="34" charset="0"/>
              <a:buChar char="•"/>
            </a:pPr>
            <a:endParaRPr lang="pt-BR" sz="500" dirty="0" smtClean="0">
              <a:solidFill>
                <a:schemeClr val="tx1"/>
              </a:solidFill>
            </a:endParaRPr>
          </a:p>
          <a:p>
            <a:pPr marL="7200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Parecer</a:t>
            </a:r>
          </a:p>
          <a:p>
            <a:pPr marL="72000" indent="-285750" algn="just">
              <a:buFont typeface="Arial" panose="020B0604020202020204" pitchFamily="34" charset="0"/>
              <a:buChar char="•"/>
            </a:pPr>
            <a:endParaRPr lang="pt-BR" sz="500" dirty="0" smtClean="0">
              <a:solidFill>
                <a:schemeClr val="tx1"/>
              </a:solidFill>
            </a:endParaRPr>
          </a:p>
          <a:p>
            <a:pPr marL="7200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Condicionantes</a:t>
            </a:r>
          </a:p>
          <a:p>
            <a:pPr marL="7200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5029199" y="2231924"/>
            <a:ext cx="1487015" cy="14707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SUPRAM</a:t>
            </a: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4" name="Agrupar 7"/>
          <p:cNvGrpSpPr/>
          <p:nvPr/>
        </p:nvGrpSpPr>
        <p:grpSpPr>
          <a:xfrm>
            <a:off x="6436004" y="1205893"/>
            <a:ext cx="2592288" cy="870346"/>
            <a:chOff x="3918346" y="256790"/>
            <a:chExt cx="2175867" cy="870346"/>
          </a:xfrm>
          <a:solidFill>
            <a:schemeClr val="bg1">
              <a:lumMod val="85000"/>
            </a:schemeClr>
          </a:solidFill>
        </p:grpSpPr>
        <p:sp>
          <p:nvSpPr>
            <p:cNvPr id="9" name="Divisa 8"/>
            <p:cNvSpPr/>
            <p:nvPr/>
          </p:nvSpPr>
          <p:spPr>
            <a:xfrm>
              <a:off x="3918346" y="256790"/>
              <a:ext cx="2175867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Divisa 4"/>
            <p:cNvSpPr txBox="1"/>
            <p:nvPr/>
          </p:nvSpPr>
          <p:spPr>
            <a:xfrm>
              <a:off x="4158246" y="256790"/>
              <a:ext cx="1763327" cy="8703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>
                  <a:solidFill>
                    <a:schemeClr val="tx1"/>
                  </a:solidFill>
                </a:rPr>
                <a:t>   Acompanhamento</a:t>
              </a:r>
              <a:endParaRPr lang="pt-BR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tângulo Arredondado 10"/>
          <p:cNvSpPr/>
          <p:nvPr/>
        </p:nvSpPr>
        <p:spPr>
          <a:xfrm>
            <a:off x="6660232" y="2226196"/>
            <a:ext cx="2199996" cy="14401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Condicionantes dos atos autorizativos a ela </a:t>
            </a:r>
            <a:r>
              <a:rPr lang="pt-BR" sz="1600" dirty="0" smtClean="0">
                <a:solidFill>
                  <a:schemeClr val="tx1"/>
                </a:solidFill>
              </a:rPr>
              <a:t>vinculados e do RAS; 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Fiscalização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6762750" y="4274242"/>
            <a:ext cx="2104206" cy="6555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Validade: 10 anos</a:t>
            </a:r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2348344" y="1192039"/>
            <a:ext cx="2426598" cy="870346"/>
            <a:chOff x="3918346" y="256790"/>
            <a:chExt cx="2175867" cy="870346"/>
          </a:xfrm>
          <a:solidFill>
            <a:schemeClr val="bg1">
              <a:lumMod val="85000"/>
            </a:schemeClr>
          </a:solidFill>
        </p:grpSpPr>
        <p:sp>
          <p:nvSpPr>
            <p:cNvPr id="15" name="Divisa 14"/>
            <p:cNvSpPr/>
            <p:nvPr/>
          </p:nvSpPr>
          <p:spPr>
            <a:xfrm>
              <a:off x="3918346" y="256790"/>
              <a:ext cx="2175867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ivisa 4"/>
            <p:cNvSpPr txBox="1"/>
            <p:nvPr/>
          </p:nvSpPr>
          <p:spPr>
            <a:xfrm>
              <a:off x="4158246" y="256790"/>
              <a:ext cx="1763327" cy="8703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>
                  <a:solidFill>
                    <a:schemeClr val="tx1"/>
                  </a:solidFill>
                </a:rPr>
                <a:t> </a:t>
              </a:r>
              <a:r>
                <a:rPr lang="pt-BR" b="1" dirty="0" smtClean="0">
                  <a:solidFill>
                    <a:schemeClr val="tx1"/>
                  </a:solidFill>
                </a:rPr>
                <a:t>Análise</a:t>
              </a:r>
              <a:endParaRPr lang="pt-BR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Agrupar 7"/>
          <p:cNvGrpSpPr/>
          <p:nvPr/>
        </p:nvGrpSpPr>
        <p:grpSpPr>
          <a:xfrm>
            <a:off x="4537925" y="1198965"/>
            <a:ext cx="2195380" cy="870346"/>
            <a:chOff x="3918346" y="256790"/>
            <a:chExt cx="2175867" cy="870346"/>
          </a:xfrm>
          <a:solidFill>
            <a:schemeClr val="bg1">
              <a:lumMod val="85000"/>
            </a:schemeClr>
          </a:solidFill>
        </p:grpSpPr>
        <p:sp>
          <p:nvSpPr>
            <p:cNvPr id="18" name="Divisa 17"/>
            <p:cNvSpPr/>
            <p:nvPr/>
          </p:nvSpPr>
          <p:spPr>
            <a:xfrm>
              <a:off x="3918346" y="256790"/>
              <a:ext cx="2175867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Divisa 4"/>
            <p:cNvSpPr txBox="1"/>
            <p:nvPr/>
          </p:nvSpPr>
          <p:spPr>
            <a:xfrm>
              <a:off x="4158246" y="256790"/>
              <a:ext cx="1763327" cy="8703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>
                  <a:solidFill>
                    <a:schemeClr val="tx1"/>
                  </a:solidFill>
                </a:rPr>
                <a:t>   </a:t>
              </a:r>
              <a:r>
                <a:rPr lang="pt-BR" b="1" dirty="0" smtClean="0">
                  <a:solidFill>
                    <a:schemeClr val="tx1"/>
                  </a:solidFill>
                </a:rPr>
                <a:t>Decisão</a:t>
              </a:r>
              <a:endParaRPr lang="pt-BR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Agrupar 7"/>
          <p:cNvGrpSpPr/>
          <p:nvPr/>
        </p:nvGrpSpPr>
        <p:grpSpPr>
          <a:xfrm>
            <a:off x="0" y="1164329"/>
            <a:ext cx="2592288" cy="870346"/>
            <a:chOff x="3918346" y="256790"/>
            <a:chExt cx="2175867" cy="870346"/>
          </a:xfrm>
          <a:solidFill>
            <a:schemeClr val="bg1">
              <a:lumMod val="85000"/>
            </a:schemeClr>
          </a:solidFill>
        </p:grpSpPr>
        <p:sp>
          <p:nvSpPr>
            <p:cNvPr id="21" name="Divisa 20"/>
            <p:cNvSpPr/>
            <p:nvPr/>
          </p:nvSpPr>
          <p:spPr>
            <a:xfrm>
              <a:off x="3918346" y="256790"/>
              <a:ext cx="2175867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Divisa 4"/>
            <p:cNvSpPr txBox="1"/>
            <p:nvPr/>
          </p:nvSpPr>
          <p:spPr>
            <a:xfrm>
              <a:off x="4158246" y="256790"/>
              <a:ext cx="1763327" cy="8703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solidFill>
                    <a:schemeClr val="tx1"/>
                  </a:solidFill>
                </a:rPr>
                <a:t>Formalização</a:t>
              </a:r>
              <a:endParaRPr lang="pt-BR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tângulo Arredondado 11"/>
          <p:cNvSpPr/>
          <p:nvPr/>
        </p:nvSpPr>
        <p:spPr>
          <a:xfrm>
            <a:off x="3687576" y="5169590"/>
            <a:ext cx="5184576" cy="115501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O processo de LAS somente poderá ser formalizado após obtenção pelo empreendedor das autorizações para intervenções ambientais ou em recursos hídricos, quando cabíveis, que só produzirão efeitos de posse do LAS.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1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12578" y="447193"/>
            <a:ext cx="82486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6666"/>
                </a:solidFill>
                <a:latin typeface="Calibri"/>
              </a:rPr>
              <a:t> </a:t>
            </a:r>
            <a:r>
              <a:rPr lang="pt-BR" sz="2800" b="1" dirty="0">
                <a:solidFill>
                  <a:srgbClr val="009999"/>
                </a:solidFill>
                <a:ea typeface="+mj-ea"/>
                <a:cs typeface="+mj-cs"/>
              </a:rPr>
              <a:t>Relatório Ambiental Simplificado – LAS/RAS</a:t>
            </a:r>
          </a:p>
          <a:p>
            <a:pPr algn="just"/>
            <a:endParaRPr lang="pt-B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O </a:t>
            </a:r>
            <a:r>
              <a:rPr lang="pt-BR" sz="2000" dirty="0"/>
              <a:t>RAS visa identificar, de forma sucinta, os possíveis impactos ambientais e medidas de controle, relacionados à localização, instalação, operação e ampliação </a:t>
            </a:r>
            <a:r>
              <a:rPr lang="pt-BR" sz="2000" dirty="0" smtClean="0"/>
              <a:t>da atividade.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Na modalidade de licenciamento ambiental simplificado com apresentação de Relatório Ambiental Simplificado, denominada LAS Relatório Ambiental Simplificado – RAS, </a:t>
            </a:r>
            <a:r>
              <a:rPr lang="pt-BR" sz="2000" b="1" dirty="0"/>
              <a:t>a análise, em fase única</a:t>
            </a:r>
            <a:r>
              <a:rPr lang="pt-BR" sz="2000" dirty="0"/>
              <a:t>, será exclusivamente realizada </a:t>
            </a:r>
            <a:r>
              <a:rPr lang="pt-BR" sz="2000" b="1" dirty="0"/>
              <a:t>pela equipe técnica, com análise documental pelo Núcleo de Apoio Operacional</a:t>
            </a:r>
            <a:r>
              <a:rPr lang="pt-BR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0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" y="188640"/>
            <a:ext cx="8229600" cy="1143000"/>
          </a:xfrm>
        </p:spPr>
        <p:txBody>
          <a:bodyPr/>
          <a:lstStyle/>
          <a:p>
            <a:pPr algn="ctr"/>
            <a:r>
              <a:rPr lang="pt-BR" sz="2400" b="1" cap="all" dirty="0">
                <a:solidFill>
                  <a:srgbClr val="009999"/>
                </a:solidFill>
                <a:latin typeface="+mn-lt"/>
              </a:rPr>
              <a:t>Fluxo </a:t>
            </a:r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do LAS/Cadastro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611560" y="1196752"/>
            <a:ext cx="756084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600" b="1" dirty="0"/>
          </a:p>
          <a:p>
            <a:pPr marL="0" indent="0" algn="ctr">
              <a:buNone/>
            </a:pPr>
            <a:endParaRPr lang="pt-BR" sz="1000" b="1" dirty="0"/>
          </a:p>
          <a:p>
            <a:endParaRPr lang="pt-BR" sz="1600" dirty="0"/>
          </a:p>
          <a:p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538870" y="2451332"/>
            <a:ext cx="2412147" cy="28803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05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Sistema de Requerimento Eletrônico e 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Caracterização  e Enquadramento – FCE eletrônico</a:t>
            </a:r>
          </a:p>
          <a:p>
            <a:pPr marL="285750" indent="-285750"/>
            <a:endParaRPr lang="pt-BR" sz="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Documentação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Pagamento custo de análise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4" name="Agrupar 7"/>
          <p:cNvGrpSpPr/>
          <p:nvPr/>
        </p:nvGrpSpPr>
        <p:grpSpPr>
          <a:xfrm>
            <a:off x="6165838" y="1370415"/>
            <a:ext cx="2592288" cy="870346"/>
            <a:chOff x="3918346" y="256790"/>
            <a:chExt cx="2175867" cy="870346"/>
          </a:xfrm>
          <a:solidFill>
            <a:schemeClr val="bg1">
              <a:lumMod val="85000"/>
            </a:schemeClr>
          </a:solidFill>
        </p:grpSpPr>
        <p:sp>
          <p:nvSpPr>
            <p:cNvPr id="9" name="Divisa 8"/>
            <p:cNvSpPr/>
            <p:nvPr/>
          </p:nvSpPr>
          <p:spPr>
            <a:xfrm>
              <a:off x="3918346" y="256790"/>
              <a:ext cx="2175867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Divisa 4"/>
            <p:cNvSpPr txBox="1"/>
            <p:nvPr/>
          </p:nvSpPr>
          <p:spPr>
            <a:xfrm>
              <a:off x="4158246" y="256790"/>
              <a:ext cx="1763327" cy="8703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>
                  <a:solidFill>
                    <a:schemeClr val="tx1"/>
                  </a:solidFill>
                </a:rPr>
                <a:t>   Acompanhamento</a:t>
              </a:r>
              <a:endParaRPr lang="pt-BR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tângulo Arredondado 10"/>
          <p:cNvSpPr/>
          <p:nvPr/>
        </p:nvSpPr>
        <p:spPr>
          <a:xfrm>
            <a:off x="6265374" y="2492896"/>
            <a:ext cx="2199996" cy="14401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Condicionantes dos atos </a:t>
            </a:r>
            <a:r>
              <a:rPr lang="pt-BR" sz="1600" dirty="0" err="1">
                <a:solidFill>
                  <a:schemeClr val="tx1"/>
                </a:solidFill>
              </a:rPr>
              <a:t>autorizativos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</a:rPr>
              <a:t>vinculados à Licença e Fiscalização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6229350" y="4236140"/>
            <a:ext cx="2395152" cy="6555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Validade: 10 anos</a:t>
            </a:r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6" name="Agrupar 7"/>
          <p:cNvGrpSpPr/>
          <p:nvPr/>
        </p:nvGrpSpPr>
        <p:grpSpPr>
          <a:xfrm>
            <a:off x="582454" y="1335778"/>
            <a:ext cx="2592288" cy="870346"/>
            <a:chOff x="3918346" y="256790"/>
            <a:chExt cx="2175867" cy="870346"/>
          </a:xfrm>
          <a:solidFill>
            <a:schemeClr val="bg1">
              <a:lumMod val="85000"/>
            </a:schemeClr>
          </a:solidFill>
        </p:grpSpPr>
        <p:sp>
          <p:nvSpPr>
            <p:cNvPr id="14" name="Divisa 13"/>
            <p:cNvSpPr/>
            <p:nvPr/>
          </p:nvSpPr>
          <p:spPr>
            <a:xfrm>
              <a:off x="3918346" y="256790"/>
              <a:ext cx="2175867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Divisa 4"/>
            <p:cNvSpPr txBox="1"/>
            <p:nvPr/>
          </p:nvSpPr>
          <p:spPr>
            <a:xfrm>
              <a:off x="4158246" y="256790"/>
              <a:ext cx="1763327" cy="8703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>
                  <a:solidFill>
                    <a:schemeClr val="tx1"/>
                  </a:solidFill>
                </a:rPr>
                <a:t>   </a:t>
              </a:r>
              <a:r>
                <a:rPr lang="pt-BR" b="1" dirty="0" smtClean="0">
                  <a:solidFill>
                    <a:schemeClr val="tx1"/>
                  </a:solidFill>
                </a:rPr>
                <a:t>Requerimento e Caracterização</a:t>
              </a:r>
              <a:endParaRPr lang="pt-BR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Divisa 15"/>
          <p:cNvSpPr/>
          <p:nvPr/>
        </p:nvSpPr>
        <p:spPr>
          <a:xfrm>
            <a:off x="2951015" y="1356563"/>
            <a:ext cx="3429002" cy="87034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Efetuação do Cadastro e Emissão do Certificado </a:t>
            </a:r>
            <a:r>
              <a:rPr lang="pt-BR" b="1" i="1" dirty="0" smtClean="0">
                <a:solidFill>
                  <a:schemeClr val="tx1"/>
                </a:solidFill>
              </a:rPr>
              <a:t>online</a:t>
            </a:r>
          </a:p>
        </p:txBody>
      </p:sp>
      <p:sp>
        <p:nvSpPr>
          <p:cNvPr id="17" name="Retângulo Arredondado 11"/>
          <p:cNvSpPr/>
          <p:nvPr/>
        </p:nvSpPr>
        <p:spPr>
          <a:xfrm>
            <a:off x="2887476" y="5302940"/>
            <a:ext cx="5184576" cy="115501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O processo de LAS somente poderá ser formalizado após obtenção pelo empreendedor das autorizações para intervenções ambientais ou em recursos hídricos, quando cabíveis, que só produzirão efeitos de posse do LAS.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1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1821904" y="485998"/>
            <a:ext cx="5486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Licenciamento ambiental Corretivo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539552" y="1268760"/>
            <a:ext cx="8064896" cy="54726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 smtClean="0">
                <a:cs typeface="Arial" pitchFamily="34" charset="0"/>
              </a:rPr>
              <a:t>Se o requerimento de licença ambiental é apresentado quando o empreendimento ou atividade está na fase de instalação ou de operação, inclusive na hipótese de ampliação, diz-se que está ocorrendo o licenciamento corretivo, tratando-se de </a:t>
            </a:r>
            <a:r>
              <a:rPr lang="pt-BR" sz="1600" b="1" dirty="0" smtClean="0">
                <a:cs typeface="Arial" pitchFamily="34" charset="0"/>
              </a:rPr>
              <a:t>licença de instalação corretiva (LIC) </a:t>
            </a:r>
            <a:r>
              <a:rPr lang="pt-BR" sz="1600" dirty="0" smtClean="0">
                <a:cs typeface="Arial" pitchFamily="34" charset="0"/>
              </a:rPr>
              <a:t>ou </a:t>
            </a:r>
            <a:r>
              <a:rPr lang="pt-BR" sz="1600" b="1" dirty="0" smtClean="0">
                <a:cs typeface="Arial" pitchFamily="34" charset="0"/>
              </a:rPr>
              <a:t>licença de operação corretiva (LOC</a:t>
            </a:r>
            <a:r>
              <a:rPr lang="pt-BR" sz="1600" dirty="0" smtClean="0">
                <a:cs typeface="Arial" pitchFamily="34" charset="0"/>
              </a:rPr>
              <a:t>), sem prejuízo das sanções legais cabíveis;</a:t>
            </a:r>
          </a:p>
          <a:p>
            <a:pPr algn="just"/>
            <a:endParaRPr lang="pt-BR" sz="1600" b="1" i="1" dirty="0" smtClean="0">
              <a:cs typeface="Arial" pitchFamily="34" charset="0"/>
            </a:endParaRPr>
          </a:p>
          <a:p>
            <a:pPr algn="just"/>
            <a:r>
              <a:rPr lang="pt-BR" sz="1600" dirty="0" smtClean="0"/>
              <a:t>Os </a:t>
            </a:r>
            <a:r>
              <a:rPr lang="pt-BR" sz="1600" b="1" dirty="0" smtClean="0"/>
              <a:t>critérios locacionais de enquadramento</a:t>
            </a:r>
            <a:r>
              <a:rPr lang="pt-BR" sz="1600" dirty="0" smtClean="0"/>
              <a:t>, bem como os </a:t>
            </a:r>
            <a:r>
              <a:rPr lang="pt-BR" sz="1600" b="1" dirty="0" smtClean="0"/>
              <a:t>fatores de restrição e vedação</a:t>
            </a:r>
            <a:r>
              <a:rPr lang="pt-BR" sz="1600" dirty="0" smtClean="0"/>
              <a:t>, incidem nos casos de licenciamento corretivo</a:t>
            </a:r>
            <a:r>
              <a:rPr lang="pt-BR" sz="1600" dirty="0"/>
              <a:t>, exceto </a:t>
            </a:r>
            <a:r>
              <a:rPr lang="pt-BR" sz="1600" dirty="0" smtClean="0"/>
              <a:t>nos casos </a:t>
            </a:r>
            <a:r>
              <a:rPr lang="pt-BR" sz="1600" dirty="0"/>
              <a:t>em que o empreendimento </a:t>
            </a:r>
            <a:r>
              <a:rPr lang="pt-BR" sz="1600" dirty="0" smtClean="0"/>
              <a:t>já obteve </a:t>
            </a:r>
            <a:r>
              <a:rPr lang="pt-BR" sz="1600" dirty="0"/>
              <a:t>a devida regularização do critério </a:t>
            </a:r>
            <a:r>
              <a:rPr lang="pt-BR" sz="1600" dirty="0" smtClean="0"/>
              <a:t>locacional, como por exemplo, supressão de vegetação nativa.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algn="just"/>
            <a:r>
              <a:rPr lang="pt-BR" sz="1600" dirty="0">
                <a:cs typeface="Arial" pitchFamily="34" charset="0"/>
              </a:rPr>
              <a:t>A continuidade de operação da atividade ou do empreendimento concomitantemente ao procedimento de licenciamento em caráter corretivo dependerá da assinatura de </a:t>
            </a:r>
            <a:r>
              <a:rPr lang="pt-BR" sz="1600" b="1" dirty="0">
                <a:cs typeface="Arial" pitchFamily="34" charset="0"/>
              </a:rPr>
              <a:t>Termo de Ajustamento de Conduta </a:t>
            </a:r>
            <a:r>
              <a:rPr lang="pt-BR" sz="1600" dirty="0">
                <a:cs typeface="Arial" pitchFamily="34" charset="0"/>
              </a:rPr>
              <a:t>junto ao órgão ambiental competente. </a:t>
            </a:r>
            <a:endParaRPr lang="pt-BR" sz="1600" b="1" i="1" dirty="0">
              <a:cs typeface="Arial" pitchFamily="34" charset="0"/>
            </a:endParaRPr>
          </a:p>
          <a:p>
            <a:pPr algn="just"/>
            <a:endParaRPr lang="pt-BR" sz="1600" b="1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9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4294" y="689602"/>
            <a:ext cx="6340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cap="all" dirty="0" smtClean="0">
                <a:solidFill>
                  <a:srgbClr val="009999"/>
                </a:solidFill>
                <a:ea typeface="+mj-ea"/>
                <a:cs typeface="+mj-cs"/>
              </a:rPr>
              <a:t>Renovação de licenças</a:t>
            </a:r>
            <a:endParaRPr lang="pt-BR" sz="2800" b="1" cap="all" dirty="0">
              <a:solidFill>
                <a:srgbClr val="009999"/>
              </a:solidFill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9492" y="1601319"/>
            <a:ext cx="79621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Formalizado</a:t>
            </a:r>
            <a:r>
              <a:rPr lang="pt-BR" sz="1600" dirty="0" smtClean="0"/>
              <a:t> </a:t>
            </a:r>
            <a:r>
              <a:rPr lang="pt-BR" sz="1600" b="1" dirty="0" smtClean="0"/>
              <a:t>com </a:t>
            </a:r>
            <a:r>
              <a:rPr lang="pt-BR" sz="1600" b="1" dirty="0"/>
              <a:t>antecedência mínima de </a:t>
            </a:r>
            <a:r>
              <a:rPr lang="pt-BR" sz="1600" b="1" dirty="0" smtClean="0"/>
              <a:t>120 </a:t>
            </a:r>
            <a:r>
              <a:rPr lang="pt-BR" sz="1600" b="1" dirty="0"/>
              <a:t>dias da data de expiração do prazo de validade</a:t>
            </a:r>
            <a:r>
              <a:rPr lang="pt-BR" sz="1600" dirty="0"/>
              <a:t>, que será automaticamente prorrogado até a manifestação definitiva do órgão ambiental competente quanto ao pedido de renovação</a:t>
            </a:r>
            <a:r>
              <a:rPr lang="pt-B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Após o término do prazo da </a:t>
            </a:r>
            <a:r>
              <a:rPr lang="pt-BR" sz="1600" dirty="0" smtClean="0"/>
              <a:t>licença de operação vigente</a:t>
            </a:r>
            <a:r>
              <a:rPr lang="pt-BR" sz="1600" dirty="0"/>
              <a:t>, a </a:t>
            </a:r>
            <a:r>
              <a:rPr lang="pt-BR" sz="1600" b="1" dirty="0"/>
              <a:t>continuidade da operação</a:t>
            </a:r>
            <a:r>
              <a:rPr lang="pt-BR" sz="1600" dirty="0"/>
              <a:t> do empreendimento ou atividade cujo </a:t>
            </a:r>
            <a:r>
              <a:rPr lang="pt-BR" sz="1600" b="1" dirty="0"/>
              <a:t>requerimento de renovação </a:t>
            </a:r>
            <a:r>
              <a:rPr lang="pt-BR" sz="1600" dirty="0"/>
              <a:t>se der com </a:t>
            </a:r>
            <a:r>
              <a:rPr lang="pt-BR" sz="1600" b="1" dirty="0"/>
              <a:t>prazo inferior</a:t>
            </a:r>
            <a:r>
              <a:rPr lang="pt-BR" sz="1600" dirty="0"/>
              <a:t> </a:t>
            </a:r>
            <a:r>
              <a:rPr lang="pt-BR" sz="1600" dirty="0" smtClean="0"/>
              <a:t>a 120 dias </a:t>
            </a:r>
            <a:r>
              <a:rPr lang="pt-BR" sz="1600" b="1" dirty="0"/>
              <a:t>dependerá de assinatura de TAC </a:t>
            </a:r>
            <a:r>
              <a:rPr lang="pt-BR" sz="1600" dirty="0"/>
              <a:t>com o órgão ambiental, sem prejuízo das sanções administrativas cabíveis e de análise do processo de renovação</a:t>
            </a:r>
            <a:r>
              <a:rPr lang="pt-BR" sz="1600" dirty="0" smtClean="0"/>
              <a:t>.</a:t>
            </a:r>
            <a:endParaRPr lang="pt-BR" sz="1500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85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4294" y="661027"/>
            <a:ext cx="634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cap="all" dirty="0" smtClean="0">
                <a:solidFill>
                  <a:srgbClr val="009999"/>
                </a:solidFill>
                <a:ea typeface="+mj-ea"/>
                <a:cs typeface="+mj-cs"/>
              </a:rPr>
              <a:t>Renovação de licenças</a:t>
            </a:r>
            <a:endParaRPr lang="pt-BR" sz="3200" b="1" cap="all" dirty="0">
              <a:solidFill>
                <a:srgbClr val="009999"/>
              </a:solidFill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9492" y="1801344"/>
            <a:ext cx="7962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Os </a:t>
            </a:r>
            <a:r>
              <a:rPr lang="pt-BR" sz="1600" b="1" dirty="0"/>
              <a:t>fatores locacionais não serão avaliados </a:t>
            </a:r>
            <a:r>
              <a:rPr lang="pt-BR" sz="1600" dirty="0"/>
              <a:t>na renovação de licença, uma vez que esses </a:t>
            </a:r>
            <a:r>
              <a:rPr lang="pt-BR" sz="1600" b="1" dirty="0"/>
              <a:t>definem as modalidades de licença</a:t>
            </a:r>
            <a:r>
              <a:rPr lang="pt-BR" sz="1600" dirty="0"/>
              <a:t> </a:t>
            </a:r>
            <a:r>
              <a:rPr lang="pt-BR" sz="1600" dirty="0" smtClean="0"/>
              <a:t>e </a:t>
            </a:r>
            <a:r>
              <a:rPr lang="pt-BR" sz="1600" dirty="0"/>
              <a:t>as </a:t>
            </a:r>
            <a:r>
              <a:rPr lang="pt-BR" sz="1600" b="1" dirty="0"/>
              <a:t>renovações são analisadas em fase </a:t>
            </a:r>
            <a:r>
              <a:rPr lang="pt-BR" sz="1600" b="1" dirty="0" smtClean="0"/>
              <a:t>única</a:t>
            </a:r>
            <a:r>
              <a:rPr lang="pt-BR" sz="1600" dirty="0" smtClean="0"/>
              <a:t>, onde será analisado o </a:t>
            </a:r>
            <a:r>
              <a:rPr lang="pt-BR" sz="1600" dirty="0"/>
              <a:t>Relatório de Avaliação de Desempenho Ambiental – RADA. Além disso, a </a:t>
            </a:r>
            <a:r>
              <a:rPr lang="pt-BR" sz="1600" b="1" dirty="0"/>
              <a:t>viabilidade locacional do empreendimento foi avaliada em sua licença originária</a:t>
            </a:r>
            <a:r>
              <a:rPr lang="pt-BR" sz="1600" dirty="0"/>
              <a:t>. </a:t>
            </a: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/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Na fase de renovação é </a:t>
            </a:r>
            <a:r>
              <a:rPr lang="pt-BR" sz="1600" b="1" dirty="0" smtClean="0"/>
              <a:t>desnecessário reiterar a apresentação</a:t>
            </a:r>
            <a:r>
              <a:rPr lang="pt-BR" sz="1600" dirty="0" smtClean="0"/>
              <a:t> de </a:t>
            </a:r>
            <a:r>
              <a:rPr lang="pt-BR" sz="1600" b="1" dirty="0" smtClean="0"/>
              <a:t>certidão de conformidade municipal</a:t>
            </a:r>
            <a:r>
              <a:rPr lang="pt-BR" sz="1600" dirty="0" smtClean="0"/>
              <a:t> já </a:t>
            </a:r>
            <a:r>
              <a:rPr lang="pt-BR" sz="1600" b="1" dirty="0" smtClean="0"/>
              <a:t>apresentada em fase anterior </a:t>
            </a:r>
            <a:r>
              <a:rPr lang="pt-BR" sz="1600" dirty="0" smtClean="0"/>
              <a:t>do licenciamento ambiental do empreendimento/atividade, </a:t>
            </a:r>
            <a:r>
              <a:rPr lang="pt-BR" sz="1600" dirty="0"/>
              <a:t>ressalvados os casos de alteração ou ampliação do projeto que não tenham sido previamente analisados pelo município.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905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078" y="-7762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>
                <a:solidFill>
                  <a:srgbClr val="009999"/>
                </a:solidFill>
                <a:latin typeface="+mn-lt"/>
              </a:rPr>
              <a:t>Dispensa de Renovação de LO</a:t>
            </a: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791580" y="777066"/>
            <a:ext cx="746659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pt-BR" sz="1600" b="1" u="sng" dirty="0"/>
              <a:t>Deliberação Normativa n.º 217/2017</a:t>
            </a:r>
            <a:r>
              <a:rPr lang="pt-BR" sz="1600" b="1" u="sng" dirty="0" smtClean="0"/>
              <a:t>:</a:t>
            </a:r>
          </a:p>
          <a:p>
            <a:pPr marL="0" lvl="1" indent="0" algn="just">
              <a:buNone/>
            </a:pPr>
            <a:r>
              <a:rPr lang="pt-BR" sz="1600" i="1" dirty="0" smtClean="0"/>
              <a:t>Art. 12. </a:t>
            </a:r>
            <a:r>
              <a:rPr lang="pt-BR" sz="1600" dirty="0" smtClean="0"/>
              <a:t>(...) </a:t>
            </a:r>
            <a:endParaRPr lang="pt-BR" sz="1600" dirty="0"/>
          </a:p>
          <a:p>
            <a:pPr marL="0" indent="0">
              <a:buNone/>
            </a:pPr>
            <a:r>
              <a:rPr lang="pt-BR" sz="1600" b="1" i="1" dirty="0" smtClean="0"/>
              <a:t>I</a:t>
            </a:r>
            <a:r>
              <a:rPr lang="pt-BR" sz="1600" i="1" dirty="0"/>
              <a:t> - E-01 Infraestrutura de transporte;</a:t>
            </a:r>
          </a:p>
          <a:p>
            <a:pPr marL="0" indent="0">
              <a:buNone/>
            </a:pPr>
            <a:r>
              <a:rPr lang="pt-BR" sz="1600" b="1" i="1" dirty="0"/>
              <a:t>II</a:t>
            </a:r>
            <a:r>
              <a:rPr lang="pt-BR" sz="1600" i="1" dirty="0"/>
              <a:t> - </a:t>
            </a:r>
            <a:r>
              <a:rPr lang="pt-BR" sz="1600" b="1" i="1" dirty="0"/>
              <a:t>E-02-03-8 Linhas de transmissão de energia elétrica;</a:t>
            </a:r>
          </a:p>
          <a:p>
            <a:pPr marL="0" indent="0">
              <a:buNone/>
            </a:pPr>
            <a:r>
              <a:rPr lang="pt-BR" sz="1600" b="1" i="1" dirty="0"/>
              <a:t>III</a:t>
            </a:r>
            <a:r>
              <a:rPr lang="pt-BR" sz="1600" i="1" dirty="0"/>
              <a:t> - E-03-01-8 Barragem de saneamento ou </a:t>
            </a:r>
            <a:r>
              <a:rPr lang="pt-BR" sz="1600" i="1" dirty="0" err="1"/>
              <a:t>perenização</a:t>
            </a:r>
            <a:r>
              <a:rPr lang="pt-BR" sz="1600" i="1" dirty="0"/>
              <a:t>;</a:t>
            </a:r>
          </a:p>
          <a:p>
            <a:pPr marL="0" indent="0">
              <a:buNone/>
            </a:pPr>
            <a:r>
              <a:rPr lang="pt-BR" sz="1600" b="1" i="1" dirty="0"/>
              <a:t>IV</a:t>
            </a:r>
            <a:r>
              <a:rPr lang="pt-BR" sz="1600" i="1" dirty="0"/>
              <a:t> - E-05-01-1 Barragens ou bacias de amortecimento de cheias;</a:t>
            </a:r>
          </a:p>
          <a:p>
            <a:pPr marL="0" indent="0">
              <a:buNone/>
            </a:pPr>
            <a:r>
              <a:rPr lang="pt-BR" sz="1600" b="1" i="1" dirty="0"/>
              <a:t>V</a:t>
            </a:r>
            <a:r>
              <a:rPr lang="pt-BR" sz="1600" i="1" dirty="0"/>
              <a:t> - E-05-02-9 Diques de contenção de cheias de corpo d’água;</a:t>
            </a:r>
          </a:p>
          <a:p>
            <a:pPr marL="0" indent="0">
              <a:buNone/>
            </a:pPr>
            <a:r>
              <a:rPr lang="pt-BR" sz="1600" b="1" i="1" dirty="0"/>
              <a:t>VI</a:t>
            </a:r>
            <a:r>
              <a:rPr lang="pt-BR" sz="1600" i="1" dirty="0"/>
              <a:t> - E-03-02-6 Canalização e/ou retificação de curso d’água;</a:t>
            </a:r>
          </a:p>
          <a:p>
            <a:pPr marL="0" indent="0">
              <a:buNone/>
            </a:pPr>
            <a:r>
              <a:rPr lang="pt-BR" sz="1600" b="1" i="1" dirty="0"/>
              <a:t>VII</a:t>
            </a:r>
            <a:r>
              <a:rPr lang="pt-BR" sz="1600" i="1" dirty="0"/>
              <a:t> - E-04 Parcelamento do solo;</a:t>
            </a:r>
          </a:p>
          <a:p>
            <a:pPr marL="0" indent="0">
              <a:buNone/>
            </a:pPr>
            <a:r>
              <a:rPr lang="pt-BR" sz="1600" b="1" i="1" dirty="0"/>
              <a:t>VIII</a:t>
            </a:r>
            <a:r>
              <a:rPr lang="pt-BR" sz="1600" i="1" dirty="0"/>
              <a:t> - E-05-04-5 Transposição de águas entre bacias;</a:t>
            </a:r>
          </a:p>
          <a:p>
            <a:pPr marL="0" indent="0">
              <a:buNone/>
            </a:pPr>
            <a:r>
              <a:rPr lang="pt-BR" sz="1600" b="1" i="1" dirty="0"/>
              <a:t>IX</a:t>
            </a:r>
            <a:r>
              <a:rPr lang="pt-BR" sz="1600" i="1" dirty="0"/>
              <a:t> - E-03-05-0 Interceptores, emissários, elevatórias e reversão de esgoto;</a:t>
            </a:r>
          </a:p>
          <a:p>
            <a:pPr marL="0" indent="0">
              <a:buNone/>
            </a:pPr>
            <a:r>
              <a:rPr lang="pt-BR" sz="1600" b="1" i="1" dirty="0"/>
              <a:t>X</a:t>
            </a:r>
            <a:r>
              <a:rPr lang="pt-BR" sz="1600" i="1" dirty="0"/>
              <a:t> - E-05-06-0 Parques cemitérios;</a:t>
            </a:r>
          </a:p>
          <a:p>
            <a:pPr marL="0" indent="0">
              <a:buNone/>
            </a:pPr>
            <a:r>
              <a:rPr lang="pt-BR" sz="1600" b="1" i="1" dirty="0"/>
              <a:t>XI</a:t>
            </a:r>
            <a:r>
              <a:rPr lang="pt-BR" sz="1600" i="1" dirty="0"/>
              <a:t> - G-05 Infraestrutura de irrigação.</a:t>
            </a:r>
          </a:p>
          <a:p>
            <a:pPr marL="0" indent="0" algn="just">
              <a:buNone/>
            </a:pPr>
            <a:endParaRPr lang="pt-BR" sz="800" b="1" i="1" dirty="0" smtClean="0"/>
          </a:p>
          <a:p>
            <a:pPr marL="0" indent="0" algn="just">
              <a:buNone/>
            </a:pPr>
            <a:r>
              <a:rPr lang="pt-BR" sz="1600" b="1" i="1" dirty="0" smtClean="0"/>
              <a:t>Parágrafo </a:t>
            </a:r>
            <a:r>
              <a:rPr lang="pt-BR" sz="1600" b="1" i="1" dirty="0"/>
              <a:t>único</a:t>
            </a:r>
            <a:r>
              <a:rPr lang="pt-BR" sz="1600" i="1" dirty="0"/>
              <a:t> – A dispensa de renovação de licença não exime o empreendedor quanto à manutenção das obrigações de controle ambiental do empreendimento, durante sua operação.</a:t>
            </a:r>
          </a:p>
          <a:p>
            <a:pPr marL="400050" lvl="1" indent="0" algn="just">
              <a:buNone/>
            </a:pPr>
            <a:endParaRPr lang="pt-BR" altLang="pt-BR" sz="16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00050" lvl="1" indent="0" algn="just">
              <a:buNone/>
            </a:pPr>
            <a:endParaRPr lang="pt-BR" altLang="pt-BR" sz="16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pt-BR" altLang="pt-B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pt-BR" sz="1600" dirty="0">
              <a:solidFill>
                <a:srgbClr val="FF0000"/>
              </a:solidFill>
            </a:endParaRPr>
          </a:p>
          <a:p>
            <a:endParaRPr lang="pt-BR" sz="1600" dirty="0">
              <a:solidFill>
                <a:srgbClr val="FF0000"/>
              </a:solidFill>
            </a:endParaRP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6229171" y="2490176"/>
            <a:ext cx="2278508" cy="118229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Aplicável também para empreendimentos detentores de AAF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91580" y="5548456"/>
            <a:ext cx="7258049" cy="8904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Atenção</a:t>
            </a:r>
            <a:r>
              <a:rPr lang="pt-BR" sz="1400" dirty="0">
                <a:solidFill>
                  <a:srgbClr val="FF0000"/>
                </a:solidFill>
              </a:rPr>
              <a:t>: </a:t>
            </a:r>
            <a:r>
              <a:rPr lang="pt-BR" sz="1400" dirty="0">
                <a:solidFill>
                  <a:schemeClr val="tx1"/>
                </a:solidFill>
              </a:rPr>
              <a:t>caso existam outras atividades no empreendimento que não integram essa lista de códigos (ou seja, as atividades acessórias), a renovação das licenças dessas atividades acessórias é necessária</a:t>
            </a:r>
          </a:p>
        </p:txBody>
      </p:sp>
    </p:spTree>
    <p:extLst>
      <p:ext uri="{BB962C8B-B14F-4D97-AF65-F5344CB8AC3E}">
        <p14:creationId xmlns="" xmlns:p14="http://schemas.microsoft.com/office/powerpoint/2010/main" val="10749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984776" cy="566738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>
                <a:solidFill>
                  <a:srgbClr val="006666"/>
                </a:solidFill>
                <a:latin typeface="+mn-lt"/>
              </a:rPr>
              <a:t>Mais informações</a:t>
            </a:r>
            <a:endParaRPr lang="pt-BR" sz="2400" b="1" cap="all" dirty="0">
              <a:latin typeface="+mn-lt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1673" y="1214005"/>
            <a:ext cx="7793201" cy="460851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hlinkClick r:id="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hlinkClick r:id=""/>
              </a:rPr>
              <a:t>http://www.semad.mg.gov.br/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hlinkClick r:id="rId3"/>
              </a:rPr>
              <a:t>http://www.feam.br/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hlinkClick r:id="rId4"/>
              </a:rPr>
              <a:t>http://www.igam.mg.gov.br/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hlinkClick r:id="rId5"/>
              </a:rPr>
              <a:t>http://www.ief.mg.gov.br/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COPAM: </a:t>
            </a:r>
            <a:r>
              <a:rPr lang="pt-BR" sz="1600" dirty="0">
                <a:hlinkClick r:id="rId6"/>
              </a:rPr>
              <a:t>http://www.meioambiente.mg.gov.br/copam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Legislação: </a:t>
            </a:r>
            <a:r>
              <a:rPr lang="pt-BR" sz="1600" dirty="0">
                <a:hlinkClick r:id="rId7"/>
              </a:rPr>
              <a:t>http://www.siam.mg.gov.br/sla/action/Consulta.do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Informações sobre recursos hídricos: </a:t>
            </a:r>
            <a:r>
              <a:rPr lang="pt-BR" sz="1600" dirty="0">
                <a:hlinkClick r:id="rId8"/>
              </a:rPr>
              <a:t>http://portalinfohidro.igam.mg.gov.br/</a:t>
            </a:r>
            <a:endParaRPr lang="pt-BR" sz="1600" dirty="0"/>
          </a:p>
          <a:p>
            <a:pPr>
              <a:buFont typeface="Arial" pitchFamily="34" charset="0"/>
              <a:buChar char="•"/>
            </a:pPr>
            <a:r>
              <a:rPr lang="pt-BR" sz="1600" dirty="0" smtClean="0"/>
              <a:t>     P</a:t>
            </a:r>
            <a:r>
              <a:rPr lang="pt-BR" dirty="0" smtClean="0"/>
              <a:t>rocedimentos</a:t>
            </a:r>
            <a:r>
              <a:rPr lang="pt-BR" dirty="0"/>
              <a:t>: </a:t>
            </a:r>
            <a:r>
              <a:rPr lang="pt-BR" dirty="0" smtClean="0"/>
              <a:t> </a:t>
            </a:r>
            <a:r>
              <a:rPr lang="pt-BR" dirty="0" smtClean="0">
                <a:hlinkClick r:id="rId9"/>
              </a:rPr>
              <a:t>http</a:t>
            </a:r>
            <a:r>
              <a:rPr lang="pt-BR" dirty="0">
                <a:hlinkClick r:id="rId9"/>
              </a:rPr>
              <a:t>://</a:t>
            </a:r>
            <a:r>
              <a:rPr lang="pt-BR" dirty="0" smtClean="0">
                <a:hlinkClick r:id="rId9"/>
              </a:rPr>
              <a:t>www.meioambiente.mg.gov.br/padronizacao-de-procedimentos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sz="1600" dirty="0" smtClean="0"/>
              <a:t>     IDE-SISEMA: </a:t>
            </a:r>
            <a:r>
              <a:rPr lang="pt-BR" u="sng" dirty="0" smtClean="0">
                <a:hlinkClick r:id="rId10"/>
              </a:rPr>
              <a:t>http://www.idesisema.meioambiente.mg.gov.br/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/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965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CaixaDeTexto 4"/>
          <p:cNvSpPr txBox="1">
            <a:spLocks noChangeArrowheads="1"/>
          </p:cNvSpPr>
          <p:nvPr/>
        </p:nvSpPr>
        <p:spPr bwMode="auto">
          <a:xfrm>
            <a:off x="1331913" y="620688"/>
            <a:ext cx="669607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endParaRPr lang="pt-BR" sz="2600" b="1" dirty="0" smtClean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pt-BR" sz="2600" b="1"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pt-BR" sz="2600" b="1" dirty="0" smtClean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pt-BR" sz="2600" b="1"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pt-BR" sz="2600" b="1" dirty="0" smtClean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pt-BR" sz="3200" b="1" dirty="0" smtClean="0">
                <a:latin typeface="Arial"/>
                <a:ea typeface="Arial"/>
                <a:cs typeface="Arial"/>
                <a:sym typeface="Arial"/>
              </a:rPr>
              <a:t>Obrigado!</a:t>
            </a:r>
          </a:p>
          <a:p>
            <a:pPr lvl="0" algn="ctr"/>
            <a:endParaRPr lang="pt-BR" b="1"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pt-BR" b="1" dirty="0" smtClean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pt-BR" b="1" dirty="0" smtClean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pt-BR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/>
            </a:pPr>
            <a:r>
              <a:rPr lang="pt-BR" sz="1600" b="1" dirty="0"/>
              <a:t>Rodrigo Teixeira de Oliveira</a:t>
            </a:r>
          </a:p>
          <a:p>
            <a:pPr algn="ctr">
              <a:defRPr/>
            </a:pPr>
            <a:r>
              <a:rPr lang="pt-BR" sz="1600" dirty="0"/>
              <a:t>Diretor Regional de Controle Processual</a:t>
            </a:r>
          </a:p>
          <a:p>
            <a:pPr algn="ctr">
              <a:defRPr/>
            </a:pPr>
            <a:r>
              <a:rPr lang="pt-BR" sz="1600" dirty="0"/>
              <a:t>Superintendência Regional de Meio </a:t>
            </a:r>
            <a:r>
              <a:rPr lang="pt-BR" sz="1600" dirty="0" smtClean="0"/>
              <a:t>Ambiente </a:t>
            </a:r>
            <a:r>
              <a:rPr lang="pt-BR" sz="1600" dirty="0"/>
              <a:t>Noroeste de Minas</a:t>
            </a:r>
          </a:p>
          <a:p>
            <a:pPr lvl="0" algn="ctr"/>
            <a:endParaRPr lang="pt-BR" sz="1600" dirty="0" smtClean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pt-BR" sz="1600" dirty="0" smtClean="0">
                <a:latin typeface="Arial"/>
                <a:ea typeface="Arial"/>
                <a:cs typeface="Arial"/>
                <a:sym typeface="Arial"/>
              </a:rPr>
              <a:t>rodrigo.oliveira@meioambiente.mg.gov.br</a:t>
            </a:r>
            <a:endParaRPr lang="pt-BR" sz="1600" b="1"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pt-BR" b="1"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pt-BR" b="1" dirty="0" smtClean="0">
                <a:latin typeface="Arial"/>
                <a:ea typeface="Arial"/>
                <a:cs typeface="Arial"/>
                <a:sym typeface="Arial"/>
              </a:rPr>
              <a:t>Tel.: </a:t>
            </a:r>
            <a:r>
              <a:rPr lang="pt-BR" altLang="pt-BR" b="1" dirty="0" smtClean="0">
                <a:latin typeface="Arial"/>
                <a:cs typeface="Arial"/>
                <a:sym typeface="Arial"/>
              </a:rPr>
              <a:t>(38) 3677-9800</a:t>
            </a:r>
            <a:endParaRPr lang="pt-BR" altLang="pt-BR" dirty="0"/>
          </a:p>
        </p:txBody>
      </p:sp>
    </p:spTree>
    <p:extLst>
      <p:ext uri="{BB962C8B-B14F-4D97-AF65-F5344CB8AC3E}">
        <p14:creationId xmlns="" xmlns:p14="http://schemas.microsoft.com/office/powerpoint/2010/main" val="16778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675" y="3726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Competências do instituto estadual de florestas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539552" y="1196752"/>
            <a:ext cx="828092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100" b="1" dirty="0" smtClean="0"/>
          </a:p>
          <a:p>
            <a:endParaRPr lang="pt-BR" sz="1600" dirty="0"/>
          </a:p>
          <a:p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3753245"/>
              </p:ext>
            </p:extLst>
          </p:nvPr>
        </p:nvGraphicFramePr>
        <p:xfrm>
          <a:off x="213018" y="1295400"/>
          <a:ext cx="8607454" cy="48596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07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084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  <a:cs typeface="Arial" pitchFamily="34" charset="0"/>
                        </a:rPr>
                        <a:t>INSTITUTO ESTADUAL DE FLORESTAS</a:t>
                      </a:r>
                      <a:endParaRPr lang="pt-BR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91431" marR="91431" marT="45725" marB="457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8818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Analisa e decide os requerimentos de autorização para intervenções ambientais  e </a:t>
                      </a:r>
                      <a:r>
                        <a:rPr lang="pt-BR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manejoem</a:t>
                      </a: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geral de fauna e flora vinculados:</a:t>
                      </a:r>
                    </a:p>
                    <a:p>
                      <a:pPr lvl="0" algn="just"/>
                      <a:endParaRPr lang="pt-B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AutoNum type="alphaLcParenR"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 </a:t>
                      </a: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Licenciamento Ambiental Simplificado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a empreendimentos e atividades </a:t>
                      </a: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localizados em unidades de conservação de proteção integral 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instituídas pelo Estado, ouvido o seu conselho consultivo, quando houver, e em Reservas Particulares do Patrimônio Natural – </a:t>
                      </a: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RPPNs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por ele reconhecidas;</a:t>
                      </a: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a empreendimentos e atividades </a:t>
                      </a: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passíveis de licenciamento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ressalvadas as competências decisórias do Copam;</a:t>
                      </a:r>
                    </a:p>
                    <a:p>
                      <a:pPr algn="just"/>
                      <a:endParaRPr lang="pt-B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771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124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Competências da fundação estadual do meio ambiente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539552" y="1196752"/>
            <a:ext cx="828092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100" b="1" dirty="0" smtClean="0"/>
          </a:p>
          <a:p>
            <a:endParaRPr lang="pt-BR" sz="1600" dirty="0"/>
          </a:p>
          <a:p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3887042"/>
              </p:ext>
            </p:extLst>
          </p:nvPr>
        </p:nvGraphicFramePr>
        <p:xfrm>
          <a:off x="323850" y="1641312"/>
          <a:ext cx="8401050" cy="37193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01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214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  <a:cs typeface="Arial" pitchFamily="34" charset="0"/>
                        </a:rPr>
                        <a:t>FUNDAÇÃO</a:t>
                      </a:r>
                      <a:r>
                        <a:rPr lang="pt-BR" sz="1600" baseline="0" dirty="0" smtClean="0">
                          <a:latin typeface="+mn-lt"/>
                          <a:cs typeface="Arial" pitchFamily="34" charset="0"/>
                        </a:rPr>
                        <a:t> ESTADUAL DO MEIO AMBIENTE</a:t>
                      </a:r>
                      <a:endParaRPr lang="pt-BR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91431" marR="91431" marT="45725" marB="457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7248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Analisa os processos de licenciamento ambiental de atividades ou empreendimentos estabelecidos pela </a:t>
                      </a:r>
                      <a:r>
                        <a:rPr lang="pt-BR" sz="16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Semad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t-BR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Presta apoio técnico necessário aos órgãos e entidades integrantes do </a:t>
                      </a:r>
                      <a:r>
                        <a:rPr lang="pt-BR" sz="16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Sisema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, no âmbito de sua atuação.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t-BR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Analisa, decide e monitora os Planos de Fechamento de Minas apresentados no âmbito de processos de licenciamento ambiental, de maneira integrada com esses.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779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525066"/>
            <a:ext cx="8391525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Competências do instituto mineiro de gestão das águas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539552" y="1196752"/>
            <a:ext cx="828092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100" b="1" dirty="0" smtClean="0"/>
          </a:p>
          <a:p>
            <a:endParaRPr lang="pt-BR" sz="1600" dirty="0"/>
          </a:p>
          <a:p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3557283"/>
              </p:ext>
            </p:extLst>
          </p:nvPr>
        </p:nvGraphicFramePr>
        <p:xfrm>
          <a:off x="213018" y="1866900"/>
          <a:ext cx="8607454" cy="2378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07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INSTITUTO</a:t>
                      </a:r>
                      <a:r>
                        <a:rPr lang="pt-BR" sz="16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 MINEIRO DE GESTÃO DAS ÁGUAS</a:t>
                      </a:r>
                      <a:endParaRPr lang="pt-BR" sz="1600" dirty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31" marR="91431" marT="45725" marB="457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4086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Analisa e decide os requerimentos relativos ao uso e às intervenções em recursos hídricos.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54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631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/>
            </a:r>
            <a:br>
              <a:rPr lang="pt-BR" sz="2400" b="1" cap="all" dirty="0" smtClean="0">
                <a:solidFill>
                  <a:srgbClr val="009999"/>
                </a:solidFill>
                <a:latin typeface="+mn-lt"/>
              </a:rPr>
            </a:br>
            <a:r>
              <a:rPr lang="pt-BR" sz="2400" b="1" cap="all" dirty="0" smtClean="0">
                <a:solidFill>
                  <a:srgbClr val="009999"/>
                </a:solidFill>
                <a:latin typeface="+mn-lt"/>
              </a:rPr>
              <a:t>Principais Normas Ambientais</a:t>
            </a:r>
            <a:endParaRPr lang="pt-BR" sz="2400" b="1" cap="all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394855" y="1159047"/>
            <a:ext cx="8267668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b="1" dirty="0" smtClean="0">
                <a:cs typeface="Arial" panose="020B0604020202020204" pitchFamily="34" charset="0"/>
              </a:rPr>
              <a:t>Lei Complementar  nº 140/2011 - </a:t>
            </a:r>
            <a:r>
              <a:rPr lang="pt-BR" sz="1600" dirty="0" smtClean="0">
                <a:cs typeface="Arial" panose="020B0604020202020204" pitchFamily="34" charset="0"/>
              </a:rPr>
              <a:t>Competências para o licenciamento ambiental;</a:t>
            </a:r>
          </a:p>
          <a:p>
            <a:pPr algn="just"/>
            <a:endParaRPr lang="pt-BR" sz="1600" b="1" dirty="0" smtClean="0">
              <a:cs typeface="Arial" panose="020B0604020202020204" pitchFamily="34" charset="0"/>
            </a:endParaRPr>
          </a:p>
          <a:p>
            <a:pPr algn="just"/>
            <a:r>
              <a:rPr lang="pt-BR" sz="1600" b="1" dirty="0" smtClean="0">
                <a:cs typeface="Arial" panose="020B0604020202020204" pitchFamily="34" charset="0"/>
              </a:rPr>
              <a:t>Resoluções CONAMA - </a:t>
            </a:r>
            <a:r>
              <a:rPr lang="pt-BR" sz="1600" dirty="0" smtClean="0">
                <a:cs typeface="Arial" panose="020B0604020202020204" pitchFamily="34" charset="0"/>
              </a:rPr>
              <a:t>Regras para o licenciamento em geral e de atividades em específico;</a:t>
            </a:r>
          </a:p>
          <a:p>
            <a:pPr algn="just"/>
            <a:endParaRPr lang="pt-BR" sz="1600" b="1" dirty="0" smtClean="0">
              <a:cs typeface="Arial" panose="020B0604020202020204" pitchFamily="34" charset="0"/>
            </a:endParaRPr>
          </a:p>
          <a:p>
            <a:pPr algn="just"/>
            <a:r>
              <a:rPr lang="pt-BR" sz="1600" b="1" dirty="0" smtClean="0">
                <a:cs typeface="Arial" panose="020B0604020202020204" pitchFamily="34" charset="0"/>
              </a:rPr>
              <a:t>DN COPAM nº 217/2017 – </a:t>
            </a:r>
            <a:r>
              <a:rPr lang="pt-BR" sz="1600" dirty="0" smtClean="0">
                <a:cs typeface="Arial" panose="020B0604020202020204" pitchFamily="34" charset="0"/>
              </a:rPr>
              <a:t>Critérios para classificação, segundo porte e potencial poluidor, bem como os critérios locacionais utilizados para definição das modalidades de licenciamento ambiental;</a:t>
            </a:r>
          </a:p>
          <a:p>
            <a:pPr algn="just"/>
            <a:endParaRPr lang="pt-BR" sz="1600" b="1" dirty="0" smtClean="0">
              <a:cs typeface="Arial" panose="020B0604020202020204" pitchFamily="34" charset="0"/>
            </a:endParaRPr>
          </a:p>
          <a:p>
            <a:pPr algn="just"/>
            <a:r>
              <a:rPr lang="pt-BR" sz="1600" b="1" dirty="0">
                <a:cs typeface="Arial" panose="020B0604020202020204" pitchFamily="34" charset="0"/>
              </a:rPr>
              <a:t>Decreto Estadual </a:t>
            </a:r>
            <a:r>
              <a:rPr lang="pt-BR" sz="1600" b="1" dirty="0" smtClean="0">
                <a:cs typeface="Arial" panose="020B0604020202020204" pitchFamily="34" charset="0"/>
              </a:rPr>
              <a:t>47.383/2018 </a:t>
            </a:r>
            <a:r>
              <a:rPr lang="pt-BR" altLang="pt-BR" sz="1600" b="1" dirty="0">
                <a:cs typeface="Arial" panose="020B0604020202020204" pitchFamily="34" charset="0"/>
              </a:rPr>
              <a:t>- </a:t>
            </a:r>
            <a:r>
              <a:rPr lang="pt-BR" sz="1600" dirty="0">
                <a:cs typeface="Arial" panose="020B0604020202020204" pitchFamily="34" charset="0"/>
              </a:rPr>
              <a:t>Normas para Licenciamento, Infrações, Penalidades e Fiscalização Ambiental;</a:t>
            </a:r>
          </a:p>
          <a:p>
            <a:pPr algn="just"/>
            <a:endParaRPr lang="pt-BR" altLang="pt-BR" sz="1600" b="1" dirty="0" smtClean="0">
              <a:cs typeface="Arial" panose="020B0604020202020204" pitchFamily="34" charset="0"/>
            </a:endParaRPr>
          </a:p>
          <a:p>
            <a:pPr algn="just"/>
            <a:r>
              <a:rPr lang="pt-BR" altLang="pt-BR" sz="1600" b="1" dirty="0" err="1" smtClean="0">
                <a:cs typeface="Arial" panose="020B0604020202020204" pitchFamily="34" charset="0"/>
              </a:rPr>
              <a:t>DNs</a:t>
            </a:r>
            <a:r>
              <a:rPr lang="pt-BR" altLang="pt-BR" sz="1600" b="1" dirty="0" smtClean="0">
                <a:cs typeface="Arial" panose="020B0604020202020204" pitchFamily="34" charset="0"/>
              </a:rPr>
              <a:t> CERH - </a:t>
            </a:r>
            <a:r>
              <a:rPr lang="pt-BR" altLang="pt-BR" sz="1600" dirty="0" smtClean="0">
                <a:cs typeface="Arial" panose="020B0604020202020204" pitchFamily="34" charset="0"/>
              </a:rPr>
              <a:t>Regras para uso de recursos hídricos de abrangência estadual;</a:t>
            </a:r>
          </a:p>
          <a:p>
            <a:pPr algn="just"/>
            <a:endParaRPr lang="pt-BR" altLang="pt-BR" sz="1600" b="1" dirty="0" smtClean="0">
              <a:cs typeface="Arial" panose="020B0604020202020204" pitchFamily="34" charset="0"/>
            </a:endParaRPr>
          </a:p>
          <a:p>
            <a:pPr marL="342900" lvl="1" indent="-342900" algn="just">
              <a:buFont typeface="Arial" charset="0"/>
              <a:buChar char="•"/>
            </a:pPr>
            <a:r>
              <a:rPr lang="pt-BR" altLang="pt-BR" sz="1600" b="1" dirty="0" smtClean="0">
                <a:cs typeface="Arial" panose="020B0604020202020204" pitchFamily="34" charset="0"/>
              </a:rPr>
              <a:t>Resolução Conjunta Semad/IEF nº  1.905/2013 * - </a:t>
            </a:r>
            <a:r>
              <a:rPr lang="pt-BR" altLang="pt-BR" sz="1600" dirty="0" smtClean="0">
                <a:cs typeface="Arial" panose="020B0604020202020204" pitchFamily="34" charset="0"/>
              </a:rPr>
              <a:t>Regras para Intervenções Ambientais;</a:t>
            </a:r>
          </a:p>
          <a:p>
            <a:pPr marL="342900" lvl="1" indent="-342900" algn="just">
              <a:buFont typeface="Arial" charset="0"/>
              <a:buChar char="•"/>
            </a:pPr>
            <a:endParaRPr lang="pt-BR" altLang="pt-BR" sz="1600" dirty="0" smtClean="0">
              <a:cs typeface="Arial" panose="020B0604020202020204" pitchFamily="34" charset="0"/>
            </a:endParaRPr>
          </a:p>
          <a:p>
            <a:pPr algn="just"/>
            <a:r>
              <a:rPr lang="pt-BR" altLang="pt-BR" sz="1600" b="1" dirty="0" smtClean="0">
                <a:cs typeface="Arial" panose="020B0604020202020204" pitchFamily="34" charset="0"/>
              </a:rPr>
              <a:t>Portaria </a:t>
            </a:r>
            <a:r>
              <a:rPr lang="pt-BR" altLang="pt-BR" sz="1600" b="1" dirty="0" err="1" smtClean="0">
                <a:cs typeface="Arial" panose="020B0604020202020204" pitchFamily="34" charset="0"/>
              </a:rPr>
              <a:t>Igam</a:t>
            </a:r>
            <a:r>
              <a:rPr lang="pt-BR" altLang="pt-BR" sz="1600" b="1" dirty="0" smtClean="0">
                <a:cs typeface="Arial" panose="020B0604020202020204" pitchFamily="34" charset="0"/>
              </a:rPr>
              <a:t> nº 49/2010 * - </a:t>
            </a:r>
            <a:r>
              <a:rPr lang="pt-BR" altLang="pt-BR" sz="1600" dirty="0" smtClean="0">
                <a:cs typeface="Arial" panose="020B0604020202020204" pitchFamily="34" charset="0"/>
              </a:rPr>
              <a:t>Regras para Outorgas de Direito de Uso de Recursos Hídricos.</a:t>
            </a:r>
          </a:p>
          <a:p>
            <a:pPr marL="0" indent="0" algn="just">
              <a:buNone/>
            </a:pPr>
            <a:endParaRPr lang="pt-BR" altLang="pt-BR" sz="1600" dirty="0" smtClean="0">
              <a:cs typeface="Arial" panose="020B0604020202020204" pitchFamily="34" charset="0"/>
            </a:endParaRPr>
          </a:p>
          <a:p>
            <a:pPr algn="just">
              <a:buNone/>
            </a:pPr>
            <a:endParaRPr lang="pt-BR" altLang="pt-BR" sz="600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altLang="pt-B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Normas em revisão</a:t>
            </a:r>
          </a:p>
          <a:p>
            <a:pPr algn="just"/>
            <a:endParaRPr lang="pt-BR" sz="18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18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1" dirty="0"/>
          </a:p>
          <a:p>
            <a:pPr marL="0" indent="0" algn="ctr">
              <a:buNone/>
            </a:pPr>
            <a:endParaRPr lang="pt-BR" sz="1800" b="1" dirty="0"/>
          </a:p>
          <a:p>
            <a:endParaRPr lang="pt-BR" sz="1800" dirty="0"/>
          </a:p>
          <a:p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="" xmlns:p14="http://schemas.microsoft.com/office/powerpoint/2010/main" val="28602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pPr algn="ctr"/>
            <a:r>
              <a:rPr lang="pt-BR" sz="3000" b="1" dirty="0">
                <a:solidFill>
                  <a:srgbClr val="009999"/>
                </a:solidFill>
                <a:latin typeface="+mn-lt"/>
              </a:rPr>
              <a:t>Principais Atos Autorizativos em Minas Gerais</a:t>
            </a: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755576" y="1196752"/>
            <a:ext cx="756084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600" b="1" dirty="0"/>
          </a:p>
          <a:p>
            <a:pPr algn="just"/>
            <a:endParaRPr lang="pt-BR" sz="1600" b="1" dirty="0"/>
          </a:p>
          <a:p>
            <a:pPr marL="0" indent="0" algn="just">
              <a:buNone/>
            </a:pPr>
            <a:endParaRPr lang="pt-BR" sz="1600" b="1" dirty="0"/>
          </a:p>
          <a:p>
            <a:pPr marL="0" indent="0" algn="ctr">
              <a:buNone/>
            </a:pPr>
            <a:endParaRPr lang="pt-BR" sz="1000" b="1" dirty="0"/>
          </a:p>
          <a:p>
            <a:endParaRPr lang="pt-BR" sz="1600" dirty="0"/>
          </a:p>
          <a:p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971600" y="548680"/>
          <a:ext cx="7560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213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6076</TotalTime>
  <Words>3746</Words>
  <Application>Microsoft Office PowerPoint</Application>
  <PresentationFormat>Apresentação na tela (4:3)</PresentationFormat>
  <Paragraphs>750</Paragraphs>
  <Slides>49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49</vt:i4>
      </vt:variant>
    </vt:vector>
  </HeadingPairs>
  <TitlesOfParts>
    <vt:vector size="52" baseType="lpstr">
      <vt:lpstr>Tema do Office</vt:lpstr>
      <vt:lpstr>4_Tema do Office</vt:lpstr>
      <vt:lpstr>6_Tema do Office</vt:lpstr>
      <vt:lpstr>Slide 1</vt:lpstr>
      <vt:lpstr>Slide 2</vt:lpstr>
      <vt:lpstr>Slide 3</vt:lpstr>
      <vt:lpstr>Slide 4</vt:lpstr>
      <vt:lpstr>Competências do instituto estadual de florestas</vt:lpstr>
      <vt:lpstr>Competências da fundação estadual do meio ambiente</vt:lpstr>
      <vt:lpstr>Competências do instituto mineiro de gestão das águas</vt:lpstr>
      <vt:lpstr> Principais Normas Ambientais</vt:lpstr>
      <vt:lpstr>Principais Atos Autorizativos em Minas Gerais</vt:lpstr>
      <vt:lpstr>Licenciamento Ambiental</vt:lpstr>
      <vt:lpstr>Impacto Local e Municipalização do Licenciamento </vt:lpstr>
      <vt:lpstr>Minuta de Reformulação da DN COPAM nº 74/2004</vt:lpstr>
      <vt:lpstr>Slide 13</vt:lpstr>
      <vt:lpstr>Slide 14</vt:lpstr>
      <vt:lpstr>Listagem E - E-02 Infraestrutura de energia</vt:lpstr>
      <vt:lpstr>Listagem E - E-02 Infraestrutura de energia</vt:lpstr>
      <vt:lpstr>Atividades de Infraestrutura de energia  DN COPAM nº 217/2017 </vt:lpstr>
      <vt:lpstr>Slide 18</vt:lpstr>
      <vt:lpstr>Slide 19</vt:lpstr>
      <vt:lpstr>Slide 20</vt:lpstr>
      <vt:lpstr>Classificação de atividades e empreendimentos</vt:lpstr>
      <vt:lpstr>Modalidades do Licenciamento Lei Estadual 21.972, de 21 de janeiro de 2016: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Fases do Licenciamento e Prazos de validade</vt:lpstr>
      <vt:lpstr>Protocolo e Formalização de Processo</vt:lpstr>
      <vt:lpstr>Slide 36</vt:lpstr>
      <vt:lpstr>Fluxo do Licenciamento – LAT e LAC </vt:lpstr>
      <vt:lpstr>Licenciamento Ambiental Concomitante - LAC</vt:lpstr>
      <vt:lpstr>Concomitância de Instalação e Operação: LI+LO e LIC+LO</vt:lpstr>
      <vt:lpstr>Slide 40</vt:lpstr>
      <vt:lpstr>Fluxo do LAS/RAS</vt:lpstr>
      <vt:lpstr>Slide 42</vt:lpstr>
      <vt:lpstr>Fluxo do LAS/Cadastro</vt:lpstr>
      <vt:lpstr>Slide 44</vt:lpstr>
      <vt:lpstr>Slide 45</vt:lpstr>
      <vt:lpstr>Slide 46</vt:lpstr>
      <vt:lpstr>Dispensa de Renovação de LO</vt:lpstr>
      <vt:lpstr>Mais informações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Giordano Leite</dc:creator>
  <cp:lastModifiedBy>gsit12</cp:lastModifiedBy>
  <cp:revision>302</cp:revision>
  <dcterms:created xsi:type="dcterms:W3CDTF">2016-10-25T12:27:55Z</dcterms:created>
  <dcterms:modified xsi:type="dcterms:W3CDTF">2018-03-14T18:24:20Z</dcterms:modified>
</cp:coreProperties>
</file>