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0" r:id="rId2"/>
    <p:sldId id="646" r:id="rId3"/>
    <p:sldId id="611" r:id="rId4"/>
    <p:sldId id="643" r:id="rId5"/>
    <p:sldId id="644" r:id="rId6"/>
    <p:sldId id="645" r:id="rId7"/>
    <p:sldId id="597" r:id="rId8"/>
    <p:sldId id="634" r:id="rId9"/>
    <p:sldId id="637" r:id="rId10"/>
    <p:sldId id="641" r:id="rId11"/>
    <p:sldId id="638" r:id="rId12"/>
    <p:sldId id="612" r:id="rId13"/>
    <p:sldId id="639" r:id="rId14"/>
    <p:sldId id="610" r:id="rId15"/>
    <p:sldId id="618" r:id="rId16"/>
    <p:sldId id="619" r:id="rId17"/>
    <p:sldId id="584" r:id="rId18"/>
  </p:sldIdLst>
  <p:sldSz cx="10691813" cy="7559675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2126" indent="-65068" algn="l" rtl="0" fontAlgn="base">
      <a:spcBef>
        <a:spcPct val="0"/>
      </a:spcBef>
      <a:spcAft>
        <a:spcPct val="0"/>
      </a:spcAft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4252" indent="-130134" algn="l" rtl="0" fontAlgn="base">
      <a:spcBef>
        <a:spcPct val="0"/>
      </a:spcBef>
      <a:spcAft>
        <a:spcPct val="0"/>
      </a:spcAft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66377" indent="-195203" algn="l" rtl="0" fontAlgn="base">
      <a:spcBef>
        <a:spcPct val="0"/>
      </a:spcBef>
      <a:spcAft>
        <a:spcPct val="0"/>
      </a:spcAft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88502" indent="-260269" algn="l" rtl="0" fontAlgn="base">
      <a:spcBef>
        <a:spcPct val="0"/>
      </a:spcBef>
      <a:spcAft>
        <a:spcPct val="0"/>
      </a:spcAft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292" algn="l" defTabSz="914117" rtl="0" eaLnBrk="1" latinLnBrk="0" hangingPunct="1"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350" algn="l" defTabSz="914117" rtl="0" eaLnBrk="1" latinLnBrk="0" hangingPunct="1"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408" algn="l" defTabSz="914117" rtl="0" eaLnBrk="1" latinLnBrk="0" hangingPunct="1"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466" algn="l" defTabSz="914117" rtl="0" eaLnBrk="1" latinLnBrk="0" hangingPunct="1">
      <a:defRPr sz="3157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626"/>
    <a:srgbClr val="F2B800"/>
    <a:srgbClr val="993300"/>
    <a:srgbClr val="FF9966"/>
    <a:srgbClr val="FF7C80"/>
    <a:srgbClr val="0094D6"/>
    <a:srgbClr val="FF9900"/>
    <a:srgbClr val="486018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94750" autoAdjust="0"/>
  </p:normalViewPr>
  <p:slideViewPr>
    <p:cSldViewPr>
      <p:cViewPr varScale="1">
        <p:scale>
          <a:sx n="64" d="100"/>
          <a:sy n="64" d="100"/>
        </p:scale>
        <p:origin x="1320" y="5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notesViewPr>
    <p:cSldViewPr>
      <p:cViewPr varScale="1">
        <p:scale>
          <a:sx n="49" d="100"/>
          <a:sy n="49" d="100"/>
        </p:scale>
        <p:origin x="-1944" y="-10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04B6D-C567-4811-AF8B-EBAA0C5D4DA6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390C546A-6B7D-472A-97A2-DE5B8DD3E8F5}">
      <dgm:prSet phldrT="[Texto]" custT="1"/>
      <dgm:spPr>
        <a:xfrm>
          <a:off x="125397" y="555330"/>
          <a:ext cx="872262" cy="714777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Solicita</a:t>
          </a:r>
          <a:r>
            <a:rPr lang="pt-BR" sz="16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TLT</a:t>
          </a:r>
        </a:p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gm:t>
    </dgm:pt>
    <dgm:pt modelId="{000A1E54-C6CB-475F-9721-1BC7FC7708AD}" type="parTrans" cxnId="{50284A77-FBD8-4F7B-BD87-31BF1B0C3DB9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4555D446-DA0C-4151-8518-4EE907D60C30}" type="sibTrans" cxnId="{50284A77-FBD8-4F7B-BD87-31BF1B0C3DB9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68FA8AA0-901F-423A-9625-CF3A063EC4BB}">
      <dgm:prSet phldrT="[Texto]" custT="1"/>
      <dgm:spPr>
        <a:xfrm>
          <a:off x="1042890" y="652422"/>
          <a:ext cx="837015" cy="509721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TLT</a:t>
          </a:r>
        </a:p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(ONS)</a:t>
          </a:r>
        </a:p>
      </dgm:t>
    </dgm:pt>
    <dgm:pt modelId="{D3EF616F-F15D-4A81-A0E8-3E6AC1A335F6}" type="parTrans" cxnId="{D1F4CD5E-C2A1-477F-8193-745E127CE1D3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53C09D1F-9BC6-47D2-9883-F1B074DEB58D}" type="sibTrans" cxnId="{D1F4CD5E-C2A1-477F-8193-745E127CE1D3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26CCA51A-F501-473E-8D55-98ED5436B046}">
      <dgm:prSet phldrT="[Texto]" custT="1"/>
      <dgm:spPr>
        <a:xfrm>
          <a:off x="3968132" y="584933"/>
          <a:ext cx="935538" cy="633827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TLP </a:t>
          </a:r>
        </a:p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(ONS)</a:t>
          </a:r>
        </a:p>
      </dgm:t>
    </dgm:pt>
    <dgm:pt modelId="{90986DFB-9AFF-4ECF-9B4C-A25B868BFB1D}" type="parTrans" cxnId="{F9F83D12-91B2-4EA1-B642-B8E00DC606D5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23AFDAD6-080C-4457-AA30-22B9AF3512E0}" type="sibTrans" cxnId="{F9F83D12-91B2-4EA1-B642-B8E00DC606D5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8C654CE8-69DD-406F-AE71-90B74264DE0A}">
      <dgm:prSet phldrT="[Texto]" custT="1"/>
      <dgm:spPr>
        <a:xfrm>
          <a:off x="1951912" y="584933"/>
          <a:ext cx="940916" cy="633827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Conclui</a:t>
          </a:r>
        </a:p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Testes</a:t>
          </a:r>
        </a:p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gm:t>
    </dgm:pt>
    <dgm:pt modelId="{2F7D42B5-04CF-42C6-ACAA-10D956EBEA81}" type="parTrans" cxnId="{7B4F984D-80E5-48C8-B163-0907E20AF7F1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E3B15CE5-D309-4D22-8ADB-1B5625A927C8}" type="sibTrans" cxnId="{7B4F984D-80E5-48C8-B163-0907E20AF7F1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EFB55546-9EDC-4ED6-81F0-602C941F3456}">
      <dgm:prSet phldrT="[Texto]" custT="1"/>
      <dgm:spPr>
        <a:xfrm>
          <a:off x="2960028" y="584933"/>
          <a:ext cx="937936" cy="622956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Solicita TLP </a:t>
          </a:r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gm:t>
    </dgm:pt>
    <dgm:pt modelId="{54179FA3-7318-425F-94E8-39DC118598DF}" type="parTrans" cxnId="{D58C5AC2-CD3B-4D32-BC1E-FA70225CDDC0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4CFF98A3-2EE6-47BC-B70D-5207FCF82581}" type="sibTrans" cxnId="{D58C5AC2-CD3B-4D32-BC1E-FA70225CDDC0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AB01838E-55F9-4F4A-96C4-22B0B559EDD0}">
      <dgm:prSet phldrT="[Texto]" custT="1"/>
      <dgm:spPr>
        <a:xfrm>
          <a:off x="4976246" y="584933"/>
          <a:ext cx="1038699" cy="633827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Elimina</a:t>
          </a:r>
        </a:p>
        <a:p>
          <a:r>
            <a:rPr lang="pt-BR" sz="1200" b="1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Pendência </a:t>
          </a:r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gm:t>
    </dgm:pt>
    <dgm:pt modelId="{1D692FC4-F75E-494F-9E13-04DBB7C65A90}" type="parTrans" cxnId="{C8118F5E-EFB8-407D-9104-8E89878834E6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83DE34C4-8180-4BB3-A6B3-DC53F92EB384}" type="sibTrans" cxnId="{C8118F5E-EFB8-407D-9104-8E89878834E6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D5DD38BA-EDB8-4543-BFB5-A5132D948741}">
      <dgm:prSet phldrT="[Texto]" custT="1"/>
      <dgm:spPr>
        <a:xfrm>
          <a:off x="7064478" y="652422"/>
          <a:ext cx="895643" cy="501775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TLD</a:t>
          </a:r>
        </a:p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(ONS)</a:t>
          </a:r>
        </a:p>
      </dgm:t>
    </dgm:pt>
    <dgm:pt modelId="{2E684E56-7BAC-4BF1-A678-45197FE3E5AD}" type="parTrans" cxnId="{B4B89505-A541-41AB-980D-EAD21DEF181F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18062B18-10DF-41EB-82F7-A99D4CCAD5E0}" type="sibTrans" cxnId="{B4B89505-A541-41AB-980D-EAD21DEF181F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5523E7CE-F2A5-4895-8162-9DC36061FF7B}">
      <dgm:prSet phldrT="[Texto]" custT="1"/>
      <dgm:spPr>
        <a:xfrm>
          <a:off x="6056364" y="652422"/>
          <a:ext cx="944149" cy="538363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2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Solicita TLD (Agente)</a:t>
          </a:r>
        </a:p>
      </dgm:t>
    </dgm:pt>
    <dgm:pt modelId="{2E1330DC-4B1F-42F9-95E9-D2D56AED3B23}" type="parTrans" cxnId="{D82E72E6-7745-4A30-8F72-DE5E201289CF}">
      <dgm:prSet/>
      <dgm:spPr/>
      <dgm:t>
        <a:bodyPr/>
        <a:lstStyle/>
        <a:p>
          <a:endParaRPr lang="pt-BR"/>
        </a:p>
      </dgm:t>
    </dgm:pt>
    <dgm:pt modelId="{95238660-C90E-4E2D-92AE-6A544DBC4082}" type="sibTrans" cxnId="{D82E72E6-7745-4A30-8F72-DE5E201289CF}">
      <dgm:prSet/>
      <dgm:spPr/>
      <dgm:t>
        <a:bodyPr/>
        <a:lstStyle/>
        <a:p>
          <a:endParaRPr lang="pt-BR"/>
        </a:p>
      </dgm:t>
    </dgm:pt>
    <dgm:pt modelId="{E458C18F-C440-44C8-8467-37DA356AF785}" type="pres">
      <dgm:prSet presAssocID="{0E404B6D-C567-4811-AF8B-EBAA0C5D4DA6}" presName="CompostProcess" presStyleCnt="0">
        <dgm:presLayoutVars>
          <dgm:dir/>
          <dgm:resizeHandles val="exact"/>
        </dgm:presLayoutVars>
      </dgm:prSet>
      <dgm:spPr/>
    </dgm:pt>
    <dgm:pt modelId="{FDD23529-B89B-41CF-A403-6E5CFAF66F11}" type="pres">
      <dgm:prSet presAssocID="{0E404B6D-C567-4811-AF8B-EBAA0C5D4DA6}" presName="arrow" presStyleLbl="bgShp" presStyleIdx="0" presStyleCnt="1" custScaleX="116038" custLinFactNeighborX="-1564"/>
      <dgm:spPr>
        <a:xfrm>
          <a:off x="0" y="0"/>
          <a:ext cx="8500414" cy="1792824"/>
        </a:xfrm>
        <a:prstGeom prst="rightArrow">
          <a:avLst/>
        </a:prstGeom>
        <a:solidFill>
          <a:srgbClr val="C7C6D5"/>
        </a:solidFill>
        <a:ln>
          <a:noFill/>
        </a:ln>
        <a:effectLst/>
      </dgm:spPr>
    </dgm:pt>
    <dgm:pt modelId="{B50393D6-59D4-45B9-AB97-84843F515EFA}" type="pres">
      <dgm:prSet presAssocID="{0E404B6D-C567-4811-AF8B-EBAA0C5D4DA6}" presName="linearProcess" presStyleCnt="0"/>
      <dgm:spPr/>
    </dgm:pt>
    <dgm:pt modelId="{734E8BEF-3E86-4A7D-A8B7-239213A0CFB2}" type="pres">
      <dgm:prSet presAssocID="{390C546A-6B7D-472A-97A2-DE5B8DD3E8F5}" presName="textNode" presStyleLbl="node1" presStyleIdx="0" presStyleCnt="8" custScaleX="82558" custScaleY="99672" custLinFactNeighborX="71191" custLinFactNeighborY="2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330122-00D1-433D-B086-0AA3077A2DE8}" type="pres">
      <dgm:prSet presAssocID="{4555D446-DA0C-4151-8518-4EE907D60C30}" presName="sibTrans" presStyleCnt="0"/>
      <dgm:spPr/>
    </dgm:pt>
    <dgm:pt modelId="{F884BB90-550A-49EE-B7CB-4B58E36E1178}" type="pres">
      <dgm:prSet presAssocID="{68FA8AA0-901F-423A-9625-CF3A063EC4BB}" presName="textNode" presStyleLbl="node1" presStyleIdx="1" presStyleCnt="8" custScaleX="79222" custScaleY="71078" custLinFactNeighborX="-2682" custLinFactNeighborY="15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ECCFF0-EA17-477C-8812-E5FAADD0E3F0}" type="pres">
      <dgm:prSet presAssocID="{53C09D1F-9BC6-47D2-9883-F1B074DEB58D}" presName="sibTrans" presStyleCnt="0"/>
      <dgm:spPr/>
    </dgm:pt>
    <dgm:pt modelId="{5E99CD87-4EE9-4A64-B310-F50DA5657314}" type="pres">
      <dgm:prSet presAssocID="{8C654CE8-69DD-406F-AE71-90B74264DE0A}" presName="textNode" presStyleLbl="node1" presStyleIdx="2" presStyleCnt="8" custScaleX="89056" custScaleY="88384" custLinFactNeighborX="-61088" custLinFactNeighborY="7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E8820D-9218-4265-9D59-B02CB7D7C1EF}" type="pres">
      <dgm:prSet presAssocID="{E3B15CE5-D309-4D22-8ADB-1B5625A927C8}" presName="sibTrans" presStyleCnt="0"/>
      <dgm:spPr/>
    </dgm:pt>
    <dgm:pt modelId="{252A9569-F7B9-4E69-AC70-C6578E6DE4C8}" type="pres">
      <dgm:prSet presAssocID="{EFB55546-9EDC-4ED6-81F0-602C941F3456}" presName="textNode" presStyleLbl="node1" presStyleIdx="3" presStyleCnt="8" custScaleX="88774" custScaleY="86868" custLinFactX="-3649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D3A1D2-EFB7-4223-A8DB-E4D0B9ED64C1}" type="pres">
      <dgm:prSet presAssocID="{4CFF98A3-2EE6-47BC-B70D-5207FCF82581}" presName="sibTrans" presStyleCnt="0"/>
      <dgm:spPr/>
    </dgm:pt>
    <dgm:pt modelId="{C468AE42-F5C6-407C-9F67-B81C8443B00A}" type="pres">
      <dgm:prSet presAssocID="{26CCA51A-F501-473E-8D55-98ED5436B046}" presName="textNode" presStyleLbl="node1" presStyleIdx="4" presStyleCnt="8" custScaleX="88547" custScaleY="88384" custLinFactX="-13393" custLinFactNeighborX="-100000" custLinFactNeighborY="7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ECE168-9481-47EB-AF1E-95DF27E65761}" type="pres">
      <dgm:prSet presAssocID="{23AFDAD6-080C-4457-AA30-22B9AF3512E0}" presName="sibTrans" presStyleCnt="0"/>
      <dgm:spPr/>
    </dgm:pt>
    <dgm:pt modelId="{0278CBD0-C115-4A3D-B48F-3377F5AFEAC4}" type="pres">
      <dgm:prSet presAssocID="{AB01838E-55F9-4F4A-96C4-22B0B559EDD0}" presName="textNode" presStyleLbl="node1" presStyleIdx="5" presStyleCnt="8" custScaleX="98311" custScaleY="88384" custLinFactX="-22909" custLinFactNeighborX="-100000" custLinFactNeighborY="7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EF7EFE-0A82-47AB-8CAD-9A8FD120952D}" type="pres">
      <dgm:prSet presAssocID="{83DE34C4-8180-4BB3-A6B3-DC53F92EB384}" presName="sibTrans" presStyleCnt="0"/>
      <dgm:spPr/>
    </dgm:pt>
    <dgm:pt modelId="{2A5F1A86-F88D-4266-A510-25C247F1130F}" type="pres">
      <dgm:prSet presAssocID="{5523E7CE-F2A5-4895-8162-9DC36061FF7B}" presName="textNode" presStyleLbl="node1" presStyleIdx="6" presStyleCnt="8" custScaleX="89362" custScaleY="75072" custLinFactX="-35374" custLinFactNeighborX="-100000" custLinFactNeighborY="35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767A57-BD50-452E-A738-56A42EB35E58}" type="pres">
      <dgm:prSet presAssocID="{95238660-C90E-4E2D-92AE-6A544DBC4082}" presName="sibTrans" presStyleCnt="0"/>
      <dgm:spPr/>
    </dgm:pt>
    <dgm:pt modelId="{3E6731F8-BF16-4234-80D3-8BCBDA8B5D29}" type="pres">
      <dgm:prSet presAssocID="{D5DD38BA-EDB8-4543-BFB5-A5132D948741}" presName="textNode" presStyleLbl="node1" presStyleIdx="7" presStyleCnt="8" custScaleX="84771" custScaleY="69970" custLinFactX="-45705" custLinFactNeighborX="-100000" custLinFactNeighborY="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232297-41DB-42B4-8955-3056C7A94E13}" type="presOf" srcId="{8C654CE8-69DD-406F-AE71-90B74264DE0A}" destId="{5E99CD87-4EE9-4A64-B310-F50DA5657314}" srcOrd="0" destOrd="0" presId="urn:microsoft.com/office/officeart/2005/8/layout/hProcess9"/>
    <dgm:cxn modelId="{2411CE23-3D2D-4C3A-A980-E85E224D110E}" type="presOf" srcId="{26CCA51A-F501-473E-8D55-98ED5436B046}" destId="{C468AE42-F5C6-407C-9F67-B81C8443B00A}" srcOrd="0" destOrd="0" presId="urn:microsoft.com/office/officeart/2005/8/layout/hProcess9"/>
    <dgm:cxn modelId="{D82E72E6-7745-4A30-8F72-DE5E201289CF}" srcId="{0E404B6D-C567-4811-AF8B-EBAA0C5D4DA6}" destId="{5523E7CE-F2A5-4895-8162-9DC36061FF7B}" srcOrd="6" destOrd="0" parTransId="{2E1330DC-4B1F-42F9-95E9-D2D56AED3B23}" sibTransId="{95238660-C90E-4E2D-92AE-6A544DBC4082}"/>
    <dgm:cxn modelId="{50284A77-FBD8-4F7B-BD87-31BF1B0C3DB9}" srcId="{0E404B6D-C567-4811-AF8B-EBAA0C5D4DA6}" destId="{390C546A-6B7D-472A-97A2-DE5B8DD3E8F5}" srcOrd="0" destOrd="0" parTransId="{000A1E54-C6CB-475F-9721-1BC7FC7708AD}" sibTransId="{4555D446-DA0C-4151-8518-4EE907D60C30}"/>
    <dgm:cxn modelId="{7B4F984D-80E5-48C8-B163-0907E20AF7F1}" srcId="{0E404B6D-C567-4811-AF8B-EBAA0C5D4DA6}" destId="{8C654CE8-69DD-406F-AE71-90B74264DE0A}" srcOrd="2" destOrd="0" parTransId="{2F7D42B5-04CF-42C6-ACAA-10D956EBEA81}" sibTransId="{E3B15CE5-D309-4D22-8ADB-1B5625A927C8}"/>
    <dgm:cxn modelId="{1021E954-1EFC-4FF5-9B4A-FBECAD915B75}" type="presOf" srcId="{5523E7CE-F2A5-4895-8162-9DC36061FF7B}" destId="{2A5F1A86-F88D-4266-A510-25C247F1130F}" srcOrd="0" destOrd="0" presId="urn:microsoft.com/office/officeart/2005/8/layout/hProcess9"/>
    <dgm:cxn modelId="{F4006237-E631-41E7-B2BF-BC16557D5DA4}" type="presOf" srcId="{AB01838E-55F9-4F4A-96C4-22B0B559EDD0}" destId="{0278CBD0-C115-4A3D-B48F-3377F5AFEAC4}" srcOrd="0" destOrd="0" presId="urn:microsoft.com/office/officeart/2005/8/layout/hProcess9"/>
    <dgm:cxn modelId="{C9613E44-10C0-4027-AD05-21E53E8033DA}" type="presOf" srcId="{EFB55546-9EDC-4ED6-81F0-602C941F3456}" destId="{252A9569-F7B9-4E69-AC70-C6578E6DE4C8}" srcOrd="0" destOrd="0" presId="urn:microsoft.com/office/officeart/2005/8/layout/hProcess9"/>
    <dgm:cxn modelId="{F9F83D12-91B2-4EA1-B642-B8E00DC606D5}" srcId="{0E404B6D-C567-4811-AF8B-EBAA0C5D4DA6}" destId="{26CCA51A-F501-473E-8D55-98ED5436B046}" srcOrd="4" destOrd="0" parTransId="{90986DFB-9AFF-4ECF-9B4C-A25B868BFB1D}" sibTransId="{23AFDAD6-080C-4457-AA30-22B9AF3512E0}"/>
    <dgm:cxn modelId="{F8014A7D-2984-41E2-B61A-D02CE3E5F194}" type="presOf" srcId="{D5DD38BA-EDB8-4543-BFB5-A5132D948741}" destId="{3E6731F8-BF16-4234-80D3-8BCBDA8B5D29}" srcOrd="0" destOrd="0" presId="urn:microsoft.com/office/officeart/2005/8/layout/hProcess9"/>
    <dgm:cxn modelId="{D1F4CD5E-C2A1-477F-8193-745E127CE1D3}" srcId="{0E404B6D-C567-4811-AF8B-EBAA0C5D4DA6}" destId="{68FA8AA0-901F-423A-9625-CF3A063EC4BB}" srcOrd="1" destOrd="0" parTransId="{D3EF616F-F15D-4A81-A0E8-3E6AC1A335F6}" sibTransId="{53C09D1F-9BC6-47D2-9883-F1B074DEB58D}"/>
    <dgm:cxn modelId="{D58C5AC2-CD3B-4D32-BC1E-FA70225CDDC0}" srcId="{0E404B6D-C567-4811-AF8B-EBAA0C5D4DA6}" destId="{EFB55546-9EDC-4ED6-81F0-602C941F3456}" srcOrd="3" destOrd="0" parTransId="{54179FA3-7318-425F-94E8-39DC118598DF}" sibTransId="{4CFF98A3-2EE6-47BC-B70D-5207FCF82581}"/>
    <dgm:cxn modelId="{61BFBF7E-28C4-45C1-9989-40224C5C225D}" type="presOf" srcId="{68FA8AA0-901F-423A-9625-CF3A063EC4BB}" destId="{F884BB90-550A-49EE-B7CB-4B58E36E1178}" srcOrd="0" destOrd="0" presId="urn:microsoft.com/office/officeart/2005/8/layout/hProcess9"/>
    <dgm:cxn modelId="{B4B89505-A541-41AB-980D-EAD21DEF181F}" srcId="{0E404B6D-C567-4811-AF8B-EBAA0C5D4DA6}" destId="{D5DD38BA-EDB8-4543-BFB5-A5132D948741}" srcOrd="7" destOrd="0" parTransId="{2E684E56-7BAC-4BF1-A678-45197FE3E5AD}" sibTransId="{18062B18-10DF-41EB-82F7-A99D4CCAD5E0}"/>
    <dgm:cxn modelId="{91F57164-E237-41E0-8F5E-457E7ED05B18}" type="presOf" srcId="{390C546A-6B7D-472A-97A2-DE5B8DD3E8F5}" destId="{734E8BEF-3E86-4A7D-A8B7-239213A0CFB2}" srcOrd="0" destOrd="0" presId="urn:microsoft.com/office/officeart/2005/8/layout/hProcess9"/>
    <dgm:cxn modelId="{C8118F5E-EFB8-407D-9104-8E89878834E6}" srcId="{0E404B6D-C567-4811-AF8B-EBAA0C5D4DA6}" destId="{AB01838E-55F9-4F4A-96C4-22B0B559EDD0}" srcOrd="5" destOrd="0" parTransId="{1D692FC4-F75E-494F-9E13-04DBB7C65A90}" sibTransId="{83DE34C4-8180-4BB3-A6B3-DC53F92EB384}"/>
    <dgm:cxn modelId="{9EBB5E8E-D4F3-4DD5-809A-ED1D758DCB2D}" type="presOf" srcId="{0E404B6D-C567-4811-AF8B-EBAA0C5D4DA6}" destId="{E458C18F-C440-44C8-8467-37DA356AF785}" srcOrd="0" destOrd="0" presId="urn:microsoft.com/office/officeart/2005/8/layout/hProcess9"/>
    <dgm:cxn modelId="{F87C7E97-A493-421F-8CBF-976AA1DCD6B6}" type="presParOf" srcId="{E458C18F-C440-44C8-8467-37DA356AF785}" destId="{FDD23529-B89B-41CF-A403-6E5CFAF66F11}" srcOrd="0" destOrd="0" presId="urn:microsoft.com/office/officeart/2005/8/layout/hProcess9"/>
    <dgm:cxn modelId="{B709077E-E77F-43A6-AE6A-CF53CCA39DCA}" type="presParOf" srcId="{E458C18F-C440-44C8-8467-37DA356AF785}" destId="{B50393D6-59D4-45B9-AB97-84843F515EFA}" srcOrd="1" destOrd="0" presId="urn:microsoft.com/office/officeart/2005/8/layout/hProcess9"/>
    <dgm:cxn modelId="{44EF6F93-FE93-43E7-A230-197B57C1B72E}" type="presParOf" srcId="{B50393D6-59D4-45B9-AB97-84843F515EFA}" destId="{734E8BEF-3E86-4A7D-A8B7-239213A0CFB2}" srcOrd="0" destOrd="0" presId="urn:microsoft.com/office/officeart/2005/8/layout/hProcess9"/>
    <dgm:cxn modelId="{FE6D9163-A8CA-4CAC-B8FD-42DF6376504D}" type="presParOf" srcId="{B50393D6-59D4-45B9-AB97-84843F515EFA}" destId="{1F330122-00D1-433D-B086-0AA3077A2DE8}" srcOrd="1" destOrd="0" presId="urn:microsoft.com/office/officeart/2005/8/layout/hProcess9"/>
    <dgm:cxn modelId="{CF31FA5D-0B66-4490-8AF0-8DFF74DE7150}" type="presParOf" srcId="{B50393D6-59D4-45B9-AB97-84843F515EFA}" destId="{F884BB90-550A-49EE-B7CB-4B58E36E1178}" srcOrd="2" destOrd="0" presId="urn:microsoft.com/office/officeart/2005/8/layout/hProcess9"/>
    <dgm:cxn modelId="{F543C40E-7DFD-4919-A0F6-D36C10A67AC8}" type="presParOf" srcId="{B50393D6-59D4-45B9-AB97-84843F515EFA}" destId="{00ECCFF0-EA17-477C-8812-E5FAADD0E3F0}" srcOrd="3" destOrd="0" presId="urn:microsoft.com/office/officeart/2005/8/layout/hProcess9"/>
    <dgm:cxn modelId="{0EFA0A13-D877-4FAA-BC9A-FC918BEDB447}" type="presParOf" srcId="{B50393D6-59D4-45B9-AB97-84843F515EFA}" destId="{5E99CD87-4EE9-4A64-B310-F50DA5657314}" srcOrd="4" destOrd="0" presId="urn:microsoft.com/office/officeart/2005/8/layout/hProcess9"/>
    <dgm:cxn modelId="{C7319A64-B7D5-4AF9-8243-D59ABDFC9C46}" type="presParOf" srcId="{B50393D6-59D4-45B9-AB97-84843F515EFA}" destId="{36E8820D-9218-4265-9D59-B02CB7D7C1EF}" srcOrd="5" destOrd="0" presId="urn:microsoft.com/office/officeart/2005/8/layout/hProcess9"/>
    <dgm:cxn modelId="{216A5745-6110-4826-9623-A3A0409CED6A}" type="presParOf" srcId="{B50393D6-59D4-45B9-AB97-84843F515EFA}" destId="{252A9569-F7B9-4E69-AC70-C6578E6DE4C8}" srcOrd="6" destOrd="0" presId="urn:microsoft.com/office/officeart/2005/8/layout/hProcess9"/>
    <dgm:cxn modelId="{A0193517-2FBA-4E31-9F84-D8C6AADB71B8}" type="presParOf" srcId="{B50393D6-59D4-45B9-AB97-84843F515EFA}" destId="{32D3A1D2-EFB7-4223-A8DB-E4D0B9ED64C1}" srcOrd="7" destOrd="0" presId="urn:microsoft.com/office/officeart/2005/8/layout/hProcess9"/>
    <dgm:cxn modelId="{EED6A55A-6DCC-48A0-93B1-ED977CEAE7FE}" type="presParOf" srcId="{B50393D6-59D4-45B9-AB97-84843F515EFA}" destId="{C468AE42-F5C6-407C-9F67-B81C8443B00A}" srcOrd="8" destOrd="0" presId="urn:microsoft.com/office/officeart/2005/8/layout/hProcess9"/>
    <dgm:cxn modelId="{27D72D14-2B58-4578-A213-218280938BAD}" type="presParOf" srcId="{B50393D6-59D4-45B9-AB97-84843F515EFA}" destId="{90ECE168-9481-47EB-AF1E-95DF27E65761}" srcOrd="9" destOrd="0" presId="urn:microsoft.com/office/officeart/2005/8/layout/hProcess9"/>
    <dgm:cxn modelId="{A6307159-E726-402A-8982-0FF26B9B413F}" type="presParOf" srcId="{B50393D6-59D4-45B9-AB97-84843F515EFA}" destId="{0278CBD0-C115-4A3D-B48F-3377F5AFEAC4}" srcOrd="10" destOrd="0" presId="urn:microsoft.com/office/officeart/2005/8/layout/hProcess9"/>
    <dgm:cxn modelId="{D291673D-9B85-4081-8000-606652FEE1AF}" type="presParOf" srcId="{B50393D6-59D4-45B9-AB97-84843F515EFA}" destId="{DDEF7EFE-0A82-47AB-8CAD-9A8FD120952D}" srcOrd="11" destOrd="0" presId="urn:microsoft.com/office/officeart/2005/8/layout/hProcess9"/>
    <dgm:cxn modelId="{356481C8-7D1E-4052-9EBB-1BFE66B41DCF}" type="presParOf" srcId="{B50393D6-59D4-45B9-AB97-84843F515EFA}" destId="{2A5F1A86-F88D-4266-A510-25C247F1130F}" srcOrd="12" destOrd="0" presId="urn:microsoft.com/office/officeart/2005/8/layout/hProcess9"/>
    <dgm:cxn modelId="{2AE57C88-5D1D-4C34-8B3A-19CCFCF2E3BF}" type="presParOf" srcId="{B50393D6-59D4-45B9-AB97-84843F515EFA}" destId="{88767A57-BD50-452E-A738-56A42EB35E58}" srcOrd="13" destOrd="0" presId="urn:microsoft.com/office/officeart/2005/8/layout/hProcess9"/>
    <dgm:cxn modelId="{EC2983DA-1BBF-4A6D-AF56-75AF00A8C3D1}" type="presParOf" srcId="{B50393D6-59D4-45B9-AB97-84843F515EFA}" destId="{3E6731F8-BF16-4234-80D3-8BCBDA8B5D29}" srcOrd="1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23529-B89B-41CF-A403-6E5CFAF66F11}">
      <dsp:nvSpPr>
        <dsp:cNvPr id="0" name=""/>
        <dsp:cNvSpPr/>
      </dsp:nvSpPr>
      <dsp:spPr>
        <a:xfrm>
          <a:off x="0" y="0"/>
          <a:ext cx="9701462" cy="2007021"/>
        </a:xfrm>
        <a:prstGeom prst="rightArrow">
          <a:avLst/>
        </a:prstGeom>
        <a:solidFill>
          <a:srgbClr val="C7C6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E8BEF-3E86-4A7D-A8B7-239213A0CFB2}">
      <dsp:nvSpPr>
        <dsp:cNvPr id="0" name=""/>
        <dsp:cNvSpPr/>
      </dsp:nvSpPr>
      <dsp:spPr>
        <a:xfrm>
          <a:off x="136896" y="621678"/>
          <a:ext cx="1003534" cy="800175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Solicita</a:t>
          </a:r>
          <a:r>
            <a:rPr lang="pt-BR" sz="16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sp:txBody>
      <dsp:txXfrm>
        <a:off x="175957" y="660739"/>
        <a:ext cx="925412" cy="722053"/>
      </dsp:txXfrm>
    </dsp:sp>
    <dsp:sp modelId="{F884BB90-550A-49EE-B7CB-4B58E36E1178}">
      <dsp:nvSpPr>
        <dsp:cNvPr id="0" name=""/>
        <dsp:cNvSpPr/>
      </dsp:nvSpPr>
      <dsp:spPr>
        <a:xfrm>
          <a:off x="1189442" y="730370"/>
          <a:ext cx="962983" cy="570620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(ONS)</a:t>
          </a:r>
        </a:p>
      </dsp:txBody>
      <dsp:txXfrm>
        <a:off x="1217297" y="758225"/>
        <a:ext cx="907273" cy="514910"/>
      </dsp:txXfrm>
    </dsp:sp>
    <dsp:sp modelId="{5E99CD87-4EE9-4A64-B310-F50DA5657314}">
      <dsp:nvSpPr>
        <dsp:cNvPr id="0" name=""/>
        <dsp:cNvSpPr/>
      </dsp:nvSpPr>
      <dsp:spPr>
        <a:xfrm>
          <a:off x="2230452" y="654818"/>
          <a:ext cx="1082520" cy="709554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Conclui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Testes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sp:txBody>
      <dsp:txXfrm>
        <a:off x="2265090" y="689456"/>
        <a:ext cx="1013244" cy="640278"/>
      </dsp:txXfrm>
    </dsp:sp>
    <dsp:sp modelId="{252A9569-F7B9-4E69-AC70-C6578E6DE4C8}">
      <dsp:nvSpPr>
        <dsp:cNvPr id="0" name=""/>
        <dsp:cNvSpPr/>
      </dsp:nvSpPr>
      <dsp:spPr>
        <a:xfrm>
          <a:off x="3383212" y="654818"/>
          <a:ext cx="1079092" cy="697383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Solicita TLP </a:t>
          </a: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sp:txBody>
      <dsp:txXfrm>
        <a:off x="3417255" y="688861"/>
        <a:ext cx="1011006" cy="629297"/>
      </dsp:txXfrm>
    </dsp:sp>
    <dsp:sp modelId="{C468AE42-F5C6-407C-9F67-B81C8443B00A}">
      <dsp:nvSpPr>
        <dsp:cNvPr id="0" name=""/>
        <dsp:cNvSpPr/>
      </dsp:nvSpPr>
      <dsp:spPr>
        <a:xfrm>
          <a:off x="4531452" y="654818"/>
          <a:ext cx="1076333" cy="709554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(ONS)</a:t>
          </a:r>
        </a:p>
      </dsp:txBody>
      <dsp:txXfrm>
        <a:off x="4566090" y="689456"/>
        <a:ext cx="1007057" cy="640278"/>
      </dsp:txXfrm>
    </dsp:sp>
    <dsp:sp modelId="{0278CBD0-C115-4A3D-B48F-3377F5AFEAC4}">
      <dsp:nvSpPr>
        <dsp:cNvPr id="0" name=""/>
        <dsp:cNvSpPr/>
      </dsp:nvSpPr>
      <dsp:spPr>
        <a:xfrm>
          <a:off x="5679704" y="654818"/>
          <a:ext cx="1195019" cy="709554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Elimina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Pendência </a:t>
          </a: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(Agente)</a:t>
          </a:r>
        </a:p>
      </dsp:txBody>
      <dsp:txXfrm>
        <a:off x="5714342" y="689456"/>
        <a:ext cx="1125743" cy="640278"/>
      </dsp:txXfrm>
    </dsp:sp>
    <dsp:sp modelId="{2A5F1A86-F88D-4266-A510-25C247F1130F}">
      <dsp:nvSpPr>
        <dsp:cNvPr id="0" name=""/>
        <dsp:cNvSpPr/>
      </dsp:nvSpPr>
      <dsp:spPr>
        <a:xfrm>
          <a:off x="6910795" y="730370"/>
          <a:ext cx="1086240" cy="602684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Solicita TLD (Agente)</a:t>
          </a:r>
        </a:p>
      </dsp:txBody>
      <dsp:txXfrm>
        <a:off x="6940216" y="759791"/>
        <a:ext cx="1027398" cy="543842"/>
      </dsp:txXfrm>
    </dsp:sp>
    <dsp:sp modelId="{3E6731F8-BF16-4234-80D3-8BCBDA8B5D29}">
      <dsp:nvSpPr>
        <dsp:cNvPr id="0" name=""/>
        <dsp:cNvSpPr/>
      </dsp:nvSpPr>
      <dsp:spPr>
        <a:xfrm>
          <a:off x="8059047" y="730370"/>
          <a:ext cx="1030434" cy="561725"/>
        </a:xfrm>
        <a:prstGeom prst="roundRect">
          <a:avLst/>
        </a:prstGeom>
        <a:solidFill>
          <a:srgbClr val="3367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TLD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(ONS)</a:t>
          </a:r>
        </a:p>
      </dsp:txBody>
      <dsp:txXfrm>
        <a:off x="8086468" y="757791"/>
        <a:ext cx="975592" cy="50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1" rIns="92624" bIns="46311" numCol="1" anchor="t" anchorCtr="0" compatLnSpc="1">
            <a:prstTxWarp prst="textNoShape">
              <a:avLst/>
            </a:prstTxWarp>
          </a:bodyPr>
          <a:lstStyle>
            <a:lvl1pPr algn="l" defTabSz="925438" eaLnBrk="0" hangingPunct="0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1" rIns="92624" bIns="46311" numCol="1" anchor="t" anchorCtr="0" compatLnSpc="1">
            <a:prstTxWarp prst="textNoShape">
              <a:avLst/>
            </a:prstTxWarp>
          </a:bodyPr>
          <a:lstStyle>
            <a:lvl1pPr algn="r" defTabSz="925438" eaLnBrk="0" hangingPunct="0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2539"/>
            <a:ext cx="29464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1" rIns="92624" bIns="46311" numCol="1" anchor="b" anchorCtr="0" compatLnSpc="1">
            <a:prstTxWarp prst="textNoShape">
              <a:avLst/>
            </a:prstTxWarp>
          </a:bodyPr>
          <a:lstStyle>
            <a:lvl1pPr algn="l" defTabSz="925438" eaLnBrk="0" hangingPunct="0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9418638"/>
            <a:ext cx="294798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1" rIns="92624" bIns="46311" numCol="1" anchor="b" anchorCtr="0" compatLnSpc="1">
            <a:prstTxWarp prst="textNoShape">
              <a:avLst/>
            </a:prstTxWarp>
          </a:bodyPr>
          <a:lstStyle>
            <a:lvl1pPr algn="r" defTabSz="925438" eaLnBrk="0" hangingPunct="0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6860FABD-76D3-4E45-BD39-A819498D4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51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>
            <a:lvl1pPr algn="l" defTabSz="917501" eaLnBrk="0" hangingPunct="0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>
            <a:lvl1pPr algn="r" defTabSz="917501" eaLnBrk="0" hangingPunct="0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84225"/>
            <a:ext cx="5199063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699001"/>
            <a:ext cx="49879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48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b" anchorCtr="0" compatLnSpc="1">
            <a:prstTxWarp prst="textNoShape">
              <a:avLst/>
            </a:prstTxWarp>
          </a:bodyPr>
          <a:lstStyle>
            <a:lvl1pPr algn="l" defTabSz="917501" eaLnBrk="0" hangingPunct="0">
              <a:defRPr sz="12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98000"/>
            <a:ext cx="29448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2" tIns="45946" rIns="91892" bIns="45946" numCol="1" anchor="b" anchorCtr="0" compatLnSpc="1">
            <a:prstTxWarp prst="textNoShape">
              <a:avLst/>
            </a:prstTxWarp>
          </a:bodyPr>
          <a:lstStyle>
            <a:lvl1pPr algn="r" defTabSz="917501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95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15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2126" algn="l" rtl="0" eaLnBrk="0" fontAlgn="base" hangingPunct="0">
      <a:spcBef>
        <a:spcPct val="30000"/>
      </a:spcBef>
      <a:spcAft>
        <a:spcPct val="0"/>
      </a:spcAft>
      <a:defRPr sz="1415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4252" algn="l" rtl="0" eaLnBrk="0" fontAlgn="base" hangingPunct="0">
      <a:spcBef>
        <a:spcPct val="30000"/>
      </a:spcBef>
      <a:spcAft>
        <a:spcPct val="0"/>
      </a:spcAft>
      <a:defRPr sz="1415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66377" algn="l" rtl="0" eaLnBrk="0" fontAlgn="base" hangingPunct="0">
      <a:spcBef>
        <a:spcPct val="30000"/>
      </a:spcBef>
      <a:spcAft>
        <a:spcPct val="0"/>
      </a:spcAft>
      <a:defRPr sz="1415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88502" algn="l" rtl="0" eaLnBrk="0" fontAlgn="base" hangingPunct="0">
      <a:spcBef>
        <a:spcPct val="30000"/>
      </a:spcBef>
      <a:spcAft>
        <a:spcPct val="0"/>
      </a:spcAft>
      <a:defRPr sz="1415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12089" algn="l" defTabSz="1044836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6pPr>
    <a:lvl7pPr marL="3134507" algn="l" defTabSz="1044836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7pPr>
    <a:lvl8pPr marL="3656924" algn="l" defTabSz="1044836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8pPr>
    <a:lvl9pPr marL="4179342" algn="l" defTabSz="1044836" rtl="0" eaLnBrk="1" latinLnBrk="0" hangingPunct="1">
      <a:defRPr sz="14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9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C905C56-BA49-45EE-9CD2-65A5C06C83B6}" type="slidenum">
              <a:rPr lang="en-US" altLang="pt-BR" sz="1200" b="0">
                <a:latin typeface="Times New Roman" panose="02020603050405020304" pitchFamily="18" charset="0"/>
              </a:rPr>
              <a:pPr algn="r"/>
              <a:t>8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0975" cy="371951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157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76" tIns="50142" rIns="100276" bIns="50142"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4234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4CC1661-CEE0-4E6C-A627-9DDBC307699F}" type="slidenum">
              <a:rPr lang="en-US" altLang="pt-BR" sz="1200" b="0">
                <a:latin typeface="Times New Roman" panose="02020603050405020304" pitchFamily="18" charset="0"/>
              </a:rPr>
              <a:pPr algn="r"/>
              <a:t>9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0975" cy="371951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157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919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2832E37-6C98-486A-B968-B37CC73C17DE}" type="slidenum">
              <a:rPr lang="en-US" altLang="pt-BR" sz="1200" b="0">
                <a:latin typeface="Times New Roman" panose="02020603050405020304" pitchFamily="18" charset="0"/>
              </a:rPr>
              <a:pPr algn="r"/>
              <a:t>10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0975" cy="371951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157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981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1D9F605-5ADC-4719-B01F-DEC1997FF113}" type="slidenum">
              <a:rPr lang="en-US" altLang="pt-BR" sz="1200" b="0">
                <a:latin typeface="Times New Roman" panose="02020603050405020304" pitchFamily="18" charset="0"/>
              </a:rPr>
              <a:pPr algn="r"/>
              <a:t>11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0975" cy="37195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157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908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F74A3E8-FB45-44EA-B376-E5702DD22727}" type="slidenum">
              <a:rPr lang="en-US" altLang="pt-BR" sz="1200" b="0">
                <a:latin typeface="Times New Roman" panose="02020603050405020304" pitchFamily="18" charset="0"/>
              </a:rPr>
              <a:pPr algn="r"/>
              <a:t>13</a:t>
            </a:fld>
            <a:endParaRPr lang="en-US" altLang="pt-BR" sz="1200" b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0975" cy="37195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1700"/>
            <a:ext cx="498157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2436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10266357" y="7251767"/>
            <a:ext cx="373150" cy="23867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64" tIns="41982" rIns="83964" bIns="41982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fld id="{E031ED72-735B-430B-9E73-3E1D15A8E05C}" type="slidenum">
              <a:rPr lang="pt-BR" sz="1000" b="0" smtClean="0">
                <a:solidFill>
                  <a:schemeClr val="bg2"/>
                </a:solidFill>
                <a:latin typeface="Arial" charset="0"/>
                <a:cs typeface="Arial" charset="0"/>
              </a:rPr>
              <a:pPr algn="ctr">
                <a:defRPr/>
              </a:pPr>
              <a:t>‹nº›</a:t>
            </a:fld>
            <a:endParaRPr lang="pt-BR" sz="1000" b="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-5198"/>
          <a:stretch/>
        </p:blipFill>
        <p:spPr>
          <a:xfrm>
            <a:off x="0" y="-15240"/>
            <a:ext cx="10693400" cy="799338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554612" y="4068663"/>
            <a:ext cx="5557817" cy="8449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rgbClr val="6362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4554612" y="5650439"/>
            <a:ext cx="5557817" cy="1010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63626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 userDrawn="1"/>
        </p:nvSpPr>
        <p:spPr bwMode="auto">
          <a:xfrm>
            <a:off x="10266357" y="7251767"/>
            <a:ext cx="373150" cy="23867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3964" tIns="41982" rIns="83964" bIns="41982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fld id="{A342B598-D559-4E28-A1D5-89C9473458BA}" type="slidenum">
              <a:rPr lang="pt-BR" sz="1000" b="0" smtClean="0">
                <a:solidFill>
                  <a:schemeClr val="bg2"/>
                </a:solidFill>
                <a:latin typeface="Arial" charset="0"/>
                <a:cs typeface="Arial" charset="0"/>
              </a:rPr>
              <a:pPr algn="ctr">
                <a:defRPr/>
              </a:pPr>
              <a:t>‹nº›</a:t>
            </a:fld>
            <a:endParaRPr lang="pt-BR" sz="1000" b="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687"/>
            <a:ext cx="10693400" cy="1785798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82604" y="4588120"/>
            <a:ext cx="5726236" cy="11789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3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Fundo Cinz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691813" cy="7092206"/>
          </a:xfrm>
          <a:prstGeom prst="rect">
            <a:avLst/>
          </a:prstGeom>
          <a:gradFill>
            <a:gsLst>
              <a:gs pos="2300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748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591" y="302738"/>
            <a:ext cx="9622632" cy="61958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527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6685" y="1239822"/>
            <a:ext cx="9622632" cy="5476908"/>
          </a:xfrm>
          <a:prstGeom prst="rect">
            <a:avLst/>
          </a:prstGeom>
        </p:spPr>
        <p:txBody>
          <a:bodyPr/>
          <a:lstStyle>
            <a:lvl1pPr>
              <a:defRPr sz="3086"/>
            </a:lvl1pPr>
            <a:lvl2pPr>
              <a:defRPr sz="2756"/>
            </a:lvl2pPr>
            <a:lvl3pPr>
              <a:defRPr sz="2535"/>
            </a:lvl3pPr>
            <a:lvl4pPr>
              <a:defRPr sz="2205"/>
            </a:lvl4pPr>
            <a:lvl5pPr>
              <a:defRPr sz="2205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81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12" name="Rectangle 26"/>
          <p:cNvSpPr/>
          <p:nvPr userDrawn="1"/>
        </p:nvSpPr>
        <p:spPr>
          <a:xfrm>
            <a:off x="3473698" y="4355901"/>
            <a:ext cx="3535632" cy="2533614"/>
          </a:xfrm>
          <a:prstGeom prst="rect">
            <a:avLst/>
          </a:prstGeom>
          <a:solidFill>
            <a:srgbClr val="1EA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kumimoji="0" lang="pt-BR" sz="2000" b="1"/>
          </a:p>
        </p:txBody>
      </p:sp>
      <p:sp>
        <p:nvSpPr>
          <p:cNvPr id="14" name="Rectangle 26"/>
          <p:cNvSpPr/>
          <p:nvPr userDrawn="1"/>
        </p:nvSpPr>
        <p:spPr>
          <a:xfrm>
            <a:off x="-6278" y="4355901"/>
            <a:ext cx="3479976" cy="2533614"/>
          </a:xfrm>
          <a:prstGeom prst="rect">
            <a:avLst/>
          </a:prstGeom>
          <a:solidFill>
            <a:srgbClr val="E2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kumimoji="0" lang="pt-BR" sz="2000" b="1"/>
          </a:p>
        </p:txBody>
      </p:sp>
      <p:sp>
        <p:nvSpPr>
          <p:cNvPr id="15" name="Rectangle 26"/>
          <p:cNvSpPr/>
          <p:nvPr userDrawn="1"/>
        </p:nvSpPr>
        <p:spPr>
          <a:xfrm>
            <a:off x="7009330" y="4355901"/>
            <a:ext cx="3680326" cy="2533614"/>
          </a:xfrm>
          <a:prstGeom prst="rect">
            <a:avLst/>
          </a:prstGeom>
          <a:solidFill>
            <a:srgbClr val="1A9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kumimoji="0" lang="pt-BR" sz="2000" b="1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4279386" y="4779302"/>
            <a:ext cx="2235529" cy="165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3º assunto da agenda de reunião ou sumário</a:t>
            </a:r>
            <a:endParaRPr kumimoji="0" lang="pt-BR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681285" y="4779302"/>
            <a:ext cx="2235529" cy="165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2º assunto da agenda de reunião ou sumário</a:t>
            </a:r>
            <a:endParaRPr kumimoji="0" lang="pt-BR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7710230" y="4738777"/>
            <a:ext cx="2235529" cy="1657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0" lang="pt-BR" dirty="0" smtClean="0"/>
              <a:t>Clique e escreva o 4º assunto da agenda de reunião ou sumário</a:t>
            </a:r>
            <a:endParaRPr kumimoji="0" lang="pt-BR" dirty="0"/>
          </a:p>
        </p:txBody>
      </p:sp>
    </p:spTree>
    <p:extLst>
      <p:ext uri="{BB962C8B-B14F-4D97-AF65-F5344CB8AC3E}">
        <p14:creationId xmlns:p14="http://schemas.microsoft.com/office/powerpoint/2010/main" val="142633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/>
          <a:stretch/>
        </p:blipFill>
        <p:spPr>
          <a:xfrm>
            <a:off x="1" y="7034233"/>
            <a:ext cx="10602490" cy="413977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6968272" y="7126321"/>
            <a:ext cx="2194058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3B83693D-6057-462C-9B97-1388E0AADA6A}" type="slidenum">
              <a:rPr lang="pt-BR" sz="105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‹nº›</a:t>
            </a:fld>
            <a:endParaRPr lang="pt-BR" sz="10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0" r:id="rId4"/>
    <p:sldLayoutId id="2147483783" r:id="rId5"/>
    <p:sldLayoutId id="2147483786" r:id="rId6"/>
    <p:sldLayoutId id="214748378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79855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5971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439564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919418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596" indent="-358596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17" indent="-298831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8237" indent="-23906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9281" indent="-23906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8867" indent="-23906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9201" indent="-23992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9054" indent="-23992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98909" indent="-23992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78764" indent="-23992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55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9710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564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418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73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9128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982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837" algn="l" defTabSz="959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81810" y="3563813"/>
            <a:ext cx="5616624" cy="1800200"/>
          </a:xfrm>
          <a:prstGeom prst="rect">
            <a:avLst/>
          </a:prstGeom>
        </p:spPr>
        <p:txBody>
          <a:bodyPr lIns="83964" tIns="41982" rIns="83964" bIns="41982" anchor="ctr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defTabSz="839641" eaLnBrk="0" hangingPunct="0"/>
            <a:r>
              <a:rPr lang="pt-BR" sz="2400" kern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Implantação e Integração de Novos Empreendimentos de Transmissão e Geração de Energia ao Sistema Elétrico Brasileiro</a:t>
            </a:r>
            <a:endParaRPr lang="pt-BR" sz="2400" kern="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7074098" y="6945789"/>
            <a:ext cx="3456384" cy="434448"/>
          </a:xfrm>
        </p:spPr>
        <p:txBody>
          <a:bodyPr>
            <a:noAutofit/>
          </a:bodyPr>
          <a:lstStyle/>
          <a:p>
            <a:pPr algn="r"/>
            <a:r>
              <a:rPr lang="pt-BR" sz="1800" i="1" dirty="0" smtClean="0"/>
              <a:t>Brasília, 14 de março de 2018</a:t>
            </a:r>
            <a:endParaRPr lang="pt-BR" sz="1800" i="1" dirty="0"/>
          </a:p>
        </p:txBody>
      </p:sp>
      <p:sp>
        <p:nvSpPr>
          <p:cNvPr id="6" name="Subtítulo 1"/>
          <p:cNvSpPr txBox="1">
            <a:spLocks/>
          </p:cNvSpPr>
          <p:nvPr/>
        </p:nvSpPr>
        <p:spPr>
          <a:xfrm>
            <a:off x="161330" y="6228109"/>
            <a:ext cx="5557817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rgbClr val="6362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9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pt-BR" sz="1800" b="0" i="1" kern="0" dirty="0" smtClean="0">
                <a:solidFill>
                  <a:schemeClr val="tx1"/>
                </a:solidFill>
              </a:rPr>
              <a:t>Adriano de Andrade Barbosa</a:t>
            </a:r>
          </a:p>
          <a:p>
            <a:r>
              <a:rPr lang="pt-BR" sz="1800" b="0" i="1" kern="0" dirty="0" smtClean="0">
                <a:solidFill>
                  <a:schemeClr val="tx1"/>
                </a:solidFill>
              </a:rPr>
              <a:t>Gerência de Engenharia de Instalações (EGI)</a:t>
            </a:r>
          </a:p>
          <a:p>
            <a:r>
              <a:rPr lang="pt-BR" sz="1800" b="0" i="1" kern="0" dirty="0" smtClean="0">
                <a:solidFill>
                  <a:schemeClr val="tx1"/>
                </a:solidFill>
              </a:rPr>
              <a:t>abarbosa@ons.org.br</a:t>
            </a:r>
            <a:endParaRPr lang="pt-BR" sz="1800" b="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10800000">
            <a:off x="567434" y="1043532"/>
            <a:ext cx="2114176" cy="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200" b="0" dirty="0"/>
              <a:t> </a:t>
            </a:r>
            <a:r>
              <a:rPr lang="pt-BR" altLang="pt-BR" sz="2200" b="0" u="sng" dirty="0" smtClean="0"/>
              <a:t>Sistemática</a:t>
            </a:r>
            <a:endParaRPr lang="pt-BR" altLang="pt-BR" sz="2200" b="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10800000">
            <a:off x="675467" y="1907629"/>
            <a:ext cx="9206944" cy="45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5363" indent="-49688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 smtClean="0"/>
              <a:t>Até 6 meses após a </a:t>
            </a:r>
            <a:r>
              <a:rPr lang="pt-BR" altLang="pt-BR" sz="2000" b="0" dirty="0"/>
              <a:t>assinatura do contrato de concessão pela Transmissora vencedora do Processo de Licitação de um Empreendimento  (determinado Lote de um Leilão), o ONS recebe por meio de correspondência da Transmissora a primeira remessa de arquivos para iniciar a análise da documentação do Projeto Básico</a:t>
            </a:r>
          </a:p>
          <a:p>
            <a:pPr marL="3429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 smtClean="0"/>
              <a:t>O ONS realiza a análise do Projeto Básico e aponta eventuais pendências ou não-conformidades, </a:t>
            </a:r>
            <a:r>
              <a:rPr lang="pt-BR" altLang="pt-BR" sz="2000" b="0" dirty="0"/>
              <a:t>gerando a emissão de um </a:t>
            </a:r>
            <a:r>
              <a:rPr lang="pt-BR" altLang="pt-BR" sz="2000" b="0" dirty="0" smtClean="0"/>
              <a:t>Parecer encaminhado ao </a:t>
            </a:r>
            <a:r>
              <a:rPr lang="pt-BR" altLang="pt-BR" sz="2000" b="0" dirty="0"/>
              <a:t>Agente (c/ cópia à ANEEL)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 smtClean="0"/>
              <a:t>O </a:t>
            </a:r>
            <a:r>
              <a:rPr lang="pt-BR" altLang="pt-BR" sz="2000" b="0" dirty="0"/>
              <a:t>ciclo de revisão </a:t>
            </a:r>
            <a:r>
              <a:rPr lang="pt-BR" altLang="pt-BR" sz="2000" b="0" dirty="0" smtClean="0"/>
              <a:t>de cada projeto termina </a:t>
            </a:r>
            <a:r>
              <a:rPr lang="pt-BR" altLang="pt-BR" sz="2000" b="0" dirty="0"/>
              <a:t>quando suas pendências são eliminadas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000" b="0" dirty="0" smtClean="0"/>
              <a:t>Quando concluído, </a:t>
            </a:r>
            <a:r>
              <a:rPr lang="pt-BR" altLang="pt-BR" sz="2000" b="0" dirty="0"/>
              <a:t>o ONS emite o CCPB (Certificado de Conformidade de Projeto Básico) em uma correspondência à ANEEL (c/ cópia para o Agente) atestando a conformidade do referido </a:t>
            </a:r>
            <a:r>
              <a:rPr lang="pt-BR" altLang="pt-BR" sz="2000" b="0" dirty="0" smtClean="0"/>
              <a:t>empreendimento</a:t>
            </a:r>
            <a:endParaRPr lang="pt-BR" altLang="pt-BR" sz="2000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10800000">
            <a:off x="675467" y="360629"/>
            <a:ext cx="9350959" cy="3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2000" dirty="0" smtClean="0"/>
              <a:t>ANÁLISE </a:t>
            </a:r>
            <a:r>
              <a:rPr lang="pt-BR" sz="2000" dirty="0"/>
              <a:t>TÉCNICA DE PROJETOS BÁSICOS</a:t>
            </a:r>
          </a:p>
        </p:txBody>
      </p:sp>
    </p:spTree>
    <p:extLst>
      <p:ext uri="{BB962C8B-B14F-4D97-AF65-F5344CB8AC3E}">
        <p14:creationId xmlns:p14="http://schemas.microsoft.com/office/powerpoint/2010/main" val="363178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10800000">
            <a:off x="675467" y="1619597"/>
            <a:ext cx="9020249" cy="386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5363" indent="-49688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pt-BR" altLang="pt-BR" sz="2200" b="0" dirty="0" smtClean="0"/>
              <a:t>Avaliação da </a:t>
            </a:r>
            <a:r>
              <a:rPr lang="pt-BR" altLang="pt-BR" sz="2200" b="0" dirty="0"/>
              <a:t>conformidade das características dos equipamentos como efetivamente implantados do empreendimento autorizado ou </a:t>
            </a:r>
            <a:r>
              <a:rPr lang="pt-BR" altLang="pt-BR" sz="2200" b="0" dirty="0" smtClean="0"/>
              <a:t>licitado</a:t>
            </a:r>
            <a:endParaRPr lang="pt-BR" altLang="pt-BR" sz="2200" b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000" b="0" dirty="0" smtClean="0"/>
              <a:t>Atendimento </a:t>
            </a:r>
            <a:r>
              <a:rPr lang="pt-BR" altLang="pt-BR" sz="2000" b="0" dirty="0"/>
              <a:t>às </a:t>
            </a:r>
            <a:r>
              <a:rPr lang="pt-BR" altLang="pt-BR" sz="2000" b="0" dirty="0" smtClean="0"/>
              <a:t>características </a:t>
            </a:r>
            <a:r>
              <a:rPr lang="pt-BR" altLang="pt-BR" sz="2000" b="0" dirty="0"/>
              <a:t>apresentadas no Anexo Técnico do Edital de </a:t>
            </a:r>
            <a:r>
              <a:rPr lang="pt-BR" altLang="pt-BR" sz="2000" b="0" dirty="0" smtClean="0"/>
              <a:t>Leilão</a:t>
            </a:r>
            <a:endParaRPr lang="pt-BR" altLang="pt-BR" sz="2000" b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000" b="0" dirty="0" smtClean="0"/>
              <a:t>Conformidade </a:t>
            </a:r>
            <a:r>
              <a:rPr lang="pt-BR" altLang="pt-BR" sz="2000" b="0" dirty="0"/>
              <a:t>às </a:t>
            </a:r>
            <a:r>
              <a:rPr lang="pt-BR" altLang="pt-BR" sz="2000" b="0" dirty="0" smtClean="0"/>
              <a:t>análises </a:t>
            </a:r>
            <a:r>
              <a:rPr lang="pt-BR" altLang="pt-BR" sz="2000" b="0" dirty="0"/>
              <a:t>realizadas na fase do Projeto </a:t>
            </a:r>
            <a:r>
              <a:rPr lang="pt-BR" altLang="pt-BR" sz="2000" b="0" dirty="0" smtClean="0"/>
              <a:t>Básico</a:t>
            </a:r>
            <a:endParaRPr lang="pt-BR" altLang="pt-BR" sz="2000" b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000" b="0" dirty="0" smtClean="0"/>
              <a:t>Atendimento </a:t>
            </a:r>
            <a:r>
              <a:rPr lang="pt-BR" altLang="pt-BR" sz="2000" b="0" dirty="0"/>
              <a:t>aos requisitos estabelecidos nos Procedimentos de </a:t>
            </a:r>
            <a:r>
              <a:rPr lang="pt-BR" altLang="pt-BR" sz="2000" b="0" dirty="0" smtClean="0"/>
              <a:t>Rede</a:t>
            </a:r>
            <a:endParaRPr lang="pt-BR" altLang="pt-BR" sz="2000" b="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pt-BR" altLang="pt-BR" sz="2000" b="0" dirty="0" smtClean="0"/>
              <a:t>Obtenção </a:t>
            </a:r>
            <a:r>
              <a:rPr lang="pt-BR" altLang="pt-BR" sz="2000" b="0" dirty="0"/>
              <a:t>dos parâmetros elétricos das novas instalações para a </a:t>
            </a:r>
            <a:r>
              <a:rPr lang="pt-BR" altLang="pt-BR" sz="2000" b="0"/>
              <a:t>alimentação </a:t>
            </a:r>
            <a:r>
              <a:rPr lang="pt-BR" altLang="pt-BR" sz="2000" b="0" smtClean="0"/>
              <a:t>da base </a:t>
            </a:r>
            <a:r>
              <a:rPr lang="pt-BR" altLang="pt-BR" sz="2000" b="0" dirty="0"/>
              <a:t>de dados </a:t>
            </a:r>
            <a:r>
              <a:rPr lang="pt-BR" altLang="pt-BR" sz="2000" b="0" dirty="0" smtClean="0"/>
              <a:t>técnica </a:t>
            </a:r>
            <a:r>
              <a:rPr lang="pt-BR" altLang="pt-BR" sz="2000" b="0" dirty="0"/>
              <a:t>do </a:t>
            </a:r>
            <a:r>
              <a:rPr lang="pt-BR" altLang="pt-BR" sz="2000" b="0" dirty="0" smtClean="0"/>
              <a:t>ONS</a:t>
            </a:r>
            <a:endParaRPr lang="pt-BR" altLang="pt-BR" sz="2000" b="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10800000">
            <a:off x="675467" y="360629"/>
            <a:ext cx="9350959" cy="3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2000" dirty="0" smtClean="0"/>
              <a:t>ANÁLISE DAS CARACTERÍSTICAS COMO CONSTRUÍDO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4171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53818" y="4427909"/>
            <a:ext cx="5616624" cy="1512168"/>
          </a:xfrm>
          <a:prstGeom prst="rect">
            <a:avLst/>
          </a:prstGeom>
        </p:spPr>
        <p:txBody>
          <a:bodyPr lIns="83964" tIns="41982" rIns="83964" bIns="41982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defTabSz="839641" eaLnBrk="0" hangingPunct="0"/>
            <a:r>
              <a:rPr lang="pt-BR" sz="28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Estudos e Testes para Energização de Novos Equipamentos e Instalações</a:t>
            </a:r>
            <a:endParaRPr lang="pt-BR" sz="28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4"/>
          <p:cNvSpPr txBox="1">
            <a:spLocks noChangeArrowheads="1"/>
          </p:cNvSpPr>
          <p:nvPr/>
        </p:nvSpPr>
        <p:spPr bwMode="auto">
          <a:xfrm rot="10800000">
            <a:off x="514570" y="306324"/>
            <a:ext cx="9859480" cy="3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2000" dirty="0" smtClean="0"/>
              <a:t>ESTUDOS PRÉ-OPERACIONAIS</a:t>
            </a:r>
            <a:endParaRPr lang="pt-BR" sz="20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rot="10800000">
            <a:off x="665352" y="1620497"/>
            <a:ext cx="9421422" cy="44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b="0" u="sng"/>
              <a:t>Processo</a:t>
            </a:r>
            <a:r>
              <a:rPr lang="pt-BR" altLang="pt-BR" sz="2200" b="0"/>
              <a:t>:  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 rot="10800000">
            <a:off x="779628" y="2339677"/>
            <a:ext cx="9192870" cy="266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5363" indent="-49688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93838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200" b="0" dirty="0"/>
              <a:t>Os resultados apresentados nos Pareceres Técnicos emitidos nas fases referentes à análise do Projeto Básico e na verificação da conformidade das características dos equipamentos como efetivamente implantados do empreendimento servirão de base para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altLang="pt-BR" sz="2000" b="0" dirty="0"/>
              <a:t>Estudos Pré-Operacionais do empreendimento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BR" altLang="pt-BR" sz="2000" b="0" dirty="0"/>
              <a:t>Características efetivas do empreendimento na fase final de entrada em </a:t>
            </a:r>
            <a:r>
              <a:rPr lang="pt-BR" altLang="pt-BR" sz="2000" b="0" dirty="0" smtClean="0"/>
              <a:t>operação</a:t>
            </a:r>
            <a:endParaRPr lang="pt-BR" alt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3398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93378" y="539477"/>
            <a:ext cx="9433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Estudos Pré-Operacionais e de Comissionamento 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3378" y="1331565"/>
            <a:ext cx="94330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marL="263525" indent="-263525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Avaliar 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desempenho de novas instalações da rede de operação 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seu impacto sobre a segurança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</a:t>
            </a:r>
          </a:p>
          <a:p>
            <a:pPr marL="263525" indent="-263525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Acompanhar 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comissionamento de novas instalações da rede de operação, quando da realização de ensaios com repercussão sistêmica ou que sejam importantes para a aferição e identificação de parâmetros e modelos de representação de componentes utilizados nas simulações do desempenho elétrico 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</a:t>
            </a:r>
          </a:p>
          <a:p>
            <a:pPr marL="342900" indent="-342900" eaLnBrk="0" hangingPunct="0">
              <a:spcAft>
                <a:spcPts val="1102"/>
              </a:spcAft>
              <a:buFont typeface="Arial" panose="020B0604020202020204" pitchFamily="34" charset="0"/>
              <a:buChar char="•"/>
              <a:defRPr/>
            </a:pP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Aft>
                <a:spcPts val="1102"/>
              </a:spcAft>
              <a:defRPr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PRODUTO: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Relatório de Estudo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Pré-Operacional,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que consolida os resultados das análises do desempenho elétrico do sistema com a entrada da nova instalação, que irão subsidiar a elaboração das instruções de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operação,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os ajustes de proteções de caráter sistêmico e dos esquemas de </a:t>
            </a:r>
            <a:r>
              <a:rPr lang="pt-BR" sz="2000" b="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religamento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automático, bem como a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concepção e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revisão </a:t>
            </a:r>
            <a:r>
              <a:rPr lang="pt-BR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de Sistemas Especiais de Proteção – </a:t>
            </a:r>
            <a:r>
              <a:rPr lang="pt-BR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SEP</a:t>
            </a:r>
            <a:endParaRPr lang="pt-BR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b="4269"/>
          <a:stretch/>
        </p:blipFill>
        <p:spPr>
          <a:xfrm>
            <a:off x="-1" y="0"/>
            <a:ext cx="10691813" cy="6948190"/>
          </a:xfrm>
          <a:prstGeom prst="rect">
            <a:avLst/>
          </a:prstGeom>
        </p:spPr>
      </p:pic>
      <p:sp>
        <p:nvSpPr>
          <p:cNvPr id="3" name="Pentagon 11"/>
          <p:cNvSpPr/>
          <p:nvPr/>
        </p:nvSpPr>
        <p:spPr>
          <a:xfrm rot="5400000">
            <a:off x="4993799" y="-1607074"/>
            <a:ext cx="842474" cy="5466852"/>
          </a:xfrm>
          <a:prstGeom prst="homePlate">
            <a:avLst>
              <a:gd name="adj" fmla="val 45957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205" dirty="0" smtClean="0">
                <a:latin typeface="Tahoma" pitchFamily="34" charset="0"/>
                <a:cs typeface="Tahoma" pitchFamily="34" charset="0"/>
              </a:rPr>
              <a:t>Cronograma de Etapas</a:t>
            </a:r>
            <a:endParaRPr lang="en-US" sz="2205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Pentagon 11"/>
          <p:cNvSpPr/>
          <p:nvPr/>
        </p:nvSpPr>
        <p:spPr>
          <a:xfrm rot="5400000">
            <a:off x="4993799" y="-2312189"/>
            <a:ext cx="842474" cy="5466852"/>
          </a:xfrm>
          <a:prstGeom prst="homePlate">
            <a:avLst>
              <a:gd name="adj" fmla="val 45957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205" dirty="0" smtClean="0">
                <a:latin typeface="Tahoma" pitchFamily="34" charset="0"/>
                <a:cs typeface="Tahoma" pitchFamily="34" charset="0"/>
              </a:rPr>
              <a:t>Estudos Pré-Operacionais e de Comissionamento</a:t>
            </a:r>
            <a:endParaRPr lang="en-US" sz="2205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11"/>
          <p:cNvSpPr/>
          <p:nvPr/>
        </p:nvSpPr>
        <p:spPr>
          <a:xfrm rot="5400000">
            <a:off x="4813779" y="-1427054"/>
            <a:ext cx="1202514" cy="5466852"/>
          </a:xfrm>
          <a:prstGeom prst="homePlate">
            <a:avLst>
              <a:gd name="adj" fmla="val 45957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>
              <a:spcBef>
                <a:spcPts val="600"/>
              </a:spcBef>
            </a:pPr>
            <a:r>
              <a:rPr lang="pt-BR" sz="2205" dirty="0" smtClean="0">
                <a:latin typeface="Tahoma" pitchFamily="34" charset="0"/>
                <a:cs typeface="Tahoma" pitchFamily="34" charset="0"/>
              </a:rPr>
              <a:t>Etapas da Simulação e </a:t>
            </a:r>
            <a:br>
              <a:rPr lang="pt-BR" sz="2205" dirty="0" smtClean="0">
                <a:latin typeface="Tahoma" pitchFamily="34" charset="0"/>
                <a:cs typeface="Tahoma" pitchFamily="34" charset="0"/>
              </a:rPr>
            </a:br>
            <a:r>
              <a:rPr lang="pt-BR" sz="2205" dirty="0" smtClean="0">
                <a:latin typeface="Tahoma" pitchFamily="34" charset="0"/>
                <a:cs typeface="Tahoma" pitchFamily="34" charset="0"/>
              </a:rPr>
              <a:t>Análise do Sistema</a:t>
            </a:r>
            <a:endParaRPr lang="en-US" sz="2205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entagon 11"/>
          <p:cNvSpPr/>
          <p:nvPr/>
        </p:nvSpPr>
        <p:spPr>
          <a:xfrm rot="5400000">
            <a:off x="4993799" y="-2312189"/>
            <a:ext cx="842474" cy="5466852"/>
          </a:xfrm>
          <a:prstGeom prst="homePlate">
            <a:avLst>
              <a:gd name="adj" fmla="val 45957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205" dirty="0" smtClean="0">
                <a:latin typeface="Tahoma" pitchFamily="34" charset="0"/>
                <a:cs typeface="Tahoma" pitchFamily="34" charset="0"/>
              </a:rPr>
              <a:t>Estudos Pré-Operacionais e de Comissionamento</a:t>
            </a:r>
            <a:endParaRPr lang="en-US" sz="2205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" y="2051645"/>
            <a:ext cx="10388867" cy="43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41850" y="4211885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71" tIns="47986" rIns="95971" bIns="47986"/>
          <a:lstStyle/>
          <a:p>
            <a:pPr algn="ctr" eaLnBrk="0" hangingPunct="0">
              <a:spcAft>
                <a:spcPts val="1102"/>
              </a:spcAft>
              <a:defRPr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FIM</a:t>
            </a:r>
            <a:endParaRPr lang="pt-BR" sz="22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ítulo 1"/>
          <p:cNvSpPr>
            <a:spLocks noGrp="1"/>
          </p:cNvSpPr>
          <p:nvPr>
            <p:ph type="subTitle" idx="1"/>
          </p:nvPr>
        </p:nvSpPr>
        <p:spPr>
          <a:xfrm>
            <a:off x="4511213" y="5868069"/>
            <a:ext cx="5557817" cy="1152128"/>
          </a:xfrm>
        </p:spPr>
        <p:txBody>
          <a:bodyPr>
            <a:noAutofit/>
          </a:bodyPr>
          <a:lstStyle/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Adriano de Andrade Barbosa</a:t>
            </a:r>
          </a:p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Gerência de Engenharia de Instalações (EGI)</a:t>
            </a:r>
          </a:p>
          <a:p>
            <a:pPr algn="ctr"/>
            <a:r>
              <a:rPr lang="pt-BR" sz="2000" i="1" dirty="0" smtClean="0">
                <a:solidFill>
                  <a:schemeClr val="tx1"/>
                </a:solidFill>
              </a:rPr>
              <a:t>abarbosa@ons.org.br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9"/>
          </p:nvPr>
        </p:nvSpPr>
        <p:spPr>
          <a:xfrm>
            <a:off x="3977754" y="4779302"/>
            <a:ext cx="2592288" cy="1657212"/>
          </a:xfrm>
        </p:spPr>
        <p:txBody>
          <a:bodyPr anchor="ctr" anchorCtr="0"/>
          <a:lstStyle/>
          <a:p>
            <a:r>
              <a:rPr lang="pt-BR" sz="2800" dirty="0" smtClean="0"/>
              <a:t>Projeto Básico</a:t>
            </a:r>
            <a:endParaRPr lang="pt-BR" sz="2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62105" y="4779302"/>
            <a:ext cx="2235529" cy="1657212"/>
          </a:xfrm>
        </p:spPr>
        <p:txBody>
          <a:bodyPr anchor="ctr" anchorCtr="0"/>
          <a:lstStyle/>
          <a:p>
            <a:r>
              <a:rPr lang="pt-BR" sz="2800" dirty="0" smtClean="0"/>
              <a:t>Contratos de Transmissão</a:t>
            </a: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7074098" y="4499917"/>
            <a:ext cx="3545706" cy="2232248"/>
          </a:xfrm>
        </p:spPr>
        <p:txBody>
          <a:bodyPr anchor="ctr" anchorCtr="0">
            <a:normAutofit/>
          </a:bodyPr>
          <a:lstStyle/>
          <a:p>
            <a:r>
              <a:rPr lang="pt-BR" sz="2800" dirty="0" smtClean="0"/>
              <a:t>Estudos e testes para energização de novos equipamentos e instalações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742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53818" y="4442899"/>
            <a:ext cx="5616624" cy="1440160"/>
          </a:xfrm>
          <a:prstGeom prst="rect">
            <a:avLst/>
          </a:prstGeom>
        </p:spPr>
        <p:txBody>
          <a:bodyPr lIns="83964" tIns="41982" rIns="83964" bIns="41982" anchor="ctr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defTabSz="839641" eaLnBrk="0" hangingPunct="0"/>
            <a:r>
              <a:rPr lang="pt-BR" sz="28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Contratos de Transmissão</a:t>
            </a:r>
            <a:endParaRPr lang="pt-BR" sz="28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75489" y="329969"/>
            <a:ext cx="9145016" cy="455612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e Contabilização dos Serviços de Transmissão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593378" y="1043533"/>
            <a:ext cx="4418424" cy="5760640"/>
            <a:chOff x="225584" y="840225"/>
            <a:chExt cx="4198936" cy="5570591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225584" y="840225"/>
              <a:ext cx="4198936" cy="5570591"/>
            </a:xfrm>
            <a:prstGeom prst="rect">
              <a:avLst/>
            </a:prstGeom>
            <a:solidFill>
              <a:srgbClr val="EEECE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0488" marR="0" lvl="1" indent="179388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     </a:t>
              </a:r>
              <a:r>
                <a:rPr kumimoji="0" lang="pt-BR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Contrato de Prestação dos Serviços de Transmissão - CPST</a:t>
              </a:r>
            </a:p>
            <a:p>
              <a:pPr marL="90488" marR="0" lvl="1" indent="179388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90488" marR="0" lvl="1" indent="179388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90488" marR="0" lvl="1" indent="179388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90488" marR="0" lvl="1" indent="179388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9BBB59">
                    <a:lumMod val="75000"/>
                  </a:srgb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Estabelece termos e condições que regulam a administração e coordenação, por parte do ONS, da prestação de Serviços de Transmissão pela Transmissora aos Usuários;</a:t>
              </a:r>
            </a:p>
            <a:p>
              <a:pPr marL="90488" marR="0" lvl="1" indent="179388" algn="ju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BBB59">
                    <a:lumMod val="75000"/>
                  </a:srgb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Autoriza ONS a representar a Transmissora para: </a:t>
              </a:r>
            </a:p>
            <a:p>
              <a:pPr marL="449263" marR="0" lvl="1" indent="-179388" algn="ju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BBB59">
                    <a:lumMod val="75000"/>
                  </a:srgbClr>
                </a:buClr>
                <a:buSzTx/>
                <a:buFont typeface="Wingdings" panose="05000000000000000000" pitchFamily="2" charset="2"/>
                <a:buChar char="ü"/>
                <a:tabLst>
                  <a:tab pos="630238" algn="l"/>
                </a:tabLst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assinatura dos CUST e CCG;</a:t>
              </a:r>
            </a:p>
            <a:p>
              <a:pPr marL="449263" marR="0" lvl="1" indent="-179388" algn="ju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BBB59">
                    <a:lumMod val="75000"/>
                  </a:srgbClr>
                </a:buClr>
                <a:buSzTx/>
                <a:buFont typeface="Wingdings" panose="05000000000000000000" pitchFamily="2" charset="2"/>
                <a:buChar char="ü"/>
                <a:tabLst>
                  <a:tab pos="630238" algn="l"/>
                </a:tabLst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apuração e administração da cobrança e liquidação dos encargos da transmissão (uso e setoriais).</a:t>
              </a:r>
            </a:p>
            <a:p>
              <a:pPr marL="90488" marR="0" lvl="1" indent="0" algn="just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Requisitos e regras:</a:t>
              </a: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atendimento aos Proc. de Rede, disponibilização das instalações, recebimento pela prestação dos serviços (cobrança e Parcela Variável), discriminação das receitas por Função Transmissão (</a:t>
              </a:r>
              <a:r>
                <a:rPr kumimoji="0" lang="pt-BR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Receita Anual Permitida - RAP</a:t>
              </a: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 e capacidades operativas associadas aos equipamentos.</a:t>
              </a:r>
            </a:p>
            <a:p>
              <a:pPr marL="90488" marR="0" lvl="1" indent="0" defTabSz="9144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Validade:</a:t>
              </a: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até a extinção da concessão</a:t>
              </a:r>
            </a:p>
            <a:p>
              <a:pPr marL="90488" marR="0" lvl="1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>
              <a:off x="797679" y="1661717"/>
              <a:ext cx="864096" cy="432048"/>
            </a:xfrm>
            <a:prstGeom prst="ellipse">
              <a:avLst/>
            </a:prstGeom>
            <a:gradFill flip="none"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38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ONS</a:t>
              </a: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2861806" y="1660024"/>
              <a:ext cx="1152128" cy="432048"/>
            </a:xfrm>
            <a:prstGeom prst="rect">
              <a:avLst/>
            </a:prstGeom>
            <a:gradFill flip="none" rotWithShape="1">
              <a:gsLst>
                <a:gs pos="0">
                  <a:srgbClr val="9BBB59">
                    <a:lumMod val="50000"/>
                  </a:srgbClr>
                </a:gs>
                <a:gs pos="80000">
                  <a:srgbClr val="9BBB59">
                    <a:lumMod val="75000"/>
                  </a:srgbClr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Transmissora</a:t>
              </a:r>
            </a:p>
          </p:txBody>
        </p:sp>
        <p:sp>
          <p:nvSpPr>
            <p:cNvPr id="42" name="Seta para a esquerda e para a direita 41"/>
            <p:cNvSpPr/>
            <p:nvPr/>
          </p:nvSpPr>
          <p:spPr>
            <a:xfrm>
              <a:off x="1737412" y="1660024"/>
              <a:ext cx="1044765" cy="433742"/>
            </a:xfrm>
            <a:prstGeom prst="leftRightArrow">
              <a:avLst/>
            </a:prstGeom>
            <a:solidFill>
              <a:srgbClr val="FFFF00"/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CPST</a:t>
              </a: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443850" y="1043533"/>
            <a:ext cx="4582576" cy="5760640"/>
            <a:chOff x="-483228" y="3613440"/>
            <a:chExt cx="9197021" cy="3055920"/>
          </a:xfrm>
        </p:grpSpPr>
        <p:grpSp>
          <p:nvGrpSpPr>
            <p:cNvPr id="44" name="Grupo 43"/>
            <p:cNvGrpSpPr/>
            <p:nvPr/>
          </p:nvGrpSpPr>
          <p:grpSpPr>
            <a:xfrm>
              <a:off x="-483228" y="3613440"/>
              <a:ext cx="9197021" cy="3055920"/>
              <a:chOff x="-483228" y="3827588"/>
              <a:chExt cx="9197021" cy="2913780"/>
            </a:xfrm>
          </p:grpSpPr>
          <p:sp>
            <p:nvSpPr>
              <p:cNvPr id="46" name="Rectangle 5"/>
              <p:cNvSpPr>
                <a:spLocks noChangeArrowheads="1"/>
              </p:cNvSpPr>
              <p:nvPr/>
            </p:nvSpPr>
            <p:spPr bwMode="auto">
              <a:xfrm>
                <a:off x="-483228" y="3827588"/>
                <a:ext cx="9197021" cy="2913780"/>
              </a:xfrm>
              <a:prstGeom prst="rect">
                <a:avLst/>
              </a:prstGeom>
              <a:solidFill>
                <a:srgbClr val="EEECE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80975" marR="0" lvl="1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</a:rPr>
                  <a:t>     </a:t>
                </a:r>
                <a:r>
                  <a:rPr kumimoji="0" lang="pt-BR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</a:rPr>
                  <a:t>Contrato de Compartilhamento de Instalações - CCI</a:t>
                </a:r>
              </a:p>
              <a:p>
                <a:pPr marL="180975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180975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180975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180975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Estabelece condições, procedimentos, responsabilidades técnico-operacionais e comerciais que irão regular o compartilhamento das instalações das Concessionárias de Transmissão.</a:t>
                </a:r>
              </a:p>
              <a:p>
                <a:pPr marL="180975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</a:rPr>
                  <a:t>Requisitos e regras:</a:t>
                </a: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operação e manutenção das instalações, pagamento pelas instalações compartilhadas (condições de cobrança e garantias financeiras) e descrição das instalações das partes.</a:t>
                </a:r>
              </a:p>
              <a:p>
                <a:pPr marL="180975" marR="0" lvl="1" indent="0" algn="just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</a:rPr>
                  <a:t>Validade:</a:t>
                </a: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até a extinção da concessão</a:t>
                </a:r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323528" y="4284232"/>
                <a:ext cx="2777420" cy="249457"/>
              </a:xfrm>
              <a:prstGeom prst="rect">
                <a:avLst/>
              </a:prstGeom>
              <a:gradFill flip="none" rotWithShape="1">
                <a:gsLst>
                  <a:gs pos="0">
                    <a:srgbClr val="9BBB59">
                      <a:lumMod val="50000"/>
                    </a:srgbClr>
                  </a:gs>
                  <a:gs pos="80000">
                    <a:srgbClr val="9BBB59">
                      <a:lumMod val="75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Transmissora “nova”</a:t>
                </a:r>
              </a:p>
            </p:txBody>
          </p:sp>
          <p:sp>
            <p:nvSpPr>
              <p:cNvPr id="48" name="Seta para a esquerda e para a direita 47"/>
              <p:cNvSpPr/>
              <p:nvPr/>
            </p:nvSpPr>
            <p:spPr>
              <a:xfrm>
                <a:off x="3227851" y="4304601"/>
                <a:ext cx="2478660" cy="209797"/>
              </a:xfrm>
              <a:prstGeom prst="leftRightArrow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CCI</a:t>
                </a:r>
              </a:p>
            </p:txBody>
          </p:sp>
          <p:sp>
            <p:nvSpPr>
              <p:cNvPr id="49" name="Retângulo 48"/>
              <p:cNvSpPr/>
              <p:nvPr/>
            </p:nvSpPr>
            <p:spPr>
              <a:xfrm>
                <a:off x="5834510" y="4271575"/>
                <a:ext cx="2606736" cy="283833"/>
              </a:xfrm>
              <a:prstGeom prst="rect">
                <a:avLst/>
              </a:prstGeom>
              <a:gradFill flip="none" rotWithShape="1">
                <a:gsLst>
                  <a:gs pos="0">
                    <a:srgbClr val="9BBB59">
                      <a:lumMod val="50000"/>
                    </a:srgbClr>
                  </a:gs>
                  <a:gs pos="78000">
                    <a:srgbClr val="9BBB59">
                      <a:lumMod val="75000"/>
                    </a:srgbClr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Transmissora “existente”</a:t>
                </a:r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3454694" y="4594337"/>
                <a:ext cx="2024968" cy="205976"/>
              </a:xfrm>
              <a:prstGeom prst="ellipse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52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ONS</a:t>
                </a:r>
              </a:p>
            </p:txBody>
          </p:sp>
          <p:sp>
            <p:nvSpPr>
              <p:cNvPr id="51" name="Retângulo 50"/>
              <p:cNvSpPr/>
              <p:nvPr/>
            </p:nvSpPr>
            <p:spPr>
              <a:xfrm>
                <a:off x="5703822" y="4621567"/>
                <a:ext cx="2443680" cy="22856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(anuente ou interveniente)</a:t>
                </a:r>
              </a:p>
            </p:txBody>
          </p:sp>
          <p:cxnSp>
            <p:nvCxnSpPr>
              <p:cNvPr id="52" name="Conector reto 51"/>
              <p:cNvCxnSpPr/>
              <p:nvPr/>
            </p:nvCxnSpPr>
            <p:spPr>
              <a:xfrm>
                <a:off x="4460543" y="4504473"/>
                <a:ext cx="6635" cy="80175"/>
              </a:xfrm>
              <a:prstGeom prst="line">
                <a:avLst/>
              </a:prstGeom>
              <a:noFill/>
              <a:ln w="158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ot"/>
              </a:ln>
              <a:effectLst/>
            </p:spPr>
          </p:cxnSp>
        </p:grpSp>
        <p:cxnSp>
          <p:nvCxnSpPr>
            <p:cNvPr id="45" name="Conector de seta reta 44"/>
            <p:cNvCxnSpPr/>
            <p:nvPr/>
          </p:nvCxnSpPr>
          <p:spPr>
            <a:xfrm>
              <a:off x="5731847" y="4516878"/>
              <a:ext cx="238975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61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233338" y="318648"/>
            <a:ext cx="9467850" cy="455612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e Contabilização dos  Serviços de Transmissão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9441" y="1095119"/>
            <a:ext cx="9815017" cy="5349013"/>
          </a:xfrm>
          <a:prstGeom prst="rect">
            <a:avLst/>
          </a:prstGeom>
          <a:solidFill>
            <a:srgbClr val="EEECE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NÚMERO DE CPST ASSINADOS: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305</a:t>
            </a:r>
          </a:p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NÚMERO DE CPST DE CONCESSÕES EM OPERAÇÃO: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194 ( pertencentes a 121 empresas )</a:t>
            </a:r>
          </a:p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RECEITA ANUAL PERMITIDA REFERENTE ÀS INSTAL. REDE BÁSICA (CICLO 17/18):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R$ 19,8 BILHÕES</a:t>
            </a:r>
          </a:p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RECEITA RECEBIDA PELAS TRANSMISSORAS e ONS NO CICLO 17/18 (</a:t>
            </a:r>
            <a:r>
              <a:rPr kumimoji="0" lang="pt-BR" sz="1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jul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/17 até </a:t>
            </a:r>
            <a:r>
              <a:rPr kumimoji="0" lang="pt-BR" sz="1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fev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/18):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R$ 14,8 BILHÕES</a:t>
            </a: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pt-BR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PARCELA VARIÁVEL DESCONTADA </a:t>
            </a:r>
            <a:r>
              <a:rPr kumimoji="0" lang="pt-BR" sz="14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</a:t>
            </a:r>
            <a:r>
              <a:rPr kumimoji="0" lang="pt-BR" sz="140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jul</a:t>
            </a:r>
            <a:r>
              <a:rPr kumimoji="0" lang="pt-BR" sz="14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/17 até </a:t>
            </a:r>
            <a:r>
              <a:rPr kumimoji="0" lang="pt-BR" sz="140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fev</a:t>
            </a:r>
            <a:r>
              <a:rPr kumimoji="0" lang="pt-BR" sz="14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/18):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R$ 336,7  (  2,28 % da receita recebida no período )</a:t>
            </a: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90487" marR="0" lvl="1" indent="0" algn="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2243" y="6588149"/>
            <a:ext cx="9782215" cy="432048"/>
          </a:xfrm>
          <a:prstGeom prst="rect">
            <a:avLst/>
          </a:prstGeom>
          <a:solidFill>
            <a:srgbClr val="EEECE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61950" marR="0" lvl="1" indent="-271463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NÚMERO DE CCI VIGENTES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srgbClr val="719626"/>
                </a:solidFill>
                <a:effectLst/>
                <a:uLnTx/>
                <a:uFillTx/>
                <a:latin typeface="Calibri"/>
              </a:rPr>
              <a:t>425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                                                                                                                      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Dados: </a:t>
            </a:r>
            <a:r>
              <a:rPr kumimoji="0" lang="pt-BR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fev</a:t>
            </a:r>
            <a:r>
              <a:rPr kumimoji="0" lang="pt-B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/18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59" y="2846167"/>
            <a:ext cx="5635397" cy="28778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71" y="2846167"/>
            <a:ext cx="3292786" cy="31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77354" y="307519"/>
            <a:ext cx="8337153" cy="46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98" tIns="47599" rIns="95198" bIns="47599" anchor="ctr"/>
          <a:lstStyle/>
          <a:p>
            <a:pPr eaLnBrk="0" hangingPunct="0"/>
            <a:r>
              <a:rPr lang="pt-BR" sz="2400" dirty="0">
                <a:latin typeface="Arial" charset="0"/>
                <a:cs typeface="Arial" charset="0"/>
              </a:rPr>
              <a:t>Integração de Instalações de Transmissão</a:t>
            </a:r>
          </a:p>
        </p:txBody>
      </p:sp>
      <p:sp>
        <p:nvSpPr>
          <p:cNvPr id="17" name="Rectangle 19"/>
          <p:cNvSpPr/>
          <p:nvPr/>
        </p:nvSpPr>
        <p:spPr>
          <a:xfrm>
            <a:off x="377354" y="914704"/>
            <a:ext cx="9835989" cy="2991647"/>
          </a:xfrm>
          <a:prstGeom prst="rect">
            <a:avLst/>
          </a:prstGeom>
          <a:solidFill>
            <a:srgbClr val="EEECE1"/>
          </a:solidFill>
          <a:ln w="9525" cap="flat" cmpd="sng" algn="ctr">
            <a:solidFill>
              <a:srgbClr val="A2A606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75557" tIns="29747" rIns="75557" bIns="29747" anchor="t" anchorCtr="0">
            <a:spAutoFit/>
          </a:bodyPr>
          <a:lstStyle/>
          <a:p>
            <a:pPr marL="0" marR="0" lvl="2" indent="0" defTabSz="914400" eaLnBrk="0" fontAlgn="auto" latinLnBrk="0" hangingPunct="0">
              <a:lnSpc>
                <a:spcPts val="1983"/>
              </a:lnSpc>
              <a:spcBef>
                <a:spcPts val="496"/>
              </a:spcBef>
              <a:spcAft>
                <a:spcPts val="496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Termo de Liberação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documento emitido pelo ONS que declara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atendimento aos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requisitos dos Procedimentos de Rede necessários à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operação integrada ao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SIN (Sist. </a:t>
            </a:r>
            <a:r>
              <a:rPr kumimoji="0" lang="pt-B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Superv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e Controle, Telecomunicações, medição para faturamento, assinatura de CPST, CCI, solicitação de intervenções, </a:t>
            </a:r>
            <a:r>
              <a:rPr kumimoji="0" lang="pt-B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). O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processo de emissão ocorre em 3 etapas:</a:t>
            </a:r>
          </a:p>
          <a:p>
            <a:pPr marL="285750" marR="0" lvl="2" indent="-285750" defTabSz="914400" eaLnBrk="0" fontAlgn="auto" latinLnBrk="0" hangingPunct="0">
              <a:lnSpc>
                <a:spcPts val="1983"/>
              </a:lnSpc>
              <a:spcBef>
                <a:spcPts val="60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Termo </a:t>
            </a:r>
            <a:r>
              <a:rPr kumimoji="0" lang="pt-B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 Liberação para Teste –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TLT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autoriza a transmissora 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iniciar,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partir da data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especificada,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operação em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teste.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2" indent="-285750" defTabSz="914400" eaLnBrk="0" fontAlgn="auto" latinLnBrk="0" hangingPunct="0">
              <a:lnSpc>
                <a:spcPts val="1983"/>
              </a:lnSpc>
              <a:spcBef>
                <a:spcPts val="60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Termo </a:t>
            </a:r>
            <a:r>
              <a:rPr kumimoji="0" lang="pt-B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 Liberação Parcial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– TLP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autoriza a transmissora 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iniciar,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partir da data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especificada,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operação comercial provisória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TLP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emitido com pendências e libera a instalação para receber 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RAP).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864337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TLP emitido com pendência não impeditiva própria =&gt; 90% da RAP</a:t>
            </a:r>
          </a:p>
          <a:p>
            <a:pPr marL="864337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TLP emitido com pendência de terceiros =&gt; não gera desconto na RAP</a:t>
            </a:r>
          </a:p>
          <a:p>
            <a:pPr marL="285750" marR="0" lvl="2" indent="-285750" defTabSz="914400" eaLnBrk="0" fontAlgn="auto" latinLnBrk="0" hangingPunct="0">
              <a:lnSpc>
                <a:spcPts val="1983"/>
              </a:lnSpc>
              <a:spcBef>
                <a:spcPts val="600"/>
              </a:spcBef>
              <a:spcAft>
                <a:spcPts val="1200"/>
              </a:spcAft>
              <a:buClr>
                <a:srgbClr val="9BBB59">
                  <a:lumMod val="75000"/>
                </a:srgb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Termo </a:t>
            </a:r>
            <a:r>
              <a:rPr kumimoji="0" lang="pt-B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 Liberação Definitiva </a:t>
            </a:r>
            <a:r>
              <a:rPr kumimoji="0" lang="pt-B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– TLD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autoriza a transmissora 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iniciar,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partir da data 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especificada,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operação comercial definitiva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(sem pendências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  <a:r>
              <a:rPr kumimoji="0" lang="pt-B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730506530"/>
              </p:ext>
            </p:extLst>
          </p:nvPr>
        </p:nvGraphicFramePr>
        <p:xfrm>
          <a:off x="377354" y="4437111"/>
          <a:ext cx="9835989" cy="200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89648" y="6075839"/>
            <a:ext cx="2593200" cy="260513"/>
          </a:xfrm>
          <a:prstGeom prst="rect">
            <a:avLst/>
          </a:prstGeom>
          <a:solidFill>
            <a:sysClr val="window" lastClr="FFFFFF">
              <a:alpha val="55000"/>
            </a:sysClr>
          </a:solidFill>
          <a:ln>
            <a:solidFill>
              <a:srgbClr val="4F81BD">
                <a:lumMod val="75000"/>
              </a:srgbClr>
            </a:solidFill>
            <a:prstDash val="dash"/>
          </a:ln>
        </p:spPr>
        <p:txBody>
          <a:bodyPr wrap="square" lIns="75557" tIns="37779" rIns="75557" bIns="37779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5 dias úteis após solicitação do TLT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77754" y="6075839"/>
            <a:ext cx="2624655" cy="260513"/>
          </a:xfrm>
          <a:prstGeom prst="rect">
            <a:avLst/>
          </a:prstGeom>
          <a:solidFill>
            <a:sysClr val="window" lastClr="FFFFFF">
              <a:alpha val="55000"/>
            </a:sysClr>
          </a:solidFill>
          <a:ln>
            <a:solidFill>
              <a:srgbClr val="4F81BD">
                <a:lumMod val="75000"/>
              </a:srgbClr>
            </a:solidFill>
            <a:prstDash val="dash"/>
          </a:ln>
        </p:spPr>
        <p:txBody>
          <a:bodyPr wrap="square" lIns="75557" tIns="37779" rIns="75557" bIns="37779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5 dias úteis após  solicitação do TLP</a:t>
            </a:r>
          </a:p>
        </p:txBody>
      </p:sp>
      <p:sp>
        <p:nvSpPr>
          <p:cNvPr id="21" name="Seta em curva para baixo 20"/>
          <p:cNvSpPr/>
          <p:nvPr/>
        </p:nvSpPr>
        <p:spPr bwMode="auto">
          <a:xfrm>
            <a:off x="3185666" y="4462645"/>
            <a:ext cx="4680520" cy="459862"/>
          </a:xfrm>
          <a:prstGeom prst="curvedDownArrow">
            <a:avLst/>
          </a:prstGeom>
          <a:solidFill>
            <a:srgbClr val="C7C6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57" tIns="37779" rIns="75557" bIns="3777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555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9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13245" y="4469762"/>
            <a:ext cx="1625361" cy="445628"/>
          </a:xfrm>
          <a:prstGeom prst="rect">
            <a:avLst/>
          </a:prstGeom>
          <a:noFill/>
        </p:spPr>
        <p:txBody>
          <a:bodyPr wrap="square" lIns="75557" tIns="37779" rIns="75557" bIns="37779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200" b="0" i="1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Na inexistência de pendências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657802" y="6431451"/>
            <a:ext cx="3419528" cy="444730"/>
          </a:xfrm>
          <a:prstGeom prst="rect">
            <a:avLst/>
          </a:prstGeom>
          <a:solidFill>
            <a:sysClr val="window" lastClr="FFFFFF">
              <a:alpha val="55000"/>
            </a:sysClr>
          </a:solidFill>
          <a:ln>
            <a:solidFill>
              <a:srgbClr val="4F81BD">
                <a:lumMod val="75000"/>
              </a:srgbClr>
            </a:solidFill>
            <a:prstDash val="dash"/>
          </a:ln>
        </p:spPr>
        <p:txBody>
          <a:bodyPr wrap="square" lIns="75557" tIns="37779" rIns="75557" bIns="37779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Pagamento 90% RAP na AMSE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(pendências não impeditivas próprias)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459376" y="6431451"/>
            <a:ext cx="1567312" cy="444730"/>
          </a:xfrm>
          <a:prstGeom prst="rect">
            <a:avLst/>
          </a:prstGeom>
          <a:solidFill>
            <a:sysClr val="window" lastClr="FFFFFF">
              <a:alpha val="55000"/>
            </a:sysClr>
          </a:solidFill>
          <a:ln>
            <a:solidFill>
              <a:srgbClr val="4F81BD">
                <a:lumMod val="75000"/>
              </a:srgbClr>
            </a:solidFill>
            <a:prstDash val="dash"/>
          </a:ln>
        </p:spPr>
        <p:txBody>
          <a:bodyPr wrap="square" lIns="75557" tIns="37779" rIns="75557" bIns="37779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Pagamento 100% RAP na AMSE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714059" y="6086045"/>
            <a:ext cx="2597533" cy="260513"/>
          </a:xfrm>
          <a:prstGeom prst="rect">
            <a:avLst/>
          </a:prstGeom>
          <a:solidFill>
            <a:sysClr val="window" lastClr="FFFFFF">
              <a:alpha val="55000"/>
            </a:sysClr>
          </a:solidFill>
          <a:ln>
            <a:solidFill>
              <a:srgbClr val="4F81BD">
                <a:lumMod val="75000"/>
              </a:srgbClr>
            </a:solidFill>
            <a:prstDash val="dash"/>
          </a:ln>
        </p:spPr>
        <p:txBody>
          <a:bodyPr wrap="square" lIns="75557" tIns="37779" rIns="75557" bIns="37779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9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5 dias úteis após solicitação do TLD</a:t>
            </a:r>
          </a:p>
        </p:txBody>
      </p:sp>
      <p:cxnSp>
        <p:nvCxnSpPr>
          <p:cNvPr id="26" name="Conector de seta reta 25"/>
          <p:cNvCxnSpPr/>
          <p:nvPr/>
        </p:nvCxnSpPr>
        <p:spPr bwMode="auto">
          <a:xfrm>
            <a:off x="1986248" y="5796061"/>
            <a:ext cx="3023" cy="222365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ector de seta reta 26"/>
          <p:cNvCxnSpPr/>
          <p:nvPr/>
        </p:nvCxnSpPr>
        <p:spPr bwMode="auto">
          <a:xfrm>
            <a:off x="5367566" y="5812130"/>
            <a:ext cx="0" cy="199955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ector de seta reta 27"/>
          <p:cNvCxnSpPr/>
          <p:nvPr/>
        </p:nvCxnSpPr>
        <p:spPr bwMode="auto">
          <a:xfrm>
            <a:off x="8874298" y="5822862"/>
            <a:ext cx="0" cy="221191"/>
          </a:xfrm>
          <a:prstGeom prst="straightConnector1">
            <a:avLst/>
          </a:prstGeom>
          <a:solidFill>
            <a:srgbClr val="4F81BD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943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53818" y="4859957"/>
            <a:ext cx="5616624" cy="648072"/>
          </a:xfrm>
          <a:prstGeom prst="rect">
            <a:avLst/>
          </a:prstGeom>
        </p:spPr>
        <p:txBody>
          <a:bodyPr lIns="83964" tIns="41982" rIns="83964" bIns="41982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defTabSz="839641" eaLnBrk="0" hangingPunct="0"/>
            <a:r>
              <a:rPr lang="pt-BR" sz="28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Projeto Básico</a:t>
            </a:r>
            <a:endParaRPr lang="pt-BR" sz="28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6"/>
          <p:cNvSpPr>
            <a:spLocks noChangeArrowheads="1"/>
          </p:cNvSpPr>
          <p:nvPr/>
        </p:nvSpPr>
        <p:spPr bwMode="auto">
          <a:xfrm>
            <a:off x="451738" y="191857"/>
            <a:ext cx="9439923" cy="50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39" tIns="50120" rIns="100239" bIns="50120" anchor="b"/>
          <a:lstStyle>
            <a:lvl1pPr marL="663575" indent="-6635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sz="2000" dirty="0" smtClean="0">
                <a:cs typeface="Arial" panose="020B0604020202020204" pitchFamily="34" charset="0"/>
              </a:rPr>
              <a:t>INTEGRAÇÃO </a:t>
            </a:r>
            <a:r>
              <a:rPr lang="pt-BR" sz="2000" dirty="0">
                <a:cs typeface="Arial" panose="020B0604020202020204" pitchFamily="34" charset="0"/>
              </a:rPr>
              <a:t>DE NOVAS INSTALAÇÕES DE </a:t>
            </a:r>
            <a:r>
              <a:rPr lang="pt-BR" sz="2000" dirty="0" smtClean="0">
                <a:cs typeface="Arial" panose="020B0604020202020204" pitchFamily="34" charset="0"/>
              </a:rPr>
              <a:t>TRANSMISSÃO</a:t>
            </a:r>
            <a:endParaRPr lang="pt-BR" sz="2000" dirty="0">
              <a:cs typeface="Arial" panose="020B0604020202020204" pitchFamily="34" charset="0"/>
            </a:endParaRPr>
          </a:p>
        </p:txBody>
      </p:sp>
      <p:sp>
        <p:nvSpPr>
          <p:cNvPr id="6147" name="Rectangle 30"/>
          <p:cNvSpPr>
            <a:spLocks noChangeArrowheads="1"/>
          </p:cNvSpPr>
          <p:nvPr/>
        </p:nvSpPr>
        <p:spPr bwMode="auto">
          <a:xfrm>
            <a:off x="522269" y="1022238"/>
            <a:ext cx="9298862" cy="6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dirty="0">
                <a:cs typeface="Arial" panose="020B0604020202020204" pitchFamily="34" charset="0"/>
              </a:rPr>
              <a:t>Principais etapas do processo de implantação de novas instalações de </a:t>
            </a:r>
            <a:r>
              <a:rPr lang="pt-BR" altLang="pt-BR" sz="2000" dirty="0" smtClean="0">
                <a:cs typeface="Arial" panose="020B0604020202020204" pitchFamily="34" charset="0"/>
              </a:rPr>
              <a:t>transmissão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1699213" y="4777980"/>
            <a:ext cx="2256951" cy="3698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lIns="99548" tIns="49775" rIns="99548" bIns="49775">
            <a:spAutoFit/>
          </a:bodyPr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           ANEEL / ONS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2012073" y="3046547"/>
            <a:ext cx="636454" cy="3698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lIns="99548" tIns="49775" rIns="99548" bIns="49775">
            <a:spAutoFit/>
          </a:bodyPr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EPE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3893660" y="3055465"/>
            <a:ext cx="1783975" cy="3713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lIns="99548" tIns="49775" rIns="99548" bIns="49775">
            <a:spAutoFit/>
          </a:bodyPr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           ONS       </a:t>
            </a:r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7170106" y="3032902"/>
            <a:ext cx="711051" cy="3713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lIns="99548" tIns="49775" rIns="99548" bIns="49775">
            <a:spAutoFit/>
          </a:bodyPr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MME</a:t>
            </a:r>
          </a:p>
        </p:txBody>
      </p:sp>
      <p:sp>
        <p:nvSpPr>
          <p:cNvPr id="6153" name="Text Box 18"/>
          <p:cNvSpPr txBox="1">
            <a:spLocks noChangeArrowheads="1"/>
          </p:cNvSpPr>
          <p:nvPr/>
        </p:nvSpPr>
        <p:spPr bwMode="auto">
          <a:xfrm>
            <a:off x="5930318" y="6236318"/>
            <a:ext cx="674545" cy="3698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lIns="99548" tIns="49775" rIns="99548" bIns="49775">
            <a:spAutoFit/>
          </a:bodyPr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ONS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881410" y="2101671"/>
            <a:ext cx="2784046" cy="895420"/>
            <a:chOff x="11634" y="0"/>
            <a:chExt cx="2710904" cy="859812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7" name="Chevron 26"/>
            <p:cNvSpPr/>
            <p:nvPr/>
          </p:nvSpPr>
          <p:spPr>
            <a:xfrm>
              <a:off x="11634" y="0"/>
              <a:ext cx="2710904" cy="859812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Chevron 4"/>
            <p:cNvSpPr/>
            <p:nvPr/>
          </p:nvSpPr>
          <p:spPr>
            <a:xfrm>
              <a:off x="441540" y="0"/>
              <a:ext cx="1851092" cy="85981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9993" tIns="26664" rIns="26664" bIns="26664" spcCol="1270" anchor="ctr"/>
            <a:lstStyle/>
            <a:p>
              <a:pPr algn="ctr" defTabSz="88882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Planejamento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Expansão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3514484" y="2101671"/>
            <a:ext cx="2785151" cy="895420"/>
            <a:chOff x="2451449" y="0"/>
            <a:chExt cx="2710904" cy="859812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4" name="Chevron 23"/>
            <p:cNvSpPr/>
            <p:nvPr/>
          </p:nvSpPr>
          <p:spPr>
            <a:xfrm>
              <a:off x="2451449" y="0"/>
              <a:ext cx="2710904" cy="859812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Chevron 6"/>
            <p:cNvSpPr/>
            <p:nvPr/>
          </p:nvSpPr>
          <p:spPr>
            <a:xfrm>
              <a:off x="2881355" y="0"/>
              <a:ext cx="1851092" cy="85981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9993" tIns="26664" rIns="26664" bIns="26664" spcCol="1270" anchor="ctr"/>
            <a:lstStyle/>
            <a:p>
              <a:pPr algn="ctr" defTabSz="88882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Plano de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Ampliações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Reforços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140281" y="2101671"/>
            <a:ext cx="2785035" cy="895420"/>
            <a:chOff x="4884079" y="0"/>
            <a:chExt cx="2710904" cy="859812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1" name="Chevron 20"/>
            <p:cNvSpPr/>
            <p:nvPr/>
          </p:nvSpPr>
          <p:spPr>
            <a:xfrm>
              <a:off x="4884079" y="0"/>
              <a:ext cx="2710904" cy="859812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Chevron 8"/>
            <p:cNvSpPr/>
            <p:nvPr/>
          </p:nvSpPr>
          <p:spPr>
            <a:xfrm>
              <a:off x="5313985" y="0"/>
              <a:ext cx="1851092" cy="85981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9993" tIns="26664" rIns="26664" bIns="26664" spcCol="1270" anchor="ctr"/>
            <a:lstStyle/>
            <a:p>
              <a:pPr algn="ctr" defTabSz="88882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Definição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das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bras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serem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licitadas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914326" y="3929685"/>
            <a:ext cx="2373839" cy="768410"/>
            <a:chOff x="-29763" y="294212"/>
            <a:chExt cx="2199020" cy="697458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45" name="Chevron 44"/>
            <p:cNvSpPr/>
            <p:nvPr/>
          </p:nvSpPr>
          <p:spPr>
            <a:xfrm>
              <a:off x="-29763" y="294212"/>
              <a:ext cx="2199020" cy="697458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Chevron 4"/>
            <p:cNvSpPr/>
            <p:nvPr/>
          </p:nvSpPr>
          <p:spPr>
            <a:xfrm>
              <a:off x="335737" y="294212"/>
              <a:ext cx="1501562" cy="697458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1994" tIns="23998" rIns="23998" bIns="23998" spcCol="1270" anchor="ctr"/>
            <a:lstStyle/>
            <a:p>
              <a:pPr algn="ctr" defTabSz="79994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Edital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Leilão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Transmissão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3059055" y="3929685"/>
            <a:ext cx="2374323" cy="768410"/>
            <a:chOff x="1982896" y="294212"/>
            <a:chExt cx="2199020" cy="69745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3" name="Chevron 42"/>
            <p:cNvSpPr/>
            <p:nvPr/>
          </p:nvSpPr>
          <p:spPr>
            <a:xfrm>
              <a:off x="1982896" y="294212"/>
              <a:ext cx="2199020" cy="697458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4" name="Chevron 6"/>
            <p:cNvSpPr/>
            <p:nvPr/>
          </p:nvSpPr>
          <p:spPr>
            <a:xfrm>
              <a:off x="2331625" y="294212"/>
              <a:ext cx="1501562" cy="697458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1994" tIns="23998" rIns="23998" bIns="23998" spcCol="1270" anchor="ctr"/>
            <a:lstStyle/>
            <a:p>
              <a:pPr algn="ctr" defTabSz="79994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Projeto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Básico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7633000" y="3937074"/>
            <a:ext cx="2373584" cy="769549"/>
            <a:chOff x="3962014" y="294212"/>
            <a:chExt cx="2199020" cy="69745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1" name="Chevron 40"/>
            <p:cNvSpPr/>
            <p:nvPr/>
          </p:nvSpPr>
          <p:spPr>
            <a:xfrm>
              <a:off x="3962014" y="294212"/>
              <a:ext cx="2199020" cy="697458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42" name="Chevron 8"/>
            <p:cNvSpPr/>
            <p:nvPr/>
          </p:nvSpPr>
          <p:spPr>
            <a:xfrm>
              <a:off x="4310743" y="294212"/>
              <a:ext cx="1501562" cy="697458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994" tIns="23998" rIns="23998" bIns="23998" spcCol="1270" anchor="ctr"/>
            <a:lstStyle/>
            <a:p>
              <a:pPr algn="ctr" defTabSz="79994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Como-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Construído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Chevron 38"/>
          <p:cNvSpPr/>
          <p:nvPr/>
        </p:nvSpPr>
        <p:spPr>
          <a:xfrm>
            <a:off x="7586685" y="4783604"/>
            <a:ext cx="2492057" cy="859403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1" name="Group 55"/>
          <p:cNvGrpSpPr/>
          <p:nvPr/>
        </p:nvGrpSpPr>
        <p:grpSpPr>
          <a:xfrm>
            <a:off x="5238601" y="3914641"/>
            <a:ext cx="2571078" cy="791716"/>
            <a:chOff x="-55033" y="213035"/>
            <a:chExt cx="2710904" cy="859812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63" name="Chevron 62"/>
            <p:cNvSpPr/>
            <p:nvPr/>
          </p:nvSpPr>
          <p:spPr>
            <a:xfrm>
              <a:off x="-55033" y="213035"/>
              <a:ext cx="2710904" cy="859812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4" name="Chevron 4"/>
            <p:cNvSpPr/>
            <p:nvPr/>
          </p:nvSpPr>
          <p:spPr>
            <a:xfrm>
              <a:off x="384414" y="213035"/>
              <a:ext cx="1851092" cy="85981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1994" tIns="23998" rIns="23998" bIns="23998" spcCol="1270" anchor="ctr"/>
            <a:lstStyle/>
            <a:p>
              <a:pPr algn="ctr" defTabSz="79994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Planejamento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Operação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984097" y="5985398"/>
            <a:ext cx="2566111" cy="871651"/>
            <a:chOff x="2442039" y="213035"/>
            <a:chExt cx="2710904" cy="859812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61" name="Chevron 60"/>
            <p:cNvSpPr/>
            <p:nvPr/>
          </p:nvSpPr>
          <p:spPr>
            <a:xfrm>
              <a:off x="2442039" y="213035"/>
              <a:ext cx="2710904" cy="859812"/>
            </a:xfrm>
            <a:prstGeom prst="chevron">
              <a:avLst/>
            </a:prstGeom>
            <a:grpFill/>
            <a:ln>
              <a:noFill/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Chevron 6"/>
            <p:cNvSpPr/>
            <p:nvPr/>
          </p:nvSpPr>
          <p:spPr>
            <a:xfrm>
              <a:off x="2871945" y="213035"/>
              <a:ext cx="1851092" cy="85981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1994" tIns="23998" rIns="23998" bIns="23998" spcCol="1270" anchor="ctr"/>
            <a:lstStyle/>
            <a:p>
              <a:pPr algn="ctr" defTabSz="79994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Operação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Tempo Real</a:t>
              </a:r>
              <a:endPara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Chevron 58"/>
          <p:cNvSpPr/>
          <p:nvPr/>
        </p:nvSpPr>
        <p:spPr>
          <a:xfrm>
            <a:off x="3309706" y="5985398"/>
            <a:ext cx="2454170" cy="871651"/>
          </a:xfrm>
          <a:prstGeom prst="chevro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0" name="Chevron 8"/>
          <p:cNvSpPr/>
          <p:nvPr/>
        </p:nvSpPr>
        <p:spPr>
          <a:xfrm>
            <a:off x="3716695" y="5967296"/>
            <a:ext cx="1675785" cy="8716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71994" tIns="23998" rIns="23998" bIns="23998" spcCol="1270" anchor="ctr"/>
          <a:lstStyle/>
          <a:p>
            <a:pPr algn="ctr" defTabSz="7999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Pós-Operação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Retângulo 14"/>
          <p:cNvSpPr>
            <a:spLocks noChangeArrowheads="1"/>
          </p:cNvSpPr>
          <p:nvPr/>
        </p:nvSpPr>
        <p:spPr bwMode="auto">
          <a:xfrm>
            <a:off x="7846984" y="4908059"/>
            <a:ext cx="2088711" cy="592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001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pt-BR" sz="1800" dirty="0" err="1">
                <a:cs typeface="Arial" panose="020B0604020202020204" pitchFamily="34" charset="0"/>
              </a:rPr>
              <a:t>Estudos</a:t>
            </a:r>
            <a:r>
              <a:rPr lang="en-US" altLang="pt-BR" sz="1800" dirty="0">
                <a:cs typeface="Arial" panose="020B0604020202020204" pitchFamily="34" charset="0"/>
              </a:rPr>
              <a:t> </a:t>
            </a:r>
            <a:r>
              <a:rPr lang="en-US" altLang="pt-BR" sz="1800" dirty="0" err="1">
                <a:cs typeface="Arial" panose="020B0604020202020204" pitchFamily="34" charset="0"/>
              </a:rPr>
              <a:t>Pré-Operacionais</a:t>
            </a:r>
            <a:endParaRPr lang="pt-BR" altLang="pt-BR" sz="1800" dirty="0">
              <a:cs typeface="Arial" panose="020B0604020202020204" pitchFamily="34" charset="0"/>
            </a:endParaRPr>
          </a:p>
        </p:txBody>
      </p:sp>
      <p:sp>
        <p:nvSpPr>
          <p:cNvPr id="6166" name="Text Box 18"/>
          <p:cNvSpPr txBox="1">
            <a:spLocks noChangeArrowheads="1"/>
          </p:cNvSpPr>
          <p:nvPr/>
        </p:nvSpPr>
        <p:spPr bwMode="auto">
          <a:xfrm>
            <a:off x="6183966" y="4764118"/>
            <a:ext cx="674545" cy="3698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lIns="99548" tIns="49775" rIns="99548" bIns="49775">
            <a:spAutoFit/>
          </a:bodyPr>
          <a:lstStyle>
            <a:lvl1pPr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>
                <a:cs typeface="Arial" panose="020B0604020202020204" pitchFamily="34" charset="0"/>
              </a:rPr>
              <a:t>ONS</a:t>
            </a:r>
          </a:p>
        </p:txBody>
      </p:sp>
    </p:spTree>
    <p:extLst>
      <p:ext uri="{BB962C8B-B14F-4D97-AF65-F5344CB8AC3E}">
        <p14:creationId xmlns:p14="http://schemas.microsoft.com/office/powerpoint/2010/main" val="355333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Text Box 3"/>
          <p:cNvSpPr txBox="1">
            <a:spLocks noChangeArrowheads="1"/>
          </p:cNvSpPr>
          <p:nvPr/>
        </p:nvSpPr>
        <p:spPr bwMode="auto">
          <a:xfrm rot="10800000">
            <a:off x="675467" y="360629"/>
            <a:ext cx="9350959" cy="3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square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311150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2000" dirty="0" smtClean="0"/>
              <a:t>ANÁLISE </a:t>
            </a:r>
            <a:r>
              <a:rPr lang="pt-BR" sz="2000" dirty="0"/>
              <a:t>TÉCNICA DE PROJETOS BÁSICOS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10800000">
            <a:off x="737394" y="1331565"/>
            <a:ext cx="9432532" cy="499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39192" tIns="39192" rIns="39192" bIns="39192">
            <a:spAutoFit/>
          </a:bodyPr>
          <a:lstStyle>
            <a:lvl1pPr marL="498475" indent="-498475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5363" indent="-49688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44600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9963" indent="-249238" defTabSz="995363"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71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43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15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8763" indent="-249238" defTabSz="995363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6475">
              <a:spcBef>
                <a:spcPct val="50000"/>
              </a:spcBef>
              <a:buFontTx/>
              <a:buChar char="•"/>
            </a:pPr>
            <a:r>
              <a:rPr lang="pt-BR" altLang="pt-BR" sz="2200" b="0" dirty="0"/>
              <a:t>Análise dos documentos do Projeto </a:t>
            </a:r>
            <a:r>
              <a:rPr lang="pt-BR" altLang="pt-BR" sz="2200" b="0" dirty="0" smtClean="0"/>
              <a:t>Básico</a:t>
            </a:r>
            <a:endParaRPr lang="pt-BR" altLang="pt-BR" sz="22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Anexo do Edital de Leilão da ANEEL </a:t>
            </a:r>
            <a:r>
              <a:rPr lang="pt-BR" altLang="pt-BR" sz="2000" b="0" dirty="0" smtClean="0"/>
              <a:t>– Características </a:t>
            </a:r>
            <a:r>
              <a:rPr lang="pt-BR" altLang="pt-BR" sz="2000" b="0" dirty="0"/>
              <a:t>e Requisitos Técnicos Básicos das Instalações de </a:t>
            </a:r>
            <a:r>
              <a:rPr lang="pt-BR" altLang="pt-BR" sz="2000" b="0" dirty="0" smtClean="0"/>
              <a:t>Transmissão</a:t>
            </a:r>
            <a:endParaRPr lang="pt-BR" altLang="pt-BR" sz="20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Procedimentos de </a:t>
            </a:r>
            <a:r>
              <a:rPr lang="pt-BR" altLang="pt-BR" sz="2000" b="0" dirty="0" smtClean="0"/>
              <a:t>Rede</a:t>
            </a:r>
            <a:endParaRPr lang="pt-BR" altLang="pt-BR" sz="2200" b="0" dirty="0"/>
          </a:p>
          <a:p>
            <a:pPr lvl="1">
              <a:spcBef>
                <a:spcPct val="50000"/>
              </a:spcBef>
            </a:pPr>
            <a:endParaRPr lang="pt-BR" altLang="pt-BR" sz="700" b="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200" b="0" dirty="0"/>
              <a:t>Emissão de Parecer sobre a Conformidade do Projeto Básico do Empreendimento</a:t>
            </a:r>
            <a:r>
              <a:rPr lang="pt-BR" altLang="pt-BR" sz="2000" b="0" dirty="0"/>
              <a:t> </a:t>
            </a:r>
            <a:r>
              <a:rPr lang="pt-BR" altLang="pt-BR" sz="2200" b="0" dirty="0"/>
              <a:t>em relação aos seguintes </a:t>
            </a:r>
            <a:r>
              <a:rPr lang="pt-BR" altLang="pt-BR" sz="2200" b="0" dirty="0" smtClean="0"/>
              <a:t>aspectos</a:t>
            </a:r>
            <a:endParaRPr lang="pt-BR" altLang="pt-BR" sz="22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Linhas de </a:t>
            </a:r>
            <a:r>
              <a:rPr lang="pt-BR" altLang="pt-BR" sz="2000" b="0" dirty="0" smtClean="0"/>
              <a:t>transmissão</a:t>
            </a:r>
            <a:endParaRPr lang="pt-BR" altLang="pt-BR" sz="20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Subestações e equipamentos </a:t>
            </a:r>
            <a:r>
              <a:rPr lang="pt-BR" altLang="pt-BR" sz="2000" b="0" dirty="0" smtClean="0"/>
              <a:t>principais</a:t>
            </a:r>
            <a:endParaRPr lang="pt-BR" altLang="pt-BR" sz="20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Estudos de regime permanente e de transitórios </a:t>
            </a:r>
            <a:r>
              <a:rPr lang="pt-BR" altLang="pt-BR" sz="2000" b="0" dirty="0" smtClean="0"/>
              <a:t>eletromagnéticos </a:t>
            </a:r>
            <a:r>
              <a:rPr lang="pt-BR" altLang="pt-BR" sz="2200" b="0" dirty="0" smtClean="0"/>
              <a:t> </a:t>
            </a:r>
            <a:endParaRPr lang="pt-BR" altLang="pt-BR" sz="22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Proteção e </a:t>
            </a:r>
            <a:r>
              <a:rPr lang="pt-BR" altLang="pt-BR" sz="2000" b="0" dirty="0" err="1"/>
              <a:t>Oscilografia</a:t>
            </a:r>
            <a:r>
              <a:rPr lang="pt-BR" altLang="pt-BR" sz="2000" b="0" dirty="0"/>
              <a:t> </a:t>
            </a:r>
            <a:r>
              <a:rPr lang="pt-BR" altLang="pt-BR" sz="2000" b="0" dirty="0" smtClean="0"/>
              <a:t>Digital</a:t>
            </a:r>
            <a:endParaRPr lang="pt-BR" altLang="pt-BR" sz="20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Supervisão e </a:t>
            </a:r>
            <a:r>
              <a:rPr lang="pt-BR" altLang="pt-BR" sz="2000" b="0" dirty="0" smtClean="0"/>
              <a:t>Controle</a:t>
            </a:r>
            <a:endParaRPr lang="pt-BR" altLang="pt-BR" sz="2000" b="0" dirty="0"/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pt-BR" altLang="pt-BR" sz="2000" b="0" dirty="0"/>
              <a:t>Telecomunicações</a:t>
            </a:r>
            <a:endParaRPr lang="pt-BR" altLang="pt-BR" sz="2200" b="0" dirty="0"/>
          </a:p>
        </p:txBody>
      </p:sp>
    </p:spTree>
    <p:extLst>
      <p:ext uri="{BB962C8B-B14F-4D97-AF65-F5344CB8AC3E}">
        <p14:creationId xmlns:p14="http://schemas.microsoft.com/office/powerpoint/2010/main" val="72556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20697</TotalTime>
  <Words>1174</Words>
  <Application>Microsoft Office PowerPoint</Application>
  <PresentationFormat>Personalizar</PresentationFormat>
  <Paragraphs>153</Paragraphs>
  <Slides>17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Contratação e Contabilização dos Serviços de Transmissão</vt:lpstr>
      <vt:lpstr>Contratação e Contabilização dos  Serviços de Transmissão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TGI Consultoria em Gestão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ONS</dc:title>
  <dc:creator>Fátima Guimarães</dc:creator>
  <cp:lastModifiedBy>Adriano De Andrade Barbosa</cp:lastModifiedBy>
  <cp:revision>1939</cp:revision>
  <cp:lastPrinted>2016-09-09T19:25:27Z</cp:lastPrinted>
  <dcterms:created xsi:type="dcterms:W3CDTF">2000-07-22T18:38:24Z</dcterms:created>
  <dcterms:modified xsi:type="dcterms:W3CDTF">2018-03-14T10:49:45Z</dcterms:modified>
</cp:coreProperties>
</file>