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4" r:id="rId2"/>
    <p:sldId id="285" r:id="rId3"/>
    <p:sldId id="290" r:id="rId4"/>
    <p:sldId id="291" r:id="rId5"/>
    <p:sldId id="293" r:id="rId6"/>
    <p:sldId id="286" r:id="rId7"/>
    <p:sldId id="295" r:id="rId8"/>
    <p:sldId id="296" r:id="rId9"/>
    <p:sldId id="297" r:id="rId10"/>
    <p:sldId id="298" r:id="rId11"/>
    <p:sldId id="294" r:id="rId12"/>
    <p:sldId id="28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62"/>
    <a:srgbClr val="00809E"/>
    <a:srgbClr val="9A9A00"/>
    <a:srgbClr val="9A9A27"/>
    <a:srgbClr val="B0AB23"/>
    <a:srgbClr val="A19944"/>
    <a:srgbClr val="A49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816" y="90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CAA10-E6FF-49AD-BA6E-D9FF2596EEE6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</dgm:pt>
    <dgm:pt modelId="{FCB41180-F0ED-4FE4-ABA1-31D5F8811C75}">
      <dgm:prSet phldrT="[Texto]" custT="1"/>
      <dgm:spPr/>
      <dgm:t>
        <a:bodyPr/>
        <a:lstStyle/>
        <a:p>
          <a:r>
            <a:rPr lang="pt-BR" sz="1800"/>
            <a:t>Monitoramento</a:t>
          </a:r>
          <a:endParaRPr lang="pt-BR" sz="1800" dirty="0"/>
        </a:p>
      </dgm:t>
    </dgm:pt>
    <dgm:pt modelId="{24261D03-D095-4975-8F22-B46E7306EC8E}" type="parTrans" cxnId="{FF78EAE9-6769-4C62-AF33-AFF71BDB91A8}">
      <dgm:prSet/>
      <dgm:spPr/>
      <dgm:t>
        <a:bodyPr/>
        <a:lstStyle/>
        <a:p>
          <a:endParaRPr lang="pt-BR" sz="1800"/>
        </a:p>
      </dgm:t>
    </dgm:pt>
    <dgm:pt modelId="{344A71F1-28A9-495F-8828-0D4FC83D98C4}" type="sibTrans" cxnId="{FF78EAE9-6769-4C62-AF33-AFF71BDB91A8}">
      <dgm:prSet/>
      <dgm:spPr/>
      <dgm:t>
        <a:bodyPr/>
        <a:lstStyle/>
        <a:p>
          <a:endParaRPr lang="pt-BR" sz="1800"/>
        </a:p>
      </dgm:t>
    </dgm:pt>
    <dgm:pt modelId="{977529B1-DAFC-4201-9AB8-40671A9BC803}">
      <dgm:prSet phldrT="[Texto]" custT="1"/>
      <dgm:spPr/>
      <dgm:t>
        <a:bodyPr/>
        <a:lstStyle/>
        <a:p>
          <a:r>
            <a:rPr lang="pt-BR" sz="1800"/>
            <a:t>Ação à distância</a:t>
          </a:r>
          <a:endParaRPr lang="pt-BR" sz="1800" dirty="0"/>
        </a:p>
      </dgm:t>
    </dgm:pt>
    <dgm:pt modelId="{5D772E8A-9962-4672-9D05-5ADB6D92FC3A}" type="parTrans" cxnId="{86AE7035-7B4C-4C73-8991-5957CA616373}">
      <dgm:prSet/>
      <dgm:spPr/>
      <dgm:t>
        <a:bodyPr/>
        <a:lstStyle/>
        <a:p>
          <a:endParaRPr lang="pt-BR" sz="1800"/>
        </a:p>
      </dgm:t>
    </dgm:pt>
    <dgm:pt modelId="{3D3822D0-5D78-4AC4-9E86-7B709760526D}" type="sibTrans" cxnId="{86AE7035-7B4C-4C73-8991-5957CA616373}">
      <dgm:prSet/>
      <dgm:spPr/>
      <dgm:t>
        <a:bodyPr/>
        <a:lstStyle/>
        <a:p>
          <a:endParaRPr lang="pt-BR" sz="1800"/>
        </a:p>
      </dgm:t>
    </dgm:pt>
    <dgm:pt modelId="{0CAB24ED-36E2-4453-9C2A-C33A649449B3}">
      <dgm:prSet phldrT="[Texto]" custT="1"/>
      <dgm:spPr/>
      <dgm:t>
        <a:bodyPr/>
        <a:lstStyle/>
        <a:p>
          <a:r>
            <a:rPr lang="pt-BR" sz="1800"/>
            <a:t>Ação Presencial</a:t>
          </a:r>
          <a:endParaRPr lang="pt-BR" sz="1800" dirty="0"/>
        </a:p>
      </dgm:t>
    </dgm:pt>
    <dgm:pt modelId="{977DAB4F-D482-4847-B69A-66FA34775BCD}" type="parTrans" cxnId="{F6CD323D-C2D8-4306-A30D-8C3D68F571A6}">
      <dgm:prSet/>
      <dgm:spPr/>
      <dgm:t>
        <a:bodyPr/>
        <a:lstStyle/>
        <a:p>
          <a:endParaRPr lang="pt-BR" sz="1800"/>
        </a:p>
      </dgm:t>
    </dgm:pt>
    <dgm:pt modelId="{F3CBB5DA-2598-455B-8312-7847041E5502}" type="sibTrans" cxnId="{F6CD323D-C2D8-4306-A30D-8C3D68F571A6}">
      <dgm:prSet/>
      <dgm:spPr/>
      <dgm:t>
        <a:bodyPr/>
        <a:lstStyle/>
        <a:p>
          <a:endParaRPr lang="pt-BR" sz="1800"/>
        </a:p>
      </dgm:t>
    </dgm:pt>
    <dgm:pt modelId="{7E07FC91-68EA-4915-A8FD-0FD985DB108B}" type="pres">
      <dgm:prSet presAssocID="{025CAA10-E6FF-49AD-BA6E-D9FF2596EEE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751850A-9A33-4391-925B-53C42527F888}" type="pres">
      <dgm:prSet presAssocID="{FCB41180-F0ED-4FE4-ABA1-31D5F8811C75}" presName="circle1" presStyleLbl="node1" presStyleIdx="0" presStyleCnt="3"/>
      <dgm:spPr/>
    </dgm:pt>
    <dgm:pt modelId="{EC3C59A0-E320-48DA-926B-561D58BD172E}" type="pres">
      <dgm:prSet presAssocID="{FCB41180-F0ED-4FE4-ABA1-31D5F8811C75}" presName="space" presStyleCnt="0"/>
      <dgm:spPr/>
    </dgm:pt>
    <dgm:pt modelId="{B31BE9C6-50DC-43A3-AD59-9E128094FC14}" type="pres">
      <dgm:prSet presAssocID="{FCB41180-F0ED-4FE4-ABA1-31D5F8811C75}" presName="rect1" presStyleLbl="alignAcc1" presStyleIdx="0" presStyleCnt="3" custLinFactNeighborX="409" custLinFactNeighborY="158"/>
      <dgm:spPr/>
    </dgm:pt>
    <dgm:pt modelId="{474E1D37-758E-44FF-961B-9B9935C7CB07}" type="pres">
      <dgm:prSet presAssocID="{977529B1-DAFC-4201-9AB8-40671A9BC803}" presName="vertSpace2" presStyleLbl="node1" presStyleIdx="0" presStyleCnt="3"/>
      <dgm:spPr/>
    </dgm:pt>
    <dgm:pt modelId="{800A913F-4980-477C-927E-D825F83FABA6}" type="pres">
      <dgm:prSet presAssocID="{977529B1-DAFC-4201-9AB8-40671A9BC803}" presName="circle2" presStyleLbl="node1" presStyleIdx="1" presStyleCnt="3"/>
      <dgm:spPr/>
    </dgm:pt>
    <dgm:pt modelId="{E7E66E8A-876B-4364-A2C6-22D80F121440}" type="pres">
      <dgm:prSet presAssocID="{977529B1-DAFC-4201-9AB8-40671A9BC803}" presName="rect2" presStyleLbl="alignAcc1" presStyleIdx="1" presStyleCnt="3"/>
      <dgm:spPr/>
    </dgm:pt>
    <dgm:pt modelId="{8E574EC6-9BD9-487B-A562-F1266191EBD5}" type="pres">
      <dgm:prSet presAssocID="{0CAB24ED-36E2-4453-9C2A-C33A649449B3}" presName="vertSpace3" presStyleLbl="node1" presStyleIdx="1" presStyleCnt="3"/>
      <dgm:spPr/>
    </dgm:pt>
    <dgm:pt modelId="{9DD77BC1-7888-40C7-8D92-285BCF125896}" type="pres">
      <dgm:prSet presAssocID="{0CAB24ED-36E2-4453-9C2A-C33A649449B3}" presName="circle3" presStyleLbl="node1" presStyleIdx="2" presStyleCnt="3"/>
      <dgm:spPr/>
    </dgm:pt>
    <dgm:pt modelId="{D460B647-D370-4767-9B4D-7BE85721360A}" type="pres">
      <dgm:prSet presAssocID="{0CAB24ED-36E2-4453-9C2A-C33A649449B3}" presName="rect3" presStyleLbl="alignAcc1" presStyleIdx="2" presStyleCnt="3"/>
      <dgm:spPr/>
    </dgm:pt>
    <dgm:pt modelId="{F943F070-64ED-4C27-BB30-74ECDBE74DC5}" type="pres">
      <dgm:prSet presAssocID="{FCB41180-F0ED-4FE4-ABA1-31D5F8811C75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C1FBBFEC-7502-4735-8D62-D1A414DF2311}" type="pres">
      <dgm:prSet presAssocID="{977529B1-DAFC-4201-9AB8-40671A9BC803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4DA1533-FD05-4FA8-BCE2-6170BD6CB510}" type="pres">
      <dgm:prSet presAssocID="{0CAB24ED-36E2-4453-9C2A-C33A649449B3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0D0AC12-3436-4FAC-9FAA-C28423043BAF}" type="presOf" srcId="{025CAA10-E6FF-49AD-BA6E-D9FF2596EEE6}" destId="{7E07FC91-68EA-4915-A8FD-0FD985DB108B}" srcOrd="0" destOrd="0" presId="urn:microsoft.com/office/officeart/2005/8/layout/target3"/>
    <dgm:cxn modelId="{86AE7035-7B4C-4C73-8991-5957CA616373}" srcId="{025CAA10-E6FF-49AD-BA6E-D9FF2596EEE6}" destId="{977529B1-DAFC-4201-9AB8-40671A9BC803}" srcOrd="1" destOrd="0" parTransId="{5D772E8A-9962-4672-9D05-5ADB6D92FC3A}" sibTransId="{3D3822D0-5D78-4AC4-9E86-7B709760526D}"/>
    <dgm:cxn modelId="{F6CD323D-C2D8-4306-A30D-8C3D68F571A6}" srcId="{025CAA10-E6FF-49AD-BA6E-D9FF2596EEE6}" destId="{0CAB24ED-36E2-4453-9C2A-C33A649449B3}" srcOrd="2" destOrd="0" parTransId="{977DAB4F-D482-4847-B69A-66FA34775BCD}" sibTransId="{F3CBB5DA-2598-455B-8312-7847041E5502}"/>
    <dgm:cxn modelId="{15551F4E-50E8-491E-824B-E123E8954BDB}" type="presOf" srcId="{FCB41180-F0ED-4FE4-ABA1-31D5F8811C75}" destId="{B31BE9C6-50DC-43A3-AD59-9E128094FC14}" srcOrd="0" destOrd="0" presId="urn:microsoft.com/office/officeart/2005/8/layout/target3"/>
    <dgm:cxn modelId="{BF3EC77B-24EE-4B0A-BF45-24BAEC94D90E}" type="presOf" srcId="{0CAB24ED-36E2-4453-9C2A-C33A649449B3}" destId="{D460B647-D370-4767-9B4D-7BE85721360A}" srcOrd="0" destOrd="0" presId="urn:microsoft.com/office/officeart/2005/8/layout/target3"/>
    <dgm:cxn modelId="{EEB371A3-48F4-4701-85DA-DA698C17FC4D}" type="presOf" srcId="{FCB41180-F0ED-4FE4-ABA1-31D5F8811C75}" destId="{F943F070-64ED-4C27-BB30-74ECDBE74DC5}" srcOrd="1" destOrd="0" presId="urn:microsoft.com/office/officeart/2005/8/layout/target3"/>
    <dgm:cxn modelId="{99619AC6-5A16-4CE6-B098-F5BCDE637D63}" type="presOf" srcId="{0CAB24ED-36E2-4453-9C2A-C33A649449B3}" destId="{34DA1533-FD05-4FA8-BCE2-6170BD6CB510}" srcOrd="1" destOrd="0" presId="urn:microsoft.com/office/officeart/2005/8/layout/target3"/>
    <dgm:cxn modelId="{3F848CDB-BD41-463D-8CAC-CDD89AEC5875}" type="presOf" srcId="{977529B1-DAFC-4201-9AB8-40671A9BC803}" destId="{C1FBBFEC-7502-4735-8D62-D1A414DF2311}" srcOrd="1" destOrd="0" presId="urn:microsoft.com/office/officeart/2005/8/layout/target3"/>
    <dgm:cxn modelId="{FF78EAE9-6769-4C62-AF33-AFF71BDB91A8}" srcId="{025CAA10-E6FF-49AD-BA6E-D9FF2596EEE6}" destId="{FCB41180-F0ED-4FE4-ABA1-31D5F8811C75}" srcOrd="0" destOrd="0" parTransId="{24261D03-D095-4975-8F22-B46E7306EC8E}" sibTransId="{344A71F1-28A9-495F-8828-0D4FC83D98C4}"/>
    <dgm:cxn modelId="{FA5104EB-1FB2-42F6-B328-9D1CC3790AE3}" type="presOf" srcId="{977529B1-DAFC-4201-9AB8-40671A9BC803}" destId="{E7E66E8A-876B-4364-A2C6-22D80F121440}" srcOrd="0" destOrd="0" presId="urn:microsoft.com/office/officeart/2005/8/layout/target3"/>
    <dgm:cxn modelId="{9342E54F-8609-4B0C-8809-9F5AF6A80E5F}" type="presParOf" srcId="{7E07FC91-68EA-4915-A8FD-0FD985DB108B}" destId="{5751850A-9A33-4391-925B-53C42527F888}" srcOrd="0" destOrd="0" presId="urn:microsoft.com/office/officeart/2005/8/layout/target3"/>
    <dgm:cxn modelId="{D32AC25E-164A-45AC-96F7-5D938068E33B}" type="presParOf" srcId="{7E07FC91-68EA-4915-A8FD-0FD985DB108B}" destId="{EC3C59A0-E320-48DA-926B-561D58BD172E}" srcOrd="1" destOrd="0" presId="urn:microsoft.com/office/officeart/2005/8/layout/target3"/>
    <dgm:cxn modelId="{6119D221-92CD-4FDC-B6CE-0399F6DE161B}" type="presParOf" srcId="{7E07FC91-68EA-4915-A8FD-0FD985DB108B}" destId="{B31BE9C6-50DC-43A3-AD59-9E128094FC14}" srcOrd="2" destOrd="0" presId="urn:microsoft.com/office/officeart/2005/8/layout/target3"/>
    <dgm:cxn modelId="{A90FEE37-A04B-4480-9157-A15490CCA94E}" type="presParOf" srcId="{7E07FC91-68EA-4915-A8FD-0FD985DB108B}" destId="{474E1D37-758E-44FF-961B-9B9935C7CB07}" srcOrd="3" destOrd="0" presId="urn:microsoft.com/office/officeart/2005/8/layout/target3"/>
    <dgm:cxn modelId="{A4238B31-5F27-4BCF-A23B-AB406F8D6296}" type="presParOf" srcId="{7E07FC91-68EA-4915-A8FD-0FD985DB108B}" destId="{800A913F-4980-477C-927E-D825F83FABA6}" srcOrd="4" destOrd="0" presId="urn:microsoft.com/office/officeart/2005/8/layout/target3"/>
    <dgm:cxn modelId="{96F8008A-6D9F-4545-9BE3-D8606D74F178}" type="presParOf" srcId="{7E07FC91-68EA-4915-A8FD-0FD985DB108B}" destId="{E7E66E8A-876B-4364-A2C6-22D80F121440}" srcOrd="5" destOrd="0" presId="urn:microsoft.com/office/officeart/2005/8/layout/target3"/>
    <dgm:cxn modelId="{5803266C-CB8F-4BFD-A431-597ADE50CB71}" type="presParOf" srcId="{7E07FC91-68EA-4915-A8FD-0FD985DB108B}" destId="{8E574EC6-9BD9-487B-A562-F1266191EBD5}" srcOrd="6" destOrd="0" presId="urn:microsoft.com/office/officeart/2005/8/layout/target3"/>
    <dgm:cxn modelId="{CD309620-9964-4931-A6C9-FBD9AA3E2433}" type="presParOf" srcId="{7E07FC91-68EA-4915-A8FD-0FD985DB108B}" destId="{9DD77BC1-7888-40C7-8D92-285BCF125896}" srcOrd="7" destOrd="0" presId="urn:microsoft.com/office/officeart/2005/8/layout/target3"/>
    <dgm:cxn modelId="{389591A9-88EE-4FAC-A394-20F16B3E0C1F}" type="presParOf" srcId="{7E07FC91-68EA-4915-A8FD-0FD985DB108B}" destId="{D460B647-D370-4767-9B4D-7BE85721360A}" srcOrd="8" destOrd="0" presId="urn:microsoft.com/office/officeart/2005/8/layout/target3"/>
    <dgm:cxn modelId="{7677CEBB-07D1-4610-8E77-1C9AAA223929}" type="presParOf" srcId="{7E07FC91-68EA-4915-A8FD-0FD985DB108B}" destId="{F943F070-64ED-4C27-BB30-74ECDBE74DC5}" srcOrd="9" destOrd="0" presId="urn:microsoft.com/office/officeart/2005/8/layout/target3"/>
    <dgm:cxn modelId="{B220D12D-CF4B-4CBF-AC84-F07DAFC81B35}" type="presParOf" srcId="{7E07FC91-68EA-4915-A8FD-0FD985DB108B}" destId="{C1FBBFEC-7502-4735-8D62-D1A414DF2311}" srcOrd="10" destOrd="0" presId="urn:microsoft.com/office/officeart/2005/8/layout/target3"/>
    <dgm:cxn modelId="{8CA2EBAC-0053-43CA-836D-EBF241CA7F62}" type="presParOf" srcId="{7E07FC91-68EA-4915-A8FD-0FD985DB108B}" destId="{34DA1533-FD05-4FA8-BCE2-6170BD6CB51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48E195-5A40-45B6-BDF4-FA10FA1987B9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C4B93813-6D30-4570-9F1B-329CE2555762}">
      <dgm:prSet phldrT="[Texto]" custT="1"/>
      <dgm:spPr/>
      <dgm:t>
        <a:bodyPr/>
        <a:lstStyle/>
        <a:p>
          <a:endParaRPr lang="pt-BR" sz="2200" dirty="0">
            <a:solidFill>
              <a:srgbClr val="004C62"/>
            </a:solidFill>
          </a:endParaRPr>
        </a:p>
      </dgm:t>
    </dgm:pt>
    <dgm:pt modelId="{B3175C8B-502A-4599-B127-654D9A72AB2E}" type="parTrans" cxnId="{590949D7-16EB-4790-88F4-846FAEAB2755}">
      <dgm:prSet/>
      <dgm:spPr/>
      <dgm:t>
        <a:bodyPr/>
        <a:lstStyle/>
        <a:p>
          <a:endParaRPr lang="pt-BR" sz="2200">
            <a:solidFill>
              <a:srgbClr val="004C62"/>
            </a:solidFill>
          </a:endParaRPr>
        </a:p>
      </dgm:t>
    </dgm:pt>
    <dgm:pt modelId="{50044A24-64B3-4536-B7EA-BB783D9AB794}" type="sibTrans" cxnId="{590949D7-16EB-4790-88F4-846FAEAB2755}">
      <dgm:prSet/>
      <dgm:spPr/>
      <dgm:t>
        <a:bodyPr/>
        <a:lstStyle/>
        <a:p>
          <a:endParaRPr lang="pt-BR" sz="2200">
            <a:solidFill>
              <a:srgbClr val="004C62"/>
            </a:solidFill>
          </a:endParaRPr>
        </a:p>
      </dgm:t>
    </dgm:pt>
    <dgm:pt modelId="{4B0D36C5-88BB-44E5-92C0-79C87B645A86}">
      <dgm:prSet phldrT="[Texto]" custT="1"/>
      <dgm:spPr/>
      <dgm:t>
        <a:bodyPr/>
        <a:lstStyle/>
        <a:p>
          <a:endParaRPr lang="pt-BR" sz="2200" dirty="0">
            <a:solidFill>
              <a:srgbClr val="004C62"/>
            </a:solidFill>
          </a:endParaRPr>
        </a:p>
      </dgm:t>
    </dgm:pt>
    <dgm:pt modelId="{25AFCDB9-81CA-4A87-9D0A-FDB0301E5C1A}" type="parTrans" cxnId="{14E959C1-2426-495B-AA5C-CE857E64AA21}">
      <dgm:prSet/>
      <dgm:spPr/>
      <dgm:t>
        <a:bodyPr/>
        <a:lstStyle/>
        <a:p>
          <a:endParaRPr lang="pt-BR" sz="2200">
            <a:solidFill>
              <a:srgbClr val="004C62"/>
            </a:solidFill>
          </a:endParaRPr>
        </a:p>
      </dgm:t>
    </dgm:pt>
    <dgm:pt modelId="{D7FF4C67-F94F-4DC3-A105-8DE2D81488B7}" type="sibTrans" cxnId="{14E959C1-2426-495B-AA5C-CE857E64AA21}">
      <dgm:prSet/>
      <dgm:spPr/>
      <dgm:t>
        <a:bodyPr/>
        <a:lstStyle/>
        <a:p>
          <a:endParaRPr lang="pt-BR" sz="2200">
            <a:solidFill>
              <a:srgbClr val="004C62"/>
            </a:solidFill>
          </a:endParaRPr>
        </a:p>
      </dgm:t>
    </dgm:pt>
    <dgm:pt modelId="{FCD66C17-88FB-44B0-98E1-28E68312EB92}">
      <dgm:prSet phldrT="[Texto]" custT="1"/>
      <dgm:spPr/>
      <dgm:t>
        <a:bodyPr/>
        <a:lstStyle/>
        <a:p>
          <a:endParaRPr lang="pt-BR" sz="2200" dirty="0">
            <a:solidFill>
              <a:srgbClr val="004C62"/>
            </a:solidFill>
          </a:endParaRPr>
        </a:p>
      </dgm:t>
    </dgm:pt>
    <dgm:pt modelId="{65C3F3DD-623F-406A-995E-DD93FCA7DF62}" type="parTrans" cxnId="{841E9664-49C4-46E1-A25D-BF3006D75ED5}">
      <dgm:prSet/>
      <dgm:spPr/>
      <dgm:t>
        <a:bodyPr/>
        <a:lstStyle/>
        <a:p>
          <a:endParaRPr lang="pt-BR" sz="2200">
            <a:solidFill>
              <a:srgbClr val="004C62"/>
            </a:solidFill>
          </a:endParaRPr>
        </a:p>
      </dgm:t>
    </dgm:pt>
    <dgm:pt modelId="{0BD57265-EE27-47E4-9D81-779F3A6C00DC}" type="sibTrans" cxnId="{841E9664-49C4-46E1-A25D-BF3006D75ED5}">
      <dgm:prSet/>
      <dgm:spPr/>
      <dgm:t>
        <a:bodyPr/>
        <a:lstStyle/>
        <a:p>
          <a:endParaRPr lang="pt-BR" sz="2200">
            <a:solidFill>
              <a:srgbClr val="004C62"/>
            </a:solidFill>
          </a:endParaRPr>
        </a:p>
      </dgm:t>
    </dgm:pt>
    <dgm:pt modelId="{5F23DA75-0CA3-4DA9-8A29-13CBBE5CF837}">
      <dgm:prSet custT="1"/>
      <dgm:spPr/>
      <dgm:t>
        <a:bodyPr/>
        <a:lstStyle/>
        <a:p>
          <a:pPr>
            <a:buFontTx/>
            <a:buNone/>
          </a:pPr>
          <a:r>
            <a:rPr lang="pt-BR" sz="2200" b="1" dirty="0">
              <a:solidFill>
                <a:srgbClr val="004C62"/>
              </a:solidFill>
            </a:rPr>
            <a:t>Recebimento de informação</a:t>
          </a:r>
        </a:p>
      </dgm:t>
    </dgm:pt>
    <dgm:pt modelId="{031969F7-04DA-485C-9E47-8226D4D91378}" type="parTrans" cxnId="{06282823-F1AD-4077-B2AB-D98B75A26D7C}">
      <dgm:prSet/>
      <dgm:spPr/>
      <dgm:t>
        <a:bodyPr/>
        <a:lstStyle/>
        <a:p>
          <a:endParaRPr lang="pt-BR" sz="2200">
            <a:solidFill>
              <a:srgbClr val="004C62"/>
            </a:solidFill>
          </a:endParaRPr>
        </a:p>
      </dgm:t>
    </dgm:pt>
    <dgm:pt modelId="{242FC062-D0C8-43DF-BC01-95331386A590}" type="sibTrans" cxnId="{06282823-F1AD-4077-B2AB-D98B75A26D7C}">
      <dgm:prSet/>
      <dgm:spPr/>
      <dgm:t>
        <a:bodyPr/>
        <a:lstStyle/>
        <a:p>
          <a:endParaRPr lang="pt-BR" sz="2200">
            <a:solidFill>
              <a:srgbClr val="004C62"/>
            </a:solidFill>
          </a:endParaRPr>
        </a:p>
      </dgm:t>
    </dgm:pt>
    <dgm:pt modelId="{C7EEC101-47C1-4259-B33A-615FB0F68ABA}">
      <dgm:prSet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200" b="1" kern="1200">
              <a:solidFill>
                <a:srgbClr val="004C62"/>
              </a:solidFill>
              <a:latin typeface="Trebuchet MS"/>
              <a:ea typeface="+mn-ea"/>
              <a:cs typeface="+mn-cs"/>
            </a:rPr>
            <a:t>Acompanhamento da etapa que precede início das obras</a:t>
          </a:r>
          <a:endParaRPr lang="pt-BR" sz="2200" b="1" kern="1200" dirty="0">
            <a:solidFill>
              <a:srgbClr val="004C62"/>
            </a:solidFill>
            <a:latin typeface="Trebuchet MS"/>
            <a:ea typeface="+mn-ea"/>
            <a:cs typeface="+mn-cs"/>
          </a:endParaRPr>
        </a:p>
      </dgm:t>
    </dgm:pt>
    <dgm:pt modelId="{5817E554-D62C-4D33-9390-2324D218837B}" type="parTrans" cxnId="{67680083-0D02-4169-A1C5-5B3AD245B5B5}">
      <dgm:prSet/>
      <dgm:spPr/>
      <dgm:t>
        <a:bodyPr/>
        <a:lstStyle/>
        <a:p>
          <a:endParaRPr lang="pt-BR" sz="2200">
            <a:solidFill>
              <a:srgbClr val="004C62"/>
            </a:solidFill>
          </a:endParaRPr>
        </a:p>
      </dgm:t>
    </dgm:pt>
    <dgm:pt modelId="{2F02E62C-7790-4A56-AAED-A916DBE3D818}" type="sibTrans" cxnId="{67680083-0D02-4169-A1C5-5B3AD245B5B5}">
      <dgm:prSet/>
      <dgm:spPr/>
      <dgm:t>
        <a:bodyPr/>
        <a:lstStyle/>
        <a:p>
          <a:endParaRPr lang="pt-BR" sz="2200">
            <a:solidFill>
              <a:srgbClr val="004C62"/>
            </a:solidFill>
          </a:endParaRPr>
        </a:p>
      </dgm:t>
    </dgm:pt>
    <dgm:pt modelId="{AAF2F745-ACA4-4F7C-93A1-C17B43CE3633}">
      <dgm:prSet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200" b="1" kern="1200">
              <a:solidFill>
                <a:srgbClr val="004C62"/>
              </a:solidFill>
              <a:latin typeface="Trebuchet MS"/>
              <a:ea typeface="+mn-ea"/>
              <a:cs typeface="+mn-cs"/>
            </a:rPr>
            <a:t>Acompanhamento da etapa construtiva das usinas</a:t>
          </a:r>
          <a:endParaRPr lang="pt-BR" sz="2200" b="1" kern="1200" dirty="0">
            <a:solidFill>
              <a:srgbClr val="004C62"/>
            </a:solidFill>
            <a:latin typeface="Trebuchet MS"/>
            <a:ea typeface="+mn-ea"/>
            <a:cs typeface="+mn-cs"/>
          </a:endParaRPr>
        </a:p>
      </dgm:t>
    </dgm:pt>
    <dgm:pt modelId="{55122A58-60DE-49C3-B1C5-5A03ED51AEB8}" type="parTrans" cxnId="{9B26AB60-9F01-45B9-B757-08ABF624314C}">
      <dgm:prSet/>
      <dgm:spPr/>
      <dgm:t>
        <a:bodyPr/>
        <a:lstStyle/>
        <a:p>
          <a:endParaRPr lang="pt-BR" sz="2200">
            <a:solidFill>
              <a:srgbClr val="004C62"/>
            </a:solidFill>
          </a:endParaRPr>
        </a:p>
      </dgm:t>
    </dgm:pt>
    <dgm:pt modelId="{FF3CCE67-4DEE-4373-B258-561565434928}" type="sibTrans" cxnId="{9B26AB60-9F01-45B9-B757-08ABF624314C}">
      <dgm:prSet/>
      <dgm:spPr/>
      <dgm:t>
        <a:bodyPr/>
        <a:lstStyle/>
        <a:p>
          <a:endParaRPr lang="pt-BR" sz="2200">
            <a:solidFill>
              <a:srgbClr val="004C62"/>
            </a:solidFill>
          </a:endParaRPr>
        </a:p>
      </dgm:t>
    </dgm:pt>
    <dgm:pt modelId="{8F2D1EB1-6025-4138-91EE-D054B335E0D6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sz="1800" i="1" dirty="0">
              <a:solidFill>
                <a:srgbClr val="004C62"/>
              </a:solidFill>
            </a:rPr>
            <a:t>	Obtenção de informação no prazo e com qualidade adequada para o monitoramento</a:t>
          </a:r>
        </a:p>
      </dgm:t>
    </dgm:pt>
    <dgm:pt modelId="{BD7733A7-ECE4-48C6-8E1F-73C3F2F5A242}" type="parTrans" cxnId="{7A9673E7-99B0-4586-B0A0-C09094949A3B}">
      <dgm:prSet/>
      <dgm:spPr/>
      <dgm:t>
        <a:bodyPr/>
        <a:lstStyle/>
        <a:p>
          <a:endParaRPr lang="pt-BR">
            <a:solidFill>
              <a:srgbClr val="004C62"/>
            </a:solidFill>
          </a:endParaRPr>
        </a:p>
      </dgm:t>
    </dgm:pt>
    <dgm:pt modelId="{B687917B-DDCA-4BBA-950A-862996C3D387}" type="sibTrans" cxnId="{7A9673E7-99B0-4586-B0A0-C09094949A3B}">
      <dgm:prSet/>
      <dgm:spPr/>
      <dgm:t>
        <a:bodyPr/>
        <a:lstStyle/>
        <a:p>
          <a:endParaRPr lang="pt-BR">
            <a:solidFill>
              <a:srgbClr val="004C62"/>
            </a:solidFill>
          </a:endParaRPr>
        </a:p>
      </dgm:t>
    </dgm:pt>
    <dgm:pt modelId="{C44CF8F5-6DA8-4126-8E58-BBA2537728A6}">
      <dgm:prSet custT="1"/>
      <dgm:spPr/>
      <dgm:t>
        <a:bodyPr/>
        <a:lstStyle/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t-BR" sz="1800" i="1" kern="1200">
              <a:solidFill>
                <a:srgbClr val="004C62"/>
              </a:solidFill>
              <a:latin typeface="Trebuchet MS"/>
              <a:ea typeface="+mn-ea"/>
              <a:cs typeface="+mn-cs"/>
            </a:rPr>
            <a:t>	Verificação quanto à viabilidade de implantação dos projetos </a:t>
          </a:r>
          <a:endParaRPr lang="pt-BR" sz="1800" i="1" kern="1200" dirty="0">
            <a:solidFill>
              <a:srgbClr val="004C62"/>
            </a:solidFill>
            <a:latin typeface="Trebuchet MS"/>
            <a:ea typeface="+mn-ea"/>
            <a:cs typeface="+mn-cs"/>
          </a:endParaRPr>
        </a:p>
      </dgm:t>
    </dgm:pt>
    <dgm:pt modelId="{1317CCAD-8B3A-493B-827B-D5C866BBD85C}" type="parTrans" cxnId="{6FC7EF25-F377-469D-A635-D1AC7F1E4746}">
      <dgm:prSet/>
      <dgm:spPr/>
      <dgm:t>
        <a:bodyPr/>
        <a:lstStyle/>
        <a:p>
          <a:endParaRPr lang="pt-BR">
            <a:solidFill>
              <a:srgbClr val="004C62"/>
            </a:solidFill>
          </a:endParaRPr>
        </a:p>
      </dgm:t>
    </dgm:pt>
    <dgm:pt modelId="{A1E58A98-9B3B-42EC-94F5-7020A5254766}" type="sibTrans" cxnId="{6FC7EF25-F377-469D-A635-D1AC7F1E4746}">
      <dgm:prSet/>
      <dgm:spPr/>
      <dgm:t>
        <a:bodyPr/>
        <a:lstStyle/>
        <a:p>
          <a:endParaRPr lang="pt-BR">
            <a:solidFill>
              <a:srgbClr val="004C62"/>
            </a:solidFill>
          </a:endParaRPr>
        </a:p>
      </dgm:t>
    </dgm:pt>
    <dgm:pt modelId="{FBB42C14-00A6-47B1-9983-09EDE8C8B3C4}">
      <dgm:prSet custT="1"/>
      <dgm:spPr/>
      <dgm:t>
        <a:bodyPr/>
        <a:lstStyle/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t-BR" sz="1800" i="1" kern="1200">
              <a:solidFill>
                <a:srgbClr val="004C62"/>
              </a:solidFill>
              <a:latin typeface="Trebuchet MS"/>
              <a:ea typeface="+mn-ea"/>
              <a:cs typeface="+mn-cs"/>
            </a:rPr>
            <a:t>	Verificar a factibilidade das usinas iniciarem a operação comercial de acordo com as obrigações de suprimento</a:t>
          </a:r>
          <a:endParaRPr lang="pt-BR" sz="1800" i="1" kern="1200" dirty="0">
            <a:solidFill>
              <a:srgbClr val="004C62"/>
            </a:solidFill>
            <a:latin typeface="Trebuchet MS"/>
            <a:ea typeface="+mn-ea"/>
            <a:cs typeface="+mn-cs"/>
          </a:endParaRPr>
        </a:p>
      </dgm:t>
    </dgm:pt>
    <dgm:pt modelId="{12BD7911-3A0D-41E2-B4A8-C88E623C354C}" type="parTrans" cxnId="{73384208-2B39-49BC-BC72-05602265A082}">
      <dgm:prSet/>
      <dgm:spPr/>
      <dgm:t>
        <a:bodyPr/>
        <a:lstStyle/>
        <a:p>
          <a:endParaRPr lang="pt-BR">
            <a:solidFill>
              <a:srgbClr val="004C62"/>
            </a:solidFill>
          </a:endParaRPr>
        </a:p>
      </dgm:t>
    </dgm:pt>
    <dgm:pt modelId="{B86F9903-B355-4875-9666-570B3A935C61}" type="sibTrans" cxnId="{73384208-2B39-49BC-BC72-05602265A082}">
      <dgm:prSet/>
      <dgm:spPr/>
      <dgm:t>
        <a:bodyPr/>
        <a:lstStyle/>
        <a:p>
          <a:endParaRPr lang="pt-BR">
            <a:solidFill>
              <a:srgbClr val="004C62"/>
            </a:solidFill>
          </a:endParaRPr>
        </a:p>
      </dgm:t>
    </dgm:pt>
    <dgm:pt modelId="{223442CB-99AD-4E5E-A272-D1CE9CA513BB}" type="pres">
      <dgm:prSet presAssocID="{0B48E195-5A40-45B6-BDF4-FA10FA1987B9}" presName="linearFlow" presStyleCnt="0">
        <dgm:presLayoutVars>
          <dgm:dir/>
          <dgm:animLvl val="lvl"/>
          <dgm:resizeHandles val="exact"/>
        </dgm:presLayoutVars>
      </dgm:prSet>
      <dgm:spPr/>
    </dgm:pt>
    <dgm:pt modelId="{EEBD55F4-3A36-4E28-A607-A25209883509}" type="pres">
      <dgm:prSet presAssocID="{C4B93813-6D30-4570-9F1B-329CE2555762}" presName="composite" presStyleCnt="0"/>
      <dgm:spPr/>
    </dgm:pt>
    <dgm:pt modelId="{4D7FA9DF-6E7F-44CC-B243-E8206C9793A8}" type="pres">
      <dgm:prSet presAssocID="{C4B93813-6D30-4570-9F1B-329CE255576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194F511-60CB-4196-8A02-8B705F601380}" type="pres">
      <dgm:prSet presAssocID="{C4B93813-6D30-4570-9F1B-329CE2555762}" presName="descendantText" presStyleLbl="alignAcc1" presStyleIdx="0" presStyleCnt="3">
        <dgm:presLayoutVars>
          <dgm:bulletEnabled val="1"/>
        </dgm:presLayoutVars>
      </dgm:prSet>
      <dgm:spPr/>
    </dgm:pt>
    <dgm:pt modelId="{8C0DA18F-407E-4B63-BE23-8DA32ECB6C22}" type="pres">
      <dgm:prSet presAssocID="{50044A24-64B3-4536-B7EA-BB783D9AB794}" presName="sp" presStyleCnt="0"/>
      <dgm:spPr/>
    </dgm:pt>
    <dgm:pt modelId="{64F1756B-A6B8-44C0-8C11-2EBBC087C955}" type="pres">
      <dgm:prSet presAssocID="{4B0D36C5-88BB-44E5-92C0-79C87B645A86}" presName="composite" presStyleCnt="0"/>
      <dgm:spPr/>
    </dgm:pt>
    <dgm:pt modelId="{91ABF4DC-3ABF-4107-8FCA-8F32689ADE91}" type="pres">
      <dgm:prSet presAssocID="{4B0D36C5-88BB-44E5-92C0-79C87B645A8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CDD4F01-AA97-490C-BAA7-FB9F6A479572}" type="pres">
      <dgm:prSet presAssocID="{4B0D36C5-88BB-44E5-92C0-79C87B645A86}" presName="descendantText" presStyleLbl="alignAcc1" presStyleIdx="1" presStyleCnt="3">
        <dgm:presLayoutVars>
          <dgm:bulletEnabled val="1"/>
        </dgm:presLayoutVars>
      </dgm:prSet>
      <dgm:spPr/>
    </dgm:pt>
    <dgm:pt modelId="{F9A4F80B-5B2A-4707-9422-4DBDFABB449A}" type="pres">
      <dgm:prSet presAssocID="{D7FF4C67-F94F-4DC3-A105-8DE2D81488B7}" presName="sp" presStyleCnt="0"/>
      <dgm:spPr/>
    </dgm:pt>
    <dgm:pt modelId="{4C5E7DC4-ADD9-459F-97F1-263D644C20CA}" type="pres">
      <dgm:prSet presAssocID="{FCD66C17-88FB-44B0-98E1-28E68312EB92}" presName="composite" presStyleCnt="0"/>
      <dgm:spPr/>
    </dgm:pt>
    <dgm:pt modelId="{A09963A8-A113-44C0-95E5-FA9DC7C02617}" type="pres">
      <dgm:prSet presAssocID="{FCD66C17-88FB-44B0-98E1-28E68312EB9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FD5C89D-D332-45CC-B017-BE4625716C59}" type="pres">
      <dgm:prSet presAssocID="{FCD66C17-88FB-44B0-98E1-28E68312EB9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3384208-2B39-49BC-BC72-05602265A082}" srcId="{AAF2F745-ACA4-4F7C-93A1-C17B43CE3633}" destId="{FBB42C14-00A6-47B1-9983-09EDE8C8B3C4}" srcOrd="0" destOrd="0" parTransId="{12BD7911-3A0D-41E2-B4A8-C88E623C354C}" sibTransId="{B86F9903-B355-4875-9666-570B3A935C61}"/>
    <dgm:cxn modelId="{7FE2FB0F-4821-485F-A52E-87C33F86D6A7}" type="presOf" srcId="{FBB42C14-00A6-47B1-9983-09EDE8C8B3C4}" destId="{3FD5C89D-D332-45CC-B017-BE4625716C59}" srcOrd="0" destOrd="1" presId="urn:microsoft.com/office/officeart/2005/8/layout/chevron2"/>
    <dgm:cxn modelId="{EA3FFC22-8D85-499C-B9D7-F49CF15CE66D}" type="presOf" srcId="{5F23DA75-0CA3-4DA9-8A29-13CBBE5CF837}" destId="{7194F511-60CB-4196-8A02-8B705F601380}" srcOrd="0" destOrd="0" presId="urn:microsoft.com/office/officeart/2005/8/layout/chevron2"/>
    <dgm:cxn modelId="{06282823-F1AD-4077-B2AB-D98B75A26D7C}" srcId="{C4B93813-6D30-4570-9F1B-329CE2555762}" destId="{5F23DA75-0CA3-4DA9-8A29-13CBBE5CF837}" srcOrd="0" destOrd="0" parTransId="{031969F7-04DA-485C-9E47-8226D4D91378}" sibTransId="{242FC062-D0C8-43DF-BC01-95331386A590}"/>
    <dgm:cxn modelId="{AE409C23-DDEF-4B97-8991-01B76A5E84E2}" type="presOf" srcId="{4B0D36C5-88BB-44E5-92C0-79C87B645A86}" destId="{91ABF4DC-3ABF-4107-8FCA-8F32689ADE91}" srcOrd="0" destOrd="0" presId="urn:microsoft.com/office/officeart/2005/8/layout/chevron2"/>
    <dgm:cxn modelId="{6FC7EF25-F377-469D-A635-D1AC7F1E4746}" srcId="{C7EEC101-47C1-4259-B33A-615FB0F68ABA}" destId="{C44CF8F5-6DA8-4126-8E58-BBA2537728A6}" srcOrd="0" destOrd="0" parTransId="{1317CCAD-8B3A-493B-827B-D5C866BBD85C}" sibTransId="{A1E58A98-9B3B-42EC-94F5-7020A5254766}"/>
    <dgm:cxn modelId="{9B26AB60-9F01-45B9-B757-08ABF624314C}" srcId="{FCD66C17-88FB-44B0-98E1-28E68312EB92}" destId="{AAF2F745-ACA4-4F7C-93A1-C17B43CE3633}" srcOrd="0" destOrd="0" parTransId="{55122A58-60DE-49C3-B1C5-5A03ED51AEB8}" sibTransId="{FF3CCE67-4DEE-4373-B258-561565434928}"/>
    <dgm:cxn modelId="{05948563-129D-4EF4-BABB-B781C0BB5743}" type="presOf" srcId="{0B48E195-5A40-45B6-BDF4-FA10FA1987B9}" destId="{223442CB-99AD-4E5E-A272-D1CE9CA513BB}" srcOrd="0" destOrd="0" presId="urn:microsoft.com/office/officeart/2005/8/layout/chevron2"/>
    <dgm:cxn modelId="{841E9664-49C4-46E1-A25D-BF3006D75ED5}" srcId="{0B48E195-5A40-45B6-BDF4-FA10FA1987B9}" destId="{FCD66C17-88FB-44B0-98E1-28E68312EB92}" srcOrd="2" destOrd="0" parTransId="{65C3F3DD-623F-406A-995E-DD93FCA7DF62}" sibTransId="{0BD57265-EE27-47E4-9D81-779F3A6C00DC}"/>
    <dgm:cxn modelId="{94551E47-3F44-4BC3-9E86-A40F8230E38F}" type="presOf" srcId="{FCD66C17-88FB-44B0-98E1-28E68312EB92}" destId="{A09963A8-A113-44C0-95E5-FA9DC7C02617}" srcOrd="0" destOrd="0" presId="urn:microsoft.com/office/officeart/2005/8/layout/chevron2"/>
    <dgm:cxn modelId="{67680083-0D02-4169-A1C5-5B3AD245B5B5}" srcId="{4B0D36C5-88BB-44E5-92C0-79C87B645A86}" destId="{C7EEC101-47C1-4259-B33A-615FB0F68ABA}" srcOrd="0" destOrd="0" parTransId="{5817E554-D62C-4D33-9390-2324D218837B}" sibTransId="{2F02E62C-7790-4A56-AAED-A916DBE3D818}"/>
    <dgm:cxn modelId="{1198768F-F108-40CB-A24F-2FE786247AF1}" type="presOf" srcId="{8F2D1EB1-6025-4138-91EE-D054B335E0D6}" destId="{7194F511-60CB-4196-8A02-8B705F601380}" srcOrd="0" destOrd="1" presId="urn:microsoft.com/office/officeart/2005/8/layout/chevron2"/>
    <dgm:cxn modelId="{21743CB8-4317-4C27-B4B9-34FE7371E541}" type="presOf" srcId="{C4B93813-6D30-4570-9F1B-329CE2555762}" destId="{4D7FA9DF-6E7F-44CC-B243-E8206C9793A8}" srcOrd="0" destOrd="0" presId="urn:microsoft.com/office/officeart/2005/8/layout/chevron2"/>
    <dgm:cxn modelId="{14E959C1-2426-495B-AA5C-CE857E64AA21}" srcId="{0B48E195-5A40-45B6-BDF4-FA10FA1987B9}" destId="{4B0D36C5-88BB-44E5-92C0-79C87B645A86}" srcOrd="1" destOrd="0" parTransId="{25AFCDB9-81CA-4A87-9D0A-FDB0301E5C1A}" sibTransId="{D7FF4C67-F94F-4DC3-A105-8DE2D81488B7}"/>
    <dgm:cxn modelId="{2AB422CA-B824-4A78-8FA5-C5DB1B40DE48}" type="presOf" srcId="{C44CF8F5-6DA8-4126-8E58-BBA2537728A6}" destId="{6CDD4F01-AA97-490C-BAA7-FB9F6A479572}" srcOrd="0" destOrd="1" presId="urn:microsoft.com/office/officeart/2005/8/layout/chevron2"/>
    <dgm:cxn modelId="{A0ED5ACE-2FE4-4447-B409-9B2CBA39D8B3}" type="presOf" srcId="{AAF2F745-ACA4-4F7C-93A1-C17B43CE3633}" destId="{3FD5C89D-D332-45CC-B017-BE4625716C59}" srcOrd="0" destOrd="0" presId="urn:microsoft.com/office/officeart/2005/8/layout/chevron2"/>
    <dgm:cxn modelId="{60EE9CD0-63EC-4087-8E64-F84AE5916581}" type="presOf" srcId="{C7EEC101-47C1-4259-B33A-615FB0F68ABA}" destId="{6CDD4F01-AA97-490C-BAA7-FB9F6A479572}" srcOrd="0" destOrd="0" presId="urn:microsoft.com/office/officeart/2005/8/layout/chevron2"/>
    <dgm:cxn modelId="{590949D7-16EB-4790-88F4-846FAEAB2755}" srcId="{0B48E195-5A40-45B6-BDF4-FA10FA1987B9}" destId="{C4B93813-6D30-4570-9F1B-329CE2555762}" srcOrd="0" destOrd="0" parTransId="{B3175C8B-502A-4599-B127-654D9A72AB2E}" sibTransId="{50044A24-64B3-4536-B7EA-BB783D9AB794}"/>
    <dgm:cxn modelId="{7A9673E7-99B0-4586-B0A0-C09094949A3B}" srcId="{5F23DA75-0CA3-4DA9-8A29-13CBBE5CF837}" destId="{8F2D1EB1-6025-4138-91EE-D054B335E0D6}" srcOrd="0" destOrd="0" parTransId="{BD7733A7-ECE4-48C6-8E1F-73C3F2F5A242}" sibTransId="{B687917B-DDCA-4BBA-950A-862996C3D387}"/>
    <dgm:cxn modelId="{128FC26D-2623-4CF8-ABB2-FE730E9C2A2A}" type="presParOf" srcId="{223442CB-99AD-4E5E-A272-D1CE9CA513BB}" destId="{EEBD55F4-3A36-4E28-A607-A25209883509}" srcOrd="0" destOrd="0" presId="urn:microsoft.com/office/officeart/2005/8/layout/chevron2"/>
    <dgm:cxn modelId="{68AA809F-02E8-4D66-AB94-21C851615502}" type="presParOf" srcId="{EEBD55F4-3A36-4E28-A607-A25209883509}" destId="{4D7FA9DF-6E7F-44CC-B243-E8206C9793A8}" srcOrd="0" destOrd="0" presId="urn:microsoft.com/office/officeart/2005/8/layout/chevron2"/>
    <dgm:cxn modelId="{E2A4BB60-9E2D-4B6D-926C-D7DA10F7CE0A}" type="presParOf" srcId="{EEBD55F4-3A36-4E28-A607-A25209883509}" destId="{7194F511-60CB-4196-8A02-8B705F601380}" srcOrd="1" destOrd="0" presId="urn:microsoft.com/office/officeart/2005/8/layout/chevron2"/>
    <dgm:cxn modelId="{101B4847-7ECC-40AB-9398-96B7E6F8A7DC}" type="presParOf" srcId="{223442CB-99AD-4E5E-A272-D1CE9CA513BB}" destId="{8C0DA18F-407E-4B63-BE23-8DA32ECB6C22}" srcOrd="1" destOrd="0" presId="urn:microsoft.com/office/officeart/2005/8/layout/chevron2"/>
    <dgm:cxn modelId="{D05E2066-7738-4669-9FE9-C4F282EADD97}" type="presParOf" srcId="{223442CB-99AD-4E5E-A272-D1CE9CA513BB}" destId="{64F1756B-A6B8-44C0-8C11-2EBBC087C955}" srcOrd="2" destOrd="0" presId="urn:microsoft.com/office/officeart/2005/8/layout/chevron2"/>
    <dgm:cxn modelId="{19883D28-8946-4958-8A32-E1B28DC65122}" type="presParOf" srcId="{64F1756B-A6B8-44C0-8C11-2EBBC087C955}" destId="{91ABF4DC-3ABF-4107-8FCA-8F32689ADE91}" srcOrd="0" destOrd="0" presId="urn:microsoft.com/office/officeart/2005/8/layout/chevron2"/>
    <dgm:cxn modelId="{DEF9B326-4B97-4A38-A2E2-FB310688C43A}" type="presParOf" srcId="{64F1756B-A6B8-44C0-8C11-2EBBC087C955}" destId="{6CDD4F01-AA97-490C-BAA7-FB9F6A479572}" srcOrd="1" destOrd="0" presId="urn:microsoft.com/office/officeart/2005/8/layout/chevron2"/>
    <dgm:cxn modelId="{7DCB3D11-7084-4C5C-9BD4-489B58715A6D}" type="presParOf" srcId="{223442CB-99AD-4E5E-A272-D1CE9CA513BB}" destId="{F9A4F80B-5B2A-4707-9422-4DBDFABB449A}" srcOrd="3" destOrd="0" presId="urn:microsoft.com/office/officeart/2005/8/layout/chevron2"/>
    <dgm:cxn modelId="{C2C24C92-8E0C-48AC-A284-1A7813D9CC75}" type="presParOf" srcId="{223442CB-99AD-4E5E-A272-D1CE9CA513BB}" destId="{4C5E7DC4-ADD9-459F-97F1-263D644C20CA}" srcOrd="4" destOrd="0" presId="urn:microsoft.com/office/officeart/2005/8/layout/chevron2"/>
    <dgm:cxn modelId="{5EBC7B9D-796F-4C3D-B8DB-15BF962499ED}" type="presParOf" srcId="{4C5E7DC4-ADD9-459F-97F1-263D644C20CA}" destId="{A09963A8-A113-44C0-95E5-FA9DC7C02617}" srcOrd="0" destOrd="0" presId="urn:microsoft.com/office/officeart/2005/8/layout/chevron2"/>
    <dgm:cxn modelId="{8FDCBE25-D04B-44D5-BF94-D6EA783912E0}" type="presParOf" srcId="{4C5E7DC4-ADD9-459F-97F1-263D644C20CA}" destId="{3FD5C89D-D332-45CC-B017-BE4625716C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063078-112D-446F-AEF8-1245283E2EE9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48E62ED-DA8D-410F-8136-A0944C036A11}">
      <dgm:prSet phldrT="[Texto]" custT="1"/>
      <dgm:spPr/>
      <dgm:t>
        <a:bodyPr/>
        <a:lstStyle/>
        <a:p>
          <a:r>
            <a:rPr lang="pt-BR" sz="1600" dirty="0"/>
            <a:t>2016 a 2017</a:t>
          </a:r>
        </a:p>
      </dgm:t>
    </dgm:pt>
    <dgm:pt modelId="{70443E2A-93C3-4A38-B73E-6737E78F571A}" type="parTrans" cxnId="{5CF1576D-F48B-4884-A29D-ED6E35CBBDB6}">
      <dgm:prSet/>
      <dgm:spPr/>
      <dgm:t>
        <a:bodyPr/>
        <a:lstStyle/>
        <a:p>
          <a:endParaRPr lang="pt-BR" sz="1600"/>
        </a:p>
      </dgm:t>
    </dgm:pt>
    <dgm:pt modelId="{C8600E78-A5AB-4909-9B47-DBFFAE5CA023}" type="sibTrans" cxnId="{5CF1576D-F48B-4884-A29D-ED6E35CBBDB6}">
      <dgm:prSet/>
      <dgm:spPr/>
      <dgm:t>
        <a:bodyPr/>
        <a:lstStyle/>
        <a:p>
          <a:endParaRPr lang="pt-BR" sz="1600"/>
        </a:p>
      </dgm:t>
    </dgm:pt>
    <dgm:pt modelId="{F9382F12-AADD-455F-A1E0-5C1FD6085316}">
      <dgm:prSet phldrT="[Texto]" custT="1"/>
      <dgm:spPr/>
      <dgm:t>
        <a:bodyPr/>
        <a:lstStyle/>
        <a:p>
          <a:r>
            <a:rPr lang="pt-BR" sz="1600" dirty="0"/>
            <a:t>348 usinas selecionadas</a:t>
          </a:r>
        </a:p>
      </dgm:t>
    </dgm:pt>
    <dgm:pt modelId="{8C1416F0-4D03-4336-829A-2694F2416F9C}" type="parTrans" cxnId="{D44C2E6E-6029-486D-B98D-469627D6D48E}">
      <dgm:prSet/>
      <dgm:spPr/>
      <dgm:t>
        <a:bodyPr/>
        <a:lstStyle/>
        <a:p>
          <a:endParaRPr lang="pt-BR" sz="1600"/>
        </a:p>
      </dgm:t>
    </dgm:pt>
    <dgm:pt modelId="{08BE6A79-0579-43EE-ACBA-959B0F0D8EA0}" type="sibTrans" cxnId="{D44C2E6E-6029-486D-B98D-469627D6D48E}">
      <dgm:prSet/>
      <dgm:spPr/>
      <dgm:t>
        <a:bodyPr/>
        <a:lstStyle/>
        <a:p>
          <a:endParaRPr lang="pt-BR" sz="1600"/>
        </a:p>
      </dgm:t>
    </dgm:pt>
    <dgm:pt modelId="{4B7C3624-F098-48FA-8B2A-04DFFBF5DC4E}">
      <dgm:prSet phldrT="[Texto]" custT="1"/>
      <dgm:spPr/>
      <dgm:t>
        <a:bodyPr/>
        <a:lstStyle/>
        <a:p>
          <a:r>
            <a:rPr lang="pt-BR" sz="1600" dirty="0"/>
            <a:t>Ações de orientação: 319</a:t>
          </a:r>
        </a:p>
      </dgm:t>
    </dgm:pt>
    <dgm:pt modelId="{1ED7AE62-7458-4197-8EB3-9C0490BCD9C3}" type="parTrans" cxnId="{0528742E-1C05-40DA-806D-C71AE1D5F41F}">
      <dgm:prSet/>
      <dgm:spPr/>
      <dgm:t>
        <a:bodyPr/>
        <a:lstStyle/>
        <a:p>
          <a:endParaRPr lang="pt-BR" sz="1600"/>
        </a:p>
      </dgm:t>
    </dgm:pt>
    <dgm:pt modelId="{6D342CDF-8663-4329-AE66-0503A4F8FBBB}" type="sibTrans" cxnId="{0528742E-1C05-40DA-806D-C71AE1D5F41F}">
      <dgm:prSet/>
      <dgm:spPr/>
      <dgm:t>
        <a:bodyPr/>
        <a:lstStyle/>
        <a:p>
          <a:endParaRPr lang="pt-BR" sz="1600"/>
        </a:p>
      </dgm:t>
    </dgm:pt>
    <dgm:pt modelId="{FF66BC25-DED8-40D2-949C-DD50450967B4}">
      <dgm:prSet phldrT="[Texto]" custT="1"/>
      <dgm:spPr/>
      <dgm:t>
        <a:bodyPr/>
        <a:lstStyle/>
        <a:p>
          <a:r>
            <a:rPr lang="pt-BR" sz="1600" dirty="0"/>
            <a:t>2018</a:t>
          </a:r>
        </a:p>
      </dgm:t>
    </dgm:pt>
    <dgm:pt modelId="{BCFEBD92-E398-4542-B6B3-575D6B93A981}" type="parTrans" cxnId="{2941E096-9FE5-4924-8D9F-F0EA618D9439}">
      <dgm:prSet/>
      <dgm:spPr/>
      <dgm:t>
        <a:bodyPr/>
        <a:lstStyle/>
        <a:p>
          <a:endParaRPr lang="pt-BR" sz="1600"/>
        </a:p>
      </dgm:t>
    </dgm:pt>
    <dgm:pt modelId="{44679A35-798A-4708-A1D1-5E419B222448}" type="sibTrans" cxnId="{2941E096-9FE5-4924-8D9F-F0EA618D9439}">
      <dgm:prSet/>
      <dgm:spPr/>
      <dgm:t>
        <a:bodyPr/>
        <a:lstStyle/>
        <a:p>
          <a:endParaRPr lang="pt-BR" sz="1600"/>
        </a:p>
      </dgm:t>
    </dgm:pt>
    <dgm:pt modelId="{27CCD94A-6595-4AD4-B84A-F790140510D9}">
      <dgm:prSet phldrT="[Texto]" custT="1"/>
      <dgm:spPr/>
      <dgm:t>
        <a:bodyPr/>
        <a:lstStyle/>
        <a:p>
          <a:r>
            <a:rPr lang="pt-BR" sz="1600" dirty="0"/>
            <a:t>21 usinas selecionadas</a:t>
          </a:r>
        </a:p>
      </dgm:t>
    </dgm:pt>
    <dgm:pt modelId="{8E7610DB-95EB-4D3E-98C5-8FC95B9E57FC}" type="parTrans" cxnId="{565E6969-8EB7-4628-BA65-A6088514C754}">
      <dgm:prSet/>
      <dgm:spPr/>
      <dgm:t>
        <a:bodyPr/>
        <a:lstStyle/>
        <a:p>
          <a:endParaRPr lang="pt-BR" sz="1600"/>
        </a:p>
      </dgm:t>
    </dgm:pt>
    <dgm:pt modelId="{E1C13842-9A63-45D9-B0F5-6683E81EEDC0}" type="sibTrans" cxnId="{565E6969-8EB7-4628-BA65-A6088514C754}">
      <dgm:prSet/>
      <dgm:spPr/>
      <dgm:t>
        <a:bodyPr/>
        <a:lstStyle/>
        <a:p>
          <a:endParaRPr lang="pt-BR" sz="1600"/>
        </a:p>
      </dgm:t>
    </dgm:pt>
    <dgm:pt modelId="{9422EDFD-F05D-4BBE-BBA3-C6E8AC1145E2}">
      <dgm:prSet phldrT="[Texto]" custT="1"/>
      <dgm:spPr/>
      <dgm:t>
        <a:bodyPr/>
        <a:lstStyle/>
        <a:p>
          <a:r>
            <a:rPr lang="pt-BR" sz="1600" dirty="0"/>
            <a:t>Redução 90% em relação 2016</a:t>
          </a:r>
        </a:p>
      </dgm:t>
    </dgm:pt>
    <dgm:pt modelId="{FD8AAEA1-9419-4F42-8815-32684E6A422C}" type="parTrans" cxnId="{9F718AAB-7FB8-4EA4-9083-49D0EA7CF154}">
      <dgm:prSet/>
      <dgm:spPr/>
      <dgm:t>
        <a:bodyPr/>
        <a:lstStyle/>
        <a:p>
          <a:endParaRPr lang="pt-BR" sz="1600"/>
        </a:p>
      </dgm:t>
    </dgm:pt>
    <dgm:pt modelId="{56C81475-9BE9-4D4A-8913-E68030E356A8}" type="sibTrans" cxnId="{9F718AAB-7FB8-4EA4-9083-49D0EA7CF154}">
      <dgm:prSet/>
      <dgm:spPr/>
      <dgm:t>
        <a:bodyPr/>
        <a:lstStyle/>
        <a:p>
          <a:endParaRPr lang="pt-BR" sz="1600"/>
        </a:p>
      </dgm:t>
    </dgm:pt>
    <dgm:pt modelId="{3D9B7728-32BF-491D-B79C-C1B8A78A6A60}">
      <dgm:prSet phldrT="[Texto]" custT="1"/>
      <dgm:spPr/>
      <dgm:t>
        <a:bodyPr/>
        <a:lstStyle/>
        <a:p>
          <a:r>
            <a:rPr lang="pt-BR" sz="1600" dirty="0"/>
            <a:t>Ações de punição: 29</a:t>
          </a:r>
        </a:p>
      </dgm:t>
    </dgm:pt>
    <dgm:pt modelId="{32BD2EFF-2204-46D4-ACB2-70C3C2CC9463}" type="parTrans" cxnId="{976B1A4B-D701-4B2A-8585-3268A71C956D}">
      <dgm:prSet/>
      <dgm:spPr/>
      <dgm:t>
        <a:bodyPr/>
        <a:lstStyle/>
        <a:p>
          <a:endParaRPr lang="pt-BR" sz="1600"/>
        </a:p>
      </dgm:t>
    </dgm:pt>
    <dgm:pt modelId="{F4E1FB92-945C-4F79-9E77-45877C675DC4}" type="sibTrans" cxnId="{976B1A4B-D701-4B2A-8585-3268A71C956D}">
      <dgm:prSet/>
      <dgm:spPr/>
      <dgm:t>
        <a:bodyPr/>
        <a:lstStyle/>
        <a:p>
          <a:endParaRPr lang="pt-BR" sz="1600"/>
        </a:p>
      </dgm:t>
    </dgm:pt>
    <dgm:pt modelId="{E9319D56-11A9-4BB9-9E8D-4289D930FAA0}">
      <dgm:prSet phldrT="[Texto]" custT="1"/>
      <dgm:spPr/>
      <dgm:t>
        <a:bodyPr/>
        <a:lstStyle/>
        <a:p>
          <a:endParaRPr lang="pt-BR" sz="600" dirty="0"/>
        </a:p>
      </dgm:t>
    </dgm:pt>
    <dgm:pt modelId="{898109DE-9B9C-442B-83BE-C5ACB075C6E2}" type="parTrans" cxnId="{474387D8-DFAA-465F-9F22-B1635AC5F56B}">
      <dgm:prSet/>
      <dgm:spPr/>
      <dgm:t>
        <a:bodyPr/>
        <a:lstStyle/>
        <a:p>
          <a:endParaRPr lang="pt-BR"/>
        </a:p>
      </dgm:t>
    </dgm:pt>
    <dgm:pt modelId="{83C69866-6916-4799-9745-3B9772538EBA}" type="sibTrans" cxnId="{474387D8-DFAA-465F-9F22-B1635AC5F56B}">
      <dgm:prSet/>
      <dgm:spPr/>
      <dgm:t>
        <a:bodyPr/>
        <a:lstStyle/>
        <a:p>
          <a:endParaRPr lang="pt-BR"/>
        </a:p>
      </dgm:t>
    </dgm:pt>
    <dgm:pt modelId="{9F22154F-F6EA-4F71-911F-84E5F5F4C40E}">
      <dgm:prSet phldrT="[Texto]" custT="1"/>
      <dgm:spPr/>
      <dgm:t>
        <a:bodyPr/>
        <a:lstStyle/>
        <a:p>
          <a:endParaRPr lang="pt-BR" sz="600" dirty="0"/>
        </a:p>
      </dgm:t>
    </dgm:pt>
    <dgm:pt modelId="{67F956A1-CBCC-41C4-9E17-7C5C35F18578}" type="parTrans" cxnId="{199B516F-6204-41A5-9DA0-166A9C59A7CA}">
      <dgm:prSet/>
      <dgm:spPr/>
      <dgm:t>
        <a:bodyPr/>
        <a:lstStyle/>
        <a:p>
          <a:endParaRPr lang="pt-BR"/>
        </a:p>
      </dgm:t>
    </dgm:pt>
    <dgm:pt modelId="{8679636C-7CEA-4043-BD62-92D94AA9E3FC}" type="sibTrans" cxnId="{199B516F-6204-41A5-9DA0-166A9C59A7CA}">
      <dgm:prSet/>
      <dgm:spPr/>
      <dgm:t>
        <a:bodyPr/>
        <a:lstStyle/>
        <a:p>
          <a:endParaRPr lang="pt-BR"/>
        </a:p>
      </dgm:t>
    </dgm:pt>
    <dgm:pt modelId="{2C3AB167-F860-4F41-8706-54885E4B54E2}">
      <dgm:prSet phldrT="[Texto]" custT="1"/>
      <dgm:spPr/>
      <dgm:t>
        <a:bodyPr/>
        <a:lstStyle/>
        <a:p>
          <a:endParaRPr lang="pt-BR" sz="600" dirty="0"/>
        </a:p>
      </dgm:t>
    </dgm:pt>
    <dgm:pt modelId="{B2B129B3-0A57-4A82-A76E-04347E4F508A}" type="parTrans" cxnId="{3A917146-B69F-4D6C-A1E1-524720734B65}">
      <dgm:prSet/>
      <dgm:spPr/>
      <dgm:t>
        <a:bodyPr/>
        <a:lstStyle/>
        <a:p>
          <a:endParaRPr lang="pt-BR"/>
        </a:p>
      </dgm:t>
    </dgm:pt>
    <dgm:pt modelId="{B2A3BCA5-CB4C-420D-8C9C-C45DD62245EA}" type="sibTrans" cxnId="{3A917146-B69F-4D6C-A1E1-524720734B65}">
      <dgm:prSet/>
      <dgm:spPr/>
      <dgm:t>
        <a:bodyPr/>
        <a:lstStyle/>
        <a:p>
          <a:endParaRPr lang="pt-BR"/>
        </a:p>
      </dgm:t>
    </dgm:pt>
    <dgm:pt modelId="{1F406043-02A1-46E8-95E6-09F2D07343ED}">
      <dgm:prSet phldrT="[Texto]" custT="1"/>
      <dgm:spPr/>
      <dgm:t>
        <a:bodyPr/>
        <a:lstStyle/>
        <a:p>
          <a:r>
            <a:rPr lang="pt-BR" sz="1600" dirty="0"/>
            <a:t>Investigação em curso: 06 </a:t>
          </a:r>
          <a:r>
            <a:rPr lang="pt-BR" sz="1600" dirty="0" err="1"/>
            <a:t>TNs</a:t>
          </a:r>
          <a:endParaRPr lang="pt-BR" sz="1600" dirty="0"/>
        </a:p>
      </dgm:t>
    </dgm:pt>
    <dgm:pt modelId="{22402AC1-6268-4292-835D-2A5F0A37215D}" type="parTrans" cxnId="{FCA574D3-D245-4CC7-ACA2-7331D9425586}">
      <dgm:prSet/>
      <dgm:spPr/>
      <dgm:t>
        <a:bodyPr/>
        <a:lstStyle/>
        <a:p>
          <a:endParaRPr lang="pt-BR"/>
        </a:p>
      </dgm:t>
    </dgm:pt>
    <dgm:pt modelId="{F2C3C925-571D-4950-A43D-754D17656C5F}" type="sibTrans" cxnId="{FCA574D3-D245-4CC7-ACA2-7331D9425586}">
      <dgm:prSet/>
      <dgm:spPr/>
      <dgm:t>
        <a:bodyPr/>
        <a:lstStyle/>
        <a:p>
          <a:endParaRPr lang="pt-BR"/>
        </a:p>
      </dgm:t>
    </dgm:pt>
    <dgm:pt modelId="{4C50401B-A1B1-4352-87F6-4B549C53E2F1}">
      <dgm:prSet phldrT="[Texto]" custT="1"/>
      <dgm:spPr/>
      <dgm:t>
        <a:bodyPr/>
        <a:lstStyle/>
        <a:p>
          <a:endParaRPr lang="pt-BR" sz="600" dirty="0"/>
        </a:p>
      </dgm:t>
    </dgm:pt>
    <dgm:pt modelId="{6E20AA6B-8F7E-4957-91A1-4941283E82C9}" type="parTrans" cxnId="{621CF595-74C7-4C74-942B-EDEB5D6D77C5}">
      <dgm:prSet/>
      <dgm:spPr/>
      <dgm:t>
        <a:bodyPr/>
        <a:lstStyle/>
        <a:p>
          <a:endParaRPr lang="pt-BR"/>
        </a:p>
      </dgm:t>
    </dgm:pt>
    <dgm:pt modelId="{F4927A3E-7A21-4C7A-A694-F75B14D2BC3E}" type="sibTrans" cxnId="{621CF595-74C7-4C74-942B-EDEB5D6D77C5}">
      <dgm:prSet/>
      <dgm:spPr/>
      <dgm:t>
        <a:bodyPr/>
        <a:lstStyle/>
        <a:p>
          <a:endParaRPr lang="pt-BR"/>
        </a:p>
      </dgm:t>
    </dgm:pt>
    <dgm:pt modelId="{A0E7DB72-917B-4B05-BE22-411521A164F6}" type="pres">
      <dgm:prSet presAssocID="{5E063078-112D-446F-AEF8-1245283E2EE9}" presName="Name0" presStyleCnt="0">
        <dgm:presLayoutVars>
          <dgm:dir/>
          <dgm:animLvl val="lvl"/>
          <dgm:resizeHandles val="exact"/>
        </dgm:presLayoutVars>
      </dgm:prSet>
      <dgm:spPr/>
    </dgm:pt>
    <dgm:pt modelId="{B60D9130-0CB8-40E7-9DE7-310DAA1DA61F}" type="pres">
      <dgm:prSet presAssocID="{048E62ED-DA8D-410F-8136-A0944C036A11}" presName="composite" presStyleCnt="0"/>
      <dgm:spPr/>
    </dgm:pt>
    <dgm:pt modelId="{464E529A-C6C0-484C-8534-A5A044CB2021}" type="pres">
      <dgm:prSet presAssocID="{048E62ED-DA8D-410F-8136-A0944C036A11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</dgm:pt>
    <dgm:pt modelId="{0CDF957C-D1E2-48F3-9D9A-13F6376703BA}" type="pres">
      <dgm:prSet presAssocID="{048E62ED-DA8D-410F-8136-A0944C036A11}" presName="desTx" presStyleLbl="alignAccFollowNode1" presStyleIdx="0" presStyleCnt="2">
        <dgm:presLayoutVars>
          <dgm:bulletEnabled val="1"/>
        </dgm:presLayoutVars>
      </dgm:prSet>
      <dgm:spPr/>
    </dgm:pt>
    <dgm:pt modelId="{D1FDE601-A39D-4FB5-91E8-8D557EE7A46E}" type="pres">
      <dgm:prSet presAssocID="{C8600E78-A5AB-4909-9B47-DBFFAE5CA023}" presName="space" presStyleCnt="0"/>
      <dgm:spPr/>
    </dgm:pt>
    <dgm:pt modelId="{0EB2ABFE-E0B9-464B-BD68-BD0D7EF82899}" type="pres">
      <dgm:prSet presAssocID="{FF66BC25-DED8-40D2-949C-DD50450967B4}" presName="composite" presStyleCnt="0"/>
      <dgm:spPr/>
    </dgm:pt>
    <dgm:pt modelId="{0378C108-7A6D-427B-BA9E-6CAE96D2AE36}" type="pres">
      <dgm:prSet presAssocID="{FF66BC25-DED8-40D2-949C-DD50450967B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34A7F62-E5A3-4ECB-A6C2-0BE85AA444F6}" type="pres">
      <dgm:prSet presAssocID="{FF66BC25-DED8-40D2-949C-DD50450967B4}" presName="desTx" presStyleLbl="alignAccFollowNode1" presStyleIdx="1" presStyleCnt="2" custScaleY="100000">
        <dgm:presLayoutVars>
          <dgm:bulletEnabled val="1"/>
        </dgm:presLayoutVars>
      </dgm:prSet>
      <dgm:spPr/>
    </dgm:pt>
  </dgm:ptLst>
  <dgm:cxnLst>
    <dgm:cxn modelId="{A8DE2D09-F23D-4BB1-A36E-799743FFFCB6}" type="presOf" srcId="{9F22154F-F6EA-4F71-911F-84E5F5F4C40E}" destId="{0CDF957C-D1E2-48F3-9D9A-13F6376703BA}" srcOrd="0" destOrd="3" presId="urn:microsoft.com/office/officeart/2005/8/layout/hList1"/>
    <dgm:cxn modelId="{DF4FC709-4F25-4477-8F8A-71DB052066A7}" type="presOf" srcId="{1F406043-02A1-46E8-95E6-09F2D07343ED}" destId="{D34A7F62-E5A3-4ECB-A6C2-0BE85AA444F6}" srcOrd="0" destOrd="4" presId="urn:microsoft.com/office/officeart/2005/8/layout/hList1"/>
    <dgm:cxn modelId="{791B5924-6B86-4269-8987-D00C4F46868F}" type="presOf" srcId="{9422EDFD-F05D-4BBE-BBA3-C6E8AC1145E2}" destId="{D34A7F62-E5A3-4ECB-A6C2-0BE85AA444F6}" srcOrd="0" destOrd="2" presId="urn:microsoft.com/office/officeart/2005/8/layout/hList1"/>
    <dgm:cxn modelId="{5E05A82A-FD07-49FF-B6E6-E802D25007BA}" type="presOf" srcId="{4C50401B-A1B1-4352-87F6-4B549C53E2F1}" destId="{D34A7F62-E5A3-4ECB-A6C2-0BE85AA444F6}" srcOrd="0" destOrd="3" presId="urn:microsoft.com/office/officeart/2005/8/layout/hList1"/>
    <dgm:cxn modelId="{0528742E-1C05-40DA-806D-C71AE1D5F41F}" srcId="{048E62ED-DA8D-410F-8136-A0944C036A11}" destId="{4B7C3624-F098-48FA-8B2A-04DFFBF5DC4E}" srcOrd="2" destOrd="0" parTransId="{1ED7AE62-7458-4197-8EB3-9C0490BCD9C3}" sibTransId="{6D342CDF-8663-4329-AE66-0503A4F8FBBB}"/>
    <dgm:cxn modelId="{3A917146-B69F-4D6C-A1E1-524720734B65}" srcId="{FF66BC25-DED8-40D2-949C-DD50450967B4}" destId="{2C3AB167-F860-4F41-8706-54885E4B54E2}" srcOrd="1" destOrd="0" parTransId="{B2B129B3-0A57-4A82-A76E-04347E4F508A}" sibTransId="{B2A3BCA5-CB4C-420D-8C9C-C45DD62245EA}"/>
    <dgm:cxn modelId="{565E6969-8EB7-4628-BA65-A6088514C754}" srcId="{FF66BC25-DED8-40D2-949C-DD50450967B4}" destId="{27CCD94A-6595-4AD4-B84A-F790140510D9}" srcOrd="0" destOrd="0" parTransId="{8E7610DB-95EB-4D3E-98C5-8FC95B9E57FC}" sibTransId="{E1C13842-9A63-45D9-B0F5-6683E81EEDC0}"/>
    <dgm:cxn modelId="{976B1A4B-D701-4B2A-8585-3268A71C956D}" srcId="{048E62ED-DA8D-410F-8136-A0944C036A11}" destId="{3D9B7728-32BF-491D-B79C-C1B8A78A6A60}" srcOrd="4" destOrd="0" parTransId="{32BD2EFF-2204-46D4-ACB2-70C3C2CC9463}" sibTransId="{F4E1FB92-945C-4F79-9E77-45877C675DC4}"/>
    <dgm:cxn modelId="{5CF1576D-F48B-4884-A29D-ED6E35CBBDB6}" srcId="{5E063078-112D-446F-AEF8-1245283E2EE9}" destId="{048E62ED-DA8D-410F-8136-A0944C036A11}" srcOrd="0" destOrd="0" parTransId="{70443E2A-93C3-4A38-B73E-6737E78F571A}" sibTransId="{C8600E78-A5AB-4909-9B47-DBFFAE5CA023}"/>
    <dgm:cxn modelId="{D44C2E6E-6029-486D-B98D-469627D6D48E}" srcId="{048E62ED-DA8D-410F-8136-A0944C036A11}" destId="{F9382F12-AADD-455F-A1E0-5C1FD6085316}" srcOrd="0" destOrd="0" parTransId="{8C1416F0-4D03-4336-829A-2694F2416F9C}" sibTransId="{08BE6A79-0579-43EE-ACBA-959B0F0D8EA0}"/>
    <dgm:cxn modelId="{BF05406F-ECF5-44E1-AF35-C304C220BC40}" type="presOf" srcId="{27CCD94A-6595-4AD4-B84A-F790140510D9}" destId="{D34A7F62-E5A3-4ECB-A6C2-0BE85AA444F6}" srcOrd="0" destOrd="0" presId="urn:microsoft.com/office/officeart/2005/8/layout/hList1"/>
    <dgm:cxn modelId="{199B516F-6204-41A5-9DA0-166A9C59A7CA}" srcId="{048E62ED-DA8D-410F-8136-A0944C036A11}" destId="{9F22154F-F6EA-4F71-911F-84E5F5F4C40E}" srcOrd="3" destOrd="0" parTransId="{67F956A1-CBCC-41C4-9E17-7C5C35F18578}" sibTransId="{8679636C-7CEA-4043-BD62-92D94AA9E3FC}"/>
    <dgm:cxn modelId="{97C94473-7726-4F7D-8CF4-83E7442E2C71}" type="presOf" srcId="{F9382F12-AADD-455F-A1E0-5C1FD6085316}" destId="{0CDF957C-D1E2-48F3-9D9A-13F6376703BA}" srcOrd="0" destOrd="0" presId="urn:microsoft.com/office/officeart/2005/8/layout/hList1"/>
    <dgm:cxn modelId="{AA5D6258-BB14-4D2C-B0C7-02DA4594152F}" type="presOf" srcId="{5E063078-112D-446F-AEF8-1245283E2EE9}" destId="{A0E7DB72-917B-4B05-BE22-411521A164F6}" srcOrd="0" destOrd="0" presId="urn:microsoft.com/office/officeart/2005/8/layout/hList1"/>
    <dgm:cxn modelId="{6212EF87-CE2C-49C8-9D67-47EE6BC8173E}" type="presOf" srcId="{3D9B7728-32BF-491D-B79C-C1B8A78A6A60}" destId="{0CDF957C-D1E2-48F3-9D9A-13F6376703BA}" srcOrd="0" destOrd="4" presId="urn:microsoft.com/office/officeart/2005/8/layout/hList1"/>
    <dgm:cxn modelId="{621CF595-74C7-4C74-942B-EDEB5D6D77C5}" srcId="{FF66BC25-DED8-40D2-949C-DD50450967B4}" destId="{4C50401B-A1B1-4352-87F6-4B549C53E2F1}" srcOrd="3" destOrd="0" parTransId="{6E20AA6B-8F7E-4957-91A1-4941283E82C9}" sibTransId="{F4927A3E-7A21-4C7A-A694-F75B14D2BC3E}"/>
    <dgm:cxn modelId="{2941E096-9FE5-4924-8D9F-F0EA618D9439}" srcId="{5E063078-112D-446F-AEF8-1245283E2EE9}" destId="{FF66BC25-DED8-40D2-949C-DD50450967B4}" srcOrd="1" destOrd="0" parTransId="{BCFEBD92-E398-4542-B6B3-575D6B93A981}" sibTransId="{44679A35-798A-4708-A1D1-5E419B222448}"/>
    <dgm:cxn modelId="{DE225F98-7AD8-4A6E-9D45-A46A0ED97292}" type="presOf" srcId="{4B7C3624-F098-48FA-8B2A-04DFFBF5DC4E}" destId="{0CDF957C-D1E2-48F3-9D9A-13F6376703BA}" srcOrd="0" destOrd="2" presId="urn:microsoft.com/office/officeart/2005/8/layout/hList1"/>
    <dgm:cxn modelId="{9F718AAB-7FB8-4EA4-9083-49D0EA7CF154}" srcId="{FF66BC25-DED8-40D2-949C-DD50450967B4}" destId="{9422EDFD-F05D-4BBE-BBA3-C6E8AC1145E2}" srcOrd="2" destOrd="0" parTransId="{FD8AAEA1-9419-4F42-8815-32684E6A422C}" sibTransId="{56C81475-9BE9-4D4A-8913-E68030E356A8}"/>
    <dgm:cxn modelId="{161D18C0-E9AA-4630-815A-4E04346DF79E}" type="presOf" srcId="{2C3AB167-F860-4F41-8706-54885E4B54E2}" destId="{D34A7F62-E5A3-4ECB-A6C2-0BE85AA444F6}" srcOrd="0" destOrd="1" presId="urn:microsoft.com/office/officeart/2005/8/layout/hList1"/>
    <dgm:cxn modelId="{F8AEFCC1-32C1-4D96-9936-42C16D8377E4}" type="presOf" srcId="{E9319D56-11A9-4BB9-9E8D-4289D930FAA0}" destId="{0CDF957C-D1E2-48F3-9D9A-13F6376703BA}" srcOrd="0" destOrd="1" presId="urn:microsoft.com/office/officeart/2005/8/layout/hList1"/>
    <dgm:cxn modelId="{FCA574D3-D245-4CC7-ACA2-7331D9425586}" srcId="{FF66BC25-DED8-40D2-949C-DD50450967B4}" destId="{1F406043-02A1-46E8-95E6-09F2D07343ED}" srcOrd="4" destOrd="0" parTransId="{22402AC1-6268-4292-835D-2A5F0A37215D}" sibTransId="{F2C3C925-571D-4950-A43D-754D17656C5F}"/>
    <dgm:cxn modelId="{474387D8-DFAA-465F-9F22-B1635AC5F56B}" srcId="{048E62ED-DA8D-410F-8136-A0944C036A11}" destId="{E9319D56-11A9-4BB9-9E8D-4289D930FAA0}" srcOrd="1" destOrd="0" parTransId="{898109DE-9B9C-442B-83BE-C5ACB075C6E2}" sibTransId="{83C69866-6916-4799-9745-3B9772538EBA}"/>
    <dgm:cxn modelId="{A48392F0-C1C9-4D38-A871-50BF8C9E9483}" type="presOf" srcId="{048E62ED-DA8D-410F-8136-A0944C036A11}" destId="{464E529A-C6C0-484C-8534-A5A044CB2021}" srcOrd="0" destOrd="0" presId="urn:microsoft.com/office/officeart/2005/8/layout/hList1"/>
    <dgm:cxn modelId="{15C9D2FD-D865-4002-9507-AA4C61887A85}" type="presOf" srcId="{FF66BC25-DED8-40D2-949C-DD50450967B4}" destId="{0378C108-7A6D-427B-BA9E-6CAE96D2AE36}" srcOrd="0" destOrd="0" presId="urn:microsoft.com/office/officeart/2005/8/layout/hList1"/>
    <dgm:cxn modelId="{640EE7D2-5EAA-40E1-B73B-302B25F2369B}" type="presParOf" srcId="{A0E7DB72-917B-4B05-BE22-411521A164F6}" destId="{B60D9130-0CB8-40E7-9DE7-310DAA1DA61F}" srcOrd="0" destOrd="0" presId="urn:microsoft.com/office/officeart/2005/8/layout/hList1"/>
    <dgm:cxn modelId="{B0B161B3-7E22-49DB-BF4A-5C4914E6BA01}" type="presParOf" srcId="{B60D9130-0CB8-40E7-9DE7-310DAA1DA61F}" destId="{464E529A-C6C0-484C-8534-A5A044CB2021}" srcOrd="0" destOrd="0" presId="urn:microsoft.com/office/officeart/2005/8/layout/hList1"/>
    <dgm:cxn modelId="{42DD8FD5-8142-4AD4-BD12-3C16468F7D93}" type="presParOf" srcId="{B60D9130-0CB8-40E7-9DE7-310DAA1DA61F}" destId="{0CDF957C-D1E2-48F3-9D9A-13F6376703BA}" srcOrd="1" destOrd="0" presId="urn:microsoft.com/office/officeart/2005/8/layout/hList1"/>
    <dgm:cxn modelId="{DCD18F19-40E6-490E-BB4D-EB2742B2BC8C}" type="presParOf" srcId="{A0E7DB72-917B-4B05-BE22-411521A164F6}" destId="{D1FDE601-A39D-4FB5-91E8-8D557EE7A46E}" srcOrd="1" destOrd="0" presId="urn:microsoft.com/office/officeart/2005/8/layout/hList1"/>
    <dgm:cxn modelId="{22F0B8DD-2101-4D6B-B78B-4C8946526104}" type="presParOf" srcId="{A0E7DB72-917B-4B05-BE22-411521A164F6}" destId="{0EB2ABFE-E0B9-464B-BD68-BD0D7EF82899}" srcOrd="2" destOrd="0" presId="urn:microsoft.com/office/officeart/2005/8/layout/hList1"/>
    <dgm:cxn modelId="{CD2A592F-87D1-4310-961A-967564A38F6A}" type="presParOf" srcId="{0EB2ABFE-E0B9-464B-BD68-BD0D7EF82899}" destId="{0378C108-7A6D-427B-BA9E-6CAE96D2AE36}" srcOrd="0" destOrd="0" presId="urn:microsoft.com/office/officeart/2005/8/layout/hList1"/>
    <dgm:cxn modelId="{C5965D94-98F7-4EF8-BFA2-5EFBA212D1CF}" type="presParOf" srcId="{0EB2ABFE-E0B9-464B-BD68-BD0D7EF82899}" destId="{D34A7F62-E5A3-4ECB-A6C2-0BE85AA444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1850A-9A33-4391-925B-53C42527F888}">
      <dsp:nvSpPr>
        <dsp:cNvPr id="0" name=""/>
        <dsp:cNvSpPr/>
      </dsp:nvSpPr>
      <dsp:spPr>
        <a:xfrm>
          <a:off x="0" y="908852"/>
          <a:ext cx="3202174" cy="320217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BE9C6-50DC-43A3-AD59-9E128094FC14}">
      <dsp:nvSpPr>
        <dsp:cNvPr id="0" name=""/>
        <dsp:cNvSpPr/>
      </dsp:nvSpPr>
      <dsp:spPr>
        <a:xfrm>
          <a:off x="1601087" y="913911"/>
          <a:ext cx="3735869" cy="3202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Monitoramento</a:t>
          </a:r>
          <a:endParaRPr lang="pt-BR" sz="1800" kern="1200" dirty="0"/>
        </a:p>
      </dsp:txBody>
      <dsp:txXfrm>
        <a:off x="1601087" y="913911"/>
        <a:ext cx="3735869" cy="960654"/>
      </dsp:txXfrm>
    </dsp:sp>
    <dsp:sp modelId="{800A913F-4980-477C-927E-D825F83FABA6}">
      <dsp:nvSpPr>
        <dsp:cNvPr id="0" name=""/>
        <dsp:cNvSpPr/>
      </dsp:nvSpPr>
      <dsp:spPr>
        <a:xfrm>
          <a:off x="560381" y="1869506"/>
          <a:ext cx="2081411" cy="208141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66E8A-876B-4364-A2C6-22D80F121440}">
      <dsp:nvSpPr>
        <dsp:cNvPr id="0" name=""/>
        <dsp:cNvSpPr/>
      </dsp:nvSpPr>
      <dsp:spPr>
        <a:xfrm>
          <a:off x="1601087" y="1869506"/>
          <a:ext cx="3735869" cy="20814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Ação à distância</a:t>
          </a:r>
          <a:endParaRPr lang="pt-BR" sz="1800" kern="1200" dirty="0"/>
        </a:p>
      </dsp:txBody>
      <dsp:txXfrm>
        <a:off x="1601087" y="1869506"/>
        <a:ext cx="3735869" cy="960651"/>
      </dsp:txXfrm>
    </dsp:sp>
    <dsp:sp modelId="{9DD77BC1-7888-40C7-8D92-285BCF125896}">
      <dsp:nvSpPr>
        <dsp:cNvPr id="0" name=""/>
        <dsp:cNvSpPr/>
      </dsp:nvSpPr>
      <dsp:spPr>
        <a:xfrm>
          <a:off x="1120761" y="2830157"/>
          <a:ext cx="960651" cy="96065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0B647-D370-4767-9B4D-7BE85721360A}">
      <dsp:nvSpPr>
        <dsp:cNvPr id="0" name=""/>
        <dsp:cNvSpPr/>
      </dsp:nvSpPr>
      <dsp:spPr>
        <a:xfrm>
          <a:off x="1601087" y="2830157"/>
          <a:ext cx="3735869" cy="9606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Ação Presencial</a:t>
          </a:r>
          <a:endParaRPr lang="pt-BR" sz="1800" kern="1200" dirty="0"/>
        </a:p>
      </dsp:txBody>
      <dsp:txXfrm>
        <a:off x="1601087" y="2830157"/>
        <a:ext cx="3735869" cy="960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FA9DF-6E7F-44CC-B243-E8206C9793A8}">
      <dsp:nvSpPr>
        <dsp:cNvPr id="0" name=""/>
        <dsp:cNvSpPr/>
      </dsp:nvSpPr>
      <dsp:spPr>
        <a:xfrm rot="5400000">
          <a:off x="-205801" y="207737"/>
          <a:ext cx="1372011" cy="96040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>
            <a:solidFill>
              <a:srgbClr val="004C62"/>
            </a:solidFill>
          </a:endParaRPr>
        </a:p>
      </dsp:txBody>
      <dsp:txXfrm rot="-5400000">
        <a:off x="1" y="482139"/>
        <a:ext cx="960408" cy="411603"/>
      </dsp:txXfrm>
    </dsp:sp>
    <dsp:sp modelId="{7194F511-60CB-4196-8A02-8B705F601380}">
      <dsp:nvSpPr>
        <dsp:cNvPr id="0" name=""/>
        <dsp:cNvSpPr/>
      </dsp:nvSpPr>
      <dsp:spPr>
        <a:xfrm rot="5400000">
          <a:off x="4611945" y="-3649601"/>
          <a:ext cx="891807" cy="81948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200" b="1" kern="1200" dirty="0">
              <a:solidFill>
                <a:srgbClr val="004C62"/>
              </a:solidFill>
            </a:rPr>
            <a:t>Recebimento de informação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t-BR" sz="1800" i="1" kern="1200" dirty="0">
              <a:solidFill>
                <a:srgbClr val="004C62"/>
              </a:solidFill>
            </a:rPr>
            <a:t>	Obtenção de informação no prazo e com qualidade adequada para o monitoramento</a:t>
          </a:r>
        </a:p>
      </dsp:txBody>
      <dsp:txXfrm rot="-5400000">
        <a:off x="960408" y="45470"/>
        <a:ext cx="8151348" cy="804739"/>
      </dsp:txXfrm>
    </dsp:sp>
    <dsp:sp modelId="{91ABF4DC-3ABF-4107-8FCA-8F32689ADE91}">
      <dsp:nvSpPr>
        <dsp:cNvPr id="0" name=""/>
        <dsp:cNvSpPr/>
      </dsp:nvSpPr>
      <dsp:spPr>
        <a:xfrm rot="5400000">
          <a:off x="-205801" y="1382462"/>
          <a:ext cx="1372011" cy="960408"/>
        </a:xfrm>
        <a:prstGeom prst="chevron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>
            <a:solidFill>
              <a:srgbClr val="004C62"/>
            </a:solidFill>
          </a:endParaRPr>
        </a:p>
      </dsp:txBody>
      <dsp:txXfrm rot="-5400000">
        <a:off x="1" y="1656864"/>
        <a:ext cx="960408" cy="411603"/>
      </dsp:txXfrm>
    </dsp:sp>
    <dsp:sp modelId="{6CDD4F01-AA97-490C-BAA7-FB9F6A479572}">
      <dsp:nvSpPr>
        <dsp:cNvPr id="0" name=""/>
        <dsp:cNvSpPr/>
      </dsp:nvSpPr>
      <dsp:spPr>
        <a:xfrm rot="5400000">
          <a:off x="4611945" y="-2474876"/>
          <a:ext cx="891807" cy="81948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200" b="1" kern="1200">
              <a:solidFill>
                <a:srgbClr val="004C62"/>
              </a:solidFill>
              <a:latin typeface="Trebuchet MS"/>
              <a:ea typeface="+mn-ea"/>
              <a:cs typeface="+mn-cs"/>
            </a:rPr>
            <a:t>Acompanhamento da etapa que precede início das obras</a:t>
          </a:r>
          <a:endParaRPr lang="pt-BR" sz="2200" b="1" kern="1200" dirty="0">
            <a:solidFill>
              <a:srgbClr val="004C62"/>
            </a:solidFill>
            <a:latin typeface="Trebuchet MS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t-BR" sz="1800" i="1" kern="1200">
              <a:solidFill>
                <a:srgbClr val="004C62"/>
              </a:solidFill>
              <a:latin typeface="Trebuchet MS"/>
              <a:ea typeface="+mn-ea"/>
              <a:cs typeface="+mn-cs"/>
            </a:rPr>
            <a:t>	Verificação quanto à viabilidade de implantação dos projetos </a:t>
          </a:r>
          <a:endParaRPr lang="pt-BR" sz="1800" i="1" kern="1200" dirty="0">
            <a:solidFill>
              <a:srgbClr val="004C62"/>
            </a:solidFill>
            <a:latin typeface="Trebuchet MS"/>
            <a:ea typeface="+mn-ea"/>
            <a:cs typeface="+mn-cs"/>
          </a:endParaRPr>
        </a:p>
      </dsp:txBody>
      <dsp:txXfrm rot="-5400000">
        <a:off x="960408" y="1220195"/>
        <a:ext cx="8151348" cy="804739"/>
      </dsp:txXfrm>
    </dsp:sp>
    <dsp:sp modelId="{A09963A8-A113-44C0-95E5-FA9DC7C02617}">
      <dsp:nvSpPr>
        <dsp:cNvPr id="0" name=""/>
        <dsp:cNvSpPr/>
      </dsp:nvSpPr>
      <dsp:spPr>
        <a:xfrm rot="5400000">
          <a:off x="-205801" y="2557187"/>
          <a:ext cx="1372011" cy="960408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>
            <a:solidFill>
              <a:srgbClr val="004C62"/>
            </a:solidFill>
          </a:endParaRPr>
        </a:p>
      </dsp:txBody>
      <dsp:txXfrm rot="-5400000">
        <a:off x="1" y="2831589"/>
        <a:ext cx="960408" cy="411603"/>
      </dsp:txXfrm>
    </dsp:sp>
    <dsp:sp modelId="{3FD5C89D-D332-45CC-B017-BE4625716C59}">
      <dsp:nvSpPr>
        <dsp:cNvPr id="0" name=""/>
        <dsp:cNvSpPr/>
      </dsp:nvSpPr>
      <dsp:spPr>
        <a:xfrm rot="5400000">
          <a:off x="4611945" y="-1300151"/>
          <a:ext cx="891807" cy="81948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200" b="1" kern="1200">
              <a:solidFill>
                <a:srgbClr val="004C62"/>
              </a:solidFill>
              <a:latin typeface="Trebuchet MS"/>
              <a:ea typeface="+mn-ea"/>
              <a:cs typeface="+mn-cs"/>
            </a:rPr>
            <a:t>Acompanhamento da etapa construtiva das usinas</a:t>
          </a:r>
          <a:endParaRPr lang="pt-BR" sz="2200" b="1" kern="1200" dirty="0">
            <a:solidFill>
              <a:srgbClr val="004C62"/>
            </a:solidFill>
            <a:latin typeface="Trebuchet MS"/>
            <a:ea typeface="+mn-ea"/>
            <a:cs typeface="+mn-cs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t-BR" sz="1800" i="1" kern="1200">
              <a:solidFill>
                <a:srgbClr val="004C62"/>
              </a:solidFill>
              <a:latin typeface="Trebuchet MS"/>
              <a:ea typeface="+mn-ea"/>
              <a:cs typeface="+mn-cs"/>
            </a:rPr>
            <a:t>	Verificar a factibilidade das usinas iniciarem a operação comercial de acordo com as obrigações de suprimento</a:t>
          </a:r>
          <a:endParaRPr lang="pt-BR" sz="1800" i="1" kern="1200" dirty="0">
            <a:solidFill>
              <a:srgbClr val="004C62"/>
            </a:solidFill>
            <a:latin typeface="Trebuchet MS"/>
            <a:ea typeface="+mn-ea"/>
            <a:cs typeface="+mn-cs"/>
          </a:endParaRPr>
        </a:p>
      </dsp:txBody>
      <dsp:txXfrm rot="-5400000">
        <a:off x="960408" y="2394920"/>
        <a:ext cx="8151348" cy="804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529A-C6C0-484C-8534-A5A044CB2021}">
      <dsp:nvSpPr>
        <dsp:cNvPr id="0" name=""/>
        <dsp:cNvSpPr/>
      </dsp:nvSpPr>
      <dsp:spPr>
        <a:xfrm>
          <a:off x="20" y="9710"/>
          <a:ext cx="1962348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2016 a 2017</a:t>
          </a:r>
        </a:p>
      </dsp:txBody>
      <dsp:txXfrm>
        <a:off x="20" y="9710"/>
        <a:ext cx="1962348" cy="576000"/>
      </dsp:txXfrm>
    </dsp:sp>
    <dsp:sp modelId="{0CDF957C-D1E2-48F3-9D9A-13F6376703BA}">
      <dsp:nvSpPr>
        <dsp:cNvPr id="0" name=""/>
        <dsp:cNvSpPr/>
      </dsp:nvSpPr>
      <dsp:spPr>
        <a:xfrm>
          <a:off x="20" y="585710"/>
          <a:ext cx="1962348" cy="17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348 usinas selecionadas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Ações de orientação: 319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Ações de punição: 29</a:t>
          </a:r>
        </a:p>
      </dsp:txBody>
      <dsp:txXfrm>
        <a:off x="20" y="585710"/>
        <a:ext cx="1962348" cy="1756800"/>
      </dsp:txXfrm>
    </dsp:sp>
    <dsp:sp modelId="{0378C108-7A6D-427B-BA9E-6CAE96D2AE36}">
      <dsp:nvSpPr>
        <dsp:cNvPr id="0" name=""/>
        <dsp:cNvSpPr/>
      </dsp:nvSpPr>
      <dsp:spPr>
        <a:xfrm>
          <a:off x="2237097" y="9710"/>
          <a:ext cx="1962348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2018</a:t>
          </a:r>
        </a:p>
      </dsp:txBody>
      <dsp:txXfrm>
        <a:off x="2237097" y="9710"/>
        <a:ext cx="1962348" cy="576000"/>
      </dsp:txXfrm>
    </dsp:sp>
    <dsp:sp modelId="{D34A7F62-E5A3-4ECB-A6C2-0BE85AA444F6}">
      <dsp:nvSpPr>
        <dsp:cNvPr id="0" name=""/>
        <dsp:cNvSpPr/>
      </dsp:nvSpPr>
      <dsp:spPr>
        <a:xfrm>
          <a:off x="2237097" y="585710"/>
          <a:ext cx="1962348" cy="17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21 usinas selecionadas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Redução 90% em relação 2016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Investigação em curso: 06 </a:t>
          </a:r>
          <a:r>
            <a:rPr lang="pt-BR" sz="1600" kern="1200" dirty="0" err="1"/>
            <a:t>TNs</a:t>
          </a:r>
          <a:endParaRPr lang="pt-BR" sz="1600" kern="1200" dirty="0"/>
        </a:p>
      </dsp:txBody>
      <dsp:txXfrm>
        <a:off x="2237097" y="585710"/>
        <a:ext cx="1962348" cy="175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66F8-5140-4EFB-BCF6-FC1D33AF98AC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07D6D-1086-4FE2-ACC7-D8AA4BAF3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71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5C75F-5AE3-489E-AD81-3AFA69680A37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B1769-9FC2-43C1-917E-5E15FE83F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030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B1769-9FC2-43C1-917E-5E15FE83F0E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05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bg>
      <p:bgPr>
        <a:blipFill dpi="0" rotWithShape="1">
          <a:blip r:embed="rId2">
            <a:lum/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459202" y="3293160"/>
            <a:ext cx="4459706" cy="288824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2295" y="4876800"/>
            <a:ext cx="5406189" cy="7218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0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E CARGO</a:t>
            </a:r>
          </a:p>
        </p:txBody>
      </p:sp>
      <p:sp>
        <p:nvSpPr>
          <p:cNvPr id="9" name="Subtítulo 2"/>
          <p:cNvSpPr txBox="1">
            <a:spLocks/>
          </p:cNvSpPr>
          <p:nvPr userDrawn="1"/>
        </p:nvSpPr>
        <p:spPr>
          <a:xfrm>
            <a:off x="112295" y="5133474"/>
            <a:ext cx="5406189" cy="35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3740115" y="6431358"/>
            <a:ext cx="4683123" cy="311757"/>
          </a:xfrm>
        </p:spPr>
        <p:txBody>
          <a:bodyPr>
            <a:noAutofit/>
          </a:bodyPr>
          <a:lstStyle>
            <a:lvl1pPr algn="ctr">
              <a:defRPr sz="1800" baseline="0"/>
            </a:lvl1pPr>
          </a:lstStyle>
          <a:p>
            <a:pPr lvl="0"/>
            <a:r>
              <a:rPr lang="pt-BR" dirty="0"/>
              <a:t>Cidade-UF, </a:t>
            </a:r>
            <a:r>
              <a:rPr lang="pt-BR" dirty="0" err="1"/>
              <a:t>dd</a:t>
            </a:r>
            <a:r>
              <a:rPr lang="pt-BR" dirty="0"/>
              <a:t> de mês de </a:t>
            </a:r>
            <a:r>
              <a:rPr lang="pt-BR" dirty="0" err="1"/>
              <a:t>aaaa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3"/>
          <a:srcRect b="-5104"/>
          <a:stretch/>
        </p:blipFill>
        <p:spPr>
          <a:xfrm>
            <a:off x="526679" y="914400"/>
            <a:ext cx="5619786" cy="15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6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27000" y="5143500"/>
            <a:ext cx="4140200" cy="148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25516" y="1973179"/>
            <a:ext cx="7507706" cy="1459832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dirty="0"/>
              <a:t>SUBTÍTULO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3"/>
          <a:srcRect b="31972"/>
          <a:stretch/>
        </p:blipFill>
        <p:spPr>
          <a:xfrm>
            <a:off x="546776" y="5653452"/>
            <a:ext cx="4328278" cy="7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898358"/>
            <a:ext cx="7696200" cy="519614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Conteúdo 6"/>
          <p:cNvSpPr>
            <a:spLocks noGrp="1"/>
          </p:cNvSpPr>
          <p:nvPr>
            <p:ph sz="quarter" idx="10" hasCustomPrompt="1"/>
          </p:nvPr>
        </p:nvSpPr>
        <p:spPr>
          <a:xfrm>
            <a:off x="838199" y="2463590"/>
            <a:ext cx="10306723" cy="3499465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/>
              <a:t>Clique para editar o tópico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0"/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838200" y="1787096"/>
            <a:ext cx="10306723" cy="54087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635000" y="475934"/>
            <a:ext cx="7899400" cy="422424"/>
          </a:xfrm>
        </p:spPr>
        <p:txBody>
          <a:bodyPr/>
          <a:lstStyle>
            <a:lvl1pPr>
              <a:defRPr>
                <a:solidFill>
                  <a:srgbClr val="9A9A00"/>
                </a:solidFill>
              </a:defRPr>
            </a:lvl1pPr>
          </a:lstStyle>
          <a:p>
            <a:pPr lvl="0"/>
            <a:r>
              <a:rPr lang="pt-BR" dirty="0"/>
              <a:t>Assunto</a:t>
            </a:r>
          </a:p>
        </p:txBody>
      </p:sp>
      <p:sp>
        <p:nvSpPr>
          <p:cNvPr id="9" name="Retângulo 8"/>
          <p:cNvSpPr/>
          <p:nvPr userDrawn="1"/>
        </p:nvSpPr>
        <p:spPr>
          <a:xfrm>
            <a:off x="10191751" y="1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2"/>
          <a:srcRect b="31972"/>
          <a:stretch/>
        </p:blipFill>
        <p:spPr>
          <a:xfrm>
            <a:off x="10314368" y="210812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2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451043" y="1489075"/>
            <a:ext cx="4464050" cy="438626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6410393" y="1468438"/>
            <a:ext cx="4503738" cy="442595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Retângulo 4"/>
          <p:cNvSpPr/>
          <p:nvPr userDrawn="1"/>
        </p:nvSpPr>
        <p:spPr>
          <a:xfrm>
            <a:off x="10191751" y="1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/>
          <a:srcRect b="31972"/>
          <a:stretch/>
        </p:blipFill>
        <p:spPr>
          <a:xfrm>
            <a:off x="10314368" y="210812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6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838200" y="1352550"/>
            <a:ext cx="10464800" cy="47085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10191751" y="1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/>
          <a:srcRect b="31972"/>
          <a:stretch/>
        </p:blipFill>
        <p:spPr>
          <a:xfrm>
            <a:off x="10314368" y="210812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3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838200" y="1381125"/>
            <a:ext cx="4872038" cy="57413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6205538" y="1381125"/>
            <a:ext cx="4874266" cy="57413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2"/>
          </p:nvPr>
        </p:nvSpPr>
        <p:spPr>
          <a:xfrm>
            <a:off x="838200" y="2043113"/>
            <a:ext cx="4872038" cy="39687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6205538" y="2043113"/>
            <a:ext cx="4874265" cy="39687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10191751" y="1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/>
          <a:srcRect b="31972"/>
          <a:stretch/>
        </p:blipFill>
        <p:spPr>
          <a:xfrm>
            <a:off x="10314368" y="210812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234326" y="6196282"/>
            <a:ext cx="2393267" cy="413419"/>
            <a:chOff x="234326" y="6196282"/>
            <a:chExt cx="2393267" cy="413419"/>
          </a:xfrm>
        </p:grpSpPr>
        <p:pic>
          <p:nvPicPr>
            <p:cNvPr id="24" name="Imagem 2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53" t="54473" r="5432" b="5751"/>
            <a:stretch/>
          </p:blipFill>
          <p:spPr>
            <a:xfrm>
              <a:off x="2229694" y="6196282"/>
              <a:ext cx="397899" cy="3916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Imagem 2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91" t="4225" r="1057" b="49595"/>
            <a:stretch/>
          </p:blipFill>
          <p:spPr>
            <a:xfrm>
              <a:off x="1222435" y="6196282"/>
              <a:ext cx="417045" cy="4134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Imagem 27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0" t="5751" r="53834" b="54153"/>
            <a:stretch/>
          </p:blipFill>
          <p:spPr>
            <a:xfrm>
              <a:off x="728378" y="6196282"/>
              <a:ext cx="397899" cy="3978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Imagem 3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638" y="6196282"/>
              <a:ext cx="397899" cy="3978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Imagem 1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26" y="6196282"/>
              <a:ext cx="397894" cy="397894"/>
            </a:xfrm>
            <a:prstGeom prst="rect">
              <a:avLst/>
            </a:prstGeom>
          </p:spPr>
        </p:pic>
      </p:grpSp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8"/>
          <a:srcRect b="-8703"/>
          <a:stretch/>
        </p:blipFill>
        <p:spPr>
          <a:xfrm>
            <a:off x="526679" y="914400"/>
            <a:ext cx="5619786" cy="1624405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80703" y="4596824"/>
            <a:ext cx="5654675" cy="325437"/>
          </a:xfrm>
        </p:spPr>
        <p:txBody>
          <a:bodyPr>
            <a:noAutofit/>
          </a:bodyPr>
          <a:lstStyle>
            <a:lvl1pPr algn="r">
              <a:defRPr sz="2000" spc="300" baseline="0">
                <a:solidFill>
                  <a:srgbClr val="004C62"/>
                </a:solidFill>
              </a:defRPr>
            </a:lvl1pPr>
            <a:lvl2pPr>
              <a:defRPr>
                <a:solidFill>
                  <a:srgbClr val="004C62"/>
                </a:solidFill>
              </a:defRPr>
            </a:lvl2pPr>
            <a:lvl3pPr>
              <a:defRPr>
                <a:solidFill>
                  <a:srgbClr val="004C62"/>
                </a:solidFill>
              </a:defRPr>
            </a:lvl3pPr>
            <a:lvl4pPr>
              <a:defRPr>
                <a:solidFill>
                  <a:srgbClr val="004C62"/>
                </a:solidFill>
              </a:defRPr>
            </a:lvl4pPr>
            <a:lvl5pPr>
              <a:defRPr>
                <a:solidFill>
                  <a:srgbClr val="004C62"/>
                </a:solidFill>
              </a:defRPr>
            </a:lvl5pPr>
          </a:lstStyle>
          <a:p>
            <a:pPr lvl="0"/>
            <a:r>
              <a:rPr lang="pt-BR" dirty="0"/>
              <a:t>NOME E CARGO</a:t>
            </a:r>
          </a:p>
        </p:txBody>
      </p:sp>
    </p:spTree>
    <p:extLst>
      <p:ext uri="{BB962C8B-B14F-4D97-AF65-F5344CB8AC3E}">
        <p14:creationId xmlns:p14="http://schemas.microsoft.com/office/powerpoint/2010/main" val="191669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61474"/>
            <a:ext cx="7696200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TEXTO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58778" y="1267326"/>
            <a:ext cx="10074443" cy="4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Conteúdo</a:t>
            </a:r>
          </a:p>
        </p:txBody>
      </p:sp>
    </p:spTree>
    <p:extLst>
      <p:ext uri="{BB962C8B-B14F-4D97-AF65-F5344CB8AC3E}">
        <p14:creationId xmlns:p14="http://schemas.microsoft.com/office/powerpoint/2010/main" val="422217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7" r:id="rId3"/>
    <p:sldLayoutId id="2147483680" r:id="rId4"/>
    <p:sldLayoutId id="2147483682" r:id="rId5"/>
    <p:sldLayoutId id="2147483683" r:id="rId6"/>
    <p:sldLayoutId id="214748367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C6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809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aneel.gov.br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15700" y="3588553"/>
            <a:ext cx="4139821" cy="2998683"/>
          </a:xfrm>
        </p:spPr>
        <p:txBody>
          <a:bodyPr>
            <a:noAutofit/>
          </a:bodyPr>
          <a:lstStyle/>
          <a:p>
            <a:r>
              <a:rPr lang="pt-BR" sz="2800" b="0" dirty="0"/>
              <a:t>Seminário: Implantação   e Integração de Novos Empreendimento de Geração</a:t>
            </a:r>
            <a:br>
              <a:rPr lang="pt-BR" sz="2800" dirty="0"/>
            </a:br>
            <a:br>
              <a:rPr lang="pt-BR" sz="2800" dirty="0"/>
            </a:br>
            <a:r>
              <a:rPr lang="pt-BR" sz="2800" i="1" dirty="0"/>
              <a:t>Fiscalização                 da ANEEL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295" y="4876800"/>
            <a:ext cx="6889006" cy="964442"/>
          </a:xfrm>
        </p:spPr>
        <p:txBody>
          <a:bodyPr>
            <a:normAutofit/>
          </a:bodyPr>
          <a:lstStyle/>
          <a:p>
            <a:r>
              <a:rPr lang="pt-BR" dirty="0"/>
              <a:t>Alessandro Cantarino</a:t>
            </a:r>
          </a:p>
          <a:p>
            <a:endParaRPr lang="pt-BR" sz="600" dirty="0"/>
          </a:p>
          <a:p>
            <a:r>
              <a:rPr lang="pt-BR" dirty="0"/>
              <a:t>Superintendente de Fiscalização dos Serviços de Geração 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Brasília-DF, 15 de março de 2018</a:t>
            </a:r>
          </a:p>
        </p:txBody>
      </p:sp>
    </p:spTree>
    <p:extLst>
      <p:ext uri="{BB962C8B-B14F-4D97-AF65-F5344CB8AC3E}">
        <p14:creationId xmlns:p14="http://schemas.microsoft.com/office/powerpoint/2010/main" val="237900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561474"/>
            <a:ext cx="8784772" cy="519614"/>
          </a:xfrm>
        </p:spPr>
        <p:txBody>
          <a:bodyPr/>
          <a:lstStyle/>
          <a:p>
            <a:r>
              <a:rPr lang="pt-BR" b="0" dirty="0"/>
              <a:t>As Campanhas de Fiscalização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16332"/>
              </p:ext>
            </p:extLst>
          </p:nvPr>
        </p:nvGraphicFramePr>
        <p:xfrm>
          <a:off x="1774989" y="1811474"/>
          <a:ext cx="8453296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Campanha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CF 01/2016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CF 01/2017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CF 01/2018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CF 02/2018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i="1" dirty="0"/>
                        <a:t>Foco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Obras e </a:t>
                      </a:r>
                      <a:r>
                        <a:rPr lang="pt-BR" sz="1400" dirty="0" err="1">
                          <a:solidFill>
                            <a:srgbClr val="004C62"/>
                          </a:solidFill>
                        </a:rPr>
                        <a:t>Pré</a:t>
                      </a:r>
                      <a:endParaRPr lang="pt-BR" sz="1400" dirty="0">
                        <a:solidFill>
                          <a:srgbClr val="004C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err="1">
                          <a:solidFill>
                            <a:srgbClr val="004C62"/>
                          </a:solidFill>
                        </a:rPr>
                        <a:t>Pré</a:t>
                      </a:r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-obras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Obras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err="1">
                          <a:solidFill>
                            <a:srgbClr val="004C62"/>
                          </a:solidFill>
                        </a:rPr>
                        <a:t>Pré</a:t>
                      </a:r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-obras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i="1" dirty="0"/>
                        <a:t>Estratégia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Autorregularização e investigação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Investigação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Investigação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Investigação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i="1" dirty="0"/>
                        <a:t>Monitoradas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399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1" i="1" dirty="0"/>
                        <a:t>Selecionadas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004C62"/>
                          </a:solidFill>
                        </a:rPr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122012"/>
              </p:ext>
            </p:extLst>
          </p:nvPr>
        </p:nvGraphicFramePr>
        <p:xfrm>
          <a:off x="1325177" y="4378955"/>
          <a:ext cx="272034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CF 01/2016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47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34%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Outras ações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75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55%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499776"/>
              </p:ext>
            </p:extLst>
          </p:nvPr>
        </p:nvGraphicFramePr>
        <p:xfrm>
          <a:off x="4495097" y="4382765"/>
          <a:ext cx="272034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CF 01/2017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31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19%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Outras ações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111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67%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8362248" y="4693359"/>
            <a:ext cx="2651760" cy="621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Em andamento</a:t>
            </a:r>
          </a:p>
        </p:txBody>
      </p:sp>
      <p:cxnSp>
        <p:nvCxnSpPr>
          <p:cNvPr id="11" name="Conector de seta reta 10"/>
          <p:cNvCxnSpPr>
            <a:cxnSpLocks/>
            <a:endCxn id="9" idx="1"/>
          </p:cNvCxnSpPr>
          <p:nvPr/>
        </p:nvCxnSpPr>
        <p:spPr>
          <a:xfrm>
            <a:off x="7802178" y="3813249"/>
            <a:ext cx="948411" cy="9711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cxnSpLocks/>
            <a:endCxn id="9" idx="0"/>
          </p:cNvCxnSpPr>
          <p:nvPr/>
        </p:nvCxnSpPr>
        <p:spPr>
          <a:xfrm>
            <a:off x="9356658" y="3801819"/>
            <a:ext cx="331470" cy="8915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10">
            <a:extLst>
              <a:ext uri="{FF2B5EF4-FFF2-40B4-BE49-F238E27FC236}">
                <a16:creationId xmlns:a16="http://schemas.microsoft.com/office/drawing/2014/main" id="{F95F0BFB-3BAD-4CD1-B0D5-03C7CDEBC00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685347" y="3801819"/>
            <a:ext cx="1335544" cy="5771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0">
            <a:extLst>
              <a:ext uri="{FF2B5EF4-FFF2-40B4-BE49-F238E27FC236}">
                <a16:creationId xmlns:a16="http://schemas.microsoft.com/office/drawing/2014/main" id="{4088C7F6-A07B-434F-83F7-05AEBEE02CC2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5855267" y="3809312"/>
            <a:ext cx="351264" cy="57345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9831FF51-2836-4755-86E1-550DFBAE882C}"/>
              </a:ext>
            </a:extLst>
          </p:cNvPr>
          <p:cNvSpPr/>
          <p:nvPr/>
        </p:nvSpPr>
        <p:spPr>
          <a:xfrm>
            <a:off x="838200" y="1190300"/>
            <a:ext cx="3765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i="1" dirty="0" err="1">
                <a:solidFill>
                  <a:srgbClr val="00809E"/>
                </a:solidFill>
              </a:rPr>
              <a:t>Pré</a:t>
            </a:r>
            <a:r>
              <a:rPr lang="pt-BR" sz="2000" i="1" dirty="0">
                <a:solidFill>
                  <a:srgbClr val="00809E"/>
                </a:solidFill>
              </a:rPr>
              <a:t> Obras &amp; Obras – 2016_2018</a:t>
            </a:r>
          </a:p>
        </p:txBody>
      </p:sp>
    </p:spTree>
    <p:extLst>
      <p:ext uri="{BB962C8B-B14F-4D97-AF65-F5344CB8AC3E}">
        <p14:creationId xmlns:p14="http://schemas.microsoft.com/office/powerpoint/2010/main" val="45346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561474"/>
            <a:ext cx="8784772" cy="519614"/>
          </a:xfrm>
        </p:spPr>
        <p:txBody>
          <a:bodyPr/>
          <a:lstStyle/>
          <a:p>
            <a:r>
              <a:rPr lang="pt-BR" b="0" dirty="0"/>
              <a:t>As Campanhas de Fiscalização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88AB392-1F7F-48B2-A4C1-41FF32EC5D84}"/>
              </a:ext>
            </a:extLst>
          </p:cNvPr>
          <p:cNvGrpSpPr/>
          <p:nvPr/>
        </p:nvGrpSpPr>
        <p:grpSpPr>
          <a:xfrm>
            <a:off x="4030132" y="2788356"/>
            <a:ext cx="7837313" cy="3601416"/>
            <a:chOff x="3051981" y="1432193"/>
            <a:chExt cx="7906960" cy="3063607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4B31034-1AA6-4936-9FEA-805A378B2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566"/>
            <a:stretch/>
          </p:blipFill>
          <p:spPr>
            <a:xfrm>
              <a:off x="3051981" y="1432193"/>
              <a:ext cx="7894261" cy="3063607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7A4D07F3-F3C4-4CA3-948A-A3069B4EC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358"/>
            <a:stretch/>
          </p:blipFill>
          <p:spPr>
            <a:xfrm>
              <a:off x="3064680" y="3779594"/>
              <a:ext cx="7894261" cy="601905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44EEA7D2-08C9-4B42-ABFB-01FD83CEBA1D}"/>
              </a:ext>
            </a:extLst>
          </p:cNvPr>
          <p:cNvSpPr/>
          <p:nvPr/>
        </p:nvSpPr>
        <p:spPr>
          <a:xfrm>
            <a:off x="838200" y="1190300"/>
            <a:ext cx="2491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i="1" dirty="0">
                <a:solidFill>
                  <a:srgbClr val="00809E"/>
                </a:solidFill>
              </a:rPr>
              <a:t>RAPEEL – 2016_2018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D682884A-41A3-4A4E-B62B-CA853F8E9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16256"/>
              </p:ext>
            </p:extLst>
          </p:nvPr>
        </p:nvGraphicFramePr>
        <p:xfrm>
          <a:off x="838199" y="1997671"/>
          <a:ext cx="4199467" cy="2352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620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Alessandro Cantarino</a:t>
            </a:r>
          </a:p>
          <a:p>
            <a:r>
              <a:rPr lang="pt-BR" dirty="0"/>
              <a:t>Superintendente de Fiscalização dos Serviços de Geração</a:t>
            </a:r>
          </a:p>
        </p:txBody>
      </p:sp>
      <p:sp>
        <p:nvSpPr>
          <p:cNvPr id="3" name="TextBox 12"/>
          <p:cNvSpPr txBox="1"/>
          <p:nvPr/>
        </p:nvSpPr>
        <p:spPr>
          <a:xfrm>
            <a:off x="6400799" y="5999017"/>
            <a:ext cx="5494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rgbClr val="00809E"/>
                </a:solidFill>
                <a:latin typeface="Trebuchet MS" panose="020B0603020202020204" pitchFamily="34" charset="0"/>
              </a:rPr>
              <a:t>ENDEREÇO: SGAN 603 Módulos I e J - Brasília/DF</a:t>
            </a:r>
          </a:p>
          <a:p>
            <a:pPr algn="ctr"/>
            <a:r>
              <a:rPr lang="pt-BR" sz="1200" dirty="0">
                <a:solidFill>
                  <a:srgbClr val="00809E"/>
                </a:solidFill>
                <a:latin typeface="Trebuchet MS" panose="020B0603020202020204" pitchFamily="34" charset="0"/>
              </a:rPr>
              <a:t>CEP: 70830-110</a:t>
            </a:r>
          </a:p>
          <a:p>
            <a:pPr algn="ctr"/>
            <a:r>
              <a:rPr lang="pt-BR" sz="1200" dirty="0">
                <a:solidFill>
                  <a:srgbClr val="00809E"/>
                </a:solidFill>
                <a:latin typeface="Trebuchet MS" panose="020B0603020202020204" pitchFamily="34" charset="0"/>
              </a:rPr>
              <a:t>TELEFONE GERAL: 061 2192 8020</a:t>
            </a:r>
          </a:p>
          <a:p>
            <a:pPr algn="ctr"/>
            <a:r>
              <a:rPr lang="pt-BR" sz="1200" dirty="0">
                <a:solidFill>
                  <a:srgbClr val="00809E"/>
                </a:solidFill>
                <a:latin typeface="Trebuchet MS" panose="020B0603020202020204" pitchFamily="34" charset="0"/>
              </a:rPr>
              <a:t>OUVIDORIA SETORIAL:167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876F3EE-B31A-4122-9919-00E1F75A42C9}"/>
              </a:ext>
            </a:extLst>
          </p:cNvPr>
          <p:cNvSpPr/>
          <p:nvPr/>
        </p:nvSpPr>
        <p:spPr>
          <a:xfrm>
            <a:off x="4560175" y="5675851"/>
            <a:ext cx="6875203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pt-BR" sz="1200" spc="300" dirty="0">
                <a:solidFill>
                  <a:srgbClr val="004C62"/>
                </a:solidFill>
              </a:rPr>
              <a:t>http://www.aneel.gov.br/fiscalizacao-dos-servicos-de-geracao</a:t>
            </a:r>
          </a:p>
        </p:txBody>
      </p:sp>
    </p:spTree>
    <p:extLst>
      <p:ext uri="{BB962C8B-B14F-4D97-AF65-F5344CB8AC3E}">
        <p14:creationId xmlns:p14="http://schemas.microsoft.com/office/powerpoint/2010/main" val="23381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Um Sistema de Supervisão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1515536" y="1456289"/>
            <a:ext cx="8861675" cy="4693599"/>
            <a:chOff x="1515536" y="1456289"/>
            <a:chExt cx="8861675" cy="4693599"/>
          </a:xfrm>
        </p:grpSpPr>
        <p:sp>
          <p:nvSpPr>
            <p:cNvPr id="5" name="Elipse 4"/>
            <p:cNvSpPr/>
            <p:nvPr/>
          </p:nvSpPr>
          <p:spPr>
            <a:xfrm>
              <a:off x="2782072" y="1456289"/>
              <a:ext cx="7048558" cy="40670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/>
            <p:cNvSpPr/>
            <p:nvPr/>
          </p:nvSpPr>
          <p:spPr>
            <a:xfrm>
              <a:off x="2742651" y="1699375"/>
              <a:ext cx="6200102" cy="35808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/>
            <p:cNvSpPr/>
            <p:nvPr/>
          </p:nvSpPr>
          <p:spPr>
            <a:xfrm>
              <a:off x="2746697" y="1816330"/>
              <a:ext cx="5184576" cy="341174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Texto explicativo em seta para a direita 7"/>
            <p:cNvSpPr/>
            <p:nvPr/>
          </p:nvSpPr>
          <p:spPr>
            <a:xfrm>
              <a:off x="1735217" y="2319283"/>
              <a:ext cx="1224136" cy="2341063"/>
            </a:xfrm>
            <a:prstGeom prst="rightArrowCallou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200" dirty="0"/>
                <a:t>Planejamento Estratégico</a:t>
              </a:r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3365644" y="2517009"/>
              <a:ext cx="2368756" cy="19788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pt-BR" dirty="0">
                  <a:solidFill>
                    <a:schemeClr val="tx2"/>
                  </a:solidFill>
                </a:rPr>
                <a:t>Dados estruturados</a:t>
              </a:r>
            </a:p>
            <a:p>
              <a:pPr algn="ctr">
                <a:spcBef>
                  <a:spcPts val="600"/>
                </a:spcBef>
              </a:pPr>
              <a:r>
                <a:rPr lang="pt-BR" dirty="0">
                  <a:solidFill>
                    <a:schemeClr val="tx2"/>
                  </a:solidFill>
                </a:rPr>
                <a:t>Monitoramento</a:t>
              </a:r>
            </a:p>
            <a:p>
              <a:pPr algn="ctr">
                <a:spcBef>
                  <a:spcPts val="600"/>
                </a:spcBef>
              </a:pPr>
              <a:r>
                <a:rPr lang="pt-BR" dirty="0">
                  <a:solidFill>
                    <a:schemeClr val="tx2"/>
                  </a:solidFill>
                </a:rPr>
                <a:t>Ações Preventivas</a:t>
              </a:r>
            </a:p>
            <a:p>
              <a:pPr algn="ctr">
                <a:spcBef>
                  <a:spcPts val="600"/>
                </a:spcBef>
              </a:pPr>
              <a:r>
                <a:rPr lang="pt-BR" dirty="0">
                  <a:solidFill>
                    <a:schemeClr val="tx2"/>
                  </a:solidFill>
                </a:rPr>
                <a:t>Percepção presença fiscalização</a:t>
              </a: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536" y="4948370"/>
              <a:ext cx="1141140" cy="627626"/>
            </a:xfrm>
            <a:prstGeom prst="rect">
              <a:avLst/>
            </a:prstGeom>
          </p:spPr>
        </p:pic>
        <p:sp>
          <p:nvSpPr>
            <p:cNvPr id="11" name="Seta em curva para cima 10"/>
            <p:cNvSpPr/>
            <p:nvPr/>
          </p:nvSpPr>
          <p:spPr>
            <a:xfrm rot="19051202">
              <a:off x="3432239" y="5055513"/>
              <a:ext cx="1707783" cy="606005"/>
            </a:xfrm>
            <a:prstGeom prst="curvedUp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607" y="4817063"/>
              <a:ext cx="1611443" cy="874208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7" r="18973"/>
            <a:stretch/>
          </p:blipFill>
          <p:spPr>
            <a:xfrm>
              <a:off x="2206008" y="5601469"/>
              <a:ext cx="734568" cy="548419"/>
            </a:xfrm>
            <a:prstGeom prst="rect">
              <a:avLst/>
            </a:prstGeom>
          </p:spPr>
        </p:pic>
        <p:sp>
          <p:nvSpPr>
            <p:cNvPr id="14" name="Seta para a direita listrada 13"/>
            <p:cNvSpPr/>
            <p:nvPr/>
          </p:nvSpPr>
          <p:spPr>
            <a:xfrm>
              <a:off x="5908404" y="2625169"/>
              <a:ext cx="4468807" cy="1870681"/>
            </a:xfrm>
            <a:prstGeom prst="stripedRightArrow">
              <a:avLst>
                <a:gd name="adj1" fmla="val 48541"/>
                <a:gd name="adj2" fmla="val 27243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exto Explicativo 2 14"/>
            <p:cNvSpPr/>
            <p:nvPr/>
          </p:nvSpPr>
          <p:spPr>
            <a:xfrm>
              <a:off x="8729201" y="5254694"/>
              <a:ext cx="1638144" cy="84471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51045"/>
                <a:gd name="adj6" fmla="val 1653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Matriz decisão aprimorada</a:t>
              </a:r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6526488" y="3382115"/>
              <a:ext cx="1523269" cy="363612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2"/>
                  </a:solidFill>
                </a:rPr>
                <a:t>Informação</a:t>
              </a: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8223761" y="3377393"/>
              <a:ext cx="1780874" cy="363612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2"/>
                  </a:solidFill>
                </a:rPr>
                <a:t>Conhecimento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987018" y="4083104"/>
              <a:ext cx="500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i="1" dirty="0">
                  <a:solidFill>
                    <a:schemeClr val="tx2"/>
                  </a:solidFill>
                </a:rPr>
                <a:t>SFG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882046" y="4090676"/>
              <a:ext cx="72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i="1" dirty="0">
                  <a:solidFill>
                    <a:schemeClr val="tx2"/>
                  </a:solidFill>
                </a:rPr>
                <a:t>ANEEL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8931181" y="4081929"/>
              <a:ext cx="6170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i="1" dirty="0">
                  <a:solidFill>
                    <a:schemeClr val="bg1"/>
                  </a:solidFill>
                </a:rPr>
                <a:t>Setor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45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Rotina do procedimento de fiscalização</a:t>
            </a: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3127829" y="5353096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solidFill>
                  <a:schemeClr val="tx2"/>
                </a:solidFill>
                <a:latin typeface="Trebuchet MS" panose="020B0603020202020204" pitchFamily="34" charset="0"/>
              </a:rPr>
              <a:t>Modelo </a:t>
            </a:r>
            <a:r>
              <a:rPr lang="pt-BR" sz="2400" i="1" dirty="0">
                <a:solidFill>
                  <a:schemeClr val="tx2"/>
                </a:solidFill>
                <a:latin typeface="Trebuchet MS" panose="020B0603020202020204" pitchFamily="34" charset="0"/>
              </a:rPr>
              <a:t>Quantum</a:t>
            </a:r>
            <a:r>
              <a:rPr lang="pt-BR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de Fiscalização em 3 Níveis</a:t>
            </a: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1750118660"/>
              </p:ext>
            </p:extLst>
          </p:nvPr>
        </p:nvGraphicFramePr>
        <p:xfrm>
          <a:off x="1499671" y="1081088"/>
          <a:ext cx="5336957" cy="501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5" name="Grupo 24"/>
          <p:cNvGrpSpPr/>
          <p:nvPr/>
        </p:nvGrpSpPr>
        <p:grpSpPr>
          <a:xfrm>
            <a:off x="7108415" y="2091269"/>
            <a:ext cx="2993528" cy="2688677"/>
            <a:chOff x="5477586" y="2670789"/>
            <a:chExt cx="2406782" cy="2198371"/>
          </a:xfrm>
        </p:grpSpPr>
        <p:sp>
          <p:nvSpPr>
            <p:cNvPr id="26" name="Retângulo 25"/>
            <p:cNvSpPr/>
            <p:nvPr/>
          </p:nvSpPr>
          <p:spPr>
            <a:xfrm>
              <a:off x="5477586" y="2670789"/>
              <a:ext cx="2406781" cy="626188"/>
            </a:xfrm>
            <a:prstGeom prst="rect">
              <a:avLst/>
            </a:prstGeom>
            <a:ln>
              <a:solidFill>
                <a:srgbClr val="00809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342900" lvl="0" indent="-342900" defTabSz="933450">
                <a:lnSpc>
                  <a:spcPct val="9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pt-BR" sz="1600" kern="1200" dirty="0">
                  <a:solidFill>
                    <a:srgbClr val="004C62"/>
                  </a:solidFill>
                </a:rPr>
                <a:t>Universo amplo</a:t>
              </a:r>
            </a:p>
            <a:p>
              <a:pPr marL="342900" lvl="0" indent="-342900" defTabSz="933450">
                <a:lnSpc>
                  <a:spcPct val="9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pt-BR" sz="1600" dirty="0">
                  <a:solidFill>
                    <a:srgbClr val="004C62"/>
                  </a:solidFill>
                </a:rPr>
                <a:t>Alta assimetria</a:t>
              </a:r>
              <a:endParaRPr lang="pt-BR" sz="1600" kern="1200" dirty="0">
                <a:solidFill>
                  <a:srgbClr val="004C62"/>
                </a:solidFill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5489486" y="3450884"/>
              <a:ext cx="2394882" cy="62618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342900" lvl="0" indent="-342900" defTabSz="933450">
                <a:lnSpc>
                  <a:spcPct val="9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pt-BR" sz="1600" kern="1200" dirty="0">
                  <a:solidFill>
                    <a:srgbClr val="004C62"/>
                  </a:solidFill>
                </a:rPr>
                <a:t>Universo selecionado</a:t>
              </a:r>
            </a:p>
            <a:p>
              <a:pPr marL="342900" lvl="0" indent="-342900" defTabSz="933450">
                <a:lnSpc>
                  <a:spcPct val="9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pt-BR" sz="1600" dirty="0">
                  <a:solidFill>
                    <a:srgbClr val="004C62"/>
                  </a:solidFill>
                </a:rPr>
                <a:t>Assimetria reduzida</a:t>
              </a:r>
              <a:endParaRPr lang="pt-BR" sz="1600" kern="1200" dirty="0">
                <a:solidFill>
                  <a:srgbClr val="004C62"/>
                </a:solidFill>
              </a:endParaRP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5489485" y="4242972"/>
              <a:ext cx="2394881" cy="626188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342900" lvl="0" indent="-342900" defTabSz="933450">
                <a:lnSpc>
                  <a:spcPct val="9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pt-BR" sz="1600" kern="1200" dirty="0">
                  <a:solidFill>
                    <a:srgbClr val="004C62"/>
                  </a:solidFill>
                </a:rPr>
                <a:t>Agentes específicos</a:t>
              </a:r>
            </a:p>
            <a:p>
              <a:pPr marL="342900" lvl="0" indent="-342900" defTabSz="933450">
                <a:lnSpc>
                  <a:spcPct val="9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pt-BR" sz="1600" dirty="0">
                  <a:solidFill>
                    <a:srgbClr val="004C62"/>
                  </a:solidFill>
                </a:rPr>
                <a:t>Foco evidências</a:t>
              </a:r>
              <a:endParaRPr lang="pt-BR" sz="1600" kern="1200" dirty="0">
                <a:solidFill>
                  <a:srgbClr val="004C6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7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561474"/>
            <a:ext cx="8784772" cy="519614"/>
          </a:xfrm>
        </p:spPr>
        <p:txBody>
          <a:bodyPr/>
          <a:lstStyle/>
          <a:p>
            <a:r>
              <a:rPr lang="pt-BR" i="1" dirty="0"/>
              <a:t>Orientar e Prevenir </a:t>
            </a:r>
            <a:r>
              <a:rPr lang="pt-BR" b="0" dirty="0"/>
              <a:t>e a </a:t>
            </a:r>
            <a:r>
              <a:rPr lang="pt-BR" i="1" dirty="0" err="1"/>
              <a:t>Responsividade</a:t>
            </a:r>
            <a:endParaRPr lang="pt-BR" i="1" dirty="0"/>
          </a:p>
        </p:txBody>
      </p:sp>
      <p:pic>
        <p:nvPicPr>
          <p:cNvPr id="10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913" y="1538514"/>
            <a:ext cx="6831344" cy="486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23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561474"/>
            <a:ext cx="8784772" cy="519614"/>
          </a:xfrm>
        </p:spPr>
        <p:txBody>
          <a:bodyPr/>
          <a:lstStyle/>
          <a:p>
            <a:r>
              <a:rPr lang="pt-BR" b="0" dirty="0"/>
              <a:t>Conformidade regulatória como meta!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35762" y="5974983"/>
            <a:ext cx="9456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5584"/>
                </a:solidFill>
              </a:rPr>
              <a:t>*</a:t>
            </a:r>
            <a:r>
              <a:rPr lang="pt-BR" sz="1200" i="1" dirty="0">
                <a:solidFill>
                  <a:srgbClr val="005584"/>
                </a:solidFill>
              </a:rPr>
              <a:t>Objetivos, Indicadores e Metas mencionados são um extrato do rol completo considerado atualmente pela SFG/ANEEL.</a:t>
            </a:r>
            <a:endParaRPr lang="pt-BR" sz="1200" i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9BB4FB-36BC-4452-A5BB-36E8B2540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69" y="1456323"/>
            <a:ext cx="8702040" cy="451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0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61474"/>
            <a:ext cx="8117114" cy="948012"/>
          </a:xfrm>
        </p:spPr>
        <p:txBody>
          <a:bodyPr/>
          <a:lstStyle/>
          <a:p>
            <a:r>
              <a:rPr lang="pt-BR" b="0" dirty="0"/>
              <a:t>Qual o foco da fiscalização da implantação de novas usinas?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E37D3B2-646E-4DA0-ACC1-5182FCEDF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572814"/>
              </p:ext>
            </p:extLst>
          </p:nvPr>
        </p:nvGraphicFramePr>
        <p:xfrm>
          <a:off x="1636886" y="2065867"/>
          <a:ext cx="9155291" cy="372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95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Por dento da rotina da fiscalização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B72DEE3-E8D9-4689-99DC-6F2EF2663A4A}"/>
              </a:ext>
            </a:extLst>
          </p:cNvPr>
          <p:cNvSpPr/>
          <p:nvPr/>
        </p:nvSpPr>
        <p:spPr>
          <a:xfrm>
            <a:off x="838200" y="1190300"/>
            <a:ext cx="10676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i="1" dirty="0">
                <a:solidFill>
                  <a:srgbClr val="00809E"/>
                </a:solidFill>
              </a:rPr>
              <a:t>Recebimento RAPEEL (Relatório de Acompanhamento de Empreendimentos de Geração)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B9268A7-AE5B-469C-BD4B-5F684F8ABE54}"/>
              </a:ext>
            </a:extLst>
          </p:cNvPr>
          <p:cNvSpPr/>
          <p:nvPr/>
        </p:nvSpPr>
        <p:spPr>
          <a:xfrm>
            <a:off x="4592742" y="3499556"/>
            <a:ext cx="2957689" cy="609600"/>
          </a:xfrm>
          <a:prstGeom prst="roundRect">
            <a:avLst/>
          </a:prstGeom>
          <a:noFill/>
          <a:ln w="31750">
            <a:solidFill>
              <a:srgbClr val="004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4C62"/>
                </a:solidFill>
              </a:rPr>
              <a:t>Fiscalização RAPEEL</a:t>
            </a:r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4C62B88F-A1DA-4484-A767-5DF11F766F78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4580043" y="2008011"/>
            <a:ext cx="880534" cy="2102555"/>
          </a:xfrm>
          <a:prstGeom prst="bentConnector2">
            <a:avLst/>
          </a:prstGeom>
          <a:ln w="25400">
            <a:solidFill>
              <a:srgbClr val="004C6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4E1AB1EC-429F-455C-9800-8E499B915F03}"/>
              </a:ext>
            </a:extLst>
          </p:cNvPr>
          <p:cNvCxnSpPr>
            <a:stCxn id="7" idx="2"/>
          </p:cNvCxnSpPr>
          <p:nvPr/>
        </p:nvCxnSpPr>
        <p:spPr>
          <a:xfrm rot="16200000" flipH="1">
            <a:off x="6631799" y="3548944"/>
            <a:ext cx="982132" cy="2102556"/>
          </a:xfrm>
          <a:prstGeom prst="bentConnector2">
            <a:avLst/>
          </a:prstGeom>
          <a:ln w="22225">
            <a:solidFill>
              <a:srgbClr val="004C6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3F1F38D2-EF2A-436F-8C39-A8BB38127332}"/>
              </a:ext>
            </a:extLst>
          </p:cNvPr>
          <p:cNvSpPr/>
          <p:nvPr/>
        </p:nvSpPr>
        <p:spPr>
          <a:xfrm>
            <a:off x="4609780" y="2311244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rgbClr val="004C62"/>
                </a:solidFill>
              </a:rPr>
              <a:t>Agentes</a:t>
            </a:r>
            <a:endParaRPr lang="pt-BR" sz="1400" i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FCA10B7-2CBA-424B-B763-9C141E09C6F2}"/>
              </a:ext>
            </a:extLst>
          </p:cNvPr>
          <p:cNvSpPr/>
          <p:nvPr/>
        </p:nvSpPr>
        <p:spPr>
          <a:xfrm>
            <a:off x="6602410" y="5091288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rgbClr val="004C62"/>
                </a:solidFill>
              </a:rPr>
              <a:t>SFG/ANEEL</a:t>
            </a:r>
            <a:endParaRPr lang="pt-BR" sz="1400" i="1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DC40C8F-1954-4A63-91C2-89F0168C3861}"/>
              </a:ext>
            </a:extLst>
          </p:cNvPr>
          <p:cNvSpPr/>
          <p:nvPr/>
        </p:nvSpPr>
        <p:spPr>
          <a:xfrm>
            <a:off x="780768" y="2082136"/>
            <a:ext cx="3182655" cy="3804877"/>
          </a:xfrm>
          <a:prstGeom prst="roundRect">
            <a:avLst/>
          </a:prstGeom>
          <a:noFill/>
          <a:ln w="31750">
            <a:solidFill>
              <a:srgbClr val="004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600" b="1" dirty="0">
                <a:solidFill>
                  <a:srgbClr val="004C62"/>
                </a:solidFill>
              </a:rPr>
              <a:t>Envio Periódico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>
                <a:solidFill>
                  <a:srgbClr val="00809E"/>
                </a:solidFill>
              </a:rPr>
              <a:t>Pré</a:t>
            </a:r>
            <a:r>
              <a:rPr lang="pt-BR" sz="1600" dirty="0">
                <a:solidFill>
                  <a:srgbClr val="00809E"/>
                </a:solidFill>
              </a:rPr>
              <a:t> Obras: a cada 4 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Obras: mensal</a:t>
            </a:r>
          </a:p>
          <a:p>
            <a:endParaRPr lang="pt-BR" sz="1600" dirty="0">
              <a:solidFill>
                <a:srgbClr val="00809E"/>
              </a:solidFill>
            </a:endParaRPr>
          </a:p>
          <a:p>
            <a:r>
              <a:rPr lang="pt-BR" sz="1600" b="1" dirty="0">
                <a:solidFill>
                  <a:srgbClr val="004C62"/>
                </a:solidFill>
              </a:rPr>
              <a:t>Orientações de envio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  <a:hlinkClick r:id="rId2"/>
              </a:rPr>
              <a:t>www.aneel.gov.br</a:t>
            </a:r>
            <a:endParaRPr lang="pt-BR" sz="1600" dirty="0">
              <a:solidFill>
                <a:srgbClr val="00809E"/>
              </a:solidFill>
            </a:endParaRPr>
          </a:p>
          <a:p>
            <a:endParaRPr lang="pt-BR" sz="1600" dirty="0">
              <a:solidFill>
                <a:srgbClr val="00809E"/>
              </a:solidFill>
            </a:endParaRPr>
          </a:p>
          <a:p>
            <a:r>
              <a:rPr lang="pt-BR" sz="1600" b="1" dirty="0">
                <a:solidFill>
                  <a:srgbClr val="004C62"/>
                </a:solidFill>
              </a:rPr>
              <a:t>Qualidade da informação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Dados consistentes</a:t>
            </a:r>
          </a:p>
          <a:p>
            <a:endParaRPr lang="pt-BR" sz="1600" b="1" dirty="0">
              <a:solidFill>
                <a:srgbClr val="004C62"/>
              </a:solidFill>
            </a:endParaRPr>
          </a:p>
          <a:p>
            <a:r>
              <a:rPr lang="pt-BR" sz="1600" b="1" dirty="0">
                <a:solidFill>
                  <a:srgbClr val="004C62"/>
                </a:solidFill>
              </a:rPr>
              <a:t>Acompanhar Escalada</a:t>
            </a:r>
          </a:p>
          <a:p>
            <a:r>
              <a:rPr lang="pt-BR" sz="1600" dirty="0">
                <a:solidFill>
                  <a:srgbClr val="00809E"/>
                </a:solidFill>
                <a:hlinkClick r:id="rId2"/>
              </a:rPr>
              <a:t>www.aneel.gov.br</a:t>
            </a:r>
            <a:endParaRPr lang="pt-BR" sz="1600" dirty="0">
              <a:solidFill>
                <a:srgbClr val="00809E"/>
              </a:solidFill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ECFC18F-E950-408A-A6D6-9876D55BAA98}"/>
              </a:ext>
            </a:extLst>
          </p:cNvPr>
          <p:cNvSpPr/>
          <p:nvPr/>
        </p:nvSpPr>
        <p:spPr>
          <a:xfrm>
            <a:off x="8154386" y="2085946"/>
            <a:ext cx="3529614" cy="3804877"/>
          </a:xfrm>
          <a:prstGeom prst="roundRect">
            <a:avLst/>
          </a:prstGeom>
          <a:noFill/>
          <a:ln w="31750">
            <a:solidFill>
              <a:srgbClr val="004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600" b="1" dirty="0">
                <a:solidFill>
                  <a:srgbClr val="004C62"/>
                </a:solidFill>
              </a:rPr>
              <a:t>Emissão de alertas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>
                <a:solidFill>
                  <a:srgbClr val="00809E"/>
                </a:solidFill>
              </a:rPr>
              <a:t>Email</a:t>
            </a:r>
            <a:r>
              <a:rPr lang="pt-BR" sz="1600" dirty="0">
                <a:solidFill>
                  <a:srgbClr val="00809E"/>
                </a:solidFill>
              </a:rPr>
              <a:t> informados</a:t>
            </a:r>
          </a:p>
          <a:p>
            <a:endParaRPr lang="pt-BR" sz="1600" b="1" dirty="0">
              <a:solidFill>
                <a:srgbClr val="004C62"/>
              </a:solidFill>
            </a:endParaRPr>
          </a:p>
          <a:p>
            <a:r>
              <a:rPr lang="pt-BR" sz="1600" b="1" dirty="0">
                <a:solidFill>
                  <a:srgbClr val="004C62"/>
                </a:solidFill>
              </a:rPr>
              <a:t>Campanhas Quadrimestrais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Publicação Escalada</a:t>
            </a:r>
          </a:p>
          <a:p>
            <a:endParaRPr lang="pt-BR" sz="1600" dirty="0">
              <a:solidFill>
                <a:srgbClr val="00809E"/>
              </a:solidFill>
            </a:endParaRPr>
          </a:p>
          <a:p>
            <a:r>
              <a:rPr lang="pt-BR" sz="1600" b="1" dirty="0">
                <a:solidFill>
                  <a:srgbClr val="004C62"/>
                </a:solidFill>
              </a:rPr>
              <a:t>Uso intenso </a:t>
            </a:r>
            <a:r>
              <a:rPr lang="pt-BR" sz="1600" b="1" dirty="0" err="1">
                <a:solidFill>
                  <a:srgbClr val="004C62"/>
                </a:solidFill>
              </a:rPr>
              <a:t>autorregularização</a:t>
            </a:r>
            <a:endParaRPr lang="pt-BR" sz="1600" b="1" dirty="0">
              <a:solidFill>
                <a:srgbClr val="004C62"/>
              </a:solidFill>
            </a:endParaRPr>
          </a:p>
          <a:p>
            <a:endParaRPr lang="pt-BR" sz="1600" b="1" dirty="0">
              <a:solidFill>
                <a:srgbClr val="004C62"/>
              </a:solidFill>
            </a:endParaRPr>
          </a:p>
          <a:p>
            <a:r>
              <a:rPr lang="pt-BR" sz="1600" b="1" dirty="0">
                <a:solidFill>
                  <a:srgbClr val="004C62"/>
                </a:solidFill>
              </a:rPr>
              <a:t>Aplicação sanções para casos extremos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81219A2-DFE3-44CE-ABFA-D5C4A2EA7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005" y="2941107"/>
            <a:ext cx="1028235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9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Por dento da rotina da fiscalização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B72DEE3-E8D9-4689-99DC-6F2EF2663A4A}"/>
              </a:ext>
            </a:extLst>
          </p:cNvPr>
          <p:cNvSpPr/>
          <p:nvPr/>
        </p:nvSpPr>
        <p:spPr>
          <a:xfrm>
            <a:off x="838200" y="1190300"/>
            <a:ext cx="2119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i="1" dirty="0">
                <a:solidFill>
                  <a:srgbClr val="00809E"/>
                </a:solidFill>
              </a:rPr>
              <a:t>Etapa </a:t>
            </a:r>
            <a:r>
              <a:rPr lang="pt-BR" sz="2000" i="1" dirty="0" err="1">
                <a:solidFill>
                  <a:srgbClr val="00809E"/>
                </a:solidFill>
              </a:rPr>
              <a:t>Pré</a:t>
            </a:r>
            <a:r>
              <a:rPr lang="pt-BR" sz="2000" i="1" dirty="0">
                <a:solidFill>
                  <a:srgbClr val="00809E"/>
                </a:solidFill>
              </a:rPr>
              <a:t> Obras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B9268A7-AE5B-469C-BD4B-5F684F8ABE54}"/>
              </a:ext>
            </a:extLst>
          </p:cNvPr>
          <p:cNvSpPr/>
          <p:nvPr/>
        </p:nvSpPr>
        <p:spPr>
          <a:xfrm>
            <a:off x="4592742" y="3499556"/>
            <a:ext cx="2957689" cy="609600"/>
          </a:xfrm>
          <a:prstGeom prst="roundRect">
            <a:avLst/>
          </a:prstGeom>
          <a:noFill/>
          <a:ln w="31750">
            <a:solidFill>
              <a:srgbClr val="004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4C62"/>
                </a:solidFill>
              </a:rPr>
              <a:t>Fiscalização </a:t>
            </a:r>
            <a:r>
              <a:rPr lang="pt-BR" dirty="0" err="1">
                <a:solidFill>
                  <a:srgbClr val="004C62"/>
                </a:solidFill>
              </a:rPr>
              <a:t>Pré</a:t>
            </a:r>
            <a:r>
              <a:rPr lang="pt-BR" dirty="0">
                <a:solidFill>
                  <a:srgbClr val="004C62"/>
                </a:solidFill>
              </a:rPr>
              <a:t> Obras</a:t>
            </a:r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4C62B88F-A1DA-4484-A767-5DF11F766F78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4580043" y="2008011"/>
            <a:ext cx="880534" cy="2102555"/>
          </a:xfrm>
          <a:prstGeom prst="bentConnector2">
            <a:avLst/>
          </a:prstGeom>
          <a:ln w="25400">
            <a:solidFill>
              <a:srgbClr val="004C6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4E1AB1EC-429F-455C-9800-8E499B915F03}"/>
              </a:ext>
            </a:extLst>
          </p:cNvPr>
          <p:cNvCxnSpPr>
            <a:stCxn id="7" idx="2"/>
          </p:cNvCxnSpPr>
          <p:nvPr/>
        </p:nvCxnSpPr>
        <p:spPr>
          <a:xfrm rot="16200000" flipH="1">
            <a:off x="6631799" y="3548944"/>
            <a:ext cx="982132" cy="2102556"/>
          </a:xfrm>
          <a:prstGeom prst="bentConnector2">
            <a:avLst/>
          </a:prstGeom>
          <a:ln w="22225">
            <a:solidFill>
              <a:srgbClr val="004C6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3F1F38D2-EF2A-436F-8C39-A8BB38127332}"/>
              </a:ext>
            </a:extLst>
          </p:cNvPr>
          <p:cNvSpPr/>
          <p:nvPr/>
        </p:nvSpPr>
        <p:spPr>
          <a:xfrm>
            <a:off x="4609780" y="2311244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rgbClr val="004C62"/>
                </a:solidFill>
              </a:rPr>
              <a:t>Agentes</a:t>
            </a:r>
            <a:endParaRPr lang="pt-BR" sz="1400" i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FCA10B7-2CBA-424B-B763-9C141E09C6F2}"/>
              </a:ext>
            </a:extLst>
          </p:cNvPr>
          <p:cNvSpPr/>
          <p:nvPr/>
        </p:nvSpPr>
        <p:spPr>
          <a:xfrm>
            <a:off x="6602410" y="5091288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rgbClr val="004C62"/>
                </a:solidFill>
              </a:rPr>
              <a:t>SFG/ANEEL</a:t>
            </a:r>
            <a:endParaRPr lang="pt-BR" sz="1400" i="1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DC40C8F-1954-4A63-91C2-89F0168C3861}"/>
              </a:ext>
            </a:extLst>
          </p:cNvPr>
          <p:cNvSpPr/>
          <p:nvPr/>
        </p:nvSpPr>
        <p:spPr>
          <a:xfrm>
            <a:off x="780768" y="2082136"/>
            <a:ext cx="3182655" cy="3804877"/>
          </a:xfrm>
          <a:prstGeom prst="roundRect">
            <a:avLst/>
          </a:prstGeom>
          <a:noFill/>
          <a:ln w="31750">
            <a:solidFill>
              <a:srgbClr val="004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600" b="1" dirty="0">
                <a:solidFill>
                  <a:srgbClr val="004C62"/>
                </a:solidFill>
              </a:rPr>
              <a:t>Atenção pontos fiscalizados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Assinatura </a:t>
            </a:r>
            <a:r>
              <a:rPr lang="pt-BR" sz="1600" dirty="0" err="1">
                <a:solidFill>
                  <a:srgbClr val="00809E"/>
                </a:solidFill>
              </a:rPr>
              <a:t>CCEARs</a:t>
            </a:r>
            <a:endParaRPr lang="pt-BR" sz="1600" dirty="0">
              <a:solidFill>
                <a:srgbClr val="00809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Estruturação financeira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Contratação serviços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Fornecimento equipamentos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Conexão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Situação fundiária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Licenciamento 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Licenciamento demais órgãos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ECFC18F-E950-408A-A6D6-9876D55BAA98}"/>
              </a:ext>
            </a:extLst>
          </p:cNvPr>
          <p:cNvSpPr/>
          <p:nvPr/>
        </p:nvSpPr>
        <p:spPr>
          <a:xfrm>
            <a:off x="8154386" y="2085946"/>
            <a:ext cx="3416723" cy="3804877"/>
          </a:xfrm>
          <a:prstGeom prst="roundRect">
            <a:avLst/>
          </a:prstGeom>
          <a:noFill/>
          <a:ln w="31750">
            <a:solidFill>
              <a:srgbClr val="004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600" b="1" dirty="0">
                <a:solidFill>
                  <a:srgbClr val="004C62"/>
                </a:solidFill>
              </a:rPr>
              <a:t>Campanhas Periódicas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Planejamento com base em risco de conformidade</a:t>
            </a:r>
          </a:p>
          <a:p>
            <a:endParaRPr lang="pt-BR" sz="1600" dirty="0">
              <a:solidFill>
                <a:srgbClr val="00809E"/>
              </a:solidFill>
            </a:endParaRPr>
          </a:p>
          <a:p>
            <a:r>
              <a:rPr lang="pt-BR" sz="1600" b="1" dirty="0">
                <a:solidFill>
                  <a:srgbClr val="004C62"/>
                </a:solidFill>
              </a:rPr>
              <a:t>Uso de Dados da outorga e Dados históricos </a:t>
            </a:r>
          </a:p>
          <a:p>
            <a:endParaRPr lang="pt-BR" sz="1600" b="1" dirty="0">
              <a:solidFill>
                <a:srgbClr val="004C62"/>
              </a:solidFill>
            </a:endParaRPr>
          </a:p>
          <a:p>
            <a:r>
              <a:rPr lang="pt-BR" sz="1600" b="1" dirty="0">
                <a:solidFill>
                  <a:srgbClr val="004C62"/>
                </a:solidFill>
              </a:rPr>
              <a:t>Antecipar situações de grave risco à viabilidade</a:t>
            </a:r>
          </a:p>
          <a:p>
            <a:endParaRPr lang="pt-BR" sz="1600" b="1" dirty="0">
              <a:solidFill>
                <a:srgbClr val="004C62"/>
              </a:solidFill>
            </a:endParaRPr>
          </a:p>
          <a:p>
            <a:r>
              <a:rPr lang="pt-BR" sz="1600" b="1" dirty="0">
                <a:solidFill>
                  <a:srgbClr val="004C62"/>
                </a:solidFill>
              </a:rPr>
              <a:t>Incentivo à regularização e planos de recuperação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1E28AC0-EC51-4F82-810D-1CB627F77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070" y="2957900"/>
            <a:ext cx="102823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7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Por dento da rotina da fiscalização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B72DEE3-E8D9-4689-99DC-6F2EF2663A4A}"/>
              </a:ext>
            </a:extLst>
          </p:cNvPr>
          <p:cNvSpPr/>
          <p:nvPr/>
        </p:nvSpPr>
        <p:spPr>
          <a:xfrm>
            <a:off x="838200" y="1190300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i="1" dirty="0">
                <a:solidFill>
                  <a:srgbClr val="00809E"/>
                </a:solidFill>
              </a:rPr>
              <a:t>Etapa Obras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B9268A7-AE5B-469C-BD4B-5F684F8ABE54}"/>
              </a:ext>
            </a:extLst>
          </p:cNvPr>
          <p:cNvSpPr/>
          <p:nvPr/>
        </p:nvSpPr>
        <p:spPr>
          <a:xfrm>
            <a:off x="4592742" y="3499556"/>
            <a:ext cx="2957689" cy="609600"/>
          </a:xfrm>
          <a:prstGeom prst="roundRect">
            <a:avLst/>
          </a:prstGeom>
          <a:noFill/>
          <a:ln w="31750">
            <a:solidFill>
              <a:srgbClr val="004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4C62"/>
                </a:solidFill>
              </a:rPr>
              <a:t>Fiscalização Obras</a:t>
            </a:r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4C62B88F-A1DA-4484-A767-5DF11F766F78}"/>
              </a:ext>
            </a:extLst>
          </p:cNvPr>
          <p:cNvCxnSpPr>
            <a:cxnSpLocks/>
            <a:stCxn id="7" idx="0"/>
          </p:cNvCxnSpPr>
          <p:nvPr/>
        </p:nvCxnSpPr>
        <p:spPr>
          <a:xfrm rot="16200000" flipV="1">
            <a:off x="4580043" y="2008011"/>
            <a:ext cx="880534" cy="2102555"/>
          </a:xfrm>
          <a:prstGeom prst="bentConnector2">
            <a:avLst/>
          </a:prstGeom>
          <a:ln w="25400">
            <a:solidFill>
              <a:srgbClr val="004C6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4E1AB1EC-429F-455C-9800-8E499B915F03}"/>
              </a:ext>
            </a:extLst>
          </p:cNvPr>
          <p:cNvCxnSpPr>
            <a:stCxn id="7" idx="2"/>
          </p:cNvCxnSpPr>
          <p:nvPr/>
        </p:nvCxnSpPr>
        <p:spPr>
          <a:xfrm rot="16200000" flipH="1">
            <a:off x="6631799" y="3548944"/>
            <a:ext cx="982132" cy="2102556"/>
          </a:xfrm>
          <a:prstGeom prst="bentConnector2">
            <a:avLst/>
          </a:prstGeom>
          <a:ln w="22225">
            <a:solidFill>
              <a:srgbClr val="004C6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3F1F38D2-EF2A-436F-8C39-A8BB38127332}"/>
              </a:ext>
            </a:extLst>
          </p:cNvPr>
          <p:cNvSpPr/>
          <p:nvPr/>
        </p:nvSpPr>
        <p:spPr>
          <a:xfrm>
            <a:off x="4609780" y="2311244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rgbClr val="004C62"/>
                </a:solidFill>
              </a:rPr>
              <a:t>Agentes</a:t>
            </a:r>
            <a:endParaRPr lang="pt-BR" sz="1400" i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FCA10B7-2CBA-424B-B763-9C141E09C6F2}"/>
              </a:ext>
            </a:extLst>
          </p:cNvPr>
          <p:cNvSpPr/>
          <p:nvPr/>
        </p:nvSpPr>
        <p:spPr>
          <a:xfrm>
            <a:off x="6602410" y="5091288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rgbClr val="004C62"/>
                </a:solidFill>
              </a:rPr>
              <a:t>SFG/ANEEL</a:t>
            </a:r>
            <a:endParaRPr lang="pt-BR" sz="1400" i="1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DC40C8F-1954-4A63-91C2-89F0168C3861}"/>
              </a:ext>
            </a:extLst>
          </p:cNvPr>
          <p:cNvSpPr/>
          <p:nvPr/>
        </p:nvSpPr>
        <p:spPr>
          <a:xfrm>
            <a:off x="780768" y="2082136"/>
            <a:ext cx="3182655" cy="3804877"/>
          </a:xfrm>
          <a:prstGeom prst="roundRect">
            <a:avLst/>
          </a:prstGeom>
          <a:noFill/>
          <a:ln w="31750">
            <a:solidFill>
              <a:srgbClr val="004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600" b="1" dirty="0">
                <a:solidFill>
                  <a:srgbClr val="004C62"/>
                </a:solidFill>
              </a:rPr>
              <a:t>Atenção pontos fiscalizados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Avanço das etapas construtivas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Disponibilidade de recursos financeiros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Eventos relevantes com impacto obras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Licenciamento 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Relação </a:t>
            </a:r>
            <a:r>
              <a:rPr lang="pt-BR" sz="1600" dirty="0" err="1">
                <a:solidFill>
                  <a:srgbClr val="00809E"/>
                </a:solidFill>
              </a:rPr>
              <a:t>Dist</a:t>
            </a:r>
            <a:r>
              <a:rPr lang="pt-BR" sz="1600" dirty="0">
                <a:solidFill>
                  <a:srgbClr val="00809E"/>
                </a:solidFill>
              </a:rPr>
              <a:t>. / Transm. / ONS / CCEE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Regularização Implantado </a:t>
            </a:r>
            <a:r>
              <a:rPr lang="pt-BR" sz="1600" i="1" dirty="0">
                <a:solidFill>
                  <a:srgbClr val="00809E"/>
                </a:solidFill>
              </a:rPr>
              <a:t>versus</a:t>
            </a:r>
            <a:r>
              <a:rPr lang="pt-BR" sz="1600" dirty="0">
                <a:solidFill>
                  <a:srgbClr val="00809E"/>
                </a:solidFill>
              </a:rPr>
              <a:t> Projeto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809E"/>
                </a:solidFill>
              </a:rPr>
              <a:t>Atendimento prazo operação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ECFC18F-E950-408A-A6D6-9876D55BAA98}"/>
              </a:ext>
            </a:extLst>
          </p:cNvPr>
          <p:cNvSpPr/>
          <p:nvPr/>
        </p:nvSpPr>
        <p:spPr>
          <a:xfrm>
            <a:off x="8154386" y="2085946"/>
            <a:ext cx="3416723" cy="3804877"/>
          </a:xfrm>
          <a:prstGeom prst="roundRect">
            <a:avLst/>
          </a:prstGeom>
          <a:noFill/>
          <a:ln w="31750">
            <a:solidFill>
              <a:srgbClr val="004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600" b="1" dirty="0">
                <a:solidFill>
                  <a:srgbClr val="004C62"/>
                </a:solidFill>
              </a:rPr>
              <a:t>Campanhas Periódicas &amp;      Ação presencial em projetos com impacto sistêmicos</a:t>
            </a:r>
            <a:endParaRPr lang="pt-BR" sz="1600" dirty="0">
              <a:solidFill>
                <a:srgbClr val="00809E"/>
              </a:solidFill>
            </a:endParaRPr>
          </a:p>
          <a:p>
            <a:endParaRPr lang="pt-BR" sz="1600" dirty="0">
              <a:solidFill>
                <a:srgbClr val="00809E"/>
              </a:solidFill>
            </a:endParaRPr>
          </a:p>
          <a:p>
            <a:r>
              <a:rPr lang="pt-BR" sz="1600" b="1" dirty="0">
                <a:solidFill>
                  <a:srgbClr val="004C62"/>
                </a:solidFill>
              </a:rPr>
              <a:t>Uso de Dados da outorga e Dados históricos </a:t>
            </a:r>
          </a:p>
          <a:p>
            <a:endParaRPr lang="pt-BR" sz="1600" b="1" dirty="0">
              <a:solidFill>
                <a:srgbClr val="004C62"/>
              </a:solidFill>
            </a:endParaRPr>
          </a:p>
          <a:p>
            <a:r>
              <a:rPr lang="pt-BR" sz="1600" b="1" dirty="0">
                <a:solidFill>
                  <a:srgbClr val="004C62"/>
                </a:solidFill>
              </a:rPr>
              <a:t>Acompanhamento do cronograma de implantação</a:t>
            </a:r>
          </a:p>
          <a:p>
            <a:endParaRPr lang="pt-BR" sz="1600" b="1" dirty="0">
              <a:solidFill>
                <a:srgbClr val="004C62"/>
              </a:solidFill>
            </a:endParaRPr>
          </a:p>
          <a:p>
            <a:r>
              <a:rPr lang="pt-BR" sz="1600" b="1" dirty="0">
                <a:solidFill>
                  <a:srgbClr val="004C62"/>
                </a:solidFill>
              </a:rPr>
              <a:t>Incentivo à regularização e planos de recuperação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CD8B977-2096-4BC1-A648-8407D7100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281" y="2934398"/>
            <a:ext cx="102823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33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C2E6C2E-653E-4EB6-B0C1-0D74EA24A251}" vid="{845D17D3-6D73-46A2-835B-DDB2793CA1C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518</Words>
  <Application>Microsoft Office PowerPoint</Application>
  <PresentationFormat>Widescreen</PresentationFormat>
  <Paragraphs>172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Trebuchet MS</vt:lpstr>
      <vt:lpstr>Wingdings</vt:lpstr>
      <vt:lpstr>Tema1</vt:lpstr>
      <vt:lpstr>Seminário: Implantação   e Integração de Novos Empreendimento de Geração  Fiscalização                 da ANEEL</vt:lpstr>
      <vt:lpstr>Um Sistema de Supervisão</vt:lpstr>
      <vt:lpstr>Rotina do procedimento de fiscalização</vt:lpstr>
      <vt:lpstr>Orientar e Prevenir e a Responsividade</vt:lpstr>
      <vt:lpstr>Conformidade regulatória como meta!</vt:lpstr>
      <vt:lpstr>Qual o foco da fiscalização da implantação de novas usinas?</vt:lpstr>
      <vt:lpstr>Por dento da rotina da fiscalização</vt:lpstr>
      <vt:lpstr>Por dento da rotina da fiscalização</vt:lpstr>
      <vt:lpstr>Por dento da rotina da fiscalização</vt:lpstr>
      <vt:lpstr>As Campanhas de Fiscalização</vt:lpstr>
      <vt:lpstr>As Campanhas de Fiscalização</vt:lpstr>
      <vt:lpstr>Apresentação do PowerPoint</vt:lpstr>
    </vt:vector>
  </TitlesOfParts>
  <Company>ANEEL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Alessandro D'Afonseca Cantarino (SFG)</cp:lastModifiedBy>
  <cp:revision>99</cp:revision>
  <dcterms:created xsi:type="dcterms:W3CDTF">2017-02-10T11:17:19Z</dcterms:created>
  <dcterms:modified xsi:type="dcterms:W3CDTF">2018-03-14T19:37:33Z</dcterms:modified>
</cp:coreProperties>
</file>