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1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1104" y="563880"/>
            <a:ext cx="11511534" cy="5708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DDCE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7270" y="189864"/>
            <a:ext cx="761745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58585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7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972" y="1429511"/>
            <a:ext cx="11157585" cy="4561840"/>
          </a:xfrm>
          <a:custGeom>
            <a:avLst/>
            <a:gdLst/>
            <a:ahLst/>
            <a:cxnLst/>
            <a:rect l="l" t="t" r="r" b="b"/>
            <a:pathLst>
              <a:path w="11157585" h="4561840">
                <a:moveTo>
                  <a:pt x="0" y="4561332"/>
                </a:moveTo>
                <a:lnTo>
                  <a:pt x="11157204" y="4561332"/>
                </a:lnTo>
                <a:lnTo>
                  <a:pt x="11157204" y="0"/>
                </a:lnTo>
                <a:lnTo>
                  <a:pt x="0" y="0"/>
                </a:lnTo>
                <a:lnTo>
                  <a:pt x="0" y="4561332"/>
                </a:lnTo>
                <a:close/>
              </a:path>
            </a:pathLst>
          </a:custGeom>
          <a:solidFill>
            <a:srgbClr val="C5B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6448" y="1427988"/>
            <a:ext cx="11156442" cy="4562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37203" y="1540763"/>
            <a:ext cx="879475" cy="123825"/>
          </a:xfrm>
          <a:custGeom>
            <a:avLst/>
            <a:gdLst/>
            <a:ahLst/>
            <a:cxnLst/>
            <a:rect l="l" t="t" r="r" b="b"/>
            <a:pathLst>
              <a:path w="879475" h="123825">
                <a:moveTo>
                  <a:pt x="879348" y="123444"/>
                </a:moveTo>
                <a:lnTo>
                  <a:pt x="56387" y="0"/>
                </a:ln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39640" y="1554480"/>
            <a:ext cx="297180" cy="6350"/>
          </a:xfrm>
          <a:custGeom>
            <a:avLst/>
            <a:gdLst/>
            <a:ahLst/>
            <a:cxnLst/>
            <a:rect l="l" t="t" r="r" b="b"/>
            <a:pathLst>
              <a:path w="297179" h="6350">
                <a:moveTo>
                  <a:pt x="297180" y="0"/>
                </a:moveTo>
                <a:lnTo>
                  <a:pt x="57912" y="6096"/>
                </a:lnTo>
                <a:lnTo>
                  <a:pt x="0" y="6096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1723" y="1303019"/>
            <a:ext cx="0" cy="212090"/>
          </a:xfrm>
          <a:custGeom>
            <a:avLst/>
            <a:gdLst/>
            <a:ahLst/>
            <a:cxnLst/>
            <a:rect l="l" t="t" r="r" b="b"/>
            <a:pathLst>
              <a:path h="212090">
                <a:moveTo>
                  <a:pt x="0" y="211835"/>
                </a:moveTo>
                <a:lnTo>
                  <a:pt x="0" y="57912"/>
                </a:ln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97879" y="1412747"/>
            <a:ext cx="300355" cy="74930"/>
          </a:xfrm>
          <a:custGeom>
            <a:avLst/>
            <a:gdLst/>
            <a:ahLst/>
            <a:cxnLst/>
            <a:rect l="l" t="t" r="r" b="b"/>
            <a:pathLst>
              <a:path w="300354" h="74930">
                <a:moveTo>
                  <a:pt x="0" y="74675"/>
                </a:moveTo>
                <a:lnTo>
                  <a:pt x="242316" y="0"/>
                </a:lnTo>
                <a:lnTo>
                  <a:pt x="300228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998079" y="4049267"/>
            <a:ext cx="130048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ar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de </a:t>
            </a:r>
            <a:r>
              <a:rPr sz="900" spc="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avra;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145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78%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4357" y="2277008"/>
            <a:ext cx="112268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nd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eferi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m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en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to;</a:t>
            </a:r>
            <a:r>
              <a:rPr sz="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20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;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 11%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4864" y="1441450"/>
            <a:ext cx="9366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Caducid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d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</a:t>
            </a:r>
            <a:r>
              <a:rPr sz="900" spc="2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10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6534" y="1467611"/>
            <a:ext cx="7080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cur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s</a:t>
            </a:r>
            <a:r>
              <a:rPr sz="900" spc="5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1%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51578" y="1174114"/>
            <a:ext cx="106934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c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nsid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raçã</a:t>
            </a:r>
            <a:r>
              <a:rPr sz="900" spc="5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3%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79946" y="1240536"/>
            <a:ext cx="1936114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ifica</a:t>
            </a:r>
            <a:r>
              <a:rPr sz="900" spc="5" dirty="0">
                <a:solidFill>
                  <a:srgbClr val="404040"/>
                </a:solidFill>
                <a:latin typeface="Calibri"/>
                <a:cs typeface="Calibri"/>
              </a:rPr>
              <a:t>ç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ão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 De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cr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e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to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/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r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t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ar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 </a:t>
            </a:r>
            <a:r>
              <a:rPr sz="900" spc="5" dirty="0">
                <a:solidFill>
                  <a:srgbClr val="404040"/>
                </a:solidFill>
                <a:latin typeface="Calibri"/>
                <a:cs typeface="Calibri"/>
              </a:rPr>
              <a:t>L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avr</a:t>
            </a:r>
            <a:r>
              <a:rPr sz="900" dirty="0">
                <a:solidFill>
                  <a:srgbClr val="404040"/>
                </a:solidFill>
                <a:latin typeface="Calibri"/>
                <a:cs typeface="Calibri"/>
              </a:rPr>
              <a:t>a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; </a:t>
            </a:r>
            <a:r>
              <a:rPr sz="900" spc="-15" dirty="0">
                <a:solidFill>
                  <a:srgbClr val="404040"/>
                </a:solidFill>
                <a:latin typeface="Calibri"/>
                <a:cs typeface="Calibri"/>
              </a:rPr>
              <a:t>2%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482" y="52959"/>
            <a:ext cx="4890770" cy="812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160" dirty="0">
                <a:latin typeface="Calibri"/>
                <a:cs typeface="Calibri"/>
              </a:rPr>
              <a:t>A</a:t>
            </a:r>
            <a:r>
              <a:rPr sz="1800" b="1" spc="-55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Ó</a:t>
            </a:r>
            <a:r>
              <a:rPr sz="1800" b="1" spc="-1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IO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FINAL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 2021</a:t>
            </a:r>
            <a:endParaRPr sz="1800">
              <a:latin typeface="Calibri"/>
              <a:cs typeface="Calibri"/>
            </a:endParaRPr>
          </a:p>
          <a:p>
            <a:pPr marL="12065" marR="5080" algn="ctr">
              <a:lnSpc>
                <a:spcPct val="101699"/>
              </a:lnSpc>
            </a:pPr>
            <a:r>
              <a:rPr sz="1800" b="1" spc="-15" dirty="0">
                <a:latin typeface="Calibri"/>
                <a:cs typeface="Calibri"/>
              </a:rPr>
              <a:t>Tip</a:t>
            </a:r>
            <a:r>
              <a:rPr sz="1800" b="1" spc="-5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 d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oce</a:t>
            </a:r>
            <a:r>
              <a:rPr sz="1800" b="1" spc="-10" dirty="0">
                <a:latin typeface="Calibri"/>
                <a:cs typeface="Calibri"/>
              </a:rPr>
              <a:t>ss</a:t>
            </a:r>
            <a:r>
              <a:rPr sz="1800" b="1" spc="-5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</a:t>
            </a:r>
            <a:r>
              <a:rPr sz="1800" b="1" dirty="0">
                <a:latin typeface="Calibri"/>
                <a:cs typeface="Calibri"/>
              </a:rPr>
              <a:t>om De</a:t>
            </a:r>
            <a:r>
              <a:rPr sz="1800" b="1" spc="-15" dirty="0">
                <a:latin typeface="Calibri"/>
                <a:cs typeface="Calibri"/>
              </a:rPr>
              <a:t>ci</a:t>
            </a:r>
            <a:r>
              <a:rPr sz="1800" b="1" spc="-5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õ</a:t>
            </a:r>
            <a:r>
              <a:rPr sz="1800" b="1" spc="5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P</a:t>
            </a:r>
            <a:r>
              <a:rPr sz="1800" b="1" spc="-5" dirty="0">
                <a:latin typeface="Calibri"/>
                <a:cs typeface="Calibri"/>
              </a:rPr>
              <a:t>u</a:t>
            </a:r>
            <a:r>
              <a:rPr sz="1800" b="1" spc="-10" dirty="0">
                <a:latin typeface="Calibri"/>
                <a:cs typeface="Calibri"/>
              </a:rPr>
              <a:t>bli</a:t>
            </a:r>
            <a:r>
              <a:rPr sz="1800" b="1" spc="-20" dirty="0">
                <a:latin typeface="Calibri"/>
                <a:cs typeface="Calibri"/>
              </a:rPr>
              <a:t>c</a:t>
            </a:r>
            <a:r>
              <a:rPr sz="1800" b="1" spc="-10" dirty="0">
                <a:latin typeface="Calibri"/>
                <a:cs typeface="Calibri"/>
              </a:rPr>
              <a:t>adas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MME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- </a:t>
            </a:r>
            <a:r>
              <a:rPr sz="1800" b="1" spc="-10" dirty="0">
                <a:latin typeface="Calibri"/>
                <a:cs typeface="Calibri"/>
              </a:rPr>
              <a:t>186</a:t>
            </a:r>
            <a:r>
              <a:rPr sz="1800" b="1" spc="-5" dirty="0">
                <a:latin typeface="Calibri"/>
                <a:cs typeface="Calibri"/>
              </a:rPr>
              <a:t> P</a:t>
            </a:r>
            <a:r>
              <a:rPr sz="1800" b="1" spc="-3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oce</a:t>
            </a:r>
            <a:r>
              <a:rPr sz="1800" b="1" spc="-10" dirty="0">
                <a:latin typeface="Calibri"/>
                <a:cs typeface="Calibri"/>
              </a:rPr>
              <a:t>ss</a:t>
            </a:r>
            <a:r>
              <a:rPr sz="1800" b="1" spc="-5" dirty="0">
                <a:latin typeface="Calibri"/>
                <a:cs typeface="Calibri"/>
              </a:rPr>
              <a:t>o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- 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é</a:t>
            </a:r>
            <a:r>
              <a:rPr sz="1800" b="1" spc="-10" dirty="0">
                <a:latin typeface="Calibri"/>
                <a:cs typeface="Calibri"/>
              </a:rPr>
              <a:t> 31</a:t>
            </a:r>
            <a:r>
              <a:rPr sz="1800" b="1" spc="-20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12</a:t>
            </a:r>
            <a:r>
              <a:rPr sz="1800" b="1" spc="-20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2021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7999"/>
                </a:moveTo>
                <a:lnTo>
                  <a:pt x="12192000" y="0"/>
                </a:lnTo>
              </a:path>
              <a:path w="1219200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75740"/>
            <a:ext cx="2622857" cy="51142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DDCE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65147" y="1258824"/>
            <a:ext cx="10232390" cy="4810125"/>
          </a:xfrm>
          <a:custGeom>
            <a:avLst/>
            <a:gdLst/>
            <a:ahLst/>
            <a:cxnLst/>
            <a:rect l="l" t="t" r="r" b="b"/>
            <a:pathLst>
              <a:path w="10232390" h="4810125">
                <a:moveTo>
                  <a:pt x="0" y="4809744"/>
                </a:moveTo>
                <a:lnTo>
                  <a:pt x="10232136" y="4809744"/>
                </a:lnTo>
                <a:lnTo>
                  <a:pt x="10232136" y="0"/>
                </a:lnTo>
                <a:lnTo>
                  <a:pt x="0" y="0"/>
                </a:lnTo>
                <a:lnTo>
                  <a:pt x="0" y="4809744"/>
                </a:lnTo>
                <a:close/>
              </a:path>
            </a:pathLst>
          </a:custGeom>
          <a:solidFill>
            <a:srgbClr val="C5B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3624" y="1257300"/>
            <a:ext cx="10231374" cy="4808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479280" y="5419344"/>
            <a:ext cx="151130" cy="119380"/>
          </a:xfrm>
          <a:custGeom>
            <a:avLst/>
            <a:gdLst/>
            <a:ahLst/>
            <a:cxnLst/>
            <a:rect l="l" t="t" r="r" b="b"/>
            <a:pathLst>
              <a:path w="151129" h="119379">
                <a:moveTo>
                  <a:pt x="0" y="0"/>
                </a:moveTo>
                <a:lnTo>
                  <a:pt x="92964" y="118871"/>
                </a:lnTo>
                <a:lnTo>
                  <a:pt x="150875" y="118871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50252" y="5960364"/>
            <a:ext cx="346075" cy="149860"/>
          </a:xfrm>
          <a:custGeom>
            <a:avLst/>
            <a:gdLst/>
            <a:ahLst/>
            <a:cxnLst/>
            <a:rect l="l" t="t" r="r" b="b"/>
            <a:pathLst>
              <a:path w="346075" h="149860">
                <a:moveTo>
                  <a:pt x="0" y="0"/>
                </a:moveTo>
                <a:lnTo>
                  <a:pt x="289559" y="149352"/>
                </a:lnTo>
                <a:lnTo>
                  <a:pt x="345948" y="149352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16495" y="5978652"/>
            <a:ext cx="0" cy="76200"/>
          </a:xfrm>
          <a:custGeom>
            <a:avLst/>
            <a:gdLst/>
            <a:ahLst/>
            <a:cxnLst/>
            <a:rect l="l" t="t" r="r" b="b"/>
            <a:pathLst>
              <a:path h="76200">
                <a:moveTo>
                  <a:pt x="0" y="0"/>
                </a:moveTo>
                <a:lnTo>
                  <a:pt x="0" y="19812"/>
                </a:lnTo>
                <a:lnTo>
                  <a:pt x="0" y="762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71059" y="5707379"/>
            <a:ext cx="0" cy="320040"/>
          </a:xfrm>
          <a:custGeom>
            <a:avLst/>
            <a:gdLst/>
            <a:ahLst/>
            <a:cxnLst/>
            <a:rect l="l" t="t" r="r" b="b"/>
            <a:pathLst>
              <a:path h="320039">
                <a:moveTo>
                  <a:pt x="0" y="0"/>
                </a:moveTo>
                <a:lnTo>
                  <a:pt x="0" y="262128"/>
                </a:lnTo>
                <a:lnTo>
                  <a:pt x="0" y="32004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25851" y="4201667"/>
            <a:ext cx="59690" cy="79375"/>
          </a:xfrm>
          <a:custGeom>
            <a:avLst/>
            <a:gdLst/>
            <a:ahLst/>
            <a:cxnLst/>
            <a:rect l="l" t="t" r="r" b="b"/>
            <a:pathLst>
              <a:path w="59689" h="79375">
                <a:moveTo>
                  <a:pt x="59436" y="0"/>
                </a:moveTo>
                <a:lnTo>
                  <a:pt x="57912" y="79247"/>
                </a:lnTo>
                <a:lnTo>
                  <a:pt x="0" y="79247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34255" y="1499616"/>
            <a:ext cx="247015" cy="91440"/>
          </a:xfrm>
          <a:custGeom>
            <a:avLst/>
            <a:gdLst/>
            <a:ahLst/>
            <a:cxnLst/>
            <a:rect l="l" t="t" r="r" b="b"/>
            <a:pathLst>
              <a:path w="247014" h="91440">
                <a:moveTo>
                  <a:pt x="246888" y="91439"/>
                </a:moveTo>
                <a:lnTo>
                  <a:pt x="56388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36235" y="1232916"/>
            <a:ext cx="288290" cy="207645"/>
          </a:xfrm>
          <a:custGeom>
            <a:avLst/>
            <a:gdLst/>
            <a:ahLst/>
            <a:cxnLst/>
            <a:rect l="l" t="t" r="r" b="b"/>
            <a:pathLst>
              <a:path w="288289" h="207644">
                <a:moveTo>
                  <a:pt x="288036" y="207263"/>
                </a:moveTo>
                <a:lnTo>
                  <a:pt x="56387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79801" y="2232660"/>
            <a:ext cx="7218680" cy="333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Água Mine</a:t>
            </a:r>
            <a:r>
              <a:rPr sz="1000" spc="-5" dirty="0">
                <a:latin typeface="Calibri"/>
                <a:cs typeface="Calibri"/>
              </a:rPr>
              <a:t>ral;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49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36%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25"/>
              </a:spcBef>
            </a:pPr>
            <a:r>
              <a:rPr sz="1000" spc="-10" dirty="0">
                <a:latin typeface="Calibri"/>
                <a:cs typeface="Calibri"/>
              </a:rPr>
              <a:t>Miné</a:t>
            </a:r>
            <a:r>
              <a:rPr sz="1000" spc="-5" dirty="0">
                <a:latin typeface="Calibri"/>
                <a:cs typeface="Calibri"/>
              </a:rPr>
              <a:t>rio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Ferr</a:t>
            </a:r>
            <a:r>
              <a:rPr sz="1000" spc="-5" dirty="0">
                <a:latin typeface="Calibri"/>
                <a:cs typeface="Calibri"/>
              </a:rPr>
              <a:t>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21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32823" y="5243448"/>
            <a:ext cx="19291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8486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Ar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ia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Indu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trial; </a:t>
            </a: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  <a:p>
            <a:pPr marL="517525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Calibri"/>
                <a:cs typeface="Calibri"/>
              </a:rPr>
              <a:t>Argi</a:t>
            </a:r>
            <a:r>
              <a:rPr sz="1000" spc="-10" dirty="0">
                <a:latin typeface="Calibri"/>
                <a:cs typeface="Calibri"/>
              </a:rPr>
              <a:t>l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Ref</a:t>
            </a:r>
            <a:r>
              <a:rPr sz="1000" spc="-5" dirty="0">
                <a:latin typeface="Calibri"/>
                <a:cs typeface="Calibri"/>
              </a:rPr>
              <a:t>ratári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00" spc="-5" dirty="0">
                <a:latin typeface="Calibri"/>
                <a:cs typeface="Calibri"/>
              </a:rPr>
              <a:t>Argi</a:t>
            </a:r>
            <a:r>
              <a:rPr sz="1000" spc="-10" dirty="0">
                <a:latin typeface="Calibri"/>
                <a:cs typeface="Calibri"/>
              </a:rPr>
              <a:t>l</a:t>
            </a:r>
            <a:r>
              <a:rPr sz="1000" spc="-5" dirty="0">
                <a:latin typeface="Calibri"/>
                <a:cs typeface="Calibri"/>
              </a:rPr>
              <a:t>ito;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36116" y="3814317"/>
            <a:ext cx="7365365" cy="1057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21205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G</a:t>
            </a:r>
            <a:r>
              <a:rPr sz="1000" spc="-5" dirty="0">
                <a:latin typeface="Calibri"/>
                <a:cs typeface="Calibri"/>
              </a:rPr>
              <a:t>ip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ita;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6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  <a:p>
            <a:pPr marL="174625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Miné</a:t>
            </a:r>
            <a:r>
              <a:rPr sz="1000" spc="-5" dirty="0">
                <a:latin typeface="Calibri"/>
                <a:cs typeface="Calibri"/>
              </a:rPr>
              <a:t>rio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C</a:t>
            </a:r>
            <a:r>
              <a:rPr sz="1000" spc="-10" dirty="0">
                <a:latin typeface="Calibri"/>
                <a:cs typeface="Calibri"/>
              </a:rPr>
              <a:t>hu</a:t>
            </a:r>
            <a:r>
              <a:rPr sz="1000" spc="-15" dirty="0">
                <a:latin typeface="Calibri"/>
                <a:cs typeface="Calibri"/>
              </a:rPr>
              <a:t>m</a:t>
            </a:r>
            <a:r>
              <a:rPr sz="1000" spc="-10" dirty="0">
                <a:latin typeface="Calibri"/>
                <a:cs typeface="Calibri"/>
              </a:rPr>
              <a:t>b</a:t>
            </a:r>
            <a:r>
              <a:rPr sz="1000" dirty="0">
                <a:latin typeface="Calibri"/>
                <a:cs typeface="Calibri"/>
              </a:rPr>
              <a:t>o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0"/>
              </a:spcBef>
            </a:pPr>
            <a:r>
              <a:rPr sz="1000" spc="-10" dirty="0">
                <a:latin typeface="Calibri"/>
                <a:cs typeface="Calibri"/>
              </a:rPr>
              <a:t>MI</a:t>
            </a:r>
            <a:r>
              <a:rPr sz="1000" spc="-5" dirty="0">
                <a:latin typeface="Calibri"/>
                <a:cs typeface="Calibri"/>
              </a:rPr>
              <a:t>NÉRIO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D</a:t>
            </a:r>
            <a:r>
              <a:rPr sz="1000" spc="-5" dirty="0">
                <a:latin typeface="Calibri"/>
                <a:cs typeface="Calibri"/>
              </a:rPr>
              <a:t>E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AL</a:t>
            </a:r>
            <a:r>
              <a:rPr sz="1000" spc="-15" dirty="0">
                <a:latin typeface="Calibri"/>
                <a:cs typeface="Calibri"/>
              </a:rPr>
              <a:t>U</a:t>
            </a:r>
            <a:r>
              <a:rPr sz="1000" spc="-10" dirty="0">
                <a:latin typeface="Calibri"/>
                <a:cs typeface="Calibri"/>
              </a:rPr>
              <a:t>MÍ</a:t>
            </a:r>
            <a:r>
              <a:rPr sz="1000" spc="-5" dirty="0">
                <a:latin typeface="Calibri"/>
                <a:cs typeface="Calibri"/>
              </a:rPr>
              <a:t>NIO;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95504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G</a:t>
            </a:r>
            <a:r>
              <a:rPr sz="1000" spc="-5" dirty="0">
                <a:latin typeface="Calibri"/>
                <a:cs typeface="Calibri"/>
              </a:rPr>
              <a:t>ra</a:t>
            </a:r>
            <a:r>
              <a:rPr sz="1000" spc="-10" dirty="0">
                <a:latin typeface="Calibri"/>
                <a:cs typeface="Calibri"/>
              </a:rPr>
              <a:t>f</a:t>
            </a:r>
            <a:r>
              <a:rPr sz="1000" spc="-5" dirty="0">
                <a:latin typeface="Calibri"/>
                <a:cs typeface="Calibri"/>
              </a:rPr>
              <a:t>it</a:t>
            </a:r>
            <a:r>
              <a:rPr sz="1000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670"/>
              </a:spcBef>
            </a:pPr>
            <a:r>
              <a:rPr sz="1000" spc="-15" dirty="0">
                <a:latin typeface="Calibri"/>
                <a:cs typeface="Calibri"/>
              </a:rPr>
              <a:t>B</a:t>
            </a:r>
            <a:r>
              <a:rPr sz="1000" spc="-5" dirty="0">
                <a:latin typeface="Calibri"/>
                <a:cs typeface="Calibri"/>
              </a:rPr>
              <a:t>au</a:t>
            </a:r>
            <a:r>
              <a:rPr sz="1000" spc="-10" dirty="0">
                <a:latin typeface="Calibri"/>
                <a:cs typeface="Calibri"/>
              </a:rPr>
              <a:t>xit</a:t>
            </a:r>
            <a:r>
              <a:rPr sz="1000" spc="-5" dirty="0">
                <a:latin typeface="Calibri"/>
                <a:cs typeface="Calibri"/>
              </a:rPr>
              <a:t>a; </a:t>
            </a:r>
            <a:r>
              <a:rPr sz="1000" spc="-10" dirty="0">
                <a:latin typeface="Calibri"/>
                <a:cs typeface="Calibri"/>
              </a:rPr>
              <a:t>7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703946" y="6005499"/>
            <a:ext cx="13754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Calcário</a:t>
            </a:r>
            <a:r>
              <a:rPr sz="1000" spc="1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Dolo</a:t>
            </a:r>
            <a:r>
              <a:rPr sz="1000" spc="-15" dirty="0">
                <a:latin typeface="Calibri"/>
                <a:cs typeface="Calibri"/>
              </a:rPr>
              <a:t>m</a:t>
            </a:r>
            <a:r>
              <a:rPr sz="1000" spc="-5" dirty="0">
                <a:latin typeface="Calibri"/>
                <a:cs typeface="Calibri"/>
              </a:rPr>
              <a:t>ítico;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8603" y="6034151"/>
            <a:ext cx="3641725" cy="190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Diama</a:t>
            </a:r>
            <a:r>
              <a:rPr sz="1000" spc="-5" dirty="0">
                <a:latin typeface="Calibri"/>
                <a:cs typeface="Calibri"/>
              </a:rPr>
              <a:t>nte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Indu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trial; </a:t>
            </a: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3%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60" dirty="0">
                <a:latin typeface="Calibri"/>
                <a:cs typeface="Calibri"/>
              </a:rPr>
              <a:t> </a:t>
            </a:r>
            <a:r>
              <a:rPr sz="1500" spc="-22" baseline="2777" dirty="0">
                <a:latin typeface="Calibri"/>
                <a:cs typeface="Calibri"/>
              </a:rPr>
              <a:t>Diama</a:t>
            </a:r>
            <a:r>
              <a:rPr sz="1500" spc="-7" baseline="2777" dirty="0">
                <a:latin typeface="Calibri"/>
                <a:cs typeface="Calibri"/>
              </a:rPr>
              <a:t>nte</a:t>
            </a:r>
            <a:r>
              <a:rPr sz="1500" spc="15" baseline="2777" dirty="0">
                <a:latin typeface="Calibri"/>
                <a:cs typeface="Calibri"/>
              </a:rPr>
              <a:t> </a:t>
            </a:r>
            <a:r>
              <a:rPr sz="1500" spc="-15" baseline="2777" dirty="0">
                <a:latin typeface="Calibri"/>
                <a:cs typeface="Calibri"/>
              </a:rPr>
              <a:t>(</a:t>
            </a:r>
            <a:r>
              <a:rPr sz="1500" spc="-30" baseline="2777" dirty="0">
                <a:latin typeface="Calibri"/>
                <a:cs typeface="Calibri"/>
              </a:rPr>
              <a:t>G</a:t>
            </a:r>
            <a:r>
              <a:rPr sz="1500" spc="-22" baseline="2777" dirty="0">
                <a:latin typeface="Calibri"/>
                <a:cs typeface="Calibri"/>
              </a:rPr>
              <a:t>em</a:t>
            </a:r>
            <a:r>
              <a:rPr sz="1500" spc="-7" baseline="2777" dirty="0">
                <a:latin typeface="Calibri"/>
                <a:cs typeface="Calibri"/>
              </a:rPr>
              <a:t>a);</a:t>
            </a:r>
            <a:r>
              <a:rPr sz="1500" spc="30" baseline="2777" dirty="0">
                <a:latin typeface="Calibri"/>
                <a:cs typeface="Calibri"/>
              </a:rPr>
              <a:t> </a:t>
            </a:r>
            <a:r>
              <a:rPr sz="1500" spc="-15" baseline="2777" dirty="0">
                <a:latin typeface="Calibri"/>
                <a:cs typeface="Calibri"/>
              </a:rPr>
              <a:t>8</a:t>
            </a:r>
            <a:r>
              <a:rPr sz="1500" spc="-7" baseline="2777" dirty="0">
                <a:latin typeface="Calibri"/>
                <a:cs typeface="Calibri"/>
              </a:rPr>
              <a:t>; </a:t>
            </a:r>
            <a:r>
              <a:rPr sz="1500" spc="-15" baseline="2777" dirty="0">
                <a:latin typeface="Calibri"/>
                <a:cs typeface="Calibri"/>
              </a:rPr>
              <a:t>6%</a:t>
            </a:r>
            <a:r>
              <a:rPr sz="1500" baseline="2777" dirty="0">
                <a:latin typeface="Calibri"/>
                <a:cs typeface="Calibri"/>
              </a:rPr>
              <a:t> </a:t>
            </a:r>
            <a:r>
              <a:rPr sz="1500" spc="-127" baseline="2777" dirty="0">
                <a:latin typeface="Calibri"/>
                <a:cs typeface="Calibri"/>
              </a:rPr>
              <a:t> </a:t>
            </a:r>
            <a:r>
              <a:rPr sz="1500" spc="-15" baseline="-13888" dirty="0">
                <a:latin typeface="Calibri"/>
                <a:cs typeface="Calibri"/>
              </a:rPr>
              <a:t>Cass</a:t>
            </a:r>
            <a:r>
              <a:rPr sz="1500" spc="-7" baseline="-13888" dirty="0">
                <a:latin typeface="Calibri"/>
                <a:cs typeface="Calibri"/>
              </a:rPr>
              <a:t>iter</a:t>
            </a:r>
            <a:r>
              <a:rPr sz="1500" spc="-15" baseline="-13888" dirty="0">
                <a:latin typeface="Calibri"/>
                <a:cs typeface="Calibri"/>
              </a:rPr>
              <a:t>i</a:t>
            </a:r>
            <a:r>
              <a:rPr sz="1500" spc="-7" baseline="-13888" dirty="0">
                <a:latin typeface="Calibri"/>
                <a:cs typeface="Calibri"/>
              </a:rPr>
              <a:t>t</a:t>
            </a:r>
            <a:r>
              <a:rPr sz="1500" baseline="-13888" dirty="0">
                <a:latin typeface="Calibri"/>
                <a:cs typeface="Calibri"/>
              </a:rPr>
              <a:t>a</a:t>
            </a:r>
            <a:r>
              <a:rPr sz="1500" spc="-7" baseline="-13888" dirty="0">
                <a:latin typeface="Calibri"/>
                <a:cs typeface="Calibri"/>
              </a:rPr>
              <a:t>;</a:t>
            </a:r>
            <a:r>
              <a:rPr sz="1500" spc="30" baseline="-13888" dirty="0">
                <a:latin typeface="Calibri"/>
                <a:cs typeface="Calibri"/>
              </a:rPr>
              <a:t> </a:t>
            </a:r>
            <a:r>
              <a:rPr sz="1500" spc="-15" baseline="-13888" dirty="0">
                <a:latin typeface="Calibri"/>
                <a:cs typeface="Calibri"/>
              </a:rPr>
              <a:t>2</a:t>
            </a:r>
            <a:r>
              <a:rPr sz="1500" spc="-7" baseline="-13888" dirty="0">
                <a:latin typeface="Calibri"/>
                <a:cs typeface="Calibri"/>
              </a:rPr>
              <a:t>; </a:t>
            </a:r>
            <a:r>
              <a:rPr sz="1500" spc="-22" baseline="-13888" dirty="0">
                <a:latin typeface="Calibri"/>
                <a:cs typeface="Calibri"/>
              </a:rPr>
              <a:t>1%</a:t>
            </a:r>
            <a:endParaRPr sz="1500" baseline="-13888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92654" y="5176773"/>
            <a:ext cx="1544955" cy="619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FILITO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  <a:spcBef>
                <a:spcPts val="750"/>
              </a:spcBef>
            </a:pPr>
            <a:r>
              <a:rPr sz="1000" spc="-10" dirty="0">
                <a:latin typeface="Calibri"/>
                <a:cs typeface="Calibri"/>
              </a:rPr>
              <a:t>FE</a:t>
            </a:r>
            <a:r>
              <a:rPr sz="1000" spc="-5" dirty="0">
                <a:latin typeface="Calibri"/>
                <a:cs typeface="Calibri"/>
              </a:rPr>
              <a:t>L</a:t>
            </a:r>
            <a:r>
              <a:rPr sz="1000" spc="-15" dirty="0">
                <a:latin typeface="Calibri"/>
                <a:cs typeface="Calibri"/>
              </a:rPr>
              <a:t>DS</a:t>
            </a:r>
            <a:r>
              <a:rPr sz="1000" spc="-10" dirty="0">
                <a:latin typeface="Calibri"/>
                <a:cs typeface="Calibri"/>
              </a:rPr>
              <a:t>PA</a:t>
            </a:r>
            <a:r>
              <a:rPr sz="1000" spc="-15" dirty="0">
                <a:latin typeface="Calibri"/>
                <a:cs typeface="Calibri"/>
              </a:rPr>
              <a:t>T</a:t>
            </a:r>
            <a:r>
              <a:rPr sz="1000" spc="-5" dirty="0">
                <a:latin typeface="Calibri"/>
                <a:cs typeface="Calibri"/>
              </a:rPr>
              <a:t>O;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  <a:p>
            <a:pPr marL="669925">
              <a:lnSpc>
                <a:spcPct val="100000"/>
              </a:lnSpc>
              <a:spcBef>
                <a:spcPts val="525"/>
              </a:spcBef>
            </a:pPr>
            <a:r>
              <a:rPr sz="1000" spc="-10" dirty="0">
                <a:latin typeface="Calibri"/>
                <a:cs typeface="Calibri"/>
              </a:rPr>
              <a:t>Di</a:t>
            </a:r>
            <a:r>
              <a:rPr sz="1000" spc="-5" dirty="0">
                <a:latin typeface="Calibri"/>
                <a:cs typeface="Calibri"/>
              </a:rPr>
              <a:t>at</a:t>
            </a:r>
            <a:r>
              <a:rPr sz="1000" spc="-15" dirty="0">
                <a:latin typeface="Calibri"/>
                <a:cs typeface="Calibri"/>
              </a:rPr>
              <a:t>om</a:t>
            </a:r>
            <a:r>
              <a:rPr sz="1000" spc="-5" dirty="0">
                <a:latin typeface="Calibri"/>
                <a:cs typeface="Calibri"/>
              </a:rPr>
              <a:t>ito;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27147" y="1393977"/>
            <a:ext cx="15011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Miné</a:t>
            </a:r>
            <a:r>
              <a:rPr sz="1000" spc="-5" dirty="0">
                <a:latin typeface="Calibri"/>
                <a:cs typeface="Calibri"/>
              </a:rPr>
              <a:t>rio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Manganês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03446" y="1127505"/>
            <a:ext cx="122745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Miné</a:t>
            </a:r>
            <a:r>
              <a:rPr sz="1000" spc="-5" dirty="0">
                <a:latin typeface="Calibri"/>
                <a:cs typeface="Calibri"/>
              </a:rPr>
              <a:t>rio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Our</a:t>
            </a:r>
            <a:r>
              <a:rPr sz="1000" dirty="0">
                <a:latin typeface="Calibri"/>
                <a:cs typeface="Calibri"/>
              </a:rPr>
              <a:t>o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46165" y="1146683"/>
            <a:ext cx="883919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QUA</a:t>
            </a:r>
            <a:r>
              <a:rPr sz="1000" spc="-15" dirty="0">
                <a:latin typeface="Calibri"/>
                <a:cs typeface="Calibri"/>
              </a:rPr>
              <a:t>RT</a:t>
            </a:r>
            <a:r>
              <a:rPr sz="1000" spc="-10" dirty="0">
                <a:latin typeface="Calibri"/>
                <a:cs typeface="Calibri"/>
              </a:rPr>
              <a:t>Z</a:t>
            </a:r>
            <a:r>
              <a:rPr sz="1000" spc="-5" dirty="0">
                <a:latin typeface="Calibri"/>
                <a:cs typeface="Calibri"/>
              </a:rPr>
              <a:t>O;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7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6067" y="91465"/>
            <a:ext cx="466471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15" dirty="0">
                <a:latin typeface="Calibri"/>
                <a:cs typeface="Calibri"/>
              </a:rPr>
              <a:t>L</a:t>
            </a:r>
            <a:r>
              <a:rPr sz="1800" b="1" spc="-145" dirty="0">
                <a:latin typeface="Calibri"/>
                <a:cs typeface="Calibri"/>
              </a:rPr>
              <a:t>A</a:t>
            </a:r>
            <a:r>
              <a:rPr sz="1800" b="1" spc="-5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ÓR</a:t>
            </a:r>
            <a:r>
              <a:rPr sz="1800" b="1" dirty="0">
                <a:latin typeface="Calibri"/>
                <a:cs typeface="Calibri"/>
              </a:rPr>
              <a:t>IO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FINAL 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202</a:t>
            </a:r>
            <a:r>
              <a:rPr sz="1800" b="1" dirty="0">
                <a:latin typeface="Calibri"/>
                <a:cs typeface="Calibri"/>
              </a:rPr>
              <a:t>1</a:t>
            </a:r>
            <a:r>
              <a:rPr sz="1800" b="1" spc="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(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é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31</a:t>
            </a:r>
            <a:r>
              <a:rPr sz="1800" b="1" spc="-15" dirty="0">
                <a:latin typeface="Calibri"/>
                <a:cs typeface="Calibri"/>
              </a:rPr>
              <a:t>/</a:t>
            </a:r>
            <a:r>
              <a:rPr sz="1800" b="1" dirty="0">
                <a:latin typeface="Calibri"/>
                <a:cs typeface="Calibri"/>
              </a:rPr>
              <a:t>12</a:t>
            </a:r>
            <a:r>
              <a:rPr sz="1800" b="1" spc="-15" dirty="0">
                <a:latin typeface="Calibri"/>
                <a:cs typeface="Calibri"/>
              </a:rPr>
              <a:t>/</a:t>
            </a:r>
            <a:r>
              <a:rPr sz="1800" b="1" dirty="0">
                <a:latin typeface="Calibri"/>
                <a:cs typeface="Calibri"/>
              </a:rPr>
              <a:t>20</a:t>
            </a:r>
            <a:r>
              <a:rPr sz="1800" b="1" spc="-10" dirty="0">
                <a:latin typeface="Calibri"/>
                <a:cs typeface="Calibri"/>
              </a:rPr>
              <a:t>2</a:t>
            </a:r>
            <a:r>
              <a:rPr sz="1800" b="1" dirty="0">
                <a:latin typeface="Calibri"/>
                <a:cs typeface="Calibri"/>
              </a:rPr>
              <a:t>1)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800" b="1" spc="-10" dirty="0">
                <a:latin typeface="Calibri"/>
                <a:cs typeface="Calibri"/>
              </a:rPr>
              <a:t>145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or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arias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3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v</a:t>
            </a:r>
            <a:r>
              <a:rPr sz="1800" b="1" spc="-4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MME</a:t>
            </a:r>
            <a:r>
              <a:rPr sz="1800" b="1" dirty="0">
                <a:latin typeface="Calibri"/>
                <a:cs typeface="Calibri"/>
              </a:rPr>
              <a:t> – </a:t>
            </a:r>
            <a:r>
              <a:rPr sz="1800" b="1" spc="-5" dirty="0">
                <a:latin typeface="Calibri"/>
                <a:cs typeface="Calibri"/>
              </a:rPr>
              <a:t>PO</a:t>
            </a:r>
            <a:r>
              <a:rPr sz="1800" b="1" dirty="0">
                <a:latin typeface="Calibri"/>
                <a:cs typeface="Calibri"/>
              </a:rPr>
              <a:t>R </a:t>
            </a:r>
            <a:r>
              <a:rPr sz="1800" b="1" spc="-15" dirty="0">
                <a:latin typeface="Calibri"/>
                <a:cs typeface="Calibri"/>
              </a:rPr>
              <a:t>SUB</a:t>
            </a:r>
            <a:r>
              <a:rPr sz="1800" b="1" spc="-25" dirty="0">
                <a:latin typeface="Calibri"/>
                <a:cs typeface="Calibri"/>
              </a:rPr>
              <a:t>S</a:t>
            </a:r>
            <a:r>
              <a:rPr sz="1800" b="1" spc="-150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ÂNCIAS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75740"/>
            <a:ext cx="2622857" cy="5114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86255" y="1758695"/>
            <a:ext cx="10106025" cy="4712335"/>
          </a:xfrm>
          <a:custGeom>
            <a:avLst/>
            <a:gdLst/>
            <a:ahLst/>
            <a:cxnLst/>
            <a:rect l="l" t="t" r="r" b="b"/>
            <a:pathLst>
              <a:path w="10106025" h="4712335">
                <a:moveTo>
                  <a:pt x="0" y="4712208"/>
                </a:moveTo>
                <a:lnTo>
                  <a:pt x="10105644" y="4712208"/>
                </a:lnTo>
                <a:lnTo>
                  <a:pt x="10105644" y="0"/>
                </a:lnTo>
                <a:lnTo>
                  <a:pt x="0" y="0"/>
                </a:lnTo>
                <a:lnTo>
                  <a:pt x="0" y="4712208"/>
                </a:lnTo>
                <a:close/>
              </a:path>
            </a:pathLst>
          </a:custGeom>
          <a:solidFill>
            <a:srgbClr val="C5B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84732" y="1758695"/>
            <a:ext cx="10106406" cy="471144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170926" y="2709036"/>
            <a:ext cx="13982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En</a:t>
            </a:r>
            <a:r>
              <a:rPr sz="1000" spc="-15" dirty="0">
                <a:latin typeface="Calibri"/>
                <a:cs typeface="Calibri"/>
              </a:rPr>
              <a:t>v</a:t>
            </a:r>
            <a:r>
              <a:rPr sz="1000" spc="-5" dirty="0">
                <a:latin typeface="Calibri"/>
                <a:cs typeface="Calibri"/>
              </a:rPr>
              <a:t>as</a:t>
            </a:r>
            <a:r>
              <a:rPr sz="1000" spc="-15" dirty="0">
                <a:latin typeface="Calibri"/>
                <a:cs typeface="Calibri"/>
              </a:rPr>
              <a:t>e</a:t>
            </a:r>
            <a:r>
              <a:rPr sz="1000" spc="-10" dirty="0">
                <a:latin typeface="Calibri"/>
                <a:cs typeface="Calibri"/>
              </a:rPr>
              <a:t>/Balne</a:t>
            </a:r>
            <a:r>
              <a:rPr sz="1000" spc="-5" dirty="0">
                <a:latin typeface="Calibri"/>
                <a:cs typeface="Calibri"/>
              </a:rPr>
              <a:t>ário;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49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34%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95180" y="5414771"/>
            <a:ext cx="97155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En</a:t>
            </a:r>
            <a:r>
              <a:rPr sz="1000" spc="-1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rg</a:t>
            </a:r>
            <a:r>
              <a:rPr sz="1000" spc="-10" dirty="0">
                <a:latin typeface="Calibri"/>
                <a:cs typeface="Calibri"/>
              </a:rPr>
              <a:t>é</a:t>
            </a:r>
            <a:r>
              <a:rPr sz="1000" spc="-5" dirty="0">
                <a:latin typeface="Calibri"/>
                <a:cs typeface="Calibri"/>
              </a:rPr>
              <a:t>tico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27009" y="4642992"/>
            <a:ext cx="14630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Gem</a:t>
            </a:r>
            <a:r>
              <a:rPr sz="1000" spc="-5" dirty="0">
                <a:latin typeface="Calibri"/>
                <a:cs typeface="Calibri"/>
              </a:rPr>
              <a:t>as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e </a:t>
            </a:r>
            <a:r>
              <a:rPr sz="1000" spc="-10" dirty="0">
                <a:latin typeface="Calibri"/>
                <a:cs typeface="Calibri"/>
              </a:rPr>
              <a:t>Di</a:t>
            </a:r>
            <a:r>
              <a:rPr sz="1000" spc="-5" dirty="0">
                <a:latin typeface="Calibri"/>
                <a:cs typeface="Calibri"/>
              </a:rPr>
              <a:t>a</a:t>
            </a:r>
            <a:r>
              <a:rPr sz="1000" spc="-15" dirty="0">
                <a:latin typeface="Calibri"/>
                <a:cs typeface="Calibri"/>
              </a:rPr>
              <a:t>m</a:t>
            </a:r>
            <a:r>
              <a:rPr sz="1000" spc="-5" dirty="0">
                <a:latin typeface="Calibri"/>
                <a:cs typeface="Calibri"/>
              </a:rPr>
              <a:t>ante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11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8%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04103" y="5262371"/>
            <a:ext cx="1257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Me</a:t>
            </a:r>
            <a:r>
              <a:rPr sz="1000" spc="-5" dirty="0">
                <a:latin typeface="Calibri"/>
                <a:cs typeface="Calibri"/>
              </a:rPr>
              <a:t>tais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bás</a:t>
            </a:r>
            <a:r>
              <a:rPr sz="1000" spc="-10" dirty="0">
                <a:latin typeface="Calibri"/>
                <a:cs typeface="Calibri"/>
              </a:rPr>
              <a:t>i</a:t>
            </a:r>
            <a:r>
              <a:rPr sz="1000" spc="-5" dirty="0">
                <a:latin typeface="Calibri"/>
                <a:cs typeface="Calibri"/>
              </a:rPr>
              <a:t>cos;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15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83789" y="4271517"/>
            <a:ext cx="13252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Me</a:t>
            </a:r>
            <a:r>
              <a:rPr sz="1000" spc="-5" dirty="0">
                <a:latin typeface="Calibri"/>
                <a:cs typeface="Calibri"/>
              </a:rPr>
              <a:t>tais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Fe</a:t>
            </a:r>
            <a:r>
              <a:rPr sz="1000" spc="-5" dirty="0">
                <a:latin typeface="Calibri"/>
                <a:cs typeface="Calibri"/>
              </a:rPr>
              <a:t>rro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os;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25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17%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8132" y="3337940"/>
            <a:ext cx="12426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Metais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Pre</a:t>
            </a:r>
            <a:r>
              <a:rPr sz="1000" spc="-10" dirty="0">
                <a:latin typeface="Calibri"/>
                <a:cs typeface="Calibri"/>
              </a:rPr>
              <a:t>c</a:t>
            </a:r>
            <a:r>
              <a:rPr sz="1000" spc="-5" dirty="0">
                <a:latin typeface="Calibri"/>
                <a:cs typeface="Calibri"/>
              </a:rPr>
              <a:t>io</a:t>
            </a:r>
            <a:r>
              <a:rPr sz="1000" spc="-10" dirty="0">
                <a:latin typeface="Calibri"/>
                <a:cs typeface="Calibri"/>
              </a:rPr>
              <a:t>sos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2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55289" y="2489961"/>
            <a:ext cx="15170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Mine</a:t>
            </a:r>
            <a:r>
              <a:rPr sz="1000" spc="-5" dirty="0">
                <a:latin typeface="Calibri"/>
                <a:cs typeface="Calibri"/>
              </a:rPr>
              <a:t>rais</a:t>
            </a:r>
            <a:r>
              <a:rPr sz="1000" spc="5" dirty="0">
                <a:latin typeface="Calibri"/>
                <a:cs typeface="Calibri"/>
              </a:rPr>
              <a:t> </a:t>
            </a:r>
            <a:r>
              <a:rPr sz="1000" spc="-5" dirty="0">
                <a:latin typeface="Calibri"/>
                <a:cs typeface="Calibri"/>
              </a:rPr>
              <a:t>Indu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triais;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35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24%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400" y="170306"/>
            <a:ext cx="505587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160" dirty="0">
                <a:latin typeface="Calibri"/>
                <a:cs typeface="Calibri"/>
              </a:rPr>
              <a:t>A</a:t>
            </a:r>
            <a:r>
              <a:rPr sz="1800" b="1" spc="-55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Ó</a:t>
            </a:r>
            <a:r>
              <a:rPr sz="1800" b="1" spc="-1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IO</a:t>
            </a:r>
            <a:r>
              <a:rPr sz="1800" b="1" spc="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FINAL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2021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é</a:t>
            </a:r>
            <a:r>
              <a:rPr sz="1800" b="1" spc="-10" dirty="0">
                <a:latin typeface="Calibri"/>
                <a:cs typeface="Calibri"/>
              </a:rPr>
              <a:t> 31</a:t>
            </a:r>
            <a:r>
              <a:rPr sz="1800" b="1" spc="-20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12</a:t>
            </a:r>
            <a:r>
              <a:rPr sz="1800" b="1" spc="-20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2021)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800" b="1" spc="-10" dirty="0">
                <a:latin typeface="Calibri"/>
                <a:cs typeface="Calibri"/>
              </a:rPr>
              <a:t>145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P</a:t>
            </a:r>
            <a:r>
              <a:rPr sz="1800" b="1" spc="-10" dirty="0">
                <a:latin typeface="Calibri"/>
                <a:cs typeface="Calibri"/>
              </a:rPr>
              <a:t>or</a:t>
            </a:r>
            <a:r>
              <a:rPr sz="1800" b="1" spc="-25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arias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d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3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v</a:t>
            </a:r>
            <a:r>
              <a:rPr sz="1800" b="1" spc="-40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MME</a:t>
            </a:r>
            <a:r>
              <a:rPr sz="1800" b="1" dirty="0">
                <a:latin typeface="Calibri"/>
                <a:cs typeface="Calibri"/>
              </a:rPr>
              <a:t> – </a:t>
            </a:r>
            <a:r>
              <a:rPr sz="1800" b="1" spc="-5" dirty="0">
                <a:latin typeface="Calibri"/>
                <a:cs typeface="Calibri"/>
              </a:rPr>
              <a:t>PO</a:t>
            </a:r>
            <a:r>
              <a:rPr sz="1800" b="1" dirty="0">
                <a:latin typeface="Calibri"/>
                <a:cs typeface="Calibri"/>
              </a:rPr>
              <a:t>R </a:t>
            </a:r>
            <a:r>
              <a:rPr sz="1800" b="1" spc="-15" dirty="0">
                <a:latin typeface="Calibri"/>
                <a:cs typeface="Calibri"/>
              </a:rPr>
              <a:t>USO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45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GRU</a:t>
            </a:r>
            <a:r>
              <a:rPr sz="1800" b="1" spc="-120" dirty="0">
                <a:latin typeface="Calibri"/>
                <a:cs typeface="Calibri"/>
              </a:rPr>
              <a:t>P</a:t>
            </a:r>
            <a:r>
              <a:rPr sz="1800" b="1" dirty="0">
                <a:latin typeface="Calibri"/>
                <a:cs typeface="Calibri"/>
              </a:rPr>
              <a:t>AD</a:t>
            </a:r>
            <a:r>
              <a:rPr sz="1800" b="1" spc="-5" dirty="0">
                <a:latin typeface="Calibri"/>
                <a:cs typeface="Calibri"/>
              </a:rPr>
              <a:t>OR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7999"/>
                </a:moveTo>
                <a:lnTo>
                  <a:pt x="12192000" y="0"/>
                </a:lnTo>
              </a:path>
              <a:path w="12192000"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6096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75740"/>
            <a:ext cx="2622857" cy="5114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7996"/>
                </a:moveTo>
                <a:lnTo>
                  <a:pt x="12192000" y="0"/>
                </a:lnTo>
                <a:lnTo>
                  <a:pt x="0" y="0"/>
                </a:lnTo>
                <a:lnTo>
                  <a:pt x="0" y="6857996"/>
                </a:lnTo>
                <a:lnTo>
                  <a:pt x="12192000" y="6857996"/>
                </a:lnTo>
                <a:close/>
              </a:path>
            </a:pathLst>
          </a:custGeom>
          <a:solidFill>
            <a:srgbClr val="DDCE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2208" y="1107947"/>
            <a:ext cx="10387965" cy="5314315"/>
          </a:xfrm>
          <a:custGeom>
            <a:avLst/>
            <a:gdLst/>
            <a:ahLst/>
            <a:cxnLst/>
            <a:rect l="l" t="t" r="r" b="b"/>
            <a:pathLst>
              <a:path w="10387965" h="5314315">
                <a:moveTo>
                  <a:pt x="0" y="5314188"/>
                </a:moveTo>
                <a:lnTo>
                  <a:pt x="10387584" y="5314188"/>
                </a:lnTo>
                <a:lnTo>
                  <a:pt x="10387584" y="0"/>
                </a:lnTo>
                <a:lnTo>
                  <a:pt x="0" y="0"/>
                </a:lnTo>
                <a:lnTo>
                  <a:pt x="0" y="5314188"/>
                </a:lnTo>
                <a:close/>
              </a:path>
            </a:pathLst>
          </a:custGeom>
          <a:solidFill>
            <a:srgbClr val="C5B1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683" y="1107947"/>
            <a:ext cx="10388346" cy="53119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96000" y="851916"/>
            <a:ext cx="730250" cy="346075"/>
          </a:xfrm>
          <a:custGeom>
            <a:avLst/>
            <a:gdLst/>
            <a:ahLst/>
            <a:cxnLst/>
            <a:rect l="l" t="t" r="r" b="b"/>
            <a:pathLst>
              <a:path w="730250" h="346075">
                <a:moveTo>
                  <a:pt x="729996" y="345948"/>
                </a:moveTo>
                <a:lnTo>
                  <a:pt x="57912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96200" y="995172"/>
            <a:ext cx="0" cy="312420"/>
          </a:xfrm>
          <a:custGeom>
            <a:avLst/>
            <a:gdLst/>
            <a:ahLst/>
            <a:cxnLst/>
            <a:rect l="l" t="t" r="r" b="b"/>
            <a:pathLst>
              <a:path h="312419">
                <a:moveTo>
                  <a:pt x="0" y="312419"/>
                </a:moveTo>
                <a:lnTo>
                  <a:pt x="0" y="57912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02523" y="662940"/>
            <a:ext cx="236220" cy="706120"/>
          </a:xfrm>
          <a:custGeom>
            <a:avLst/>
            <a:gdLst/>
            <a:ahLst/>
            <a:cxnLst/>
            <a:rect l="l" t="t" r="r" b="b"/>
            <a:pathLst>
              <a:path w="236220" h="706119">
                <a:moveTo>
                  <a:pt x="0" y="705612"/>
                </a:moveTo>
                <a:lnTo>
                  <a:pt x="179831" y="0"/>
                </a:lnTo>
                <a:lnTo>
                  <a:pt x="23622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99704" y="1100327"/>
            <a:ext cx="0" cy="338455"/>
          </a:xfrm>
          <a:custGeom>
            <a:avLst/>
            <a:gdLst/>
            <a:ahLst/>
            <a:cxnLst/>
            <a:rect l="l" t="t" r="r" b="b"/>
            <a:pathLst>
              <a:path h="338455">
                <a:moveTo>
                  <a:pt x="0" y="338327"/>
                </a:moveTo>
                <a:lnTo>
                  <a:pt x="0" y="56387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932164" y="1528572"/>
            <a:ext cx="419100" cy="109855"/>
          </a:xfrm>
          <a:custGeom>
            <a:avLst/>
            <a:gdLst/>
            <a:ahLst/>
            <a:cxnLst/>
            <a:rect l="l" t="t" r="r" b="b"/>
            <a:pathLst>
              <a:path w="419100" h="109855">
                <a:moveTo>
                  <a:pt x="0" y="109727"/>
                </a:moveTo>
                <a:lnTo>
                  <a:pt x="361187" y="0"/>
                </a:lnTo>
                <a:lnTo>
                  <a:pt x="41910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441180" y="1831848"/>
            <a:ext cx="688975" cy="27940"/>
          </a:xfrm>
          <a:custGeom>
            <a:avLst/>
            <a:gdLst/>
            <a:ahLst/>
            <a:cxnLst/>
            <a:rect l="l" t="t" r="r" b="b"/>
            <a:pathLst>
              <a:path w="688975" h="27939">
                <a:moveTo>
                  <a:pt x="0" y="27431"/>
                </a:moveTo>
                <a:lnTo>
                  <a:pt x="630936" y="0"/>
                </a:lnTo>
                <a:lnTo>
                  <a:pt x="688848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84248" y="2215895"/>
            <a:ext cx="182880" cy="15240"/>
          </a:xfrm>
          <a:custGeom>
            <a:avLst/>
            <a:gdLst/>
            <a:ahLst/>
            <a:cxnLst/>
            <a:rect l="l" t="t" r="r" b="b"/>
            <a:pathLst>
              <a:path w="182880" h="15239">
                <a:moveTo>
                  <a:pt x="182879" y="15239"/>
                </a:moveTo>
                <a:lnTo>
                  <a:pt x="56387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09316" y="1557527"/>
            <a:ext cx="287020" cy="109855"/>
          </a:xfrm>
          <a:custGeom>
            <a:avLst/>
            <a:gdLst/>
            <a:ahLst/>
            <a:cxnLst/>
            <a:rect l="l" t="t" r="r" b="b"/>
            <a:pathLst>
              <a:path w="287019" h="109855">
                <a:moveTo>
                  <a:pt x="286511" y="109727"/>
                </a:moveTo>
                <a:lnTo>
                  <a:pt x="57911" y="0"/>
                </a:lnTo>
                <a:lnTo>
                  <a:pt x="0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77966" y="744093"/>
            <a:ext cx="5124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BA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9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24115" y="854075"/>
            <a:ext cx="5003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C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; 2;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46491" y="557530"/>
            <a:ext cx="5060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DF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07120" y="957732"/>
            <a:ext cx="48958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E</a:t>
            </a: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21722" y="1365503"/>
            <a:ext cx="533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G</a:t>
            </a:r>
            <a:r>
              <a:rPr sz="1000" spc="-5" dirty="0">
                <a:latin typeface="Calibri"/>
                <a:cs typeface="Calibri"/>
              </a:rPr>
              <a:t>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7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137140" y="1724279"/>
            <a:ext cx="55181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</a:t>
            </a:r>
            <a:r>
              <a:rPr sz="1000" spc="-15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47226" y="4254119"/>
            <a:ext cx="6877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M</a:t>
            </a:r>
            <a:r>
              <a:rPr sz="1000" spc="-15" dirty="0">
                <a:latin typeface="Calibri"/>
                <a:cs typeface="Calibri"/>
              </a:rPr>
              <a:t>G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62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43%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25801" y="5607126"/>
            <a:ext cx="91186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P</a:t>
            </a:r>
            <a:r>
              <a:rPr sz="1000" spc="-15" dirty="0">
                <a:latin typeface="Calibri"/>
                <a:cs typeface="Calibri"/>
              </a:rPr>
              <a:t>A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  <a:p>
            <a:pPr marL="384175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latin typeface="Calibri"/>
                <a:cs typeface="Calibri"/>
              </a:rPr>
              <a:t>M</a:t>
            </a:r>
            <a:r>
              <a:rPr sz="1000" spc="-15" dirty="0">
                <a:latin typeface="Calibri"/>
                <a:cs typeface="Calibri"/>
              </a:rPr>
              <a:t>T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3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78455" y="4206621"/>
            <a:ext cx="4972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P</a:t>
            </a:r>
            <a:r>
              <a:rPr sz="1000" dirty="0">
                <a:latin typeface="Calibri"/>
                <a:cs typeface="Calibri"/>
              </a:rPr>
              <a:t>E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83233" y="4978272"/>
            <a:ext cx="4679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latin typeface="Calibri"/>
                <a:cs typeface="Calibri"/>
              </a:rPr>
              <a:t>PI; </a:t>
            </a:r>
            <a:r>
              <a:rPr sz="1000" spc="-10" dirty="0">
                <a:latin typeface="Calibri"/>
                <a:cs typeface="Calibri"/>
              </a:rPr>
              <a:t>1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97811" y="3577716"/>
            <a:ext cx="5048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P</a:t>
            </a:r>
            <a:r>
              <a:rPr sz="1000" spc="-15" dirty="0">
                <a:latin typeface="Calibri"/>
                <a:cs typeface="Calibri"/>
              </a:rPr>
              <a:t>R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0" dirty="0">
                <a:latin typeface="Calibri"/>
                <a:cs typeface="Calibri"/>
              </a:rPr>
              <a:t>8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6%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73479" y="3025139"/>
            <a:ext cx="47879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RJ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5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3598" y="2558160"/>
            <a:ext cx="521334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R</a:t>
            </a:r>
            <a:r>
              <a:rPr sz="1000" spc="-5" dirty="0">
                <a:latin typeface="Calibri"/>
                <a:cs typeface="Calibri"/>
              </a:rPr>
              <a:t>N; </a:t>
            </a:r>
            <a:r>
              <a:rPr sz="1000" spc="-10" dirty="0">
                <a:latin typeface="Calibri"/>
                <a:cs typeface="Calibri"/>
              </a:rPr>
              <a:t>7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5%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54911" y="2110485"/>
            <a:ext cx="52324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Calibri"/>
                <a:cs typeface="Calibri"/>
              </a:rPr>
              <a:t>R</a:t>
            </a:r>
            <a:r>
              <a:rPr sz="1000" spc="-5" dirty="0">
                <a:latin typeface="Calibri"/>
                <a:cs typeface="Calibri"/>
              </a:rPr>
              <a:t>O;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2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1%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11679" y="1948560"/>
            <a:ext cx="49720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RS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6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4%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07666" y="1453007"/>
            <a:ext cx="495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SC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4</a:t>
            </a:r>
            <a:r>
              <a:rPr sz="1000" spc="-5" dirty="0">
                <a:latin typeface="Calibri"/>
                <a:cs typeface="Calibri"/>
              </a:rPr>
              <a:t>; </a:t>
            </a:r>
            <a:r>
              <a:rPr sz="1000" spc="-15" dirty="0">
                <a:latin typeface="Calibri"/>
                <a:cs typeface="Calibri"/>
              </a:rPr>
              <a:t>3%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64811" y="1243583"/>
            <a:ext cx="6223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latin typeface="Calibri"/>
                <a:cs typeface="Calibri"/>
              </a:rPr>
              <a:t>S</a:t>
            </a:r>
            <a:r>
              <a:rPr sz="1000" spc="-5" dirty="0">
                <a:latin typeface="Calibri"/>
                <a:cs typeface="Calibri"/>
              </a:rPr>
              <a:t>P; </a:t>
            </a:r>
            <a:r>
              <a:rPr sz="1000" spc="-10" dirty="0">
                <a:latin typeface="Calibri"/>
                <a:cs typeface="Calibri"/>
              </a:rPr>
              <a:t>17</a:t>
            </a:r>
            <a:r>
              <a:rPr sz="1000" spc="-5" dirty="0">
                <a:latin typeface="Calibri"/>
                <a:cs typeface="Calibri"/>
              </a:rPr>
              <a:t>;</a:t>
            </a:r>
            <a:r>
              <a:rPr sz="1000" spc="10" dirty="0">
                <a:latin typeface="Calibri"/>
                <a:cs typeface="Calibri"/>
              </a:rPr>
              <a:t> </a:t>
            </a:r>
            <a:r>
              <a:rPr sz="1000" spc="-15" dirty="0">
                <a:latin typeface="Calibri"/>
                <a:cs typeface="Calibri"/>
              </a:rPr>
              <a:t>12%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4635" y="43180"/>
            <a:ext cx="396557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2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E</a:t>
            </a:r>
            <a:r>
              <a:rPr sz="1800" b="1" spc="-20" dirty="0">
                <a:latin typeface="Calibri"/>
                <a:cs typeface="Calibri"/>
              </a:rPr>
              <a:t>L</a:t>
            </a:r>
            <a:r>
              <a:rPr sz="1800" b="1" spc="-160" dirty="0">
                <a:latin typeface="Calibri"/>
                <a:cs typeface="Calibri"/>
              </a:rPr>
              <a:t>A</a:t>
            </a:r>
            <a:r>
              <a:rPr sz="1800" b="1" spc="-55" dirty="0">
                <a:latin typeface="Calibri"/>
                <a:cs typeface="Calibri"/>
              </a:rPr>
              <a:t>T</a:t>
            </a:r>
            <a:r>
              <a:rPr sz="1800" b="1" spc="-5" dirty="0">
                <a:latin typeface="Calibri"/>
                <a:cs typeface="Calibri"/>
              </a:rPr>
              <a:t>Ó</a:t>
            </a:r>
            <a:r>
              <a:rPr sz="1800" b="1" spc="-15" dirty="0">
                <a:latin typeface="Calibri"/>
                <a:cs typeface="Calibri"/>
              </a:rPr>
              <a:t>R</a:t>
            </a:r>
            <a:r>
              <a:rPr sz="1800" b="1" spc="-10" dirty="0">
                <a:latin typeface="Calibri"/>
                <a:cs typeface="Calibri"/>
              </a:rPr>
              <a:t>IO</a:t>
            </a:r>
            <a:r>
              <a:rPr sz="1800" b="1" spc="25" dirty="0">
                <a:latin typeface="Calibri"/>
                <a:cs typeface="Calibri"/>
              </a:rPr>
              <a:t> </a:t>
            </a:r>
            <a:r>
              <a:rPr sz="1800" b="1" spc="-55" dirty="0">
                <a:latin typeface="Calibri"/>
                <a:cs typeface="Calibri"/>
              </a:rPr>
              <a:t>T</a:t>
            </a:r>
            <a:r>
              <a:rPr sz="1800" b="1" spc="-45" dirty="0">
                <a:latin typeface="Calibri"/>
                <a:cs typeface="Calibri"/>
              </a:rPr>
              <a:t>O</a:t>
            </a:r>
            <a:r>
              <a:rPr sz="1800" b="1" spc="-150" dirty="0">
                <a:latin typeface="Calibri"/>
                <a:cs typeface="Calibri"/>
              </a:rPr>
              <a:t>T</a:t>
            </a:r>
            <a:r>
              <a:rPr sz="1800" b="1" spc="-10" dirty="0">
                <a:latin typeface="Calibri"/>
                <a:cs typeface="Calibri"/>
              </a:rPr>
              <a:t>AL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2021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</a:t>
            </a:r>
            <a:r>
              <a:rPr sz="1800" b="1" spc="-25" dirty="0">
                <a:latin typeface="Calibri"/>
                <a:cs typeface="Calibri"/>
              </a:rPr>
              <a:t>a</a:t>
            </a:r>
            <a:r>
              <a:rPr sz="1800" b="1" spc="-35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é </a:t>
            </a:r>
            <a:r>
              <a:rPr sz="1800" b="1" spc="-10" dirty="0">
                <a:latin typeface="Calibri"/>
                <a:cs typeface="Calibri"/>
              </a:rPr>
              <a:t> 31</a:t>
            </a:r>
            <a:r>
              <a:rPr sz="1800" b="1" spc="-15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12</a:t>
            </a:r>
            <a:r>
              <a:rPr sz="1800" b="1" spc="-20" dirty="0">
                <a:latin typeface="Calibri"/>
                <a:cs typeface="Calibri"/>
              </a:rPr>
              <a:t>/</a:t>
            </a:r>
            <a:r>
              <a:rPr sz="1800" b="1" spc="-10" dirty="0">
                <a:latin typeface="Calibri"/>
                <a:cs typeface="Calibri"/>
              </a:rPr>
              <a:t>2021)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800" b="1" dirty="0">
                <a:latin typeface="Calibri"/>
                <a:cs typeface="Calibri"/>
              </a:rPr>
              <a:t>145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P</a:t>
            </a:r>
            <a:r>
              <a:rPr sz="1800" b="1" dirty="0">
                <a:latin typeface="Calibri"/>
                <a:cs typeface="Calibri"/>
              </a:rPr>
              <a:t>or</a:t>
            </a:r>
            <a:r>
              <a:rPr sz="1800" b="1" spc="-20" dirty="0">
                <a:latin typeface="Calibri"/>
                <a:cs typeface="Calibri"/>
              </a:rPr>
              <a:t>t</a:t>
            </a:r>
            <a:r>
              <a:rPr sz="1800" b="1" dirty="0">
                <a:latin typeface="Calibri"/>
                <a:cs typeface="Calibri"/>
              </a:rPr>
              <a:t>a</a:t>
            </a:r>
            <a:r>
              <a:rPr sz="1800" b="1" spc="-10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ias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L</a:t>
            </a:r>
            <a:r>
              <a:rPr sz="1800" b="1" spc="-30" dirty="0">
                <a:latin typeface="Calibri"/>
                <a:cs typeface="Calibri"/>
              </a:rPr>
              <a:t>a</a:t>
            </a:r>
            <a:r>
              <a:rPr sz="1800" b="1" spc="-5" dirty="0">
                <a:latin typeface="Calibri"/>
                <a:cs typeface="Calibri"/>
              </a:rPr>
              <a:t>v</a:t>
            </a:r>
            <a:r>
              <a:rPr sz="1800" b="1" spc="-45" dirty="0">
                <a:latin typeface="Calibri"/>
                <a:cs typeface="Calibri"/>
              </a:rPr>
              <a:t>r</a:t>
            </a:r>
            <a:r>
              <a:rPr sz="1800" b="1" dirty="0">
                <a:latin typeface="Calibri"/>
                <a:cs typeface="Calibri"/>
              </a:rPr>
              <a:t>a M</a:t>
            </a:r>
            <a:r>
              <a:rPr sz="1800" b="1" spc="-10" dirty="0">
                <a:latin typeface="Calibri"/>
                <a:cs typeface="Calibri"/>
              </a:rPr>
              <a:t>M</a:t>
            </a:r>
            <a:r>
              <a:rPr sz="1800" b="1" dirty="0">
                <a:latin typeface="Calibri"/>
                <a:cs typeface="Calibri"/>
              </a:rPr>
              <a:t>E – p</a:t>
            </a:r>
            <a:r>
              <a:rPr sz="1800" b="1" spc="5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r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UF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1" name="Imagem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8800" y="75740"/>
            <a:ext cx="2622857" cy="5114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805" y="5963818"/>
            <a:ext cx="10659110" cy="36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52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981" y="550257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981" y="4816475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2981" y="3933825"/>
            <a:ext cx="10212705" cy="3365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350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981" y="3444621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400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2981" y="275843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500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2981" y="207263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600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2981" y="1386586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700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2981" y="700786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800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4448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5760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27022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8333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10026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01339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92651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84572" y="6332016"/>
            <a:ext cx="1639570" cy="41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1454">
              <a:lnSpc>
                <a:spcPct val="100000"/>
              </a:lnSpc>
              <a:tabLst>
                <a:tab pos="803275" algn="l"/>
                <a:tab pos="1394460" algn="l"/>
              </a:tabLst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0	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1	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2012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900" spc="-15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vas P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ta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as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avra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sz="900" spc="-15" dirty="0">
                <a:solidFill>
                  <a:srgbClr val="585858"/>
                </a:solidFill>
                <a:latin typeface="Calibri"/>
                <a:cs typeface="Calibri"/>
              </a:rPr>
              <a:t>G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58153" y="6332016"/>
            <a:ext cx="84836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3885" algn="l"/>
              </a:tabLst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3	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741157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32469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923781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515093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106406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697971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89283" y="6332016"/>
            <a:ext cx="2571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34059" y="5192648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277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25372" y="490092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362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16683" y="4825136"/>
            <a:ext cx="199390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384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07995" y="4647057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436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99561" y="4914646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358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90873" y="5171821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283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282185" y="4760340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403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73497" y="5453253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201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465190" y="544283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204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56503" y="5075809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311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647815" y="5528487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179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39127" y="5274945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253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830693" y="4485766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483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22005" y="4592192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452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013317" y="5470271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196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604629" y="5614441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154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196321" y="5638215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147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378945" y="5645226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145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479917" y="3028188"/>
            <a:ext cx="8382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9042272" y="4763770"/>
            <a:ext cx="14160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604629" y="4462017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182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816590" y="5504713"/>
            <a:ext cx="14160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82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378945" y="3038601"/>
            <a:ext cx="19939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615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title"/>
          </p:nvPr>
        </p:nvSpPr>
        <p:spPr>
          <a:xfrm>
            <a:off x="182981" y="94604"/>
            <a:ext cx="7617459" cy="2800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5" dirty="0"/>
              <a:t>E</a:t>
            </a:r>
            <a:r>
              <a:rPr spc="-25" dirty="0"/>
              <a:t>v</a:t>
            </a:r>
            <a:r>
              <a:rPr dirty="0"/>
              <a:t>oluç</a:t>
            </a:r>
            <a:r>
              <a:rPr spc="-15" dirty="0"/>
              <a:t>ã</a:t>
            </a:r>
            <a:r>
              <a:rPr dirty="0"/>
              <a:t>o</a:t>
            </a:r>
            <a:r>
              <a:rPr spc="-10" dirty="0"/>
              <a:t> </a:t>
            </a:r>
            <a:r>
              <a:rPr dirty="0"/>
              <a:t>Anual</a:t>
            </a:r>
            <a:r>
              <a:rPr spc="-20" dirty="0"/>
              <a:t> </a:t>
            </a:r>
            <a:r>
              <a:rPr dirty="0"/>
              <a:t>das</a:t>
            </a:r>
            <a:r>
              <a:rPr spc="-10" dirty="0"/>
              <a:t> </a:t>
            </a:r>
            <a:r>
              <a:rPr spc="-35" dirty="0"/>
              <a:t>P</a:t>
            </a:r>
            <a:r>
              <a:rPr dirty="0"/>
              <a:t>or</a:t>
            </a:r>
            <a:r>
              <a:rPr spc="-30" dirty="0"/>
              <a:t>t</a:t>
            </a:r>
            <a:r>
              <a:rPr dirty="0"/>
              <a:t>a</a:t>
            </a:r>
            <a:r>
              <a:rPr spc="-15" dirty="0"/>
              <a:t>r</a:t>
            </a:r>
            <a:r>
              <a:rPr dirty="0"/>
              <a:t>i</a:t>
            </a:r>
            <a:r>
              <a:rPr spc="-10" dirty="0"/>
              <a:t>a</a:t>
            </a:r>
            <a:r>
              <a:rPr dirty="0"/>
              <a:t>s</a:t>
            </a:r>
            <a:r>
              <a:rPr spc="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L</a:t>
            </a:r>
            <a:r>
              <a:rPr spc="-30" dirty="0"/>
              <a:t>a</a:t>
            </a:r>
            <a:r>
              <a:rPr spc="-5" dirty="0"/>
              <a:t>v</a:t>
            </a:r>
            <a:r>
              <a:rPr spc="-55" dirty="0"/>
              <a:t>r</a:t>
            </a:r>
            <a:r>
              <a:rPr dirty="0"/>
              <a:t>as</a:t>
            </a:r>
            <a:r>
              <a:rPr spc="-10" dirty="0"/>
              <a:t> </a:t>
            </a:r>
            <a:r>
              <a:rPr spc="-5" dirty="0"/>
              <a:t>Pu</a:t>
            </a:r>
            <a:r>
              <a:rPr spc="10" dirty="0"/>
              <a:t>b</a:t>
            </a:r>
            <a:r>
              <a:rPr dirty="0"/>
              <a:t>li</a:t>
            </a:r>
            <a:r>
              <a:rPr spc="-15" dirty="0"/>
              <a:t>c</a:t>
            </a:r>
            <a:r>
              <a:rPr dirty="0"/>
              <a:t>ad</a:t>
            </a:r>
            <a:r>
              <a:rPr spc="-10" dirty="0"/>
              <a:t>a</a:t>
            </a:r>
            <a:r>
              <a:rPr dirty="0"/>
              <a:t>s</a:t>
            </a:r>
            <a:r>
              <a:rPr spc="-10" dirty="0"/>
              <a:t> </a:t>
            </a:r>
            <a:r>
              <a:rPr dirty="0"/>
              <a:t>-</a:t>
            </a:r>
            <a:r>
              <a:rPr spc="-10" dirty="0"/>
              <a:t> </a:t>
            </a:r>
            <a:r>
              <a:rPr dirty="0"/>
              <a:t>ANM e</a:t>
            </a:r>
            <a:r>
              <a:rPr spc="-10" dirty="0"/>
              <a:t> </a:t>
            </a:r>
            <a:r>
              <a:rPr dirty="0"/>
              <a:t>MME</a:t>
            </a:r>
          </a:p>
        </p:txBody>
      </p:sp>
      <p:sp>
        <p:nvSpPr>
          <p:cNvPr id="51" name="object 51"/>
          <p:cNvSpPr txBox="1"/>
          <p:nvPr/>
        </p:nvSpPr>
        <p:spPr>
          <a:xfrm>
            <a:off x="7083931" y="94603"/>
            <a:ext cx="1571625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(</a:t>
            </a:r>
            <a:r>
              <a:rPr sz="2000" b="1" spc="-35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2000" b="1" spc="-25" dirty="0">
                <a:solidFill>
                  <a:srgbClr val="585858"/>
                </a:solidFill>
                <a:latin typeface="Calibri"/>
                <a:cs typeface="Calibri"/>
              </a:rPr>
              <a:t>t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é </a:t>
            </a:r>
            <a:r>
              <a:rPr sz="2000" b="1" spc="5" dirty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1/1</a:t>
            </a:r>
            <a:r>
              <a:rPr sz="2000" b="1" spc="5" dirty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/2</a:t>
            </a:r>
            <a:r>
              <a:rPr sz="2000" b="1" spc="-10" dirty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sz="2000" b="1" dirty="0">
                <a:solidFill>
                  <a:srgbClr val="585858"/>
                </a:solidFill>
                <a:latin typeface="Calibri"/>
                <a:cs typeface="Calibri"/>
              </a:rPr>
              <a:t>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506467" y="6643116"/>
            <a:ext cx="64008" cy="62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231635" y="6643116"/>
            <a:ext cx="62484" cy="624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6308597" y="6609918"/>
            <a:ext cx="143573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5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vas P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ta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as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d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e 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avra</a:t>
            </a:r>
            <a:r>
              <a:rPr sz="90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900" spc="-15" dirty="0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sz="900" spc="-1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55" name="Imagem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8800" y="75740"/>
            <a:ext cx="2622857" cy="5114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465</Words>
  <Application>Microsoft Office PowerPoint</Application>
  <PresentationFormat>Widescreen</PresentationFormat>
  <Paragraphs>113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Calibri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Evolução Anual das Portarias de Lavras Publicadas - ANM e MME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Dometilia de Souza</dc:creator>
  <cp:lastModifiedBy>Raquel Vilela Correa</cp:lastModifiedBy>
  <cp:revision>2</cp:revision>
  <dcterms:created xsi:type="dcterms:W3CDTF">2022-01-10T15:30:01Z</dcterms:created>
  <dcterms:modified xsi:type="dcterms:W3CDTF">2022-01-10T18:57:17Z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2022-01-10T00:00:00Z</vt:filetime>
  </property>
  <property fmtid="{D5CDD505-2E9C-101B-9397-08002B2CF9AE}" pid="3" name="LastSaved">
    <vt:filetime>2022-01-10T00:00:00Z</vt:filetime>
  </property>
</Properties>
</file>