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mme\SGM\Depto%20Geologia%20e%20Prod%20Mineral\Outorga%20Mineira\set20\Relat&#243;rio%20Final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mme\SGM\Depto%20Geologia%20e%20Prod%20Mineral\Outorga%20Mineira\set20\Relat&#243;rio%20Final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mme\SGM\Depto%20Geologia%20e%20Prod%20Mineral\Outorga%20Mineira\set20\Relat&#243;rio%20Final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mme\SGM\Depto%20Geologia%20e%20Prod%20Mineral\Outorga%20Mineira\set20\Relat&#243;rio%20Final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mme\SGM\Depto%20Geologia%20e%20Prod%20Mineral\Outorga%20Mineira\set20\Relat&#243;rio%20Final%20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196856906534328E-2"/>
          <c:y val="2.9333333333333333E-2"/>
          <c:w val="0.96360628618693134"/>
          <c:h val="0.94133333333333336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22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9F6-4B9F-B446-B68337BAC096}"/>
              </c:ext>
            </c:extLst>
          </c:dPt>
          <c:dPt>
            <c:idx val="1"/>
            <c:bubble3D val="0"/>
            <c:explosion val="34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9F6-4B9F-B446-B68337BAC096}"/>
              </c:ext>
            </c:extLst>
          </c:dPt>
          <c:dPt>
            <c:idx val="2"/>
            <c:bubble3D val="0"/>
            <c:explosion val="14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9F6-4B9F-B446-B68337BAC096}"/>
              </c:ext>
            </c:extLst>
          </c:dPt>
          <c:dPt>
            <c:idx val="3"/>
            <c:bubble3D val="0"/>
            <c:explosion val="4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9F6-4B9F-B446-B68337BAC096}"/>
              </c:ext>
            </c:extLst>
          </c:dPt>
          <c:dPt>
            <c:idx val="4"/>
            <c:bubble3D val="0"/>
            <c:explosion val="17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9F6-4B9F-B446-B68337BAC096}"/>
              </c:ext>
            </c:extLst>
          </c:dPt>
          <c:dPt>
            <c:idx val="5"/>
            <c:bubble3D val="0"/>
            <c:explosion val="5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B9F6-4B9F-B446-B68337BAC096}"/>
              </c:ext>
            </c:extLst>
          </c:dPt>
          <c:dLbls>
            <c:dLbl>
              <c:idx val="1"/>
              <c:layout>
                <c:manualLayout>
                  <c:x val="6.2349225126201946E-2"/>
                  <c:y val="-8.674122432155564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9F6-4B9F-B446-B68337BAC096}"/>
                </c:ext>
              </c:extLst>
            </c:dLbl>
            <c:dLbl>
              <c:idx val="2"/>
              <c:layout>
                <c:manualLayout>
                  <c:x val="2.9064442062113753E-4"/>
                  <c:y val="-4.976765895025252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9F6-4B9F-B446-B68337BAC096}"/>
                </c:ext>
              </c:extLst>
            </c:dLbl>
            <c:dLbl>
              <c:idx val="3"/>
              <c:layout>
                <c:manualLayout>
                  <c:x val="1.5056005323278252E-2"/>
                  <c:y val="-3.737290344480614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9F6-4B9F-B446-B68337BAC096}"/>
                </c:ext>
              </c:extLst>
            </c:dLbl>
            <c:dLbl>
              <c:idx val="4"/>
              <c:layout>
                <c:manualLayout>
                  <c:x val="8.0145496701249819E-2"/>
                  <c:y val="-3.660745406824147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9F6-4B9F-B446-B68337BAC096}"/>
                </c:ext>
              </c:extLst>
            </c:dLbl>
            <c:dLbl>
              <c:idx val="5"/>
              <c:layout>
                <c:manualLayout>
                  <c:x val="0.18127482203682357"/>
                  <c:y val="1.082267716535432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9F6-4B9F-B446-B68337BAC09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'Relação de Gráficos 2020'!$A$2:$A$7</c:f>
              <c:strCache>
                <c:ptCount val="6"/>
                <c:pt idx="0">
                  <c:v>Portaria de Lavra</c:v>
                </c:pt>
                <c:pt idx="1">
                  <c:v>Indeferimento</c:v>
                </c:pt>
                <c:pt idx="2">
                  <c:v>Caducidade</c:v>
                </c:pt>
                <c:pt idx="3">
                  <c:v>Reconsideração</c:v>
                </c:pt>
                <c:pt idx="4">
                  <c:v>Recurso</c:v>
                </c:pt>
                <c:pt idx="5">
                  <c:v>Retificação Decreto/Portaria Lavra</c:v>
                </c:pt>
              </c:strCache>
            </c:strRef>
          </c:cat>
          <c:val>
            <c:numRef>
              <c:f>'Relação de Gráficos 2020'!$B$2:$B$7</c:f>
              <c:numCache>
                <c:formatCode>General</c:formatCode>
                <c:ptCount val="6"/>
                <c:pt idx="0">
                  <c:v>83</c:v>
                </c:pt>
                <c:pt idx="1">
                  <c:v>22</c:v>
                </c:pt>
                <c:pt idx="2">
                  <c:v>9</c:v>
                </c:pt>
                <c:pt idx="3">
                  <c:v>8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9F6-4B9F-B446-B68337BAC09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0635912358781237E-2"/>
          <c:y val="0.19664664064248744"/>
          <c:w val="0.97706207919662214"/>
          <c:h val="0.65350335919664249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6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094-4A67-9CC7-7E02EFEC39FC}"/>
              </c:ext>
            </c:extLst>
          </c:dPt>
          <c:dPt>
            <c:idx val="1"/>
            <c:bubble3D val="0"/>
            <c:explosion val="33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094-4A67-9CC7-7E02EFEC39FC}"/>
              </c:ext>
            </c:extLst>
          </c:dPt>
          <c:dPt>
            <c:idx val="2"/>
            <c:bubble3D val="0"/>
            <c:explosion val="12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094-4A67-9CC7-7E02EFEC39FC}"/>
              </c:ext>
            </c:extLst>
          </c:dPt>
          <c:dPt>
            <c:idx val="3"/>
            <c:bubble3D val="0"/>
            <c:explosion val="28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094-4A67-9CC7-7E02EFEC39FC}"/>
              </c:ext>
            </c:extLst>
          </c:dPt>
          <c:dPt>
            <c:idx val="4"/>
            <c:bubble3D val="0"/>
            <c:explosion val="25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0094-4A67-9CC7-7E02EFEC39FC}"/>
              </c:ext>
            </c:extLst>
          </c:dPt>
          <c:dPt>
            <c:idx val="5"/>
            <c:bubble3D val="0"/>
            <c:explosion val="2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0094-4A67-9CC7-7E02EFEC39FC}"/>
              </c:ext>
            </c:extLst>
          </c:dPt>
          <c:dPt>
            <c:idx val="6"/>
            <c:bubble3D val="0"/>
            <c:explosion val="1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0094-4A67-9CC7-7E02EFEC39F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0094-4A67-9CC7-7E02EFEC39F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0094-4A67-9CC7-7E02EFEC39F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0094-4A67-9CC7-7E02EFEC39FC}"/>
                </c:ext>
              </c:extLst>
            </c:dLbl>
            <c:dLbl>
              <c:idx val="3"/>
              <c:layout>
                <c:manualLayout>
                  <c:x val="3.0193236714975889E-2"/>
                  <c:y val="3.79423524442365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94-4A67-9CC7-7E02EFEC39FC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0094-4A67-9CC7-7E02EFEC39FC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0094-4A67-9CC7-7E02EFEC39FC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0094-4A67-9CC7-7E02EFEC39FC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'Relação de Gráficos 2020'!$A$40:$A$46</c:f>
              <c:strCache>
                <c:ptCount val="7"/>
                <c:pt idx="0">
                  <c:v>Envase/Balneário</c:v>
                </c:pt>
                <c:pt idx="1">
                  <c:v>Insumos Agrícolas</c:v>
                </c:pt>
                <c:pt idx="2">
                  <c:v>Metais Básicos</c:v>
                </c:pt>
                <c:pt idx="3">
                  <c:v>Metais Ferrosos</c:v>
                </c:pt>
                <c:pt idx="4">
                  <c:v>Metais Preciosos</c:v>
                </c:pt>
                <c:pt idx="5">
                  <c:v>Metais raros</c:v>
                </c:pt>
                <c:pt idx="6">
                  <c:v>Minerais Industriais</c:v>
                </c:pt>
              </c:strCache>
            </c:strRef>
          </c:cat>
          <c:val>
            <c:numRef>
              <c:f>'Relação de Gráficos 2020'!$B$40:$B$46</c:f>
              <c:numCache>
                <c:formatCode>General</c:formatCode>
                <c:ptCount val="7"/>
                <c:pt idx="0">
                  <c:v>27</c:v>
                </c:pt>
                <c:pt idx="1">
                  <c:v>2</c:v>
                </c:pt>
                <c:pt idx="2">
                  <c:v>12</c:v>
                </c:pt>
                <c:pt idx="3">
                  <c:v>5</c:v>
                </c:pt>
                <c:pt idx="4">
                  <c:v>2</c:v>
                </c:pt>
                <c:pt idx="5">
                  <c:v>8</c:v>
                </c:pt>
                <c:pt idx="6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094-4A67-9CC7-7E02EFEC39FC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90000"/>
      </a:schemeClr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EA-434D-8A81-8FC43B37CF24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EA-434D-8A81-8FC43B37CF24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EA-434D-8A81-8FC43B37CF24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EA-434D-8A81-8FC43B37CF24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AEA-434D-8A81-8FC43B37CF24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AEA-434D-8A81-8FC43B37CF24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8AEA-434D-8A81-8FC43B37CF24}"/>
              </c:ext>
            </c:extLst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8AEA-434D-8A81-8FC43B37CF24}"/>
              </c:ext>
            </c:extLst>
          </c:dPt>
          <c:dPt>
            <c:idx val="8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8AEA-434D-8A81-8FC43B37CF24}"/>
              </c:ext>
            </c:extLst>
          </c:dPt>
          <c:dPt>
            <c:idx val="9"/>
            <c:bubble3D val="0"/>
            <c:spPr>
              <a:gradFill>
                <a:gsLst>
                  <a:gs pos="100000">
                    <a:schemeClr val="accent4">
                      <a:lumMod val="60000"/>
                      <a:lumMod val="60000"/>
                      <a:lumOff val="40000"/>
                    </a:schemeClr>
                  </a:gs>
                  <a:gs pos="0">
                    <a:schemeClr val="accent4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8AEA-434D-8A81-8FC43B37CF24}"/>
              </c:ext>
            </c:extLst>
          </c:dPt>
          <c:dPt>
            <c:idx val="10"/>
            <c:bubble3D val="0"/>
            <c:spPr>
              <a:gradFill>
                <a:gsLst>
                  <a:gs pos="100000">
                    <a:schemeClr val="accent5">
                      <a:lumMod val="60000"/>
                      <a:lumMod val="60000"/>
                      <a:lumOff val="40000"/>
                    </a:schemeClr>
                  </a:gs>
                  <a:gs pos="0">
                    <a:schemeClr val="accent5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8AEA-434D-8A81-8FC43B37CF24}"/>
              </c:ext>
            </c:extLst>
          </c:dPt>
          <c:dPt>
            <c:idx val="11"/>
            <c:bubble3D val="0"/>
            <c:spPr>
              <a:gradFill>
                <a:gsLst>
                  <a:gs pos="100000">
                    <a:schemeClr val="accent6">
                      <a:lumMod val="60000"/>
                      <a:lumMod val="60000"/>
                      <a:lumOff val="40000"/>
                    </a:schemeClr>
                  </a:gs>
                  <a:gs pos="0">
                    <a:schemeClr val="accent6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8AEA-434D-8A81-8FC43B37CF24}"/>
              </c:ext>
            </c:extLst>
          </c:dPt>
          <c:dPt>
            <c:idx val="12"/>
            <c:bubble3D val="0"/>
            <c:spPr>
              <a:gradFill>
                <a:gsLst>
                  <a:gs pos="100000">
                    <a:schemeClr val="accent1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1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8AEA-434D-8A81-8FC43B37CF24}"/>
              </c:ext>
            </c:extLst>
          </c:dPt>
          <c:dPt>
            <c:idx val="13"/>
            <c:bubble3D val="0"/>
            <c:spPr>
              <a:gradFill>
                <a:gsLst>
                  <a:gs pos="100000">
                    <a:schemeClr val="accent2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2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8AEA-434D-8A81-8FC43B37CF24}"/>
              </c:ext>
            </c:extLst>
          </c:dPt>
          <c:dPt>
            <c:idx val="14"/>
            <c:bubble3D val="0"/>
            <c:spPr>
              <a:gradFill>
                <a:gsLst>
                  <a:gs pos="100000">
                    <a:schemeClr val="accent3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3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8AEA-434D-8A81-8FC43B37CF24}"/>
              </c:ext>
            </c:extLst>
          </c:dPt>
          <c:dPt>
            <c:idx val="15"/>
            <c:bubble3D val="0"/>
            <c:spPr>
              <a:gradFill>
                <a:gsLst>
                  <a:gs pos="100000">
                    <a:schemeClr val="accent4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4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8AEA-434D-8A81-8FC43B37CF24}"/>
              </c:ext>
            </c:extLst>
          </c:dPt>
          <c:dPt>
            <c:idx val="16"/>
            <c:bubble3D val="0"/>
            <c:spPr>
              <a:gradFill>
                <a:gsLst>
                  <a:gs pos="100000">
                    <a:schemeClr val="accent5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5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1-8AEA-434D-8A81-8FC43B37CF24}"/>
              </c:ext>
            </c:extLst>
          </c:dPt>
          <c:dPt>
            <c:idx val="17"/>
            <c:bubble3D val="0"/>
            <c:spPr>
              <a:gradFill>
                <a:gsLst>
                  <a:gs pos="100000">
                    <a:schemeClr val="accent6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6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3-8AEA-434D-8A81-8FC43B37CF2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'Relação de Gráficos 2020'!$A$67:$A$84</c:f>
              <c:strCache>
                <c:ptCount val="18"/>
                <c:pt idx="0">
                  <c:v>AL</c:v>
                </c:pt>
                <c:pt idx="1">
                  <c:v>BA</c:v>
                </c:pt>
                <c:pt idx="2">
                  <c:v>CE</c:v>
                </c:pt>
                <c:pt idx="3">
                  <c:v>ES</c:v>
                </c:pt>
                <c:pt idx="4">
                  <c:v>GO</c:v>
                </c:pt>
                <c:pt idx="5">
                  <c:v>MA</c:v>
                </c:pt>
                <c:pt idx="6">
                  <c:v>MG</c:v>
                </c:pt>
                <c:pt idx="7">
                  <c:v>MS</c:v>
                </c:pt>
                <c:pt idx="8">
                  <c:v>MT</c:v>
                </c:pt>
                <c:pt idx="9">
                  <c:v>PA</c:v>
                </c:pt>
                <c:pt idx="10">
                  <c:v>PB</c:v>
                </c:pt>
                <c:pt idx="11">
                  <c:v>PE</c:v>
                </c:pt>
                <c:pt idx="12">
                  <c:v>PR</c:v>
                </c:pt>
                <c:pt idx="13">
                  <c:v>RN</c:v>
                </c:pt>
                <c:pt idx="14">
                  <c:v>RO</c:v>
                </c:pt>
                <c:pt idx="15">
                  <c:v>RS</c:v>
                </c:pt>
                <c:pt idx="16">
                  <c:v>SC</c:v>
                </c:pt>
                <c:pt idx="17">
                  <c:v>SP</c:v>
                </c:pt>
              </c:strCache>
            </c:strRef>
          </c:cat>
          <c:val>
            <c:numRef>
              <c:f>'Relação de Gráficos 2020'!$B$67:$B$84</c:f>
              <c:numCache>
                <c:formatCode>General</c:formatCode>
                <c:ptCount val="18"/>
                <c:pt idx="0">
                  <c:v>2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  <c:pt idx="4">
                  <c:v>11</c:v>
                </c:pt>
                <c:pt idx="5">
                  <c:v>2</c:v>
                </c:pt>
                <c:pt idx="6">
                  <c:v>21</c:v>
                </c:pt>
                <c:pt idx="7">
                  <c:v>1</c:v>
                </c:pt>
                <c:pt idx="8">
                  <c:v>1</c:v>
                </c:pt>
                <c:pt idx="9">
                  <c:v>4</c:v>
                </c:pt>
                <c:pt idx="10">
                  <c:v>1</c:v>
                </c:pt>
                <c:pt idx="11">
                  <c:v>7</c:v>
                </c:pt>
                <c:pt idx="12">
                  <c:v>4</c:v>
                </c:pt>
                <c:pt idx="13">
                  <c:v>2</c:v>
                </c:pt>
                <c:pt idx="14">
                  <c:v>2</c:v>
                </c:pt>
                <c:pt idx="15">
                  <c:v>4</c:v>
                </c:pt>
                <c:pt idx="16">
                  <c:v>5</c:v>
                </c:pt>
                <c:pt idx="1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8AEA-434D-8A81-8FC43B37CF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90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'Relação de Gráficos 2020'!$B$97</c:f>
              <c:strCache>
                <c:ptCount val="1"/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EBC-47F2-9234-FE9760CFED4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EBC-47F2-9234-FE9760CFED4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3EBC-47F2-9234-FE9760CFED49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3EBC-47F2-9234-FE9760CFED49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3EBC-47F2-9234-FE9760CFED49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3EBC-47F2-9234-FE9760CFED49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3EBC-47F2-9234-FE9760CFED49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3EBC-47F2-9234-FE9760CFED49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3EBC-47F2-9234-FE9760CFED49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3EBC-47F2-9234-FE9760CFED49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3EBC-47F2-9234-FE9760CFED49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7-3EBC-47F2-9234-FE9760CFED49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9-3EBC-47F2-9234-FE9760CFED49}"/>
              </c:ext>
            </c:extLst>
          </c:dPt>
          <c:dPt>
            <c:idx val="13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B-3EBC-47F2-9234-FE9760CFED49}"/>
              </c:ext>
            </c:extLst>
          </c:dPt>
          <c:dPt>
            <c:idx val="14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D-3EBC-47F2-9234-FE9760CFED49}"/>
              </c:ext>
            </c:extLst>
          </c:dPt>
          <c:dPt>
            <c:idx val="15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F-3EBC-47F2-9234-FE9760CFED49}"/>
              </c:ext>
            </c:extLst>
          </c:dPt>
          <c:dPt>
            <c:idx val="16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21-3EBC-47F2-9234-FE9760CFED49}"/>
              </c:ext>
            </c:extLst>
          </c:dPt>
          <c:dPt>
            <c:idx val="17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23-3EBC-47F2-9234-FE9760CFED49}"/>
              </c:ext>
            </c:extLst>
          </c:dPt>
          <c:dPt>
            <c:idx val="18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25-3EBC-47F2-9234-FE9760CFED49}"/>
              </c:ext>
            </c:extLst>
          </c:dPt>
          <c:dPt>
            <c:idx val="19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27-3EBC-47F2-9234-FE9760CFED49}"/>
              </c:ext>
            </c:extLst>
          </c:dPt>
          <c:dPt>
            <c:idx val="2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29-3EBC-47F2-9234-FE9760CFED49}"/>
              </c:ext>
            </c:extLst>
          </c:dPt>
          <c:dPt>
            <c:idx val="21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2B-3EBC-47F2-9234-FE9760CFED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'Relação de Gráficos 2020'!$A$98:$A$119</c:f>
              <c:strCache>
                <c:ptCount val="22"/>
                <c:pt idx="0">
                  <c:v>Água Mineral</c:v>
                </c:pt>
                <c:pt idx="1">
                  <c:v>Areia Industrial</c:v>
                </c:pt>
                <c:pt idx="2">
                  <c:v>Areia  Silicosa</c:v>
                </c:pt>
                <c:pt idx="3">
                  <c:v>Argilito</c:v>
                </c:pt>
                <c:pt idx="4">
                  <c:v>Bauxita</c:v>
                </c:pt>
                <c:pt idx="5">
                  <c:v>Caulim</c:v>
                </c:pt>
                <c:pt idx="6">
                  <c:v>Diatomito</c:v>
                </c:pt>
                <c:pt idx="7">
                  <c:v>Feldspato</c:v>
                </c:pt>
                <c:pt idx="8">
                  <c:v>Filito</c:v>
                </c:pt>
                <c:pt idx="9">
                  <c:v>Fosfato</c:v>
                </c:pt>
                <c:pt idx="10">
                  <c:v>Gipsita</c:v>
                </c:pt>
                <c:pt idx="11">
                  <c:v>Minério de Ferro</c:v>
                </c:pt>
                <c:pt idx="12">
                  <c:v>Minério de Manganês</c:v>
                </c:pt>
                <c:pt idx="13">
                  <c:v>Minério de Ouro</c:v>
                </c:pt>
                <c:pt idx="14">
                  <c:v>Minério de Titânio</c:v>
                </c:pt>
                <c:pt idx="15">
                  <c:v>Minério de Zinco</c:v>
                </c:pt>
                <c:pt idx="16">
                  <c:v>Minério de Níquel</c:v>
                </c:pt>
                <c:pt idx="17">
                  <c:v>Quartzo</c:v>
                </c:pt>
                <c:pt idx="18">
                  <c:v>Rocha Potássica</c:v>
                </c:pt>
                <c:pt idx="19">
                  <c:v>Serpentinito</c:v>
                </c:pt>
                <c:pt idx="20">
                  <c:v>Terras Raras</c:v>
                </c:pt>
                <c:pt idx="21">
                  <c:v>Vermiculita</c:v>
                </c:pt>
              </c:strCache>
            </c:strRef>
          </c:cat>
          <c:val>
            <c:numRef>
              <c:f>'Relação de Gráficos 2020'!$B$98:$B$119</c:f>
              <c:numCache>
                <c:formatCode>General</c:formatCode>
                <c:ptCount val="22"/>
                <c:pt idx="0">
                  <c:v>27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7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  <c:pt idx="10">
                  <c:v>5</c:v>
                </c:pt>
                <c:pt idx="11">
                  <c:v>2</c:v>
                </c:pt>
                <c:pt idx="12">
                  <c:v>3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4</c:v>
                </c:pt>
                <c:pt idx="17">
                  <c:v>4</c:v>
                </c:pt>
                <c:pt idx="18">
                  <c:v>1</c:v>
                </c:pt>
                <c:pt idx="19">
                  <c:v>1</c:v>
                </c:pt>
                <c:pt idx="20">
                  <c:v>7</c:v>
                </c:pt>
                <c:pt idx="2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3EBC-47F2-9234-FE9760CFED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90000"/>
      </a:schemeClr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'Evolução Anual 2003 a 2020'!$A$2:$A$19</c:f>
              <c:numCache>
                <c:formatCode>General</c:formatCode>
                <c:ptCount val="1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</c:numCache>
            </c:numRef>
          </c:cat>
          <c:val>
            <c:numRef>
              <c:f>'Evolução Anual 2003 a 2020'!$F$2:$F$19</c:f>
              <c:numCache>
                <c:formatCode>General</c:formatCode>
                <c:ptCount val="18"/>
                <c:pt idx="0">
                  <c:v>277</c:v>
                </c:pt>
                <c:pt idx="1">
                  <c:v>362</c:v>
                </c:pt>
                <c:pt idx="2">
                  <c:v>384</c:v>
                </c:pt>
                <c:pt idx="3">
                  <c:v>436</c:v>
                </c:pt>
                <c:pt idx="4">
                  <c:v>358</c:v>
                </c:pt>
                <c:pt idx="5">
                  <c:v>283</c:v>
                </c:pt>
                <c:pt idx="6">
                  <c:v>403</c:v>
                </c:pt>
                <c:pt idx="7">
                  <c:v>201</c:v>
                </c:pt>
                <c:pt idx="8">
                  <c:v>204</c:v>
                </c:pt>
                <c:pt idx="9">
                  <c:v>311</c:v>
                </c:pt>
                <c:pt idx="10">
                  <c:v>179</c:v>
                </c:pt>
                <c:pt idx="11">
                  <c:v>253</c:v>
                </c:pt>
                <c:pt idx="12">
                  <c:v>483</c:v>
                </c:pt>
                <c:pt idx="13">
                  <c:v>456</c:v>
                </c:pt>
                <c:pt idx="14">
                  <c:v>206</c:v>
                </c:pt>
                <c:pt idx="15">
                  <c:v>336</c:v>
                </c:pt>
                <c:pt idx="16">
                  <c:v>462</c:v>
                </c:pt>
                <c:pt idx="17">
                  <c:v>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B7-47E1-BAD5-92FC564047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100302592"/>
        <c:axId val="2100306336"/>
      </c:barChart>
      <c:catAx>
        <c:axId val="21003025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00306336"/>
        <c:crosses val="autoZero"/>
        <c:auto val="1"/>
        <c:lblAlgn val="ctr"/>
        <c:lblOffset val="100"/>
        <c:noMultiLvlLbl val="0"/>
      </c:catAx>
      <c:valAx>
        <c:axId val="2100306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00302592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25000"/>
      </a:schemeClr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23/11/2021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94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23/11/2021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2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23/11/2021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19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23/11/2021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477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23/11/2021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45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23/11/2021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740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23/11/2021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25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23/11/2021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94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23/11/2021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357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23/11/2021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91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23/11/2021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84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0A857-ABBA-4A43-8294-5B1CA5E6241B}" type="datetimeFigureOut">
              <a:rPr lang="pt-BR" smtClean="0"/>
              <a:t>23/11/2021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669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2000" b="1" spc="1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RELATÓRIO ANO </a:t>
            </a:r>
            <a:r>
              <a:rPr lang="en-US" sz="2000" b="1" spc="100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2020</a:t>
            </a:r>
            <a:r>
              <a:rPr lang="pt-BR" sz="2000" b="1" spc="1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t-BR" sz="2000" b="1" spc="1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000" b="1" spc="1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TIPOS DE PROCESSOS COM DECISÕES PUBLICADOS MME</a:t>
            </a:r>
            <a:r>
              <a:rPr lang="pt-BR" sz="2000" b="1" spc="1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t-BR" sz="2000" b="1" spc="1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000" b="1" spc="1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232 ATOS PUBLICADOS (ATÉ </a:t>
            </a:r>
            <a:r>
              <a:rPr lang="en-US" sz="2000" b="1" spc="100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31/12/2020)</a:t>
            </a:r>
            <a:endParaRPr lang="pt-BR" sz="20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448086"/>
              </p:ext>
            </p:extLst>
          </p:nvPr>
        </p:nvGraphicFramePr>
        <p:xfrm>
          <a:off x="838200" y="16906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259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278540"/>
              </p:ext>
            </p:extLst>
          </p:nvPr>
        </p:nvGraphicFramePr>
        <p:xfrm>
          <a:off x="838200" y="16906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TOTAL DE PORTARIAS DE LAVRA MME - POR USO AGRUPADOR</a:t>
            </a:r>
            <a:b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</a:br>
            <a: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83 CONCESSÕES</a:t>
            </a:r>
            <a:endParaRPr lang="pt-B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453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2000" b="1" spc="100" dirty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TOTAL DE PORTARIAS DE LAVRA MME - POR UF</a:t>
            </a:r>
            <a:br>
              <a:rPr lang="pt-BR" sz="2000" b="1" spc="100" dirty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</a:br>
            <a: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83 </a:t>
            </a:r>
            <a:r>
              <a:rPr lang="pt-BR" sz="2000" b="1" spc="100" dirty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CONCESSÕES</a:t>
            </a:r>
            <a:endParaRPr lang="pt-BR" sz="20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endParaRPr lang="pt-BR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1479875"/>
              </p:ext>
            </p:extLst>
          </p:nvPr>
        </p:nvGraphicFramePr>
        <p:xfrm>
          <a:off x="838201" y="1690689"/>
          <a:ext cx="10515599" cy="448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328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542410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TOTAL DE PORTARIAS DE LAVRA MME - POR SUBSTÂNCIAS</a:t>
            </a:r>
          </a:p>
          <a:p>
            <a:pPr algn="ctr"/>
            <a: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83 CONCESSÕES</a:t>
            </a:r>
            <a:endParaRPr lang="pt-B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187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  <a:latin typeface="+mn-lt"/>
              </a:rPr>
              <a:t>EVOLUÇÃO PORTARIAS DE LAVRA 2003-2020</a:t>
            </a:r>
            <a:br>
              <a:rPr lang="pt-BR" sz="2000" b="1" dirty="0" smtClean="0">
                <a:solidFill>
                  <a:schemeClr val="bg1"/>
                </a:solidFill>
                <a:latin typeface="+mn-lt"/>
              </a:rPr>
            </a:br>
            <a:r>
              <a:rPr lang="pt-BR" sz="2000" b="1" dirty="0" smtClean="0">
                <a:solidFill>
                  <a:schemeClr val="bg1"/>
                </a:solidFill>
                <a:latin typeface="+mn-lt"/>
              </a:rPr>
              <a:t>MME + ANM</a:t>
            </a:r>
            <a:endParaRPr lang="pt-BR" sz="20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870693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412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63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RELATÓRIO ANO 2020 TIPOS DE PROCESSOS COM DECISÕES PUBLICADOS MME 232 ATOS PUBLICADOS (ATÉ 31/12/2020)</vt:lpstr>
      <vt:lpstr>Apresentação do PowerPoint</vt:lpstr>
      <vt:lpstr>TOTAL DE PORTARIAS DE LAVRA MME - POR UF 83 CONCESSÕES</vt:lpstr>
      <vt:lpstr>Apresentação do PowerPoint</vt:lpstr>
      <vt:lpstr>EVOLUÇÃO PORTARIAS DE LAVRA 2003-2020 MME + ANM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Dometilia de Souza</dc:creator>
  <cp:lastModifiedBy>Raquel Vilela Correa</cp:lastModifiedBy>
  <cp:revision>17</cp:revision>
  <dcterms:created xsi:type="dcterms:W3CDTF">2021-07-06T13:46:42Z</dcterms:created>
  <dcterms:modified xsi:type="dcterms:W3CDTF">2021-11-23T19:19:25Z</dcterms:modified>
</cp:coreProperties>
</file>