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64" r:id="rId5"/>
    <p:sldId id="27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z.adami\AppData\Local\Microsoft\Windows\INetCache\Content.Outlook\B0EORQYI\Tabela%20de%20Dados%202019%20(Recuperado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z.adami\AppData\Local\Microsoft\Windows\INetCache\Content.Outlook\B0EORQYI\Tabela%20de%20Dados%202019%20(Recuperado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z.adami\AppData\Local\Microsoft\Windows\INetCache\Content.Outlook\B0EORQYI\Tabela%20de%20Dados%202019%20(Recuperado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iz.adami\AppData\Local\Microsoft\Windows\INetCache\Content.Outlook\B0EORQYI\Tabela%20de%20Dados%202019%20(Recuperado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mme\SGM\Depto%20Geologia%20e%20Prod%20Mineral\Outorga%20Mineira\set20\Relat&#243;rio%20Final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1819011753965544E-2"/>
          <c:y val="0.20456169294285578"/>
          <c:w val="0.9339465175548709"/>
          <c:h val="0.65388788034957879"/>
        </c:manualLayout>
      </c:layout>
      <c:pie3DChart>
        <c:varyColors val="1"/>
        <c:ser>
          <c:idx val="0"/>
          <c:order val="0"/>
          <c:explosion val="14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580-4B56-984E-04112F58D6A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580-4B56-984E-04112F58D6A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580-4B56-984E-04112F58D6A5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580-4B56-984E-04112F58D6A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580-4B56-984E-04112F58D6A5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580-4B56-984E-04112F58D6A5}"/>
              </c:ext>
            </c:extLst>
          </c:dPt>
          <c:dLbls>
            <c:dLbl>
              <c:idx val="0"/>
              <c:layout>
                <c:manualLayout>
                  <c:x val="2.7243589743589744E-2"/>
                  <c:y val="-2.240895864289934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580-4B56-984E-04112F58D6A5}"/>
                </c:ext>
              </c:extLst>
            </c:dLbl>
            <c:dLbl>
              <c:idx val="3"/>
              <c:layout>
                <c:manualLayout>
                  <c:x val="0.34455128205128205"/>
                  <c:y val="-4.761903711616121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580-4B56-984E-04112F58D6A5}"/>
                </c:ext>
              </c:extLst>
            </c:dLbl>
            <c:dLbl>
              <c:idx val="5"/>
              <c:layout>
                <c:manualLayout>
                  <c:x val="4.1666666666666609E-2"/>
                  <c:y val="-2.240895864289937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580-4B56-984E-04112F58D6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'Relação de Graficos 2019'!$A$1:$A$7</c:f>
              <c:strCache>
                <c:ptCount val="6"/>
                <c:pt idx="0">
                  <c:v>Caducidade</c:v>
                </c:pt>
                <c:pt idx="1">
                  <c:v>Indeferimento</c:v>
                </c:pt>
                <c:pt idx="2">
                  <c:v>Nulidade</c:v>
                </c:pt>
                <c:pt idx="3">
                  <c:v>Portaria de Lavra</c:v>
                </c:pt>
                <c:pt idx="4">
                  <c:v>Recurso</c:v>
                </c:pt>
                <c:pt idx="5">
                  <c:v>Retificação Decreto/Portaria Lavra</c:v>
                </c:pt>
              </c:strCache>
              <c:extLst/>
            </c:strRef>
          </c:cat>
          <c:val>
            <c:numRef>
              <c:f>'Relação de Graficos 2019'!$B$1:$B$7</c:f>
              <c:numCache>
                <c:formatCode>General</c:formatCode>
                <c:ptCount val="6"/>
                <c:pt idx="0">
                  <c:v>3</c:v>
                </c:pt>
                <c:pt idx="1">
                  <c:v>49</c:v>
                </c:pt>
                <c:pt idx="2">
                  <c:v>1</c:v>
                </c:pt>
                <c:pt idx="3">
                  <c:v>148</c:v>
                </c:pt>
                <c:pt idx="4">
                  <c:v>19</c:v>
                </c:pt>
                <c:pt idx="5">
                  <c:v>12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C-5580-4B56-984E-04112F58D6A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9577600570629308"/>
          <c:w val="1"/>
          <c:h val="0.73107957046770422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C590-4DB4-82D7-3E9AA014251F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C590-4DB4-82D7-3E9AA014251F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C590-4DB4-82D7-3E9AA014251F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C590-4DB4-82D7-3E9AA014251F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C590-4DB4-82D7-3E9AA014251F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C590-4DB4-82D7-3E9AA014251F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C590-4DB4-82D7-3E9AA014251F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C590-4DB4-82D7-3E9AA014251F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C590-4DB4-82D7-3E9AA014251F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C590-4DB4-82D7-3E9AA014251F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C590-4DB4-82D7-3E9AA014251F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C590-4DB4-82D7-3E9AA014251F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C590-4DB4-82D7-3E9AA014251F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C590-4DB4-82D7-3E9AA014251F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C590-4DB4-82D7-3E9AA014251F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C590-4DB4-82D7-3E9AA014251F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C590-4DB4-82D7-3E9AA014251F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C590-4DB4-82D7-3E9AA014251F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C590-4DB4-82D7-3E9AA014251F}"/>
              </c:ext>
            </c:extLst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C590-4DB4-82D7-3E9AA014251F}"/>
              </c:ext>
            </c:extLst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C590-4DB4-82D7-3E9AA014251F}"/>
              </c:ext>
            </c:extLst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C590-4DB4-82D7-3E9AA014251F}"/>
              </c:ext>
            </c:extLst>
          </c:dPt>
          <c:dLbls>
            <c:dLbl>
              <c:idx val="6"/>
              <c:layout>
                <c:manualLayout>
                  <c:x val="1.6733579989248331E-2"/>
                  <c:y val="-0.1141891676495903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90-4DB4-82D7-3E9AA014251F}"/>
                </c:ext>
              </c:extLst>
            </c:dLbl>
            <c:dLbl>
              <c:idx val="7"/>
              <c:layout>
                <c:manualLayout>
                  <c:x val="-1.6678872972203777E-2"/>
                  <c:y val="-5.7547260033790331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590-4DB4-82D7-3E9AA014251F}"/>
                </c:ext>
              </c:extLst>
            </c:dLbl>
            <c:dLbl>
              <c:idx val="14"/>
              <c:layout>
                <c:manualLayout>
                  <c:x val="6.1161180153685608E-2"/>
                  <c:y val="-0.157695814338997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C590-4DB4-82D7-3E9AA01425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Graficos 2019'!$A$33:$A$54</c:f>
              <c:strCache>
                <c:ptCount val="22"/>
                <c:pt idx="0">
                  <c:v>AC</c:v>
                </c:pt>
                <c:pt idx="1">
                  <c:v>AL</c:v>
                </c:pt>
                <c:pt idx="2">
                  <c:v>BA</c:v>
                </c:pt>
                <c:pt idx="3">
                  <c:v>CE</c:v>
                </c:pt>
                <c:pt idx="4">
                  <c:v>ES</c:v>
                </c:pt>
                <c:pt idx="5">
                  <c:v>GO</c:v>
                </c:pt>
                <c:pt idx="6">
                  <c:v>MA</c:v>
                </c:pt>
                <c:pt idx="7">
                  <c:v>MG</c:v>
                </c:pt>
                <c:pt idx="8">
                  <c:v>MS</c:v>
                </c:pt>
                <c:pt idx="9">
                  <c:v>MT</c:v>
                </c:pt>
                <c:pt idx="10">
                  <c:v>PA</c:v>
                </c:pt>
                <c:pt idx="11">
                  <c:v>PB</c:v>
                </c:pt>
                <c:pt idx="12">
                  <c:v>PE</c:v>
                </c:pt>
                <c:pt idx="13">
                  <c:v>PI</c:v>
                </c:pt>
                <c:pt idx="14">
                  <c:v>PR</c:v>
                </c:pt>
                <c:pt idx="15">
                  <c:v>RJ</c:v>
                </c:pt>
                <c:pt idx="16">
                  <c:v>RN</c:v>
                </c:pt>
                <c:pt idx="17">
                  <c:v>RO</c:v>
                </c:pt>
                <c:pt idx="18">
                  <c:v>RS</c:v>
                </c:pt>
                <c:pt idx="19">
                  <c:v>SC</c:v>
                </c:pt>
                <c:pt idx="20">
                  <c:v>SP</c:v>
                </c:pt>
                <c:pt idx="21">
                  <c:v>TO</c:v>
                </c:pt>
              </c:strCache>
            </c:strRef>
          </c:cat>
          <c:val>
            <c:numRef>
              <c:f>'Relação de Graficos 2019'!$B$33:$B$54</c:f>
              <c:numCache>
                <c:formatCode>General</c:formatCode>
                <c:ptCount val="22"/>
                <c:pt idx="0">
                  <c:v>1</c:v>
                </c:pt>
                <c:pt idx="1">
                  <c:v>3</c:v>
                </c:pt>
                <c:pt idx="2">
                  <c:v>12</c:v>
                </c:pt>
                <c:pt idx="3">
                  <c:v>10</c:v>
                </c:pt>
                <c:pt idx="4">
                  <c:v>6</c:v>
                </c:pt>
                <c:pt idx="5">
                  <c:v>9</c:v>
                </c:pt>
                <c:pt idx="6">
                  <c:v>1</c:v>
                </c:pt>
                <c:pt idx="7">
                  <c:v>24</c:v>
                </c:pt>
                <c:pt idx="8">
                  <c:v>2</c:v>
                </c:pt>
                <c:pt idx="9">
                  <c:v>5</c:v>
                </c:pt>
                <c:pt idx="10">
                  <c:v>1</c:v>
                </c:pt>
                <c:pt idx="11">
                  <c:v>4</c:v>
                </c:pt>
                <c:pt idx="12">
                  <c:v>8</c:v>
                </c:pt>
                <c:pt idx="13">
                  <c:v>1</c:v>
                </c:pt>
                <c:pt idx="14">
                  <c:v>8</c:v>
                </c:pt>
                <c:pt idx="15">
                  <c:v>3</c:v>
                </c:pt>
                <c:pt idx="16">
                  <c:v>6</c:v>
                </c:pt>
                <c:pt idx="17">
                  <c:v>2</c:v>
                </c:pt>
                <c:pt idx="18">
                  <c:v>6</c:v>
                </c:pt>
                <c:pt idx="19">
                  <c:v>6</c:v>
                </c:pt>
                <c:pt idx="20">
                  <c:v>29</c:v>
                </c:pt>
                <c:pt idx="2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C590-4DB4-82D7-3E9AA0142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0170635297093881E-2"/>
          <c:y val="0.15353992445455059"/>
          <c:w val="0.83965872940581221"/>
          <c:h val="0.6984882140329117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5010-4613-AB10-97DAA5408444}"/>
              </c:ext>
            </c:extLst>
          </c:dPt>
          <c:dPt>
            <c:idx val="1"/>
            <c:bubble3D val="0"/>
            <c:explosion val="1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010-4613-AB10-97DAA5408444}"/>
              </c:ext>
            </c:extLst>
          </c:dPt>
          <c:dPt>
            <c:idx val="2"/>
            <c:bubble3D val="0"/>
            <c:explosion val="3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5010-4613-AB10-97DAA5408444}"/>
              </c:ext>
            </c:extLst>
          </c:dPt>
          <c:dPt>
            <c:idx val="3"/>
            <c:bubble3D val="0"/>
            <c:explosion val="54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5010-4613-AB10-97DAA5408444}"/>
              </c:ext>
            </c:extLst>
          </c:dPt>
          <c:dPt>
            <c:idx val="4"/>
            <c:bubble3D val="0"/>
            <c:explosion val="33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5010-4613-AB10-97DAA5408444}"/>
              </c:ext>
            </c:extLst>
          </c:dPt>
          <c:dPt>
            <c:idx val="5"/>
            <c:bubble3D val="0"/>
            <c:explosion val="7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5010-4613-AB10-97DAA5408444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5010-4613-AB10-97DAA5408444}"/>
              </c:ext>
            </c:extLst>
          </c:dPt>
          <c:dPt>
            <c:idx val="7"/>
            <c:bubble3D val="0"/>
            <c:explosion val="7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5010-4613-AB10-97DAA5408444}"/>
              </c:ext>
            </c:extLst>
          </c:dPt>
          <c:dPt>
            <c:idx val="8"/>
            <c:bubble3D val="0"/>
            <c:explosion val="12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5010-4613-AB10-97DAA5408444}"/>
              </c:ext>
            </c:extLst>
          </c:dPt>
          <c:dLbls>
            <c:dLbl>
              <c:idx val="2"/>
              <c:layout>
                <c:manualLayout>
                  <c:x val="-4.6220788666476928E-3"/>
                  <c:y val="-0.10354637651200521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10-4613-AB10-97DAA54084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ln>
                      <a:noFill/>
                    </a:ln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Graficos 2019'!$A$68:$A$76</c:f>
              <c:strCache>
                <c:ptCount val="9"/>
                <c:pt idx="0">
                  <c:v>Energéticos</c:v>
                </c:pt>
                <c:pt idx="1">
                  <c:v>Envase/Balneário</c:v>
                </c:pt>
                <c:pt idx="2">
                  <c:v>Gemas e Diamantes</c:v>
                </c:pt>
                <c:pt idx="3">
                  <c:v>Insumos Agrícolas</c:v>
                </c:pt>
                <c:pt idx="4">
                  <c:v>Metais Básicos</c:v>
                </c:pt>
                <c:pt idx="5">
                  <c:v>Metais Ferrosos</c:v>
                </c:pt>
                <c:pt idx="6">
                  <c:v>Metais Preciosos</c:v>
                </c:pt>
                <c:pt idx="7">
                  <c:v>Minerais Industriais</c:v>
                </c:pt>
                <c:pt idx="8">
                  <c:v>Rochas Ornamentais</c:v>
                </c:pt>
              </c:strCache>
            </c:strRef>
          </c:cat>
          <c:val>
            <c:numRef>
              <c:f>'Relação de Graficos 2019'!$B$68:$B$76</c:f>
              <c:numCache>
                <c:formatCode>General</c:formatCode>
                <c:ptCount val="9"/>
                <c:pt idx="0">
                  <c:v>1</c:v>
                </c:pt>
                <c:pt idx="1">
                  <c:v>41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74</c:v>
                </c:pt>
                <c:pt idx="8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010-4613-AB10-97DAA5408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>
          <a:ln>
            <a:noFill/>
          </a:ln>
        </a:defRPr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785024154589375E-2"/>
          <c:y val="8.1554384554855211E-2"/>
          <c:w val="0.84842995169082125"/>
          <c:h val="0.62582349691975625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3F0-401E-893C-5F1469C1D95A}"/>
              </c:ext>
            </c:extLst>
          </c:dPt>
          <c:dPt>
            <c:idx val="1"/>
            <c:bubble3D val="0"/>
            <c:explosion val="18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3F0-401E-893C-5F1469C1D95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E3F0-401E-893C-5F1469C1D95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E3F0-401E-893C-5F1469C1D95A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E3F0-401E-893C-5F1469C1D95A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E3F0-401E-893C-5F1469C1D95A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E3F0-401E-893C-5F1469C1D95A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E3F0-401E-893C-5F1469C1D95A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E3F0-401E-893C-5F1469C1D95A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3-E3F0-401E-893C-5F1469C1D95A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5-E3F0-401E-893C-5F1469C1D95A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7-E3F0-401E-893C-5F1469C1D95A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9-E3F0-401E-893C-5F1469C1D95A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B-E3F0-401E-893C-5F1469C1D95A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D-E3F0-401E-893C-5F1469C1D95A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F-E3F0-401E-893C-5F1469C1D95A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1-E3F0-401E-893C-5F1469C1D95A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3-E3F0-401E-893C-5F1469C1D95A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5-E3F0-401E-893C-5F1469C1D95A}"/>
              </c:ext>
            </c:extLst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7-E3F0-401E-893C-5F1469C1D95A}"/>
              </c:ext>
            </c:extLst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9-E3F0-401E-893C-5F1469C1D95A}"/>
              </c:ext>
            </c:extLst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B-E3F0-401E-893C-5F1469C1D95A}"/>
              </c:ext>
            </c:extLst>
          </c:dPt>
          <c:dPt>
            <c:idx val="22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D-E3F0-401E-893C-5F1469C1D95A}"/>
              </c:ext>
            </c:extLst>
          </c:dPt>
          <c:dPt>
            <c:idx val="23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F-E3F0-401E-893C-5F1469C1D95A}"/>
              </c:ext>
            </c:extLst>
          </c:dPt>
          <c:dPt>
            <c:idx val="24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1-E3F0-401E-893C-5F1469C1D95A}"/>
              </c:ext>
            </c:extLst>
          </c:dPt>
          <c:dPt>
            <c:idx val="25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3-E3F0-401E-893C-5F1469C1D95A}"/>
              </c:ext>
            </c:extLst>
          </c:dPt>
          <c:dPt>
            <c:idx val="26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5-E3F0-401E-893C-5F1469C1D95A}"/>
              </c:ext>
            </c:extLst>
          </c:dPt>
          <c:dPt>
            <c:idx val="27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7-E3F0-401E-893C-5F1469C1D95A}"/>
              </c:ext>
            </c:extLst>
          </c:dPt>
          <c:dPt>
            <c:idx val="28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9-E3F0-401E-893C-5F1469C1D95A}"/>
              </c:ext>
            </c:extLst>
          </c:dPt>
          <c:dPt>
            <c:idx val="29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lumOff val="4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lumOff val="4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Off val="4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B-E3F0-401E-893C-5F1469C1D95A}"/>
              </c:ext>
            </c:extLst>
          </c:dPt>
          <c:dPt>
            <c:idx val="30"/>
            <c:bubble3D val="0"/>
            <c:spPr>
              <a:gradFill rotWithShape="1">
                <a:gsLst>
                  <a:gs pos="0">
                    <a:schemeClr val="accent1">
                      <a:lumMod val="5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5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5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3D-E3F0-401E-893C-5F1469C1D95A}"/>
              </c:ext>
            </c:extLst>
          </c:dPt>
          <c:dLbls>
            <c:dLbl>
              <c:idx val="1"/>
              <c:layout>
                <c:manualLayout>
                  <c:x val="1.026512990224057E-2"/>
                  <c:y val="-9.51444126808989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F0-401E-893C-5F1469C1D95A}"/>
                </c:ext>
              </c:extLst>
            </c:dLbl>
            <c:dLbl>
              <c:idx val="2"/>
              <c:layout>
                <c:manualLayout>
                  <c:x val="1.8813001635665107E-2"/>
                  <c:y val="-1.168876183470696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F0-401E-893C-5F1469C1D95A}"/>
                </c:ext>
              </c:extLst>
            </c:dLbl>
            <c:dLbl>
              <c:idx val="3"/>
              <c:layout>
                <c:manualLayout>
                  <c:x val="-2.9295903229487618E-2"/>
                  <c:y val="-1.217758608199452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F0-401E-893C-5F1469C1D95A}"/>
                </c:ext>
              </c:extLst>
            </c:dLbl>
            <c:dLbl>
              <c:idx val="27"/>
              <c:layout>
                <c:manualLayout>
                  <c:x val="3.2271006885008939E-2"/>
                  <c:y val="3.068024140294565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E3F0-401E-893C-5F1469C1D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'Relação de Graficos 2019'!$A$88:$A$118</c:f>
              <c:strCache>
                <c:ptCount val="31"/>
                <c:pt idx="0">
                  <c:v>Água Mineral</c:v>
                </c:pt>
                <c:pt idx="1">
                  <c:v>Agalmatolito</c:v>
                </c:pt>
                <c:pt idx="2">
                  <c:v>Areia</c:v>
                </c:pt>
                <c:pt idx="3">
                  <c:v>Argila</c:v>
                </c:pt>
                <c:pt idx="4">
                  <c:v>Argilito</c:v>
                </c:pt>
                <c:pt idx="5">
                  <c:v>Bauxita</c:v>
                </c:pt>
                <c:pt idx="6">
                  <c:v>Calcário</c:v>
                </c:pt>
                <c:pt idx="7">
                  <c:v>Calcário Dolomítico</c:v>
                </c:pt>
                <c:pt idx="8">
                  <c:v>Cassiterita</c:v>
                </c:pt>
                <c:pt idx="9">
                  <c:v>Caulim</c:v>
                </c:pt>
                <c:pt idx="10">
                  <c:v>Coríndon</c:v>
                </c:pt>
                <c:pt idx="11">
                  <c:v>Diamante</c:v>
                </c:pt>
                <c:pt idx="12">
                  <c:v>Diorito</c:v>
                </c:pt>
                <c:pt idx="13">
                  <c:v>Dolomito</c:v>
                </c:pt>
                <c:pt idx="14">
                  <c:v>Esteatito</c:v>
                </c:pt>
                <c:pt idx="15">
                  <c:v>Feldspato</c:v>
                </c:pt>
                <c:pt idx="16">
                  <c:v>Filito</c:v>
                </c:pt>
                <c:pt idx="17">
                  <c:v>Folhelho</c:v>
                </c:pt>
                <c:pt idx="18">
                  <c:v>Fosfato</c:v>
                </c:pt>
                <c:pt idx="19">
                  <c:v>Gipsita</c:v>
                </c:pt>
                <c:pt idx="20">
                  <c:v>Granito</c:v>
                </c:pt>
                <c:pt idx="21">
                  <c:v>Magnesita</c:v>
                </c:pt>
                <c:pt idx="22">
                  <c:v>Mármore</c:v>
                </c:pt>
                <c:pt idx="23">
                  <c:v>Minério de Ferro</c:v>
                </c:pt>
                <c:pt idx="24">
                  <c:v>Minério de Manganês</c:v>
                </c:pt>
                <c:pt idx="25">
                  <c:v>Minério de Ouro</c:v>
                </c:pt>
                <c:pt idx="26">
                  <c:v>Monzonito</c:v>
                </c:pt>
                <c:pt idx="27">
                  <c:v>Quartzo</c:v>
                </c:pt>
                <c:pt idx="28">
                  <c:v>Rocha Potássica</c:v>
                </c:pt>
                <c:pt idx="29">
                  <c:v>Sienito</c:v>
                </c:pt>
                <c:pt idx="30">
                  <c:v>Xisto</c:v>
                </c:pt>
              </c:strCache>
            </c:strRef>
          </c:cat>
          <c:val>
            <c:numRef>
              <c:f>'Relação de Graficos 2019'!$B$88:$B$118</c:f>
              <c:numCache>
                <c:formatCode>General</c:formatCode>
                <c:ptCount val="31"/>
                <c:pt idx="0">
                  <c:v>41</c:v>
                </c:pt>
                <c:pt idx="1">
                  <c:v>1</c:v>
                </c:pt>
                <c:pt idx="2">
                  <c:v>3</c:v>
                </c:pt>
                <c:pt idx="3">
                  <c:v>18</c:v>
                </c:pt>
                <c:pt idx="4">
                  <c:v>5</c:v>
                </c:pt>
                <c:pt idx="5">
                  <c:v>1</c:v>
                </c:pt>
                <c:pt idx="6">
                  <c:v>10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6</c:v>
                </c:pt>
                <c:pt idx="17">
                  <c:v>1</c:v>
                </c:pt>
                <c:pt idx="18">
                  <c:v>2</c:v>
                </c:pt>
                <c:pt idx="19">
                  <c:v>6</c:v>
                </c:pt>
                <c:pt idx="20">
                  <c:v>16</c:v>
                </c:pt>
                <c:pt idx="21">
                  <c:v>2</c:v>
                </c:pt>
                <c:pt idx="22">
                  <c:v>4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10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E-E3F0-401E-893C-5F1469C1D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'Evolução Anual 2003 a 2020'!$A$2:$A$19</c:f>
              <c:numCache>
                <c:formatCode>General</c:formatCode>
                <c:ptCount val="18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  <c:pt idx="17">
                  <c:v>2020</c:v>
                </c:pt>
              </c:numCache>
            </c:numRef>
          </c:cat>
          <c:val>
            <c:numRef>
              <c:f>'Evolução Anual 2003 a 2020'!$F$2:$F$19</c:f>
              <c:numCache>
                <c:formatCode>General</c:formatCode>
                <c:ptCount val="18"/>
                <c:pt idx="0">
                  <c:v>277</c:v>
                </c:pt>
                <c:pt idx="1">
                  <c:v>362</c:v>
                </c:pt>
                <c:pt idx="2">
                  <c:v>384</c:v>
                </c:pt>
                <c:pt idx="3">
                  <c:v>436</c:v>
                </c:pt>
                <c:pt idx="4">
                  <c:v>358</c:v>
                </c:pt>
                <c:pt idx="5">
                  <c:v>283</c:v>
                </c:pt>
                <c:pt idx="6">
                  <c:v>403</c:v>
                </c:pt>
                <c:pt idx="7">
                  <c:v>201</c:v>
                </c:pt>
                <c:pt idx="8">
                  <c:v>204</c:v>
                </c:pt>
                <c:pt idx="9">
                  <c:v>311</c:v>
                </c:pt>
                <c:pt idx="10">
                  <c:v>179</c:v>
                </c:pt>
                <c:pt idx="11">
                  <c:v>253</c:v>
                </c:pt>
                <c:pt idx="12">
                  <c:v>483</c:v>
                </c:pt>
                <c:pt idx="13">
                  <c:v>456</c:v>
                </c:pt>
                <c:pt idx="14">
                  <c:v>206</c:v>
                </c:pt>
                <c:pt idx="15">
                  <c:v>336</c:v>
                </c:pt>
                <c:pt idx="16">
                  <c:v>462</c:v>
                </c:pt>
                <c:pt idx="17">
                  <c:v>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B7-47E1-BAD5-92FC564047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100302592"/>
        <c:axId val="2100306336"/>
      </c:barChart>
      <c:catAx>
        <c:axId val="21003025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0306336"/>
        <c:crosses val="autoZero"/>
        <c:auto val="1"/>
        <c:lblAlgn val="ctr"/>
        <c:lblOffset val="100"/>
        <c:noMultiLvlLbl val="0"/>
      </c:catAx>
      <c:valAx>
        <c:axId val="210030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0302592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25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944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12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219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477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45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40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250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94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357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915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84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0A857-ABBA-4A43-8294-5B1CA5E6241B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8D502-62A1-4B9E-9FBD-C4DE1D9843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6693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RELATÓRIO ANO 2019</a:t>
            </a:r>
            <a:r>
              <a:rPr lang="pt-BR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TIPOS DE PROCESSOS COM DECISÕES PUBLICADOS MME</a:t>
            </a:r>
            <a:r>
              <a:rPr lang="pt-BR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000" b="1" spc="1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232 ATOS PUBLICADOS (ATÉ 31/12/2019)</a:t>
            </a:r>
            <a: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7574129"/>
              </p:ext>
            </p:extLst>
          </p:nvPr>
        </p:nvGraphicFramePr>
        <p:xfrm>
          <a:off x="838200" y="1690688"/>
          <a:ext cx="10515600" cy="387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94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TOTAL DE PORTARIAS DE LAVRA MME - POR UF</a:t>
            </a:r>
            <a:b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148 CONCESSÕES </a:t>
            </a:r>
            <a: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t-BR" b="1" spc="100" dirty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062359"/>
              </p:ext>
            </p:extLst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702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651671"/>
              </p:ext>
            </p:extLst>
          </p:nvPr>
        </p:nvGraphicFramePr>
        <p:xfrm>
          <a:off x="838199" y="1690689"/>
          <a:ext cx="10515601" cy="4486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TOTAL DE PORTARIAS DE LAVRA MME - POR USO AGRUPADOR</a:t>
            </a:r>
            <a:b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148 CONCESSÕES </a:t>
            </a: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endParaRPr lang="pt-BR" sz="1600" b="1" spc="100" dirty="0">
              <a:solidFill>
                <a:sysClr val="window" lastClr="FFFFFF">
                  <a:lumMod val="95000"/>
                </a:sys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571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563615"/>
              </p:ext>
            </p:extLst>
          </p:nvPr>
        </p:nvGraphicFramePr>
        <p:xfrm>
          <a:off x="838200" y="1690688"/>
          <a:ext cx="1050036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defRPr sz="1600" b="1" i="0" u="none" strike="noStrike" kern="1200" spc="100" baseline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TOTAL DE PORTARIAS DE LAVRA MME - POR SUBSTÂNCIAS</a:t>
            </a:r>
            <a:b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20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>148 CONCESSÕES </a:t>
            </a: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pt-BR" sz="1600" b="1" spc="100" dirty="0" smtClean="0">
                <a:solidFill>
                  <a:sysClr val="window" lastClr="FFFFFF">
                    <a:lumMod val="95000"/>
                  </a:sys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rPr>
            </a:br>
            <a:endParaRPr lang="pt-BR" sz="1600" b="1" spc="100" dirty="0">
              <a:solidFill>
                <a:sysClr val="window" lastClr="FFFFFF">
                  <a:lumMod val="95000"/>
                </a:sys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13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sz="2000" b="1" dirty="0" smtClean="0">
                <a:solidFill>
                  <a:schemeClr val="bg1"/>
                </a:solidFill>
                <a:latin typeface="+mn-lt"/>
              </a:rPr>
              <a:t>EVOLUÇÃO PORTARIAS DE LAVRA 2003-2020</a:t>
            </a:r>
            <a:br>
              <a:rPr lang="pt-BR" sz="2000" b="1" dirty="0" smtClean="0">
                <a:solidFill>
                  <a:schemeClr val="bg1"/>
                </a:solidFill>
                <a:latin typeface="+mn-lt"/>
              </a:rPr>
            </a:br>
            <a:r>
              <a:rPr lang="pt-BR" sz="2000" b="1" dirty="0" smtClean="0">
                <a:solidFill>
                  <a:schemeClr val="bg1"/>
                </a:solidFill>
                <a:latin typeface="+mn-lt"/>
              </a:rPr>
              <a:t>MME + ANM</a:t>
            </a:r>
            <a:endParaRPr lang="pt-BR" sz="20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690688"/>
          <a:ext cx="10515600" cy="4486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08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23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RELATÓRIO ANO 2019 TIPOS DE PROCESSOS COM DECISÕES PUBLICADOS MME 232 ATOS PUBLICADOS (ATÉ 31/12/2019) </vt:lpstr>
      <vt:lpstr> TOTAL DE PORTARIAS DE LAVRA MME - POR UF 148 CONCESSÕES   </vt:lpstr>
      <vt:lpstr>Apresentação do PowerPoint</vt:lpstr>
      <vt:lpstr>Apresentação do PowerPoint</vt:lpstr>
      <vt:lpstr>EVOLUÇÃO PORTARIAS DE LAVRA 2003-2020 MME + ANM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Dometilia de Souza</dc:creator>
  <cp:lastModifiedBy>Francimar Sousa de Lima Sakamoto</cp:lastModifiedBy>
  <cp:revision>17</cp:revision>
  <dcterms:created xsi:type="dcterms:W3CDTF">2021-07-06T13:46:42Z</dcterms:created>
  <dcterms:modified xsi:type="dcterms:W3CDTF">2021-07-12T13:26:32Z</dcterms:modified>
</cp:coreProperties>
</file>