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6" r:id="rId3"/>
    <p:sldId id="285" r:id="rId4"/>
    <p:sldId id="273" r:id="rId5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EC3"/>
    <a:srgbClr val="C5B297"/>
    <a:srgbClr val="338BA3"/>
    <a:srgbClr val="307C94"/>
    <a:srgbClr val="007CA8"/>
    <a:srgbClr val="008BBC"/>
    <a:srgbClr val="00A1DA"/>
    <a:srgbClr val="C2EDEE"/>
    <a:srgbClr val="C2E4EE"/>
    <a:srgbClr val="599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51" autoAdjust="0"/>
  </p:normalViewPr>
  <p:slideViewPr>
    <p:cSldViewPr showGuides="1">
      <p:cViewPr varScale="1">
        <p:scale>
          <a:sx n="86" d="100"/>
          <a:sy n="86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ROCESSOS%20e%20RELAT&#211;RIO%202017\ACOMPANHAMENTO%20de%20PROCESSOS%20e%20RELAT&#211;RIO%20201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mme\sgm\Depto%20Geologia%20e%20Prod%20Mineral\Outorga%20Mineira\ACOMPANHAMENTO%20de%20PROCESSOS%20e%20RELAT&#211;RIO%202017\ACOMPANHAMENTO%20de%20PROCESSOS%20e%20RELAT&#211;RIO%2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ROCESSOS%20e%20RELAT&#211;RIO%202017\ACOMPANHAMENTO%20de%20PROCESSOS%20e%20RELAT&#211;RIO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ROCESSOS%20e%20RELAT&#211;RIO%202017\ACOMPANHAMENTO%20de%20PROCESSOS%20e%20RELAT&#211;RI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pt-BR" sz="1800" b="1" i="0" baseline="0">
                <a:effectLst/>
              </a:rPr>
              <a:t>RELATÓRIO 2018</a:t>
            </a:r>
          </a:p>
          <a:p>
            <a:pPr algn="l">
              <a:defRPr/>
            </a:pPr>
            <a:r>
              <a:rPr lang="pt-BR" sz="1800" b="1" i="0" baseline="0">
                <a:effectLst/>
              </a:rPr>
              <a:t>Tipos de Processos com Decisões Publicadas MME -</a:t>
            </a:r>
          </a:p>
          <a:p>
            <a:pPr algn="l">
              <a:defRPr/>
            </a:pPr>
            <a:r>
              <a:rPr lang="pt-BR" sz="1800" b="1" i="0" baseline="0">
                <a:effectLst/>
              </a:rPr>
              <a:t>TOTAL  357 até 31/12/2018 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1.1006060606060609E-2"/>
          <c:y val="2.526315231094851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EDF8-429E-B2F8-1983601D54BD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EDF8-429E-B2F8-1983601D54B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EDF8-429E-B2F8-1983601D54BD}"/>
              </c:ext>
            </c:extLst>
          </c:dPt>
          <c:dLbls>
            <c:dLbl>
              <c:idx val="1"/>
              <c:layout>
                <c:manualLayout>
                  <c:x val="-9.1283962311277556E-2"/>
                  <c:y val="-3.218480300973211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DF8-429E-B2F8-1983601D54BD}"/>
                </c:ext>
              </c:extLst>
            </c:dLbl>
            <c:dLbl>
              <c:idx val="5"/>
              <c:layout>
                <c:manualLayout>
                  <c:x val="0.20034244810307802"/>
                  <c:y val="-3.72640017026661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DF8-429E-B2F8-1983601D54B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'Rel Graficos 06 08 18'!$A$2:$A$7</c:f>
              <c:strCache>
                <c:ptCount val="6"/>
                <c:pt idx="0">
                  <c:v>Caducidade</c:v>
                </c:pt>
                <c:pt idx="1">
                  <c:v>Indeferimento</c:v>
                </c:pt>
                <c:pt idx="2">
                  <c:v>Nulidade</c:v>
                </c:pt>
                <c:pt idx="3">
                  <c:v>Portaria de Lavra</c:v>
                </c:pt>
                <c:pt idx="4">
                  <c:v>Recurso</c:v>
                </c:pt>
                <c:pt idx="5">
                  <c:v>Retificação Decreto/Portaria Lavra</c:v>
                </c:pt>
              </c:strCache>
            </c:strRef>
          </c:cat>
          <c:val>
            <c:numRef>
              <c:f>'Rel Graficos 06 08 18'!$B$2:$B$7</c:f>
              <c:numCache>
                <c:formatCode>General</c:formatCode>
                <c:ptCount val="6"/>
                <c:pt idx="0">
                  <c:v>39</c:v>
                </c:pt>
                <c:pt idx="1">
                  <c:v>89</c:v>
                </c:pt>
                <c:pt idx="2">
                  <c:v>2</c:v>
                </c:pt>
                <c:pt idx="3">
                  <c:v>154</c:v>
                </c:pt>
                <c:pt idx="4">
                  <c:v>52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F8-429E-B2F8-1983601D54B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E7DDB7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rgbClr val="C5B297"/>
        </a:solidFill>
      </c:spPr>
    </c:sideWall>
    <c:backWall>
      <c:thickness val="0"/>
      <c:spPr>
        <a:solidFill>
          <a:srgbClr val="C5B297"/>
        </a:solidFill>
      </c:spPr>
    </c:backWall>
    <c:plotArea>
      <c:layout>
        <c:manualLayout>
          <c:layoutTarget val="inner"/>
          <c:xMode val="edge"/>
          <c:yMode val="edge"/>
          <c:x val="5.7540996790442979E-2"/>
          <c:y val="0.21808140645504229"/>
          <c:w val="0.92203189086043913"/>
          <c:h val="0.692073740469427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 Evol Anual 2003 a 31 12 17'!$B$1</c:f>
              <c:strCache>
                <c:ptCount val="1"/>
                <c:pt idx="0">
                  <c:v>Novas Portarias de Lavra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 Evol Anual 2003 a 31 12 17'!$A$2:$A$17</c:f>
              <c:numCache>
                <c:formatCode>General</c:formatCod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numCache>
            </c:numRef>
          </c:cat>
          <c:val>
            <c:numRef>
              <c:f>' Evol Anual 2003 a 31 12 17'!$B$2:$B$17</c:f>
              <c:numCache>
                <c:formatCode>General</c:formatCode>
                <c:ptCount val="16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  <c:pt idx="13">
                  <c:v>452</c:v>
                </c:pt>
                <c:pt idx="14">
                  <c:v>196</c:v>
                </c:pt>
                <c:pt idx="15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6-4617-B0C7-5A60E63E2E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8148480"/>
        <c:axId val="130974272"/>
        <c:axId val="0"/>
      </c:bar3DChart>
      <c:dateAx>
        <c:axId val="1281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pt-BR"/>
          </a:p>
        </c:txPr>
        <c:crossAx val="130974272"/>
        <c:crosses val="autoZero"/>
        <c:auto val="0"/>
        <c:lblOffset val="100"/>
        <c:baseTimeUnit val="days"/>
      </c:dateAx>
      <c:valAx>
        <c:axId val="13097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pt-BR"/>
          </a:p>
        </c:txPr>
        <c:crossAx val="128148480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0.26092452767156038"/>
          <c:y val="0.93984931187398923"/>
          <c:w val="0.46263900160112298"/>
          <c:h val="5.9605789355658544E-2"/>
        </c:manualLayout>
      </c:layout>
      <c:overlay val="0"/>
      <c:txPr>
        <a:bodyPr/>
        <a:lstStyle/>
        <a:p>
          <a:pPr>
            <a:defRPr>
              <a:solidFill>
                <a:sysClr val="windowText" lastClr="000000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solidFill>
      <a:srgbClr val="DDCE97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pt-BR" sz="1800" b="1" i="0" baseline="0">
                <a:effectLst/>
              </a:rPr>
              <a:t>RELATÓRIO 2018 (até 31/12/2018)</a:t>
            </a:r>
            <a:endParaRPr lang="pt-BR">
              <a:effectLst/>
            </a:endParaRPr>
          </a:p>
          <a:p>
            <a:pPr algn="l">
              <a:defRPr/>
            </a:pPr>
            <a:r>
              <a:rPr lang="pt-BR" sz="1800" b="1" i="0" baseline="0">
                <a:effectLst/>
              </a:rPr>
              <a:t>154 Portarias de Lavra MME – por Uso Agrupador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2.1515968503937031E-2"/>
          <c:y val="1.837672155153275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90600446207105"/>
          <c:y val="0.20594496244244614"/>
          <c:w val="0.83941460439907678"/>
          <c:h val="0.69561389619157432"/>
        </c:manualLayout>
      </c:layout>
      <c:pie3DChart>
        <c:varyColors val="1"/>
        <c:ser>
          <c:idx val="0"/>
          <c:order val="0"/>
          <c:explosion val="25"/>
          <c:dLbls>
            <c:dLbl>
              <c:idx val="5"/>
              <c:layout>
                <c:manualLayout>
                  <c:x val="-7.2134522896293461E-3"/>
                  <c:y val="-9.983830965581992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42-4F1C-BD69-6B3D3F6E217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'Rel Graficos 06 08 18'!$A$64:$A$71</c:f>
              <c:strCache>
                <c:ptCount val="8"/>
                <c:pt idx="0">
                  <c:v>Agregados para Construção Civil</c:v>
                </c:pt>
                <c:pt idx="1">
                  <c:v>Envase/Balneário</c:v>
                </c:pt>
                <c:pt idx="2">
                  <c:v>Insumos Agrícolas</c:v>
                </c:pt>
                <c:pt idx="3">
                  <c:v>Metais básicos</c:v>
                </c:pt>
                <c:pt idx="4">
                  <c:v>Metais Ferrosos</c:v>
                </c:pt>
                <c:pt idx="5">
                  <c:v>Metais Preciosos</c:v>
                </c:pt>
                <c:pt idx="6">
                  <c:v>Minerais Industriais</c:v>
                </c:pt>
                <c:pt idx="7">
                  <c:v>Rochas Ornamentais</c:v>
                </c:pt>
              </c:strCache>
            </c:strRef>
          </c:cat>
          <c:val>
            <c:numRef>
              <c:f>'Rel Graficos 06 08 18'!$B$64:$B$71</c:f>
              <c:numCache>
                <c:formatCode>General</c:formatCode>
                <c:ptCount val="8"/>
                <c:pt idx="0">
                  <c:v>10</c:v>
                </c:pt>
                <c:pt idx="1">
                  <c:v>27</c:v>
                </c:pt>
                <c:pt idx="2">
                  <c:v>1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65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42-4F1C-BD69-6B3D3F6E2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E7DDB7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pt-BR" sz="1800" b="1" i="0" baseline="0">
                <a:effectLst/>
              </a:rPr>
              <a:t>RELATÓRIO 2018 (</a:t>
            </a:r>
            <a:r>
              <a:rPr lang="pt-BR" sz="1800" b="1" i="0" u="none" strike="noStrike" baseline="0">
                <a:effectLst/>
              </a:rPr>
              <a:t>até 31/12/2018</a:t>
            </a:r>
            <a:r>
              <a:rPr lang="pt-BR" sz="1800" b="1" i="0" baseline="0">
                <a:effectLst/>
              </a:rPr>
              <a:t>)</a:t>
            </a:r>
            <a:endParaRPr lang="pt-BR">
              <a:effectLst/>
            </a:endParaRPr>
          </a:p>
          <a:p>
            <a:pPr algn="l">
              <a:defRPr/>
            </a:pPr>
            <a:r>
              <a:rPr lang="pt-BR" sz="1800" b="1" i="0" baseline="0">
                <a:effectLst/>
              </a:rPr>
              <a:t>154 Portarias de Lavra MME – por UF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1.005969719178897E-2"/>
          <c:y val="2.370370001692232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49D-4D00-A48F-96F13818EDB6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349D-4D00-A48F-96F13818EDB6}"/>
              </c:ext>
            </c:extLst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49D-4D00-A48F-96F13818EDB6}"/>
              </c:ext>
            </c:extLst>
          </c:dPt>
          <c:dLbls>
            <c:dLbl>
              <c:idx val="0"/>
              <c:layout>
                <c:manualLayout>
                  <c:x val="-0.10430608573803725"/>
                  <c:y val="-3.549282075034738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9D-4D00-A48F-96F13818EDB6}"/>
                </c:ext>
              </c:extLst>
            </c:dLbl>
            <c:dLbl>
              <c:idx val="1"/>
              <c:layout>
                <c:manualLayout>
                  <c:x val="-1.8183351350432305E-2"/>
                  <c:y val="-3.739323761000463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9D-4D00-A48F-96F13818EDB6}"/>
                </c:ext>
              </c:extLst>
            </c:dLbl>
            <c:dLbl>
              <c:idx val="2"/>
              <c:layout>
                <c:manualLayout>
                  <c:x val="-1.6794532436591458E-2"/>
                  <c:y val="-4.501482167670217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9D-4D00-A48F-96F13818EDB6}"/>
                </c:ext>
              </c:extLst>
            </c:dLbl>
            <c:dLbl>
              <c:idx val="3"/>
              <c:layout>
                <c:manualLayout>
                  <c:x val="7.938608428201788E-3"/>
                  <c:y val="-2.47698008337193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065893325355551E-2"/>
                      <c:h val="2.54901960784313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49D-4D00-A48F-96F13818EDB6}"/>
                </c:ext>
              </c:extLst>
            </c:dLbl>
            <c:dLbl>
              <c:idx val="4"/>
              <c:layout>
                <c:manualLayout>
                  <c:x val="4.7736102653332974E-2"/>
                  <c:y val="-1.505172147599197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9D-4D00-A48F-96F13818EDB6}"/>
                </c:ext>
              </c:extLst>
            </c:dLbl>
            <c:dLbl>
              <c:idx val="19"/>
              <c:layout>
                <c:manualLayout>
                  <c:x val="-6.1074557551257479E-2"/>
                  <c:y val="1.744789254284390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9D-4D00-A48F-96F13818ED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'Rel Graficos 06 08 18'!$A$92:$A$112</c:f>
              <c:strCache>
                <c:ptCount val="19"/>
                <c:pt idx="0">
                  <c:v>AM</c:v>
                </c:pt>
                <c:pt idx="1">
                  <c:v>BA</c:v>
                </c:pt>
                <c:pt idx="2">
                  <c:v>CE</c:v>
                </c:pt>
                <c:pt idx="3">
                  <c:v>ES</c:v>
                </c:pt>
                <c:pt idx="4">
                  <c:v>GO</c:v>
                </c:pt>
                <c:pt idx="5">
                  <c:v>MG</c:v>
                </c:pt>
                <c:pt idx="6">
                  <c:v>MS</c:v>
                </c:pt>
                <c:pt idx="7">
                  <c:v>MT</c:v>
                </c:pt>
                <c:pt idx="8">
                  <c:v>PA</c:v>
                </c:pt>
                <c:pt idx="9">
                  <c:v>PB</c:v>
                </c:pt>
                <c:pt idx="10">
                  <c:v>PE</c:v>
                </c:pt>
                <c:pt idx="11">
                  <c:v>PR</c:v>
                </c:pt>
                <c:pt idx="12">
                  <c:v>RJ</c:v>
                </c:pt>
                <c:pt idx="13">
                  <c:v>RN</c:v>
                </c:pt>
                <c:pt idx="14">
                  <c:v>RS</c:v>
                </c:pt>
                <c:pt idx="15">
                  <c:v>SC</c:v>
                </c:pt>
                <c:pt idx="16">
                  <c:v>SE</c:v>
                </c:pt>
                <c:pt idx="17">
                  <c:v>SP</c:v>
                </c:pt>
                <c:pt idx="18">
                  <c:v>TO</c:v>
                </c:pt>
              </c:strCache>
            </c:strRef>
          </c:cat>
          <c:val>
            <c:numRef>
              <c:f>'Rel Graficos 06 08 18'!$B$92:$B$112</c:f>
              <c:numCache>
                <c:formatCode>General</c:formatCode>
                <c:ptCount val="21"/>
                <c:pt idx="0">
                  <c:v>2</c:v>
                </c:pt>
                <c:pt idx="1">
                  <c:v>14</c:v>
                </c:pt>
                <c:pt idx="2">
                  <c:v>14</c:v>
                </c:pt>
                <c:pt idx="3">
                  <c:v>16</c:v>
                </c:pt>
                <c:pt idx="4">
                  <c:v>10</c:v>
                </c:pt>
                <c:pt idx="5">
                  <c:v>20</c:v>
                </c:pt>
                <c:pt idx="6">
                  <c:v>1</c:v>
                </c:pt>
                <c:pt idx="7">
                  <c:v>3</c:v>
                </c:pt>
                <c:pt idx="8">
                  <c:v>8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13</c:v>
                </c:pt>
                <c:pt idx="14">
                  <c:v>4</c:v>
                </c:pt>
                <c:pt idx="15">
                  <c:v>2</c:v>
                </c:pt>
                <c:pt idx="16">
                  <c:v>3</c:v>
                </c:pt>
                <c:pt idx="17">
                  <c:v>20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9D-4D00-A48F-96F13818EDB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E7DDB7"/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0.01243</cdr:y>
    </cdr:from>
    <cdr:to>
      <cdr:x>0.99593</cdr:x>
      <cdr:y>0.21808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0" y="65562"/>
          <a:ext cx="9509948" cy="108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BR" sz="1800" b="1" baseline="0" dirty="0" smtClean="0">
              <a:effectLst/>
              <a:latin typeface="+mn-lt"/>
              <a:ea typeface="+mn-ea"/>
              <a:cs typeface="+mn-cs"/>
            </a:rPr>
            <a:t>EVOLUÇÃO DA PUBLICAÇÃO DE NOVAS </a:t>
          </a:r>
          <a:r>
            <a:rPr lang="pt-BR" sz="1800" b="1" dirty="0" smtClean="0">
              <a:effectLst/>
              <a:latin typeface="+mn-lt"/>
              <a:ea typeface="+mn-ea"/>
              <a:cs typeface="+mn-cs"/>
            </a:rPr>
            <a:t>PORTARIAS DE LAVRA: </a:t>
          </a:r>
          <a:r>
            <a:rPr lang="pt-BR" sz="1800" b="1" baseline="0" dirty="0" smtClean="0">
              <a:effectLst/>
              <a:latin typeface="+mn-lt"/>
              <a:ea typeface="+mn-ea"/>
              <a:cs typeface="+mn-cs"/>
            </a:rPr>
            <a:t>2003 ATÉ 2018</a:t>
          </a:r>
          <a:endParaRPr lang="pt-BR" sz="1800" dirty="0">
            <a:effectLst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580112" y="5632449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9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95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4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62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0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1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1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20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82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84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0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7D49-A15D-4602-94DC-BAC81BC9EEF6}" type="datetimeFigureOut">
              <a:rPr lang="pt-BR" smtClean="0"/>
              <a:t>15/03/2019</a:t>
            </a:fld>
            <a:endParaRPr lang="pt-BR"/>
          </a:p>
        </p:txBody>
      </p:sp>
      <p:pic>
        <p:nvPicPr>
          <p:cNvPr id="7" name="Picture 2" descr="C:\Users\henrique.rocha\Desktop\SIMBOLOS E IMAGENS\logomarca 2016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468" y="6196593"/>
            <a:ext cx="2504532" cy="66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51" y="6381328"/>
            <a:ext cx="1380857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14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019601"/>
              </p:ext>
            </p:extLst>
          </p:nvPr>
        </p:nvGraphicFramePr>
        <p:xfrm>
          <a:off x="642937" y="548680"/>
          <a:ext cx="7858125" cy="5328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3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392677"/>
              </p:ext>
            </p:extLst>
          </p:nvPr>
        </p:nvGraphicFramePr>
        <p:xfrm>
          <a:off x="0" y="0"/>
          <a:ext cx="9144000" cy="606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794495"/>
              </p:ext>
            </p:extLst>
          </p:nvPr>
        </p:nvGraphicFramePr>
        <p:xfrm>
          <a:off x="630766" y="548680"/>
          <a:ext cx="7882467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40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356702"/>
              </p:ext>
            </p:extLst>
          </p:nvPr>
        </p:nvGraphicFramePr>
        <p:xfrm>
          <a:off x="467544" y="332656"/>
          <a:ext cx="820891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08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65</Words>
  <Application>Microsoft Office PowerPoint</Application>
  <PresentationFormat>Apresentação na tela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PROCESSOS MINERÁRIOS</dc:title>
  <dc:creator>José Luiz</dc:creator>
  <cp:lastModifiedBy>Raquel Vilela Correa</cp:lastModifiedBy>
  <cp:revision>74</cp:revision>
  <cp:lastPrinted>2016-11-08T15:02:19Z</cp:lastPrinted>
  <dcterms:created xsi:type="dcterms:W3CDTF">2016-11-07T13:51:35Z</dcterms:created>
  <dcterms:modified xsi:type="dcterms:W3CDTF">2019-03-15T18:19:48Z</dcterms:modified>
</cp:coreProperties>
</file>