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274E437F-D48D-4FF5-9CCB-60AB02CE04F9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AAF"/>
    <a:srgbClr val="EF8990"/>
    <a:srgbClr val="2796BD"/>
    <a:srgbClr val="00A4DE"/>
    <a:srgbClr val="37CBFF"/>
    <a:srgbClr val="002F8E"/>
    <a:srgbClr val="EA646E"/>
    <a:srgbClr val="CC0000"/>
    <a:srgbClr val="A66BD3"/>
    <a:srgbClr val="CFA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6400" autoAdjust="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6" d="100"/>
          <a:sy n="116" d="100"/>
        </p:scale>
        <p:origin x="43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9998C-4B16-4385-A2AF-233B4E0ED30A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0AC01-F33A-445F-AE12-29B7385FFB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507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790F-5F92-45BB-B8C6-5553D248769D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19CC2-5513-4059-927D-D39BABD9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050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19CC2-5513-4059-927D-D39BABD99C2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50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37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417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197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9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676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1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96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74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9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63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70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90000">
              <a:schemeClr val="accent1">
                <a:alpha val="90000"/>
                <a:lumMod val="27000"/>
                <a:lumOff val="73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8A5E8-BD15-4B63-9A34-1215F5FC573E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581B-5EB9-4428-B53F-9862D7046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77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506">
              <a:schemeClr val="accent1">
                <a:lumMod val="20000"/>
                <a:lumOff val="80000"/>
              </a:schemeClr>
            </a:gs>
            <a:gs pos="0">
              <a:schemeClr val="accent5">
                <a:lumMod val="40000"/>
                <a:lumOff val="60000"/>
              </a:schemeClr>
            </a:gs>
            <a:gs pos="46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7638" y="0"/>
            <a:ext cx="12033849" cy="679761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623095" y="453151"/>
            <a:ext cx="4382217" cy="57365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Mapa Estratégico NUCLEP </a:t>
            </a:r>
          </a:p>
          <a:p>
            <a:pPr algn="ctr"/>
            <a:r>
              <a:rPr lang="pt-BR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2024-2028</a:t>
            </a:r>
            <a:endParaRPr lang="pt-BR" sz="1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061051" y="1656267"/>
            <a:ext cx="2527540" cy="13629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Arial Narrow" panose="020B0606020202030204" pitchFamily="34" charset="0"/>
                <a:cs typeface="Arial" panose="020B0604020202020204" pitchFamily="34" charset="0"/>
              </a:rPr>
              <a:t>Valores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Ética e transparência;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Respeito às pessoas e à vida;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Qualidade;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Sustentabilidade;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Contabilidade; 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Excelência.</a:t>
            </a:r>
            <a:endParaRPr lang="pt-BR" sz="1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063042" y="1656267"/>
            <a:ext cx="3312544" cy="13629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dirty="0" smtClean="0">
                <a:latin typeface="Arial Narrow" panose="020B0606020202030204" pitchFamily="34" charset="0"/>
                <a:cs typeface="Arial" panose="020B0604020202020204" pitchFamily="34" charset="0"/>
              </a:rPr>
              <a:t>Missão</a:t>
            </a:r>
          </a:p>
          <a:p>
            <a:pPr algn="ctr"/>
            <a:r>
              <a:rPr lang="pt-BR" sz="1000" dirty="0">
                <a:latin typeface="Arial Narrow" panose="020B0606020202030204" pitchFamily="34" charset="0"/>
                <a:cs typeface="Arial" panose="020B0604020202020204" pitchFamily="34" charset="0"/>
              </a:rPr>
              <a:t>Atuar na área de caldeiraria mecânica pesada, a fim de contribuir para o desenvolvimento do país, visando atender as demandas estratégicas da nação, principalmente nas seguintes áreas de atuação: Nuclear, Defesa, Petróleo e Gás, </a:t>
            </a:r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Mineração, </a:t>
            </a:r>
            <a:r>
              <a:rPr lang="pt-BR" sz="1000" dirty="0">
                <a:latin typeface="Arial Narrow" panose="020B0606020202030204" pitchFamily="34" charset="0"/>
                <a:cs typeface="Arial" panose="020B0604020202020204" pitchFamily="34" charset="0"/>
              </a:rPr>
              <a:t>G</a:t>
            </a:r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eração e </a:t>
            </a:r>
            <a:r>
              <a:rPr lang="pt-BR" sz="1000" dirty="0">
                <a:latin typeface="Arial Narrow" panose="020B0606020202030204" pitchFamily="34" charset="0"/>
                <a:cs typeface="Arial" panose="020B0604020202020204" pitchFamily="34" charset="0"/>
              </a:rPr>
              <a:t>outras fontes de energia.</a:t>
            </a:r>
          </a:p>
          <a:p>
            <a:pPr algn="ctr"/>
            <a:endParaRPr lang="pt-BR" dirty="0">
              <a:latin typeface="Arial Narrow" panose="020B0606020202030204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850037" y="1621764"/>
            <a:ext cx="3657601" cy="138885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Arial Narrow" panose="020B0606020202030204" pitchFamily="34" charset="0"/>
                <a:cs typeface="Arial" panose="020B0604020202020204" pitchFamily="34" charset="0"/>
              </a:rPr>
              <a:t>Visão</a:t>
            </a:r>
          </a:p>
          <a:p>
            <a:pPr algn="ctr"/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Ser </a:t>
            </a:r>
            <a:r>
              <a:rPr lang="pt-BR" sz="1000" dirty="0">
                <a:latin typeface="Arial Narrow" panose="020B0606020202030204" pitchFamily="34" charset="0"/>
                <a:cs typeface="Arial" panose="020B0604020202020204" pitchFamily="34" charset="0"/>
              </a:rPr>
              <a:t>referência no mercado de caldeiraria mecânica pesada, na fabricação de equipamentos e componentes para atender às demandas estratégicas da nação no mercado nacional até 2030.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3467819" y="3541684"/>
            <a:ext cx="4502989" cy="41406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Arial Narrow" panose="020B0606020202030204" pitchFamily="34" charset="0"/>
                <a:cs typeface="Arial" panose="020B0604020202020204" pitchFamily="34" charset="0"/>
              </a:rPr>
              <a:t>Objetivos Estratégicos</a:t>
            </a:r>
            <a:endParaRPr lang="pt-BR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00895" y="4295955"/>
            <a:ext cx="2958863" cy="122979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Estar preparada para as obras estratégicas em caldeiraria pesada</a:t>
            </a:r>
          </a:p>
          <a:p>
            <a:pPr algn="ctr"/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Possuir condições tecnológicas, com mão de obra qualificada e competitiva para atender aos projetos estratégicos.</a:t>
            </a:r>
            <a:endParaRPr lang="pt-BR" sz="1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373592" y="4287068"/>
            <a:ext cx="3407435" cy="12297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Reduzir dependência do tesouro</a:t>
            </a:r>
          </a:p>
          <a:p>
            <a:pPr algn="ctr"/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Através da atuação em novos mercados e novos projetos, eliminar forma gradativa a dependência do Tesouro nacional, de modo a alcançar a sua independência financeira.</a:t>
            </a:r>
            <a:endParaRPr lang="pt-BR" sz="1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8522897" y="4295956"/>
            <a:ext cx="2311880" cy="12297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Ampliar a participação do Mercado</a:t>
            </a:r>
          </a:p>
          <a:p>
            <a:pPr algn="ctr"/>
            <a:r>
              <a:rPr lang="pt-BR" sz="1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Ampliar no seu portfólio de obras nos seus diversos segmentos de atuação</a:t>
            </a:r>
            <a:r>
              <a:rPr lang="pt-BR" sz="1000" dirty="0" smtClean="0">
                <a:latin typeface="Arial Narrow" panose="020B0606020202030204" pitchFamily="34" charset="0"/>
              </a:rPr>
              <a:t>.</a:t>
            </a:r>
            <a:endParaRPr lang="pt-BR" sz="1000" dirty="0">
              <a:latin typeface="Arial Narrow" panose="020B0606020202030204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888522" y="6134192"/>
            <a:ext cx="10377576" cy="33643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Arial Narrow" panose="020B0606020202030204" pitchFamily="34" charset="0"/>
                <a:cs typeface="Arial" panose="020B0604020202020204" pitchFamily="34" charset="0"/>
              </a:rPr>
              <a:t>Pilares: Nossos valores – Pessoas – Conhecimento – Tecnologia - Qualidade</a:t>
            </a:r>
            <a:endParaRPr lang="pt-BR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17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196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 Carneiro de Freitas Machado</dc:creator>
  <cp:lastModifiedBy>Tatiane Oliveira</cp:lastModifiedBy>
  <cp:revision>43</cp:revision>
  <dcterms:created xsi:type="dcterms:W3CDTF">2023-10-16T14:39:40Z</dcterms:created>
  <dcterms:modified xsi:type="dcterms:W3CDTF">2023-11-29T17:22:36Z</dcterms:modified>
  <cp:contentStatus/>
</cp:coreProperties>
</file>