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  <p:sldMasterId id="2147483735" r:id="rId2"/>
  </p:sldMasterIdLst>
  <p:handoutMasterIdLst>
    <p:handoutMasterId r:id="rId9"/>
  </p:handoutMasterIdLst>
  <p:sldIdLst>
    <p:sldId id="340" r:id="rId3"/>
    <p:sldId id="345" r:id="rId4"/>
    <p:sldId id="342" r:id="rId5"/>
    <p:sldId id="343" r:id="rId6"/>
    <p:sldId id="344" r:id="rId7"/>
    <p:sldId id="319" r:id="rId8"/>
  </p:sldIdLst>
  <p:sldSz cx="12192000" cy="6858000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93E"/>
    <a:srgbClr val="70AD47"/>
    <a:srgbClr val="C3D8BB"/>
    <a:srgbClr val="3BB878"/>
    <a:srgbClr val="5089BC"/>
    <a:srgbClr val="00973A"/>
    <a:srgbClr val="3B67AE"/>
    <a:srgbClr val="4374A0"/>
    <a:srgbClr val="DABC00"/>
    <a:srgbClr val="5B9BD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4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34015000202536"/>
          <c:y val="6.8207865802954556E-2"/>
          <c:w val="0.52871112204724413"/>
          <c:h val="0.88812366958067246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Valores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364-4C1D-B961-BF84A99E346B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64-4C1D-B961-BF84A99E346B}"/>
              </c:ext>
            </c:extLst>
          </c:dPt>
          <c:dPt>
            <c:idx val="2"/>
            <c:bubble3D val="0"/>
            <c:spPr>
              <a:solidFill>
                <a:schemeClr val="accent6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4-4C1D-B961-BF84A99E346B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4-4C1D-B961-BF84A99E346B}"/>
              </c:ext>
            </c:extLst>
          </c:dPt>
          <c:dPt>
            <c:idx val="4"/>
            <c:bubble3D val="0"/>
            <c:spPr>
              <a:solidFill>
                <a:schemeClr val="accent6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64-4C1D-B961-BF84A99E346B}"/>
              </c:ext>
            </c:extLst>
          </c:dPt>
          <c:dLbls>
            <c:dLbl>
              <c:idx val="1"/>
              <c:layout>
                <c:manualLayout>
                  <c:x val="1.10584504411625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364-4C1D-B961-BF84A99E346B}"/>
                </c:ext>
              </c:extLst>
            </c:dLbl>
            <c:dLbl>
              <c:idx val="2"/>
              <c:layout>
                <c:manualLayout>
                  <c:x val="7.8988931722589386E-3"/>
                  <c:y val="7.3937167767896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364-4C1D-B961-BF84A99E34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Planilha1!$A$2:$A$6</c:f>
              <c:strCache>
                <c:ptCount val="5"/>
                <c:pt idx="0">
                  <c:v>Proposta de Decreto</c:v>
                </c:pt>
                <c:pt idx="1">
                  <c:v>Proposta de Projeto de Lei</c:v>
                </c:pt>
                <c:pt idx="2">
                  <c:v>Apoio a PL</c:v>
                </c:pt>
                <c:pt idx="3">
                  <c:v>Proposta de Portaria</c:v>
                </c:pt>
                <c:pt idx="4">
                  <c:v>Portaria Publicada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4-4C1D-B961-BF84A99E34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7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34015000202536"/>
          <c:y val="6.8207865802954556E-2"/>
          <c:w val="0.52871112204724413"/>
          <c:h val="0.88812366958067246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Valores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09-4F01-A819-9CEFC33BEAE8}"/>
              </c:ext>
            </c:extLst>
          </c:dPt>
          <c:dPt>
            <c:idx val="1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09-4F01-A819-9CEFC33BEAE8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709-4F01-A819-9CEFC33BEAE8}"/>
              </c:ext>
            </c:extLst>
          </c:dPt>
          <c:dPt>
            <c:idx val="3"/>
            <c:bubble3D val="0"/>
            <c:spPr>
              <a:solidFill>
                <a:schemeClr val="accent4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709-4F01-A819-9CEFC33BEAE8}"/>
              </c:ext>
            </c:extLst>
          </c:dPt>
          <c:dPt>
            <c:idx val="4"/>
            <c:bubble3D val="0"/>
            <c:spPr>
              <a:solidFill>
                <a:schemeClr val="accent4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709-4F01-A819-9CEFC33BEAE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9F629668-C91B-46DD-BDED-B2F0577044AE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709-4F01-A819-9CEFC33BEAE8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5DCA3C9-FEA4-4B25-AA4A-230171E2BA23}" type="VALUE">
                      <a:rPr lang="en-US" sz="1600" b="0"/>
                      <a:pPr>
                        <a:defRPr sz="1600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709-4F01-A819-9CEFC33BEAE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CD9A95B-9147-4A50-A943-572EA07674F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709-4F01-A819-9CEFC33BEAE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BD18621-0446-4B78-9D74-F11B28425308}" type="VALUE">
                      <a:rPr lang="en-US" sz="1600" b="1" smtClean="0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709-4F01-A819-9CEFC33BEAE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9E21FEA-D533-46CD-8ED1-553E83A7C4F6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709-4F01-A819-9CEFC33BEA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Planilha1!$A$2:$A$6</c:f>
              <c:strCache>
                <c:ptCount val="4"/>
                <c:pt idx="0">
                  <c:v>Proposta de Decreto</c:v>
                </c:pt>
                <c:pt idx="1">
                  <c:v>Proposta de Projeto de Lei</c:v>
                </c:pt>
                <c:pt idx="2">
                  <c:v>Proposta de Portaria</c:v>
                </c:pt>
                <c:pt idx="3">
                  <c:v>Portaria Publicada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709-4F01-A819-9CEFC33BEA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7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34015000202536"/>
          <c:y val="6.8207865802954556E-2"/>
          <c:w val="0.52871112204724413"/>
          <c:h val="0.88812366958067246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Valores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D9-48D7-9810-CF669A9100DC}"/>
              </c:ext>
            </c:extLst>
          </c:dPt>
          <c:dPt>
            <c:idx val="1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D9-48D7-9810-CF669A9100DC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D9-48D7-9810-CF669A9100DC}"/>
              </c:ext>
            </c:extLst>
          </c:dPt>
          <c:dPt>
            <c:idx val="3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D9-48D7-9810-CF669A9100DC}"/>
              </c:ext>
            </c:extLst>
          </c:dPt>
          <c:dPt>
            <c:idx val="4"/>
            <c:bubble3D val="0"/>
            <c:spPr>
              <a:solidFill>
                <a:schemeClr val="accent5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4D9-48D7-9810-CF669A9100D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9F629668-C91B-46DD-BDED-B2F0577044AE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4D9-48D7-9810-CF669A9100DC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5DCA3C9-FEA4-4B25-AA4A-230171E2BA23}" type="VALUE">
                      <a:rPr lang="en-US" sz="1600" b="1"/>
                      <a:pPr>
                        <a:defRPr sz="1600" b="1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4D9-48D7-9810-CF669A9100D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CD9A95B-9147-4A50-A943-572EA07674F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4D9-48D7-9810-CF669A9100D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BD18621-0446-4B78-9D74-F11B28425308}" type="VALUE">
                      <a:rPr lang="en-US" sz="1600" b="1" smtClean="0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4D9-48D7-9810-CF669A9100D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9E21FEA-D533-46CD-8ED1-553E83A7C4F6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4D9-48D7-9810-CF669A9100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Planilha1!$A$2:$A$6</c:f>
              <c:strCache>
                <c:ptCount val="3"/>
                <c:pt idx="0">
                  <c:v>PLC</c:v>
                </c:pt>
                <c:pt idx="1">
                  <c:v>Proposta PL</c:v>
                </c:pt>
                <c:pt idx="2">
                  <c:v>Apoio ao PL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4D9-48D7-9810-CF669A9100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7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0.64036</cdr:x>
      <cdr:y>0.54347</cdr:y>
    </cdr:from>
    <cdr:to>
      <cdr:x>0.68734</cdr:x>
      <cdr:y>0.67717</cdr:y>
    </cdr:to>
    <cdr:sp macro="" textlink="">
      <cdr:nvSpPr>
        <cdr:cNvPr id="6" name="Retângulo 5"/>
        <cdr:cNvSpPr/>
      </cdr:nvSpPr>
      <cdr:spPr>
        <a:xfrm xmlns:a="http://schemas.openxmlformats.org/drawingml/2006/main" rot="6676607">
          <a:off x="4992260" y="2956154"/>
          <a:ext cx="688946" cy="3777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spcFirstLastPara="1" wrap="none" lIns="91440" tIns="45720" rIns="91440" bIns="45720" numCol="1">
          <a:prstTxWarp prst="textArchDown">
            <a:avLst>
              <a:gd name="adj" fmla="val 11292269"/>
            </a:avLst>
          </a:prstTxWarp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5000"/>
            </a:lnSpc>
          </a:pPr>
          <a:r>
            <a:rPr lang="pt-BR" sz="5400" b="0" cap="none" spc="0" dirty="0" smtClean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Apoio</a:t>
          </a:r>
        </a:p>
        <a:p xmlns:a="http://schemas.openxmlformats.org/drawingml/2006/main">
          <a:pPr algn="ctr">
            <a:lnSpc>
              <a:spcPts val="5000"/>
            </a:lnSpc>
          </a:pPr>
          <a:r>
            <a:rPr lang="pt-BR" sz="5400" dirty="0" smtClean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Legislativo</a:t>
          </a:r>
          <a:endParaRPr lang="pt-BR" sz="5400" b="0" cap="none" spc="0" dirty="0">
            <a:ln w="0"/>
            <a:solidFill>
              <a:schemeClr val="bg1">
                <a:lumMod val="95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9B7470B9-9BC4-47A1-B7C3-A94A60854F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8886652-948E-4A17-8C08-D48C64D7AF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2C2EAEE-9F92-4BB3-A6E8-A302F43EBDFE}" type="datetimeFigureOut">
              <a:rPr lang="pt-BR" smtClean="0"/>
              <a:t>07/12/2022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C20362C-920C-47DB-9537-DEA03081D5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E6A1518-CB6E-43A4-BE0A-4AADFB3A07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EB4CE9-BF74-4308-BF6D-EE2A42C7E74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5198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padra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70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16B7F37-3030-4241-B0D0-06F127BD65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457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6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C0E0194-12C4-45A8-A262-2AC25342AD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6222" y="2453532"/>
            <a:ext cx="8319556" cy="195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95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288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fase na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3012F93A-4229-4333-9BBA-CA32D2C61A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91301" y="847154"/>
            <a:ext cx="4510088" cy="450532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B67AE"/>
                </a:solidFill>
              </a:defRPr>
            </a:lvl1pPr>
          </a:lstStyle>
          <a:p>
            <a:r>
              <a:rPr lang="pt-BR" dirty="0"/>
              <a:t>Insira sua imagem</a:t>
            </a:r>
          </a:p>
          <a:p>
            <a:r>
              <a:rPr lang="pt-BR" dirty="0"/>
              <a:t>aqui</a:t>
            </a:r>
          </a:p>
        </p:txBody>
      </p:sp>
      <p:grpSp>
        <p:nvGrpSpPr>
          <p:cNvPr id="2" name="Gráfico 3">
            <a:extLst>
              <a:ext uri="{FF2B5EF4-FFF2-40B4-BE49-F238E27FC236}">
                <a16:creationId xmlns:a16="http://schemas.microsoft.com/office/drawing/2014/main" id="{EF5353E4-13F4-4389-AFE5-56C8C5D67115}"/>
              </a:ext>
            </a:extLst>
          </p:cNvPr>
          <p:cNvGrpSpPr/>
          <p:nvPr/>
        </p:nvGrpSpPr>
        <p:grpSpPr>
          <a:xfrm>
            <a:off x="5931015" y="184642"/>
            <a:ext cx="5830348" cy="5830348"/>
            <a:chOff x="5931015" y="184642"/>
            <a:chExt cx="5830348" cy="5830348"/>
          </a:xfrm>
        </p:grpSpPr>
        <p:sp>
          <p:nvSpPr>
            <p:cNvPr id="3" name="Forma Livre: Forma 2">
              <a:extLst>
                <a:ext uri="{FF2B5EF4-FFF2-40B4-BE49-F238E27FC236}">
                  <a16:creationId xmlns:a16="http://schemas.microsoft.com/office/drawing/2014/main" id="{51E07660-1935-4362-9207-73D7C8791E60}"/>
                </a:ext>
              </a:extLst>
            </p:cNvPr>
            <p:cNvSpPr/>
            <p:nvPr/>
          </p:nvSpPr>
          <p:spPr>
            <a:xfrm>
              <a:off x="5931015" y="184642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6EAF24E9-E244-42E5-947A-20799A2E7F15}"/>
                </a:ext>
              </a:extLst>
            </p:cNvPr>
            <p:cNvSpPr/>
            <p:nvPr/>
          </p:nvSpPr>
          <p:spPr>
            <a:xfrm>
              <a:off x="5931015" y="184642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FFDA74C7-1255-462D-A7BF-41A10839DFCD}"/>
                </a:ext>
              </a:extLst>
            </p:cNvPr>
            <p:cNvSpPr/>
            <p:nvPr/>
          </p:nvSpPr>
          <p:spPr>
            <a:xfrm>
              <a:off x="7363034" y="4951952"/>
              <a:ext cx="3634924" cy="1064515"/>
            </a:xfrm>
            <a:custGeom>
              <a:avLst/>
              <a:gdLst>
                <a:gd name="connsiteX0" fmla="*/ 12218 w 3634924"/>
                <a:gd name="connsiteY0" fmla="*/ 565086 h 1064515"/>
                <a:gd name="connsiteX1" fmla="*/ 125287 w 3634924"/>
                <a:gd name="connsiteY1" fmla="*/ 535572 h 1064515"/>
                <a:gd name="connsiteX2" fmla="*/ 2132616 w 3634924"/>
                <a:gd name="connsiteY2" fmla="*/ 818887 h 1064515"/>
                <a:gd name="connsiteX3" fmla="*/ 3490725 w 3634924"/>
                <a:gd name="connsiteY3" fmla="*/ 26362 h 1064515"/>
                <a:gd name="connsiteX4" fmla="*/ 3606688 w 3634924"/>
                <a:gd name="connsiteY4" fmla="*/ 20813 h 1064515"/>
                <a:gd name="connsiteX5" fmla="*/ 3606688 w 3634924"/>
                <a:gd name="connsiteY5" fmla="*/ 20813 h 1064515"/>
                <a:gd name="connsiteX6" fmla="*/ 3612318 w 3634924"/>
                <a:gd name="connsiteY6" fmla="*/ 140636 h 1064515"/>
                <a:gd name="connsiteX7" fmla="*/ 3078820 w 3634924"/>
                <a:gd name="connsiteY7" fmla="*/ 589613 h 1064515"/>
                <a:gd name="connsiteX8" fmla="*/ 2172021 w 3634924"/>
                <a:gd name="connsiteY8" fmla="*/ 981010 h 1064515"/>
                <a:gd name="connsiteX9" fmla="*/ 42777 w 3634924"/>
                <a:gd name="connsiteY9" fmla="*/ 682095 h 1064515"/>
                <a:gd name="connsiteX10" fmla="*/ 12218 w 3634924"/>
                <a:gd name="connsiteY10" fmla="*/ 565086 h 1064515"/>
                <a:gd name="connsiteX11" fmla="*/ 12218 w 3634924"/>
                <a:gd name="connsiteY11" fmla="*/ 565086 h 106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4924" h="1064515">
                  <a:moveTo>
                    <a:pt x="12218" y="565086"/>
                  </a:moveTo>
                  <a:cubicBezTo>
                    <a:pt x="35781" y="526404"/>
                    <a:pt x="85882" y="513135"/>
                    <a:pt x="125287" y="535572"/>
                  </a:cubicBezTo>
                  <a:cubicBezTo>
                    <a:pt x="713227" y="870515"/>
                    <a:pt x="1424851" y="990822"/>
                    <a:pt x="2132616" y="818887"/>
                  </a:cubicBezTo>
                  <a:cubicBezTo>
                    <a:pt x="2657106" y="691504"/>
                    <a:pt x="3124981" y="418161"/>
                    <a:pt x="3490725" y="26362"/>
                  </a:cubicBezTo>
                  <a:cubicBezTo>
                    <a:pt x="3521445" y="-6530"/>
                    <a:pt x="3572832" y="-8942"/>
                    <a:pt x="3606688" y="20813"/>
                  </a:cubicBezTo>
                  <a:lnTo>
                    <a:pt x="3606688" y="20813"/>
                  </a:lnTo>
                  <a:cubicBezTo>
                    <a:pt x="3642073" y="51935"/>
                    <a:pt x="3644485" y="106137"/>
                    <a:pt x="3612318" y="140636"/>
                  </a:cubicBezTo>
                  <a:cubicBezTo>
                    <a:pt x="3451882" y="312491"/>
                    <a:pt x="3272871" y="462793"/>
                    <a:pt x="3078820" y="589613"/>
                  </a:cubicBezTo>
                  <a:cubicBezTo>
                    <a:pt x="2803628" y="769429"/>
                    <a:pt x="2498198" y="901798"/>
                    <a:pt x="2172021" y="981010"/>
                  </a:cubicBezTo>
                  <a:cubicBezTo>
                    <a:pt x="1443750" y="1157931"/>
                    <a:pt x="691112" y="1051618"/>
                    <a:pt x="42777" y="682095"/>
                  </a:cubicBezTo>
                  <a:cubicBezTo>
                    <a:pt x="1523" y="658532"/>
                    <a:pt x="-12470" y="605697"/>
                    <a:pt x="12218" y="565086"/>
                  </a:cubicBezTo>
                  <a:lnTo>
                    <a:pt x="12218" y="565086"/>
                  </a:lnTo>
                  <a:close/>
                </a:path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9B77BB1C-CA2E-4639-AA1B-2E97A09A3935}"/>
                </a:ext>
              </a:extLst>
            </p:cNvPr>
            <p:cNvSpPr/>
            <p:nvPr/>
          </p:nvSpPr>
          <p:spPr>
            <a:xfrm>
              <a:off x="10832763" y="1084477"/>
              <a:ext cx="929649" cy="3662366"/>
            </a:xfrm>
            <a:custGeom>
              <a:avLst/>
              <a:gdLst>
                <a:gd name="connsiteX0" fmla="*/ 326184 w 929649"/>
                <a:gd name="connsiteY0" fmla="*/ 3647032 h 3662366"/>
                <a:gd name="connsiteX1" fmla="*/ 304391 w 929649"/>
                <a:gd name="connsiteY1" fmla="*/ 3532274 h 3662366"/>
                <a:gd name="connsiteX2" fmla="*/ 721924 w 929649"/>
                <a:gd name="connsiteY2" fmla="*/ 1548508 h 3662366"/>
                <a:gd name="connsiteX3" fmla="*/ 22443 w 929649"/>
                <a:gd name="connsiteY3" fmla="*/ 140218 h 3662366"/>
                <a:gd name="connsiteX4" fmla="*/ 24695 w 929649"/>
                <a:gd name="connsiteY4" fmla="*/ 24174 h 3662366"/>
                <a:gd name="connsiteX5" fmla="*/ 24695 w 929649"/>
                <a:gd name="connsiteY5" fmla="*/ 24174 h 3662366"/>
                <a:gd name="connsiteX6" fmla="*/ 144599 w 929649"/>
                <a:gd name="connsiteY6" fmla="*/ 26586 h 3662366"/>
                <a:gd name="connsiteX7" fmla="*/ 556744 w 929649"/>
                <a:gd name="connsiteY7" fmla="*/ 589034 h 3662366"/>
                <a:gd name="connsiteX8" fmla="*/ 886380 w 929649"/>
                <a:gd name="connsiteY8" fmla="*/ 1520121 h 3662366"/>
                <a:gd name="connsiteX9" fmla="*/ 445123 w 929649"/>
                <a:gd name="connsiteY9" fmla="*/ 3624434 h 3662366"/>
                <a:gd name="connsiteX10" fmla="*/ 326184 w 929649"/>
                <a:gd name="connsiteY10" fmla="*/ 3647032 h 3662366"/>
                <a:gd name="connsiteX11" fmla="*/ 326184 w 929649"/>
                <a:gd name="connsiteY11" fmla="*/ 3647032 h 366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9649" h="3662366">
                  <a:moveTo>
                    <a:pt x="326184" y="3647032"/>
                  </a:moveTo>
                  <a:cubicBezTo>
                    <a:pt x="289191" y="3620896"/>
                    <a:pt x="279381" y="3570071"/>
                    <a:pt x="304391" y="3532274"/>
                  </a:cubicBezTo>
                  <a:cubicBezTo>
                    <a:pt x="678016" y="2968218"/>
                    <a:pt x="845929" y="2266245"/>
                    <a:pt x="721924" y="1548508"/>
                  </a:cubicBezTo>
                  <a:cubicBezTo>
                    <a:pt x="630086" y="1016620"/>
                    <a:pt x="388750" y="531454"/>
                    <a:pt x="22443" y="140218"/>
                  </a:cubicBezTo>
                  <a:cubicBezTo>
                    <a:pt x="-8357" y="107327"/>
                    <a:pt x="-7312" y="55859"/>
                    <a:pt x="24695" y="24174"/>
                  </a:cubicBezTo>
                  <a:lnTo>
                    <a:pt x="24695" y="24174"/>
                  </a:lnTo>
                  <a:cubicBezTo>
                    <a:pt x="58149" y="-9039"/>
                    <a:pt x="112351" y="-7833"/>
                    <a:pt x="144599" y="26586"/>
                  </a:cubicBezTo>
                  <a:cubicBezTo>
                    <a:pt x="305275" y="198200"/>
                    <a:pt x="443274" y="386862"/>
                    <a:pt x="556744" y="589034"/>
                  </a:cubicBezTo>
                  <a:cubicBezTo>
                    <a:pt x="717662" y="875646"/>
                    <a:pt x="829202" y="1189359"/>
                    <a:pt x="886380" y="1520121"/>
                  </a:cubicBezTo>
                  <a:cubicBezTo>
                    <a:pt x="1013924" y="2258605"/>
                    <a:pt x="857349" y="3002396"/>
                    <a:pt x="445123" y="3624434"/>
                  </a:cubicBezTo>
                  <a:cubicBezTo>
                    <a:pt x="418746" y="3664000"/>
                    <a:pt x="365026" y="3674454"/>
                    <a:pt x="326184" y="3647032"/>
                  </a:cubicBezTo>
                  <a:lnTo>
                    <a:pt x="326184" y="3647032"/>
                  </a:lnTo>
                  <a:close/>
                </a:path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698681B0-BBDB-4242-BFA9-F7F3E44D1EB8}"/>
                </a:ext>
              </a:extLst>
            </p:cNvPr>
            <p:cNvSpPr/>
            <p:nvPr/>
          </p:nvSpPr>
          <p:spPr>
            <a:xfrm>
              <a:off x="6443795" y="184657"/>
              <a:ext cx="3526139" cy="1376017"/>
            </a:xfrm>
            <a:custGeom>
              <a:avLst/>
              <a:gdLst>
                <a:gd name="connsiteX0" fmla="*/ 3519327 w 3526139"/>
                <a:gd name="connsiteY0" fmla="*/ 316352 h 1376017"/>
                <a:gd name="connsiteX1" fmla="*/ 3411566 w 3526139"/>
                <a:gd name="connsiteY1" fmla="*/ 361467 h 1376017"/>
                <a:gd name="connsiteX2" fmla="*/ 1384294 w 3526139"/>
                <a:gd name="connsiteY2" fmla="*/ 364281 h 1376017"/>
                <a:gd name="connsiteX3" fmla="*/ 151638 w 3526139"/>
                <a:gd name="connsiteY3" fmla="*/ 1340483 h 1376017"/>
                <a:gd name="connsiteX4" fmla="*/ 37604 w 3526139"/>
                <a:gd name="connsiteY4" fmla="*/ 1362356 h 1376017"/>
                <a:gd name="connsiteX5" fmla="*/ 37604 w 3526139"/>
                <a:gd name="connsiteY5" fmla="*/ 1362356 h 1376017"/>
                <a:gd name="connsiteX6" fmla="*/ 15167 w 3526139"/>
                <a:gd name="connsiteY6" fmla="*/ 1244543 h 1376017"/>
                <a:gd name="connsiteX7" fmla="*/ 479906 w 3526139"/>
                <a:gd name="connsiteY7" fmla="*/ 724798 h 1376017"/>
                <a:gd name="connsiteX8" fmla="*/ 1322452 w 3526139"/>
                <a:gd name="connsiteY8" fmla="*/ 209315 h 1376017"/>
                <a:gd name="connsiteX9" fmla="*/ 3472524 w 3526139"/>
                <a:gd name="connsiteY9" fmla="*/ 204811 h 1376017"/>
                <a:gd name="connsiteX10" fmla="*/ 3519327 w 3526139"/>
                <a:gd name="connsiteY10" fmla="*/ 316352 h 1376017"/>
                <a:gd name="connsiteX11" fmla="*/ 3519327 w 3526139"/>
                <a:gd name="connsiteY11" fmla="*/ 316352 h 137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6139" h="1376017">
                  <a:moveTo>
                    <a:pt x="3519327" y="316352"/>
                  </a:moveTo>
                  <a:cubicBezTo>
                    <a:pt x="3501474" y="358009"/>
                    <a:pt x="3453706" y="378113"/>
                    <a:pt x="3411566" y="361467"/>
                  </a:cubicBezTo>
                  <a:cubicBezTo>
                    <a:pt x="2782291" y="112893"/>
                    <a:pt x="2060775" y="94155"/>
                    <a:pt x="1384294" y="364281"/>
                  </a:cubicBezTo>
                  <a:cubicBezTo>
                    <a:pt x="883045" y="564363"/>
                    <a:pt x="458354" y="900995"/>
                    <a:pt x="151638" y="1340483"/>
                  </a:cubicBezTo>
                  <a:cubicBezTo>
                    <a:pt x="125823" y="1377395"/>
                    <a:pt x="75320" y="1387045"/>
                    <a:pt x="37604" y="1362356"/>
                  </a:cubicBezTo>
                  <a:lnTo>
                    <a:pt x="37604" y="1362356"/>
                  </a:lnTo>
                  <a:cubicBezTo>
                    <a:pt x="-1801" y="1336542"/>
                    <a:pt x="-11853" y="1283225"/>
                    <a:pt x="15167" y="1244543"/>
                  </a:cubicBezTo>
                  <a:cubicBezTo>
                    <a:pt x="149788" y="1051780"/>
                    <a:pt x="305720" y="877674"/>
                    <a:pt x="479906" y="724798"/>
                  </a:cubicBezTo>
                  <a:cubicBezTo>
                    <a:pt x="726952" y="507989"/>
                    <a:pt x="1010669" y="333803"/>
                    <a:pt x="1322452" y="209315"/>
                  </a:cubicBezTo>
                  <a:cubicBezTo>
                    <a:pt x="2018475" y="-68532"/>
                    <a:pt x="2778591" y="-69497"/>
                    <a:pt x="3472524" y="204811"/>
                  </a:cubicBezTo>
                  <a:cubicBezTo>
                    <a:pt x="3516754" y="222342"/>
                    <a:pt x="3538065" y="272684"/>
                    <a:pt x="3519327" y="316352"/>
                  </a:cubicBezTo>
                  <a:lnTo>
                    <a:pt x="3519327" y="316352"/>
                  </a:lnTo>
                  <a:close/>
                </a:path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5C792570-19B1-4A26-8844-BFD8EC8F0BBE}"/>
                </a:ext>
              </a:extLst>
            </p:cNvPr>
            <p:cNvSpPr/>
            <p:nvPr/>
          </p:nvSpPr>
          <p:spPr>
            <a:xfrm>
              <a:off x="5931037" y="1803309"/>
              <a:ext cx="1223654" cy="3586430"/>
            </a:xfrm>
            <a:custGeom>
              <a:avLst/>
              <a:gdLst>
                <a:gd name="connsiteX0" fmla="*/ 397085 w 1223654"/>
                <a:gd name="connsiteY0" fmla="*/ 9246 h 3586430"/>
                <a:gd name="connsiteX1" fmla="*/ 434882 w 1223654"/>
                <a:gd name="connsiteY1" fmla="*/ 119822 h 3586430"/>
                <a:gd name="connsiteX2" fmla="*/ 301387 w 1223654"/>
                <a:gd name="connsiteY2" fmla="*/ 2142672 h 3586430"/>
                <a:gd name="connsiteX3" fmla="*/ 1192586 w 1223654"/>
                <a:gd name="connsiteY3" fmla="*/ 3438135 h 3586430"/>
                <a:gd name="connsiteX4" fmla="*/ 1206739 w 1223654"/>
                <a:gd name="connsiteY4" fmla="*/ 3553375 h 3586430"/>
                <a:gd name="connsiteX5" fmla="*/ 1206739 w 1223654"/>
                <a:gd name="connsiteY5" fmla="*/ 3553375 h 3586430"/>
                <a:gd name="connsiteX6" fmla="*/ 1087720 w 1223654"/>
                <a:gd name="connsiteY6" fmla="*/ 3567850 h 3586430"/>
                <a:gd name="connsiteX7" fmla="*/ 600383 w 1223654"/>
                <a:gd name="connsiteY7" fmla="*/ 3069174 h 3586430"/>
                <a:gd name="connsiteX8" fmla="*/ 142721 w 1223654"/>
                <a:gd name="connsiteY8" fmla="*/ 2193898 h 3586430"/>
                <a:gd name="connsiteX9" fmla="*/ 282649 w 1223654"/>
                <a:gd name="connsiteY9" fmla="*/ 48330 h 3586430"/>
                <a:gd name="connsiteX10" fmla="*/ 397085 w 1223654"/>
                <a:gd name="connsiteY10" fmla="*/ 9246 h 3586430"/>
                <a:gd name="connsiteX11" fmla="*/ 397085 w 1223654"/>
                <a:gd name="connsiteY11" fmla="*/ 9246 h 358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3654" h="3586430">
                  <a:moveTo>
                    <a:pt x="397085" y="9246"/>
                  </a:moveTo>
                  <a:cubicBezTo>
                    <a:pt x="437455" y="29914"/>
                    <a:pt x="454343" y="78889"/>
                    <a:pt x="434882" y="119822"/>
                  </a:cubicBezTo>
                  <a:cubicBezTo>
                    <a:pt x="144570" y="731003"/>
                    <a:pt x="77421" y="1449544"/>
                    <a:pt x="301387" y="2142672"/>
                  </a:cubicBezTo>
                  <a:cubicBezTo>
                    <a:pt x="467371" y="2656225"/>
                    <a:pt x="774731" y="3102548"/>
                    <a:pt x="1192586" y="3438135"/>
                  </a:cubicBezTo>
                  <a:cubicBezTo>
                    <a:pt x="1227728" y="3466362"/>
                    <a:pt x="1233921" y="3517427"/>
                    <a:pt x="1206739" y="3553375"/>
                  </a:cubicBezTo>
                  <a:lnTo>
                    <a:pt x="1206739" y="3553375"/>
                  </a:lnTo>
                  <a:cubicBezTo>
                    <a:pt x="1178271" y="3591010"/>
                    <a:pt x="1124471" y="3597444"/>
                    <a:pt x="1087720" y="3567850"/>
                  </a:cubicBezTo>
                  <a:cubicBezTo>
                    <a:pt x="904446" y="3420603"/>
                    <a:pt x="741196" y="3253252"/>
                    <a:pt x="600383" y="3069174"/>
                  </a:cubicBezTo>
                  <a:cubicBezTo>
                    <a:pt x="400623" y="2808135"/>
                    <a:pt x="245898" y="2513321"/>
                    <a:pt x="142721" y="2193898"/>
                  </a:cubicBezTo>
                  <a:cubicBezTo>
                    <a:pt x="-87759" y="1480746"/>
                    <a:pt x="-37658" y="722318"/>
                    <a:pt x="282649" y="48330"/>
                  </a:cubicBezTo>
                  <a:cubicBezTo>
                    <a:pt x="303075" y="5467"/>
                    <a:pt x="354785" y="-12467"/>
                    <a:pt x="397085" y="9246"/>
                  </a:cubicBezTo>
                  <a:lnTo>
                    <a:pt x="397085" y="9246"/>
                  </a:lnTo>
                  <a:close/>
                </a:path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583C844D-C96A-4364-9F10-FFC2C39C2609}"/>
                </a:ext>
              </a:extLst>
            </p:cNvPr>
            <p:cNvSpPr/>
            <p:nvPr/>
          </p:nvSpPr>
          <p:spPr>
            <a:xfrm>
              <a:off x="6457318" y="711106"/>
              <a:ext cx="4778282" cy="4778911"/>
            </a:xfrm>
            <a:custGeom>
              <a:avLst/>
              <a:gdLst>
                <a:gd name="connsiteX0" fmla="*/ 2389755 w 4778282"/>
                <a:gd name="connsiteY0" fmla="*/ 4778911 h 4778911"/>
                <a:gd name="connsiteX1" fmla="*/ 1592164 w 4778282"/>
                <a:gd name="connsiteY1" fmla="*/ 4640994 h 4778911"/>
                <a:gd name="connsiteX2" fmla="*/ 233813 w 4778282"/>
                <a:gd name="connsiteY2" fmla="*/ 3417666 h 4778911"/>
                <a:gd name="connsiteX3" fmla="*/ 138356 w 4778282"/>
                <a:gd name="connsiteY3" fmla="*/ 1592164 h 4778911"/>
                <a:gd name="connsiteX4" fmla="*/ 1361684 w 4778282"/>
                <a:gd name="connsiteY4" fmla="*/ 233813 h 4778911"/>
                <a:gd name="connsiteX5" fmla="*/ 3187186 w 4778282"/>
                <a:gd name="connsiteY5" fmla="*/ 138356 h 4778911"/>
                <a:gd name="connsiteX6" fmla="*/ 4778268 w 4778282"/>
                <a:gd name="connsiteY6" fmla="*/ 2340539 h 4778911"/>
                <a:gd name="connsiteX7" fmla="*/ 4709269 w 4778282"/>
                <a:gd name="connsiteY7" fmla="*/ 2409941 h 4778911"/>
                <a:gd name="connsiteX8" fmla="*/ 4709269 w 4778282"/>
                <a:gd name="connsiteY8" fmla="*/ 2409941 h 4778911"/>
                <a:gd name="connsiteX9" fmla="*/ 4641557 w 4778282"/>
                <a:gd name="connsiteY9" fmla="*/ 2342630 h 4778911"/>
                <a:gd name="connsiteX10" fmla="*/ 3141589 w 4778282"/>
                <a:gd name="connsiteY10" fmla="*/ 267267 h 4778911"/>
                <a:gd name="connsiteX11" fmla="*/ 1420550 w 4778282"/>
                <a:gd name="connsiteY11" fmla="*/ 357256 h 4778911"/>
                <a:gd name="connsiteX12" fmla="*/ 267267 w 4778282"/>
                <a:gd name="connsiteY12" fmla="*/ 1637842 h 4778911"/>
                <a:gd name="connsiteX13" fmla="*/ 1637841 w 4778282"/>
                <a:gd name="connsiteY13" fmla="*/ 4512163 h 4778911"/>
                <a:gd name="connsiteX14" fmla="*/ 2924217 w 4778282"/>
                <a:gd name="connsiteY14" fmla="*/ 4577302 h 4778911"/>
                <a:gd name="connsiteX15" fmla="*/ 3006807 w 4778282"/>
                <a:gd name="connsiteY15" fmla="*/ 4625312 h 4778911"/>
                <a:gd name="connsiteX16" fmla="*/ 3006807 w 4778282"/>
                <a:gd name="connsiteY16" fmla="*/ 4625312 h 4778911"/>
                <a:gd name="connsiteX17" fmla="*/ 2957672 w 4778282"/>
                <a:gd name="connsiteY17" fmla="*/ 4709832 h 4778911"/>
                <a:gd name="connsiteX18" fmla="*/ 2389755 w 4778282"/>
                <a:gd name="connsiteY18" fmla="*/ 4778911 h 477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78282" h="4778911">
                  <a:moveTo>
                    <a:pt x="2389755" y="4778911"/>
                  </a:moveTo>
                  <a:cubicBezTo>
                    <a:pt x="2120353" y="4778911"/>
                    <a:pt x="1851433" y="4732832"/>
                    <a:pt x="1592164" y="4640994"/>
                  </a:cubicBezTo>
                  <a:cubicBezTo>
                    <a:pt x="990793" y="4427965"/>
                    <a:pt x="508443" y="3993543"/>
                    <a:pt x="233813" y="3417666"/>
                  </a:cubicBezTo>
                  <a:cubicBezTo>
                    <a:pt x="-40816" y="2841788"/>
                    <a:pt x="-74672" y="2193454"/>
                    <a:pt x="138356" y="1592164"/>
                  </a:cubicBezTo>
                  <a:cubicBezTo>
                    <a:pt x="351385" y="990793"/>
                    <a:pt x="785807" y="508362"/>
                    <a:pt x="1361684" y="233813"/>
                  </a:cubicBezTo>
                  <a:cubicBezTo>
                    <a:pt x="1937562" y="-40816"/>
                    <a:pt x="2585896" y="-74672"/>
                    <a:pt x="3187186" y="138356"/>
                  </a:cubicBezTo>
                  <a:cubicBezTo>
                    <a:pt x="4125993" y="470887"/>
                    <a:pt x="4758003" y="1350184"/>
                    <a:pt x="4778268" y="2340539"/>
                  </a:cubicBezTo>
                  <a:cubicBezTo>
                    <a:pt x="4779072" y="2378899"/>
                    <a:pt x="4747629" y="2410262"/>
                    <a:pt x="4709269" y="2409941"/>
                  </a:cubicBezTo>
                  <a:lnTo>
                    <a:pt x="4709269" y="2409941"/>
                  </a:lnTo>
                  <a:cubicBezTo>
                    <a:pt x="4672116" y="2409619"/>
                    <a:pt x="4642361" y="2379703"/>
                    <a:pt x="4641557" y="2342630"/>
                  </a:cubicBezTo>
                  <a:cubicBezTo>
                    <a:pt x="4622176" y="1409292"/>
                    <a:pt x="4026354" y="580739"/>
                    <a:pt x="3141589" y="267267"/>
                  </a:cubicBezTo>
                  <a:cubicBezTo>
                    <a:pt x="2574638" y="66462"/>
                    <a:pt x="1963456" y="98388"/>
                    <a:pt x="1420550" y="357256"/>
                  </a:cubicBezTo>
                  <a:cubicBezTo>
                    <a:pt x="877645" y="616123"/>
                    <a:pt x="468073" y="1070890"/>
                    <a:pt x="267267" y="1637842"/>
                  </a:cubicBezTo>
                  <a:cubicBezTo>
                    <a:pt x="-147290" y="2808173"/>
                    <a:pt x="467510" y="4097605"/>
                    <a:pt x="1637841" y="4512163"/>
                  </a:cubicBezTo>
                  <a:cubicBezTo>
                    <a:pt x="2054571" y="4659811"/>
                    <a:pt x="2497838" y="4682007"/>
                    <a:pt x="2924217" y="4577302"/>
                  </a:cubicBezTo>
                  <a:cubicBezTo>
                    <a:pt x="2960325" y="4568456"/>
                    <a:pt x="2996916" y="4589526"/>
                    <a:pt x="3006807" y="4625312"/>
                  </a:cubicBezTo>
                  <a:lnTo>
                    <a:pt x="3006807" y="4625312"/>
                  </a:lnTo>
                  <a:cubicBezTo>
                    <a:pt x="3017020" y="4662304"/>
                    <a:pt x="2994905" y="4700664"/>
                    <a:pt x="2957672" y="4709832"/>
                  </a:cubicBezTo>
                  <a:cubicBezTo>
                    <a:pt x="2770377" y="4755912"/>
                    <a:pt x="2579945" y="4778911"/>
                    <a:pt x="2389755" y="4778911"/>
                  </a:cubicBezTo>
                  <a:close/>
                </a:path>
              </a:pathLst>
            </a:custGeom>
            <a:solidFill>
              <a:srgbClr val="DABC00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27694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áfico 4">
            <a:extLst>
              <a:ext uri="{FF2B5EF4-FFF2-40B4-BE49-F238E27FC236}">
                <a16:creationId xmlns:a16="http://schemas.microsoft.com/office/drawing/2014/main" id="{90100C7E-6E9B-4366-93D3-45215D5743DA}"/>
              </a:ext>
            </a:extLst>
          </p:cNvPr>
          <p:cNvGrpSpPr/>
          <p:nvPr/>
        </p:nvGrpSpPr>
        <p:grpSpPr>
          <a:xfrm>
            <a:off x="5931015" y="184642"/>
            <a:ext cx="5830348" cy="5830348"/>
            <a:chOff x="5931015" y="184642"/>
            <a:chExt cx="5830348" cy="5830348"/>
          </a:xfrm>
        </p:grpSpPr>
        <p:sp>
          <p:nvSpPr>
            <p:cNvPr id="3" name="Forma Livre: Forma 2">
              <a:extLst>
                <a:ext uri="{FF2B5EF4-FFF2-40B4-BE49-F238E27FC236}">
                  <a16:creationId xmlns:a16="http://schemas.microsoft.com/office/drawing/2014/main" id="{3DB0F103-33BC-4D81-AC29-7E6B31A75175}"/>
                </a:ext>
              </a:extLst>
            </p:cNvPr>
            <p:cNvSpPr/>
            <p:nvPr/>
          </p:nvSpPr>
          <p:spPr>
            <a:xfrm>
              <a:off x="5931015" y="184642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4" name="Forma Livre: Forma 3">
              <a:extLst>
                <a:ext uri="{FF2B5EF4-FFF2-40B4-BE49-F238E27FC236}">
                  <a16:creationId xmlns:a16="http://schemas.microsoft.com/office/drawing/2014/main" id="{9B374123-72FB-448D-9949-77887ED764D2}"/>
                </a:ext>
              </a:extLst>
            </p:cNvPr>
            <p:cNvSpPr/>
            <p:nvPr/>
          </p:nvSpPr>
          <p:spPr>
            <a:xfrm>
              <a:off x="5931015" y="184642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49FCDF9D-953C-46EF-8589-1E8752BA906B}"/>
                </a:ext>
              </a:extLst>
            </p:cNvPr>
            <p:cNvSpPr/>
            <p:nvPr/>
          </p:nvSpPr>
          <p:spPr>
            <a:xfrm>
              <a:off x="7363034" y="4951952"/>
              <a:ext cx="3634924" cy="1064515"/>
            </a:xfrm>
            <a:custGeom>
              <a:avLst/>
              <a:gdLst>
                <a:gd name="connsiteX0" fmla="*/ 12218 w 3634924"/>
                <a:gd name="connsiteY0" fmla="*/ 565086 h 1064515"/>
                <a:gd name="connsiteX1" fmla="*/ 125287 w 3634924"/>
                <a:gd name="connsiteY1" fmla="*/ 535572 h 1064515"/>
                <a:gd name="connsiteX2" fmla="*/ 2132616 w 3634924"/>
                <a:gd name="connsiteY2" fmla="*/ 818887 h 1064515"/>
                <a:gd name="connsiteX3" fmla="*/ 3490725 w 3634924"/>
                <a:gd name="connsiteY3" fmla="*/ 26362 h 1064515"/>
                <a:gd name="connsiteX4" fmla="*/ 3606688 w 3634924"/>
                <a:gd name="connsiteY4" fmla="*/ 20813 h 1064515"/>
                <a:gd name="connsiteX5" fmla="*/ 3606688 w 3634924"/>
                <a:gd name="connsiteY5" fmla="*/ 20813 h 1064515"/>
                <a:gd name="connsiteX6" fmla="*/ 3612318 w 3634924"/>
                <a:gd name="connsiteY6" fmla="*/ 140636 h 1064515"/>
                <a:gd name="connsiteX7" fmla="*/ 3078820 w 3634924"/>
                <a:gd name="connsiteY7" fmla="*/ 589613 h 1064515"/>
                <a:gd name="connsiteX8" fmla="*/ 2172021 w 3634924"/>
                <a:gd name="connsiteY8" fmla="*/ 981010 h 1064515"/>
                <a:gd name="connsiteX9" fmla="*/ 42777 w 3634924"/>
                <a:gd name="connsiteY9" fmla="*/ 682095 h 1064515"/>
                <a:gd name="connsiteX10" fmla="*/ 12218 w 3634924"/>
                <a:gd name="connsiteY10" fmla="*/ 565086 h 1064515"/>
                <a:gd name="connsiteX11" fmla="*/ 12218 w 3634924"/>
                <a:gd name="connsiteY11" fmla="*/ 565086 h 106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4924" h="1064515">
                  <a:moveTo>
                    <a:pt x="12218" y="565086"/>
                  </a:moveTo>
                  <a:cubicBezTo>
                    <a:pt x="35781" y="526404"/>
                    <a:pt x="85882" y="513135"/>
                    <a:pt x="125287" y="535572"/>
                  </a:cubicBezTo>
                  <a:cubicBezTo>
                    <a:pt x="713227" y="870515"/>
                    <a:pt x="1424851" y="990822"/>
                    <a:pt x="2132616" y="818887"/>
                  </a:cubicBezTo>
                  <a:cubicBezTo>
                    <a:pt x="2657106" y="691504"/>
                    <a:pt x="3124981" y="418161"/>
                    <a:pt x="3490725" y="26362"/>
                  </a:cubicBezTo>
                  <a:cubicBezTo>
                    <a:pt x="3521445" y="-6530"/>
                    <a:pt x="3572832" y="-8942"/>
                    <a:pt x="3606688" y="20813"/>
                  </a:cubicBezTo>
                  <a:lnTo>
                    <a:pt x="3606688" y="20813"/>
                  </a:lnTo>
                  <a:cubicBezTo>
                    <a:pt x="3642073" y="51935"/>
                    <a:pt x="3644485" y="106137"/>
                    <a:pt x="3612318" y="140636"/>
                  </a:cubicBezTo>
                  <a:cubicBezTo>
                    <a:pt x="3451882" y="312491"/>
                    <a:pt x="3272871" y="462793"/>
                    <a:pt x="3078820" y="589613"/>
                  </a:cubicBezTo>
                  <a:cubicBezTo>
                    <a:pt x="2803628" y="769429"/>
                    <a:pt x="2498198" y="901798"/>
                    <a:pt x="2172021" y="981010"/>
                  </a:cubicBezTo>
                  <a:cubicBezTo>
                    <a:pt x="1443750" y="1157931"/>
                    <a:pt x="691112" y="1051618"/>
                    <a:pt x="42777" y="682095"/>
                  </a:cubicBezTo>
                  <a:cubicBezTo>
                    <a:pt x="1523" y="658532"/>
                    <a:pt x="-12470" y="605697"/>
                    <a:pt x="12218" y="565086"/>
                  </a:cubicBezTo>
                  <a:lnTo>
                    <a:pt x="12218" y="565086"/>
                  </a:lnTo>
                  <a:close/>
                </a:path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id="{AE97677F-2E57-47B6-B664-271C20BC1BEF}"/>
                </a:ext>
              </a:extLst>
            </p:cNvPr>
            <p:cNvSpPr/>
            <p:nvPr/>
          </p:nvSpPr>
          <p:spPr>
            <a:xfrm>
              <a:off x="10832763" y="1084477"/>
              <a:ext cx="929649" cy="3662366"/>
            </a:xfrm>
            <a:custGeom>
              <a:avLst/>
              <a:gdLst>
                <a:gd name="connsiteX0" fmla="*/ 326184 w 929649"/>
                <a:gd name="connsiteY0" fmla="*/ 3647032 h 3662366"/>
                <a:gd name="connsiteX1" fmla="*/ 304391 w 929649"/>
                <a:gd name="connsiteY1" fmla="*/ 3532274 h 3662366"/>
                <a:gd name="connsiteX2" fmla="*/ 721924 w 929649"/>
                <a:gd name="connsiteY2" fmla="*/ 1548508 h 3662366"/>
                <a:gd name="connsiteX3" fmla="*/ 22443 w 929649"/>
                <a:gd name="connsiteY3" fmla="*/ 140218 h 3662366"/>
                <a:gd name="connsiteX4" fmla="*/ 24695 w 929649"/>
                <a:gd name="connsiteY4" fmla="*/ 24174 h 3662366"/>
                <a:gd name="connsiteX5" fmla="*/ 24695 w 929649"/>
                <a:gd name="connsiteY5" fmla="*/ 24174 h 3662366"/>
                <a:gd name="connsiteX6" fmla="*/ 144599 w 929649"/>
                <a:gd name="connsiteY6" fmla="*/ 26586 h 3662366"/>
                <a:gd name="connsiteX7" fmla="*/ 556744 w 929649"/>
                <a:gd name="connsiteY7" fmla="*/ 589034 h 3662366"/>
                <a:gd name="connsiteX8" fmla="*/ 886380 w 929649"/>
                <a:gd name="connsiteY8" fmla="*/ 1520121 h 3662366"/>
                <a:gd name="connsiteX9" fmla="*/ 445123 w 929649"/>
                <a:gd name="connsiteY9" fmla="*/ 3624434 h 3662366"/>
                <a:gd name="connsiteX10" fmla="*/ 326184 w 929649"/>
                <a:gd name="connsiteY10" fmla="*/ 3647032 h 3662366"/>
                <a:gd name="connsiteX11" fmla="*/ 326184 w 929649"/>
                <a:gd name="connsiteY11" fmla="*/ 3647032 h 366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9649" h="3662366">
                  <a:moveTo>
                    <a:pt x="326184" y="3647032"/>
                  </a:moveTo>
                  <a:cubicBezTo>
                    <a:pt x="289191" y="3620896"/>
                    <a:pt x="279381" y="3570071"/>
                    <a:pt x="304391" y="3532274"/>
                  </a:cubicBezTo>
                  <a:cubicBezTo>
                    <a:pt x="678016" y="2968218"/>
                    <a:pt x="845929" y="2266245"/>
                    <a:pt x="721924" y="1548508"/>
                  </a:cubicBezTo>
                  <a:cubicBezTo>
                    <a:pt x="630086" y="1016620"/>
                    <a:pt x="388750" y="531454"/>
                    <a:pt x="22443" y="140218"/>
                  </a:cubicBezTo>
                  <a:cubicBezTo>
                    <a:pt x="-8357" y="107327"/>
                    <a:pt x="-7312" y="55859"/>
                    <a:pt x="24695" y="24174"/>
                  </a:cubicBezTo>
                  <a:lnTo>
                    <a:pt x="24695" y="24174"/>
                  </a:lnTo>
                  <a:cubicBezTo>
                    <a:pt x="58149" y="-9039"/>
                    <a:pt x="112351" y="-7833"/>
                    <a:pt x="144599" y="26586"/>
                  </a:cubicBezTo>
                  <a:cubicBezTo>
                    <a:pt x="305275" y="198200"/>
                    <a:pt x="443274" y="386862"/>
                    <a:pt x="556744" y="589034"/>
                  </a:cubicBezTo>
                  <a:cubicBezTo>
                    <a:pt x="717662" y="875646"/>
                    <a:pt x="829202" y="1189359"/>
                    <a:pt x="886380" y="1520121"/>
                  </a:cubicBezTo>
                  <a:cubicBezTo>
                    <a:pt x="1013924" y="2258605"/>
                    <a:pt x="857349" y="3002396"/>
                    <a:pt x="445123" y="3624434"/>
                  </a:cubicBezTo>
                  <a:cubicBezTo>
                    <a:pt x="418746" y="3664000"/>
                    <a:pt x="365026" y="3674454"/>
                    <a:pt x="326184" y="3647032"/>
                  </a:cubicBezTo>
                  <a:lnTo>
                    <a:pt x="326184" y="3647032"/>
                  </a:lnTo>
                  <a:close/>
                </a:path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9313C51E-3D24-4037-B730-EB8EA3CE60E7}"/>
                </a:ext>
              </a:extLst>
            </p:cNvPr>
            <p:cNvSpPr/>
            <p:nvPr/>
          </p:nvSpPr>
          <p:spPr>
            <a:xfrm>
              <a:off x="6443795" y="184657"/>
              <a:ext cx="3526139" cy="1376017"/>
            </a:xfrm>
            <a:custGeom>
              <a:avLst/>
              <a:gdLst>
                <a:gd name="connsiteX0" fmla="*/ 3519327 w 3526139"/>
                <a:gd name="connsiteY0" fmla="*/ 316352 h 1376017"/>
                <a:gd name="connsiteX1" fmla="*/ 3411566 w 3526139"/>
                <a:gd name="connsiteY1" fmla="*/ 361467 h 1376017"/>
                <a:gd name="connsiteX2" fmla="*/ 1384294 w 3526139"/>
                <a:gd name="connsiteY2" fmla="*/ 364281 h 1376017"/>
                <a:gd name="connsiteX3" fmla="*/ 151638 w 3526139"/>
                <a:gd name="connsiteY3" fmla="*/ 1340483 h 1376017"/>
                <a:gd name="connsiteX4" fmla="*/ 37604 w 3526139"/>
                <a:gd name="connsiteY4" fmla="*/ 1362356 h 1376017"/>
                <a:gd name="connsiteX5" fmla="*/ 37604 w 3526139"/>
                <a:gd name="connsiteY5" fmla="*/ 1362356 h 1376017"/>
                <a:gd name="connsiteX6" fmla="*/ 15167 w 3526139"/>
                <a:gd name="connsiteY6" fmla="*/ 1244543 h 1376017"/>
                <a:gd name="connsiteX7" fmla="*/ 479906 w 3526139"/>
                <a:gd name="connsiteY7" fmla="*/ 724798 h 1376017"/>
                <a:gd name="connsiteX8" fmla="*/ 1322452 w 3526139"/>
                <a:gd name="connsiteY8" fmla="*/ 209315 h 1376017"/>
                <a:gd name="connsiteX9" fmla="*/ 3472524 w 3526139"/>
                <a:gd name="connsiteY9" fmla="*/ 204811 h 1376017"/>
                <a:gd name="connsiteX10" fmla="*/ 3519327 w 3526139"/>
                <a:gd name="connsiteY10" fmla="*/ 316352 h 1376017"/>
                <a:gd name="connsiteX11" fmla="*/ 3519327 w 3526139"/>
                <a:gd name="connsiteY11" fmla="*/ 316352 h 137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6139" h="1376017">
                  <a:moveTo>
                    <a:pt x="3519327" y="316352"/>
                  </a:moveTo>
                  <a:cubicBezTo>
                    <a:pt x="3501474" y="358009"/>
                    <a:pt x="3453706" y="378113"/>
                    <a:pt x="3411566" y="361467"/>
                  </a:cubicBezTo>
                  <a:cubicBezTo>
                    <a:pt x="2782291" y="112893"/>
                    <a:pt x="2060775" y="94155"/>
                    <a:pt x="1384294" y="364281"/>
                  </a:cubicBezTo>
                  <a:cubicBezTo>
                    <a:pt x="883045" y="564363"/>
                    <a:pt x="458354" y="900995"/>
                    <a:pt x="151638" y="1340483"/>
                  </a:cubicBezTo>
                  <a:cubicBezTo>
                    <a:pt x="125823" y="1377395"/>
                    <a:pt x="75320" y="1387045"/>
                    <a:pt x="37604" y="1362356"/>
                  </a:cubicBezTo>
                  <a:lnTo>
                    <a:pt x="37604" y="1362356"/>
                  </a:lnTo>
                  <a:cubicBezTo>
                    <a:pt x="-1801" y="1336542"/>
                    <a:pt x="-11853" y="1283225"/>
                    <a:pt x="15167" y="1244543"/>
                  </a:cubicBezTo>
                  <a:cubicBezTo>
                    <a:pt x="149788" y="1051780"/>
                    <a:pt x="305720" y="877674"/>
                    <a:pt x="479906" y="724798"/>
                  </a:cubicBezTo>
                  <a:cubicBezTo>
                    <a:pt x="726952" y="507989"/>
                    <a:pt x="1010669" y="333803"/>
                    <a:pt x="1322452" y="209315"/>
                  </a:cubicBezTo>
                  <a:cubicBezTo>
                    <a:pt x="2018475" y="-68532"/>
                    <a:pt x="2778591" y="-69497"/>
                    <a:pt x="3472524" y="204811"/>
                  </a:cubicBezTo>
                  <a:cubicBezTo>
                    <a:pt x="3516754" y="222342"/>
                    <a:pt x="3538065" y="272684"/>
                    <a:pt x="3519327" y="316352"/>
                  </a:cubicBezTo>
                  <a:lnTo>
                    <a:pt x="3519327" y="316352"/>
                  </a:lnTo>
                  <a:close/>
                </a:path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AF09B7C6-9C05-4982-B726-2C952D4F9FEA}"/>
                </a:ext>
              </a:extLst>
            </p:cNvPr>
            <p:cNvSpPr/>
            <p:nvPr/>
          </p:nvSpPr>
          <p:spPr>
            <a:xfrm>
              <a:off x="5931037" y="1803309"/>
              <a:ext cx="1223654" cy="3586430"/>
            </a:xfrm>
            <a:custGeom>
              <a:avLst/>
              <a:gdLst>
                <a:gd name="connsiteX0" fmla="*/ 397085 w 1223654"/>
                <a:gd name="connsiteY0" fmla="*/ 9246 h 3586430"/>
                <a:gd name="connsiteX1" fmla="*/ 434882 w 1223654"/>
                <a:gd name="connsiteY1" fmla="*/ 119822 h 3586430"/>
                <a:gd name="connsiteX2" fmla="*/ 301387 w 1223654"/>
                <a:gd name="connsiteY2" fmla="*/ 2142672 h 3586430"/>
                <a:gd name="connsiteX3" fmla="*/ 1192586 w 1223654"/>
                <a:gd name="connsiteY3" fmla="*/ 3438135 h 3586430"/>
                <a:gd name="connsiteX4" fmla="*/ 1206739 w 1223654"/>
                <a:gd name="connsiteY4" fmla="*/ 3553375 h 3586430"/>
                <a:gd name="connsiteX5" fmla="*/ 1206739 w 1223654"/>
                <a:gd name="connsiteY5" fmla="*/ 3553375 h 3586430"/>
                <a:gd name="connsiteX6" fmla="*/ 1087720 w 1223654"/>
                <a:gd name="connsiteY6" fmla="*/ 3567850 h 3586430"/>
                <a:gd name="connsiteX7" fmla="*/ 600383 w 1223654"/>
                <a:gd name="connsiteY7" fmla="*/ 3069174 h 3586430"/>
                <a:gd name="connsiteX8" fmla="*/ 142721 w 1223654"/>
                <a:gd name="connsiteY8" fmla="*/ 2193898 h 3586430"/>
                <a:gd name="connsiteX9" fmla="*/ 282649 w 1223654"/>
                <a:gd name="connsiteY9" fmla="*/ 48330 h 3586430"/>
                <a:gd name="connsiteX10" fmla="*/ 397085 w 1223654"/>
                <a:gd name="connsiteY10" fmla="*/ 9246 h 3586430"/>
                <a:gd name="connsiteX11" fmla="*/ 397085 w 1223654"/>
                <a:gd name="connsiteY11" fmla="*/ 9246 h 358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3654" h="3586430">
                  <a:moveTo>
                    <a:pt x="397085" y="9246"/>
                  </a:moveTo>
                  <a:cubicBezTo>
                    <a:pt x="437455" y="29914"/>
                    <a:pt x="454343" y="78889"/>
                    <a:pt x="434882" y="119822"/>
                  </a:cubicBezTo>
                  <a:cubicBezTo>
                    <a:pt x="144570" y="731003"/>
                    <a:pt x="77421" y="1449544"/>
                    <a:pt x="301387" y="2142672"/>
                  </a:cubicBezTo>
                  <a:cubicBezTo>
                    <a:pt x="467371" y="2656225"/>
                    <a:pt x="774731" y="3102548"/>
                    <a:pt x="1192586" y="3438135"/>
                  </a:cubicBezTo>
                  <a:cubicBezTo>
                    <a:pt x="1227728" y="3466362"/>
                    <a:pt x="1233921" y="3517427"/>
                    <a:pt x="1206739" y="3553375"/>
                  </a:cubicBezTo>
                  <a:lnTo>
                    <a:pt x="1206739" y="3553375"/>
                  </a:lnTo>
                  <a:cubicBezTo>
                    <a:pt x="1178271" y="3591010"/>
                    <a:pt x="1124471" y="3597444"/>
                    <a:pt x="1087720" y="3567850"/>
                  </a:cubicBezTo>
                  <a:cubicBezTo>
                    <a:pt x="904446" y="3420603"/>
                    <a:pt x="741196" y="3253252"/>
                    <a:pt x="600383" y="3069174"/>
                  </a:cubicBezTo>
                  <a:cubicBezTo>
                    <a:pt x="400623" y="2808135"/>
                    <a:pt x="245898" y="2513321"/>
                    <a:pt x="142721" y="2193898"/>
                  </a:cubicBezTo>
                  <a:cubicBezTo>
                    <a:pt x="-87759" y="1480746"/>
                    <a:pt x="-37658" y="722318"/>
                    <a:pt x="282649" y="48330"/>
                  </a:cubicBezTo>
                  <a:cubicBezTo>
                    <a:pt x="303075" y="5467"/>
                    <a:pt x="354785" y="-12467"/>
                    <a:pt x="397085" y="9246"/>
                  </a:cubicBezTo>
                  <a:lnTo>
                    <a:pt x="397085" y="9246"/>
                  </a:lnTo>
                  <a:close/>
                </a:path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31C9CE33-67E9-43F6-9B33-034202799F11}"/>
                </a:ext>
              </a:extLst>
            </p:cNvPr>
            <p:cNvSpPr/>
            <p:nvPr/>
          </p:nvSpPr>
          <p:spPr>
            <a:xfrm>
              <a:off x="6457318" y="711106"/>
              <a:ext cx="4778282" cy="4778911"/>
            </a:xfrm>
            <a:custGeom>
              <a:avLst/>
              <a:gdLst>
                <a:gd name="connsiteX0" fmla="*/ 2389755 w 4778282"/>
                <a:gd name="connsiteY0" fmla="*/ 4778911 h 4778911"/>
                <a:gd name="connsiteX1" fmla="*/ 1592164 w 4778282"/>
                <a:gd name="connsiteY1" fmla="*/ 4640994 h 4778911"/>
                <a:gd name="connsiteX2" fmla="*/ 233813 w 4778282"/>
                <a:gd name="connsiteY2" fmla="*/ 3417666 h 4778911"/>
                <a:gd name="connsiteX3" fmla="*/ 138356 w 4778282"/>
                <a:gd name="connsiteY3" fmla="*/ 1592164 h 4778911"/>
                <a:gd name="connsiteX4" fmla="*/ 1361684 w 4778282"/>
                <a:gd name="connsiteY4" fmla="*/ 233813 h 4778911"/>
                <a:gd name="connsiteX5" fmla="*/ 3187186 w 4778282"/>
                <a:gd name="connsiteY5" fmla="*/ 138356 h 4778911"/>
                <a:gd name="connsiteX6" fmla="*/ 4778268 w 4778282"/>
                <a:gd name="connsiteY6" fmla="*/ 2340539 h 4778911"/>
                <a:gd name="connsiteX7" fmla="*/ 4709269 w 4778282"/>
                <a:gd name="connsiteY7" fmla="*/ 2409941 h 4778911"/>
                <a:gd name="connsiteX8" fmla="*/ 4709269 w 4778282"/>
                <a:gd name="connsiteY8" fmla="*/ 2409941 h 4778911"/>
                <a:gd name="connsiteX9" fmla="*/ 4641557 w 4778282"/>
                <a:gd name="connsiteY9" fmla="*/ 2342630 h 4778911"/>
                <a:gd name="connsiteX10" fmla="*/ 3141589 w 4778282"/>
                <a:gd name="connsiteY10" fmla="*/ 267267 h 4778911"/>
                <a:gd name="connsiteX11" fmla="*/ 1420550 w 4778282"/>
                <a:gd name="connsiteY11" fmla="*/ 357256 h 4778911"/>
                <a:gd name="connsiteX12" fmla="*/ 267267 w 4778282"/>
                <a:gd name="connsiteY12" fmla="*/ 1637842 h 4778911"/>
                <a:gd name="connsiteX13" fmla="*/ 1637841 w 4778282"/>
                <a:gd name="connsiteY13" fmla="*/ 4512163 h 4778911"/>
                <a:gd name="connsiteX14" fmla="*/ 2924217 w 4778282"/>
                <a:gd name="connsiteY14" fmla="*/ 4577302 h 4778911"/>
                <a:gd name="connsiteX15" fmla="*/ 3006807 w 4778282"/>
                <a:gd name="connsiteY15" fmla="*/ 4625312 h 4778911"/>
                <a:gd name="connsiteX16" fmla="*/ 3006807 w 4778282"/>
                <a:gd name="connsiteY16" fmla="*/ 4625312 h 4778911"/>
                <a:gd name="connsiteX17" fmla="*/ 2957672 w 4778282"/>
                <a:gd name="connsiteY17" fmla="*/ 4709832 h 4778911"/>
                <a:gd name="connsiteX18" fmla="*/ 2389755 w 4778282"/>
                <a:gd name="connsiteY18" fmla="*/ 4778911 h 477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78282" h="4778911">
                  <a:moveTo>
                    <a:pt x="2389755" y="4778911"/>
                  </a:moveTo>
                  <a:cubicBezTo>
                    <a:pt x="2120353" y="4778911"/>
                    <a:pt x="1851433" y="4732832"/>
                    <a:pt x="1592164" y="4640994"/>
                  </a:cubicBezTo>
                  <a:cubicBezTo>
                    <a:pt x="990793" y="4427965"/>
                    <a:pt x="508443" y="3993543"/>
                    <a:pt x="233813" y="3417666"/>
                  </a:cubicBezTo>
                  <a:cubicBezTo>
                    <a:pt x="-40816" y="2841788"/>
                    <a:pt x="-74672" y="2193454"/>
                    <a:pt x="138356" y="1592164"/>
                  </a:cubicBezTo>
                  <a:cubicBezTo>
                    <a:pt x="351385" y="990793"/>
                    <a:pt x="785807" y="508362"/>
                    <a:pt x="1361684" y="233813"/>
                  </a:cubicBezTo>
                  <a:cubicBezTo>
                    <a:pt x="1937562" y="-40816"/>
                    <a:pt x="2585896" y="-74672"/>
                    <a:pt x="3187186" y="138356"/>
                  </a:cubicBezTo>
                  <a:cubicBezTo>
                    <a:pt x="4125993" y="470887"/>
                    <a:pt x="4758003" y="1350184"/>
                    <a:pt x="4778268" y="2340539"/>
                  </a:cubicBezTo>
                  <a:cubicBezTo>
                    <a:pt x="4779072" y="2378899"/>
                    <a:pt x="4747629" y="2410262"/>
                    <a:pt x="4709269" y="2409941"/>
                  </a:cubicBezTo>
                  <a:lnTo>
                    <a:pt x="4709269" y="2409941"/>
                  </a:lnTo>
                  <a:cubicBezTo>
                    <a:pt x="4672116" y="2409619"/>
                    <a:pt x="4642361" y="2379703"/>
                    <a:pt x="4641557" y="2342630"/>
                  </a:cubicBezTo>
                  <a:cubicBezTo>
                    <a:pt x="4622176" y="1409292"/>
                    <a:pt x="4026354" y="580739"/>
                    <a:pt x="3141589" y="267267"/>
                  </a:cubicBezTo>
                  <a:cubicBezTo>
                    <a:pt x="2574638" y="66462"/>
                    <a:pt x="1963456" y="98388"/>
                    <a:pt x="1420550" y="357256"/>
                  </a:cubicBezTo>
                  <a:cubicBezTo>
                    <a:pt x="877645" y="616123"/>
                    <a:pt x="468073" y="1070890"/>
                    <a:pt x="267267" y="1637842"/>
                  </a:cubicBezTo>
                  <a:cubicBezTo>
                    <a:pt x="-147290" y="2808173"/>
                    <a:pt x="467510" y="4097605"/>
                    <a:pt x="1637841" y="4512163"/>
                  </a:cubicBezTo>
                  <a:cubicBezTo>
                    <a:pt x="2054571" y="4659811"/>
                    <a:pt x="2497838" y="4682007"/>
                    <a:pt x="2924217" y="4577302"/>
                  </a:cubicBezTo>
                  <a:cubicBezTo>
                    <a:pt x="2960325" y="4568456"/>
                    <a:pt x="2996916" y="4589526"/>
                    <a:pt x="3006807" y="4625312"/>
                  </a:cubicBezTo>
                  <a:lnTo>
                    <a:pt x="3006807" y="4625312"/>
                  </a:lnTo>
                  <a:cubicBezTo>
                    <a:pt x="3017020" y="4662304"/>
                    <a:pt x="2994905" y="4700664"/>
                    <a:pt x="2957672" y="4709832"/>
                  </a:cubicBezTo>
                  <a:cubicBezTo>
                    <a:pt x="2770377" y="4755912"/>
                    <a:pt x="2579945" y="4778911"/>
                    <a:pt x="2389755" y="4778911"/>
                  </a:cubicBezTo>
                  <a:close/>
                </a:path>
              </a:pathLst>
            </a:custGeom>
            <a:solidFill>
              <a:srgbClr val="DABC00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29426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0783428F-E1C7-4586-AEC6-AB0D93157A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50788"/>
            <a:ext cx="12192000" cy="342900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A7968C03-0413-414C-BCAA-5AA1C72A5E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858" y="473744"/>
            <a:ext cx="2827789" cy="2827789"/>
          </a:xfrm>
          <a:prstGeom prst="rect">
            <a:avLst/>
          </a:prstGeom>
        </p:spPr>
      </p:pic>
      <p:sp>
        <p:nvSpPr>
          <p:cNvPr id="5" name="Espaço Reservado para Imagem 6">
            <a:extLst>
              <a:ext uri="{FF2B5EF4-FFF2-40B4-BE49-F238E27FC236}">
                <a16:creationId xmlns:a16="http://schemas.microsoft.com/office/drawing/2014/main" id="{7E1D0E75-1ABB-48A8-B7AC-624B1D8F9B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5431" y="796470"/>
            <a:ext cx="2184642" cy="218233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Insira sua imagem</a:t>
            </a:r>
          </a:p>
          <a:p>
            <a:r>
              <a:rPr lang="pt-BR" dirty="0"/>
              <a:t>aqui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F33EA50-3137-41B2-B048-92EA207EB8E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11537" y="116861"/>
            <a:ext cx="592091" cy="59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48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 bloc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83F9565-EC9C-4871-9FA0-D0EF903CE4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6350"/>
            <a:ext cx="12191998" cy="6845299"/>
          </a:xfrm>
          <a:prstGeom prst="rect">
            <a:avLst/>
          </a:prstGeom>
        </p:spPr>
      </p:pic>
      <p:sp>
        <p:nvSpPr>
          <p:cNvPr id="6" name="Espaço Reservado para Imagem 6">
            <a:extLst>
              <a:ext uri="{FF2B5EF4-FFF2-40B4-BE49-F238E27FC236}">
                <a16:creationId xmlns:a16="http://schemas.microsoft.com/office/drawing/2014/main" id="{C2E3F8F4-F9B5-4E8D-81C8-D77BE51933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2974" y="1662545"/>
            <a:ext cx="3564581" cy="3560819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Insira sua imagem</a:t>
            </a:r>
          </a:p>
          <a:p>
            <a:r>
              <a:rPr lang="pt-BR" dirty="0"/>
              <a:t>aqui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3A5638B-AA30-440A-AF45-B33DB7BAAA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11537" y="116861"/>
            <a:ext cx="592091" cy="59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0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342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D0460CDC-58C0-4666-B642-734AD02677D5}"/>
              </a:ext>
            </a:extLst>
          </p:cNvPr>
          <p:cNvGrpSpPr/>
          <p:nvPr userDrawn="1"/>
        </p:nvGrpSpPr>
        <p:grpSpPr>
          <a:xfrm>
            <a:off x="2490662" y="1864112"/>
            <a:ext cx="1193415" cy="4269988"/>
            <a:chOff x="1057011" y="1241571"/>
            <a:chExt cx="1367408" cy="4892529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BF1F666E-8887-47EB-BE49-A8ECDC6A5F08}"/>
                </a:ext>
              </a:extLst>
            </p:cNvPr>
            <p:cNvSpPr/>
            <p:nvPr/>
          </p:nvSpPr>
          <p:spPr>
            <a:xfrm>
              <a:off x="1057013" y="1241571"/>
              <a:ext cx="1367406" cy="1367406"/>
            </a:xfrm>
            <a:prstGeom prst="ellipse">
              <a:avLst/>
            </a:prstGeom>
            <a:solidFill>
              <a:srgbClr val="DAB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04841C13-5D22-4B5E-B0BE-02AED989CF97}"/>
                </a:ext>
              </a:extLst>
            </p:cNvPr>
            <p:cNvSpPr/>
            <p:nvPr/>
          </p:nvSpPr>
          <p:spPr>
            <a:xfrm>
              <a:off x="1057011" y="1921080"/>
              <a:ext cx="1367407" cy="4213020"/>
            </a:xfrm>
            <a:prstGeom prst="rect">
              <a:avLst/>
            </a:prstGeom>
            <a:solidFill>
              <a:srgbClr val="DAB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AE4DF11E-7A61-40C5-82A9-E78234F7DF8E}"/>
              </a:ext>
            </a:extLst>
          </p:cNvPr>
          <p:cNvGrpSpPr/>
          <p:nvPr userDrawn="1"/>
        </p:nvGrpSpPr>
        <p:grpSpPr>
          <a:xfrm>
            <a:off x="4035372" y="3057525"/>
            <a:ext cx="1193415" cy="3076574"/>
            <a:chOff x="1057011" y="2608977"/>
            <a:chExt cx="1367408" cy="3525122"/>
          </a:xfrm>
          <a:solidFill>
            <a:srgbClr val="3B67AE"/>
          </a:solidFill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56EBBD7-3A2A-4250-88F4-2575C705C19A}"/>
                </a:ext>
              </a:extLst>
            </p:cNvPr>
            <p:cNvSpPr/>
            <p:nvPr/>
          </p:nvSpPr>
          <p:spPr>
            <a:xfrm>
              <a:off x="1057013" y="2608977"/>
              <a:ext cx="1367406" cy="13674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17C71D88-5E3D-4B3B-A636-83F81CE3C576}"/>
                </a:ext>
              </a:extLst>
            </p:cNvPr>
            <p:cNvSpPr/>
            <p:nvPr/>
          </p:nvSpPr>
          <p:spPr>
            <a:xfrm>
              <a:off x="1057011" y="3280094"/>
              <a:ext cx="1367407" cy="28540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7C674F80-104B-4271-A789-5448FC57A126}"/>
              </a:ext>
            </a:extLst>
          </p:cNvPr>
          <p:cNvGrpSpPr/>
          <p:nvPr userDrawn="1"/>
        </p:nvGrpSpPr>
        <p:grpSpPr>
          <a:xfrm>
            <a:off x="945952" y="3057525"/>
            <a:ext cx="1193415" cy="3076574"/>
            <a:chOff x="1057011" y="2608977"/>
            <a:chExt cx="1367408" cy="3525122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902E54CF-FD9F-4726-9841-0056F1B0F8DE}"/>
                </a:ext>
              </a:extLst>
            </p:cNvPr>
            <p:cNvSpPr/>
            <p:nvPr/>
          </p:nvSpPr>
          <p:spPr>
            <a:xfrm>
              <a:off x="1057013" y="2608977"/>
              <a:ext cx="1367406" cy="1367406"/>
            </a:xfrm>
            <a:prstGeom prst="ellipse">
              <a:avLst/>
            </a:prstGeom>
            <a:solidFill>
              <a:srgbClr val="009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12371534-ED2A-4674-8874-89DDB7F191D5}"/>
                </a:ext>
              </a:extLst>
            </p:cNvPr>
            <p:cNvSpPr/>
            <p:nvPr/>
          </p:nvSpPr>
          <p:spPr>
            <a:xfrm>
              <a:off x="1057011" y="3280094"/>
              <a:ext cx="1367407" cy="2854005"/>
            </a:xfrm>
            <a:prstGeom prst="rect">
              <a:avLst/>
            </a:prstGeom>
            <a:solidFill>
              <a:srgbClr val="009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2" name="Espaço Reservado para Imagem 6">
            <a:extLst>
              <a:ext uri="{FF2B5EF4-FFF2-40B4-BE49-F238E27FC236}">
                <a16:creationId xmlns:a16="http://schemas.microsoft.com/office/drawing/2014/main" id="{70E3738F-97FE-4C58-A9A7-F762C449FDE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45951" y="3053392"/>
            <a:ext cx="1193413" cy="119215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Imagem ou ícone aqui</a:t>
            </a:r>
          </a:p>
        </p:txBody>
      </p:sp>
      <p:sp>
        <p:nvSpPr>
          <p:cNvPr id="13" name="Espaço Reservado para Imagem 6">
            <a:extLst>
              <a:ext uri="{FF2B5EF4-FFF2-40B4-BE49-F238E27FC236}">
                <a16:creationId xmlns:a16="http://schemas.microsoft.com/office/drawing/2014/main" id="{C5A71C52-06BB-495B-9BBC-ADFDCC1200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90662" y="1864112"/>
            <a:ext cx="1186148" cy="1162458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Imagem ou ícone aqui</a:t>
            </a:r>
          </a:p>
        </p:txBody>
      </p:sp>
      <p:sp>
        <p:nvSpPr>
          <p:cNvPr id="14" name="Espaço Reservado para Imagem 6">
            <a:extLst>
              <a:ext uri="{FF2B5EF4-FFF2-40B4-BE49-F238E27FC236}">
                <a16:creationId xmlns:a16="http://schemas.microsoft.com/office/drawing/2014/main" id="{A909DE56-455B-4F05-AFCB-65F20763C84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35374" y="3058154"/>
            <a:ext cx="1193413" cy="119215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Imagem  ou ícone aqui</a:t>
            </a:r>
          </a:p>
        </p:txBody>
      </p:sp>
    </p:spTree>
    <p:extLst>
      <p:ext uri="{BB962C8B-B14F-4D97-AF65-F5344CB8AC3E}">
        <p14:creationId xmlns:p14="http://schemas.microsoft.com/office/powerpoint/2010/main" val="99559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A97D4323-2D5A-4647-B8EB-F72146301C04}"/>
              </a:ext>
            </a:extLst>
          </p:cNvPr>
          <p:cNvSpPr/>
          <p:nvPr userDrawn="1"/>
        </p:nvSpPr>
        <p:spPr>
          <a:xfrm>
            <a:off x="276836" y="1135720"/>
            <a:ext cx="3581867" cy="4876892"/>
          </a:xfrm>
          <a:prstGeom prst="rect">
            <a:avLst/>
          </a:prstGeom>
          <a:solidFill>
            <a:schemeClr val="bg1">
              <a:alpha val="50000"/>
            </a:schemeClr>
          </a:solidFill>
          <a:ln w="31750">
            <a:solidFill>
              <a:srgbClr val="0097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2481C7D-E6EB-489D-B109-F89B33D91744}"/>
              </a:ext>
            </a:extLst>
          </p:cNvPr>
          <p:cNvSpPr/>
          <p:nvPr userDrawn="1"/>
        </p:nvSpPr>
        <p:spPr>
          <a:xfrm>
            <a:off x="4305066" y="1135720"/>
            <a:ext cx="3581867" cy="4876892"/>
          </a:xfrm>
          <a:prstGeom prst="rect">
            <a:avLst/>
          </a:prstGeom>
          <a:solidFill>
            <a:schemeClr val="bg1">
              <a:alpha val="50000"/>
            </a:schemeClr>
          </a:solidFill>
          <a:ln w="31750">
            <a:solidFill>
              <a:srgbClr val="DAB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7C4D0E2-D484-48C6-AB40-0640F25DE000}"/>
              </a:ext>
            </a:extLst>
          </p:cNvPr>
          <p:cNvSpPr/>
          <p:nvPr userDrawn="1"/>
        </p:nvSpPr>
        <p:spPr>
          <a:xfrm>
            <a:off x="8333296" y="1135720"/>
            <a:ext cx="3581867" cy="4876892"/>
          </a:xfrm>
          <a:prstGeom prst="rect">
            <a:avLst/>
          </a:prstGeom>
          <a:solidFill>
            <a:schemeClr val="bg1">
              <a:alpha val="50000"/>
            </a:schemeClr>
          </a:solidFill>
          <a:ln w="31750">
            <a:solidFill>
              <a:srgbClr val="3B67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96D8A90-36BD-42B1-912F-724067BA2F2D}"/>
              </a:ext>
            </a:extLst>
          </p:cNvPr>
          <p:cNvSpPr/>
          <p:nvPr userDrawn="1"/>
        </p:nvSpPr>
        <p:spPr>
          <a:xfrm>
            <a:off x="276836" y="1092587"/>
            <a:ext cx="3581867" cy="675066"/>
          </a:xfrm>
          <a:prstGeom prst="rect">
            <a:avLst/>
          </a:prstGeom>
          <a:solidFill>
            <a:srgbClr val="00973A"/>
          </a:solidFill>
          <a:ln w="31750">
            <a:solidFill>
              <a:srgbClr val="0097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06C4DC1-EB73-4D56-AD9A-9BB5106E1424}"/>
              </a:ext>
            </a:extLst>
          </p:cNvPr>
          <p:cNvSpPr/>
          <p:nvPr userDrawn="1"/>
        </p:nvSpPr>
        <p:spPr>
          <a:xfrm>
            <a:off x="4305066" y="1092587"/>
            <a:ext cx="3581867" cy="675066"/>
          </a:xfrm>
          <a:prstGeom prst="rect">
            <a:avLst/>
          </a:prstGeom>
          <a:solidFill>
            <a:srgbClr val="DABC00"/>
          </a:solidFill>
          <a:ln w="31750">
            <a:solidFill>
              <a:srgbClr val="DAB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3539344-AB4D-4D8C-B320-324A78AA00E2}"/>
              </a:ext>
            </a:extLst>
          </p:cNvPr>
          <p:cNvSpPr/>
          <p:nvPr userDrawn="1"/>
        </p:nvSpPr>
        <p:spPr>
          <a:xfrm>
            <a:off x="8333296" y="1092587"/>
            <a:ext cx="3581867" cy="675066"/>
          </a:xfrm>
          <a:prstGeom prst="rect">
            <a:avLst/>
          </a:prstGeom>
          <a:solidFill>
            <a:srgbClr val="3B67AE"/>
          </a:solidFill>
          <a:ln w="31750">
            <a:solidFill>
              <a:srgbClr val="3B67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2272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E5A9704F-A1BA-4DF7-A058-D67506359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472" y="896758"/>
            <a:ext cx="10639104" cy="506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1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B5B6594C-4771-4900-9F44-79A49472357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C149A348-BFFF-49D5-8674-FC5F0035931D}"/>
              </a:ext>
            </a:extLst>
          </p:cNvPr>
          <p:cNvSpPr/>
          <p:nvPr userDrawn="1"/>
        </p:nvSpPr>
        <p:spPr>
          <a:xfrm>
            <a:off x="0" y="6143625"/>
            <a:ext cx="1219200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Imagem 11" descr="Uma imagem contendo medidor, relógio&#10;&#10;Descrição gerada automaticamente">
            <a:extLst>
              <a:ext uri="{FF2B5EF4-FFF2-40B4-BE49-F238E27FC236}">
                <a16:creationId xmlns:a16="http://schemas.microsoft.com/office/drawing/2014/main" id="{600B110F-C7B9-4198-89AB-B834BF72D30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674" y="6356804"/>
            <a:ext cx="2314401" cy="501196"/>
          </a:xfrm>
          <a:prstGeom prst="rect">
            <a:avLst/>
          </a:prstGeom>
        </p:spPr>
      </p:pic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147F622F-8190-4310-AA71-84A6B4A8365D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143625"/>
            <a:ext cx="12192001" cy="0"/>
          </a:xfrm>
          <a:prstGeom prst="line">
            <a:avLst/>
          </a:prstGeom>
          <a:ln w="12700" cmpd="sng">
            <a:solidFill>
              <a:srgbClr val="3B6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2B472A25-FB70-42AE-AFA1-324F8C938C4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72717"/>
            <a:ext cx="2478689" cy="538647"/>
          </a:xfrm>
          <a:prstGeom prst="rect">
            <a:avLst/>
          </a:prstGeom>
        </p:spPr>
      </p:pic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5EAFCEB8-0E50-423C-8E13-F2401D9B21DD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203156"/>
            <a:ext cx="12192001" cy="0"/>
          </a:xfrm>
          <a:prstGeom prst="line">
            <a:avLst/>
          </a:prstGeom>
          <a:ln w="12700" cmpd="sng">
            <a:solidFill>
              <a:srgbClr val="009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1BAE4D27-2558-4CF3-AB10-2E376C0B32C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172200"/>
            <a:ext cx="12192001" cy="0"/>
          </a:xfrm>
          <a:prstGeom prst="line">
            <a:avLst/>
          </a:prstGeom>
          <a:ln w="12700" cmpd="sng">
            <a:solidFill>
              <a:srgbClr val="DAB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Imagem 85">
            <a:extLst>
              <a:ext uri="{FF2B5EF4-FFF2-40B4-BE49-F238E27FC236}">
                <a16:creationId xmlns:a16="http://schemas.microsoft.com/office/drawing/2014/main" id="{13313913-2C55-4A4E-92A3-272AC11A541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11537" y="116861"/>
            <a:ext cx="592091" cy="59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1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7A059CA-9B30-48FC-8A84-2D773B9D04C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9" r:id="rId2"/>
    <p:sldLayoutId id="214748374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6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339243"/>
          </a:xfrm>
          <a:prstGeom prst="rect">
            <a:avLst/>
          </a:prstGeom>
        </p:spPr>
      </p:pic>
      <p:pic>
        <p:nvPicPr>
          <p:cNvPr id="4" name="Gráfico 1">
            <a:extLst>
              <a:ext uri="{FF2B5EF4-FFF2-40B4-BE49-F238E27FC236}">
                <a16:creationId xmlns:a16="http://schemas.microsoft.com/office/drawing/2014/main" id="{F1D21BF4-9F3C-4616-A367-B59CA04C1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841" y="6048066"/>
            <a:ext cx="2108571" cy="67090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351C50D-0BF9-412A-8571-773DAA8DDB6C}"/>
              </a:ext>
            </a:extLst>
          </p:cNvPr>
          <p:cNvSpPr txBox="1"/>
          <p:nvPr/>
        </p:nvSpPr>
        <p:spPr>
          <a:xfrm>
            <a:off x="125846" y="4793597"/>
            <a:ext cx="1008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58595B"/>
                </a:solidFill>
                <a:latin typeface="+mj-lt"/>
              </a:rPr>
              <a:t>Resultados e Entregas - 2022</a:t>
            </a:r>
            <a:endParaRPr lang="pt-BR" sz="3200" b="1" dirty="0">
              <a:solidFill>
                <a:srgbClr val="58595B"/>
              </a:solidFill>
              <a:latin typeface="+mj-l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651FFA5-F43C-4763-9005-2C28E4F4CBB2}"/>
              </a:ext>
            </a:extLst>
          </p:cNvPr>
          <p:cNvSpPr txBox="1"/>
          <p:nvPr/>
        </p:nvSpPr>
        <p:spPr>
          <a:xfrm>
            <a:off x="125844" y="5305299"/>
            <a:ext cx="10087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58595B"/>
                </a:solidFill>
              </a:rPr>
              <a:t>Ministro Adolfo Sachsida</a:t>
            </a:r>
            <a:endParaRPr lang="pt-BR" sz="2000" dirty="0">
              <a:solidFill>
                <a:srgbClr val="58595B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A50C0EB-B61A-4C37-BC33-81A44C5B8F51}"/>
              </a:ext>
            </a:extLst>
          </p:cNvPr>
          <p:cNvSpPr txBox="1"/>
          <p:nvPr/>
        </p:nvSpPr>
        <p:spPr>
          <a:xfrm>
            <a:off x="10393961" y="6374129"/>
            <a:ext cx="179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rgbClr val="58595B"/>
                </a:solidFill>
                <a:latin typeface="+mj-lt"/>
              </a:rPr>
              <a:t>08/12/2022</a:t>
            </a:r>
            <a:endParaRPr lang="pt-BR" sz="1600" dirty="0">
              <a:solidFill>
                <a:srgbClr val="58595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655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1">
            <a:extLst>
              <a:ext uri="{FF2B5EF4-FFF2-40B4-BE49-F238E27FC236}">
                <a16:creationId xmlns:a16="http://schemas.microsoft.com/office/drawing/2014/main" id="{F1D21BF4-9F3C-4616-A367-B59CA04C1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841" y="6048066"/>
            <a:ext cx="2108571" cy="67090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74995" cy="5266592"/>
          </a:xfrm>
          <a:prstGeom prst="rect">
            <a:avLst/>
          </a:prstGeom>
        </p:spPr>
      </p:pic>
      <p:sp>
        <p:nvSpPr>
          <p:cNvPr id="8" name="Retângulo Arredondado 7"/>
          <p:cNvSpPr/>
          <p:nvPr/>
        </p:nvSpPr>
        <p:spPr>
          <a:xfrm>
            <a:off x="879231" y="2514600"/>
            <a:ext cx="1679331" cy="457200"/>
          </a:xfrm>
          <a:prstGeom prst="roundRect">
            <a:avLst>
              <a:gd name="adj" fmla="val 50000"/>
            </a:avLst>
          </a:prstGeom>
          <a:solidFill>
            <a:srgbClr val="3BB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OBJETIVOS</a:t>
            </a:r>
            <a:endParaRPr lang="pt-BR" b="1" dirty="0"/>
          </a:p>
        </p:txBody>
      </p:sp>
      <p:sp>
        <p:nvSpPr>
          <p:cNvPr id="9" name="Retângulo Arredondado 8"/>
          <p:cNvSpPr/>
          <p:nvPr/>
        </p:nvSpPr>
        <p:spPr>
          <a:xfrm>
            <a:off x="879231" y="4328746"/>
            <a:ext cx="1679331" cy="457200"/>
          </a:xfrm>
          <a:prstGeom prst="roundRect">
            <a:avLst>
              <a:gd name="adj" fmla="val 50000"/>
            </a:avLst>
          </a:prstGeom>
          <a:solidFill>
            <a:srgbClr val="3BB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FOCO</a:t>
            </a:r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180126" y="3188608"/>
            <a:ext cx="71175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Melhorar: </a:t>
            </a:r>
            <a:r>
              <a:rPr lang="pt-BR" dirty="0" smtClean="0"/>
              <a:t>marcos legais</a:t>
            </a:r>
          </a:p>
          <a:p>
            <a:r>
              <a:rPr lang="pt-BR" b="1" dirty="0" smtClean="0"/>
              <a:t>Aumentar: </a:t>
            </a:r>
            <a:r>
              <a:rPr lang="pt-BR" dirty="0" smtClean="0"/>
              <a:t>segurança jurídica, transparência, previsibilidade e competição</a:t>
            </a:r>
          </a:p>
          <a:p>
            <a:r>
              <a:rPr lang="pt-BR" b="1" dirty="0" smtClean="0"/>
              <a:t>Reduzir: </a:t>
            </a:r>
            <a:r>
              <a:rPr lang="pt-BR" dirty="0" smtClean="0"/>
              <a:t>burocracia, ineficiência alocativa e contencioso jurídico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180125" y="4920589"/>
            <a:ext cx="3260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Aumentar: </a:t>
            </a:r>
            <a:r>
              <a:rPr lang="pt-BR" dirty="0" smtClean="0"/>
              <a:t>produtividade</a:t>
            </a:r>
          </a:p>
          <a:p>
            <a:r>
              <a:rPr lang="pt-BR" b="1" dirty="0" smtClean="0"/>
              <a:t>Melhorar: </a:t>
            </a:r>
            <a:r>
              <a:rPr lang="pt-BR" dirty="0" smtClean="0"/>
              <a:t>ambiente de negócios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763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5D08939E-6FE2-4E15-B0F2-F88972B8CF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5572139"/>
              </p:ext>
            </p:extLst>
          </p:nvPr>
        </p:nvGraphicFramePr>
        <p:xfrm>
          <a:off x="2076450" y="451710"/>
          <a:ext cx="8039101" cy="5153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4" name="Gráfico 33">
            <a:extLst>
              <a:ext uri="{FF2B5EF4-FFF2-40B4-BE49-F238E27FC236}">
                <a16:creationId xmlns:a16="http://schemas.microsoft.com/office/drawing/2014/main" id="{3F090E0B-394D-4292-8D38-7ABD20046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23787" y="1650155"/>
            <a:ext cx="2885099" cy="2885099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3C70F08C-C1F1-4D73-98AA-DC749AA2790F}"/>
              </a:ext>
            </a:extLst>
          </p:cNvPr>
          <p:cNvSpPr txBox="1"/>
          <p:nvPr/>
        </p:nvSpPr>
        <p:spPr>
          <a:xfrm>
            <a:off x="825973" y="159106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973A"/>
                </a:solidFill>
                <a:latin typeface="+mj-lt"/>
              </a:rPr>
              <a:t>Energia Elétrica</a:t>
            </a:r>
            <a:endParaRPr lang="pt-BR" sz="3200" b="1" dirty="0">
              <a:solidFill>
                <a:srgbClr val="00973A"/>
              </a:solidFill>
              <a:latin typeface="+mj-lt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05CC22E-7E03-4100-873E-8CBACB518864}"/>
              </a:ext>
            </a:extLst>
          </p:cNvPr>
          <p:cNvSpPr txBox="1"/>
          <p:nvPr/>
        </p:nvSpPr>
        <p:spPr>
          <a:xfrm>
            <a:off x="616543" y="1251270"/>
            <a:ext cx="26802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00973A"/>
                </a:solidFill>
              </a:rPr>
              <a:t>Abertura de Mercado</a:t>
            </a:r>
          </a:p>
          <a:p>
            <a:r>
              <a:rPr lang="pt-BR" sz="1400" dirty="0" smtClean="0">
                <a:solidFill>
                  <a:srgbClr val="00973A"/>
                </a:solidFill>
              </a:rPr>
              <a:t>Consumidores de </a:t>
            </a:r>
            <a:r>
              <a:rPr lang="pt-BR" sz="1400" b="1" dirty="0" smtClean="0">
                <a:solidFill>
                  <a:srgbClr val="00973A"/>
                </a:solidFill>
              </a:rPr>
              <a:t>Alta Tensão</a:t>
            </a:r>
          </a:p>
          <a:p>
            <a:r>
              <a:rPr lang="pt-BR" sz="1400" b="1" dirty="0" smtClean="0">
                <a:solidFill>
                  <a:srgbClr val="DABC00"/>
                </a:solidFill>
              </a:rPr>
              <a:t>Portaria Normativa nº 50/2022</a:t>
            </a:r>
            <a:endParaRPr lang="pt-BR" sz="1400" b="1" dirty="0">
              <a:solidFill>
                <a:srgbClr val="DABC00"/>
              </a:solidFill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32F20604-6DB0-439A-A476-6FAD0B672442}"/>
              </a:ext>
            </a:extLst>
          </p:cNvPr>
          <p:cNvSpPr txBox="1"/>
          <p:nvPr/>
        </p:nvSpPr>
        <p:spPr>
          <a:xfrm>
            <a:off x="616543" y="2284775"/>
            <a:ext cx="29355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00973A"/>
                </a:solidFill>
              </a:rPr>
              <a:t>Projetos Prioritários para Debêntures</a:t>
            </a:r>
          </a:p>
          <a:p>
            <a:r>
              <a:rPr lang="pt-BR" sz="1400" dirty="0" smtClean="0">
                <a:solidFill>
                  <a:srgbClr val="00973A"/>
                </a:solidFill>
              </a:rPr>
              <a:t>Inclusão </a:t>
            </a:r>
            <a:r>
              <a:rPr lang="pt-BR" sz="1400" dirty="0">
                <a:solidFill>
                  <a:srgbClr val="00973A"/>
                </a:solidFill>
              </a:rPr>
              <a:t>de m</a:t>
            </a:r>
            <a:r>
              <a:rPr lang="pt-BR" sz="1400" dirty="0" smtClean="0">
                <a:solidFill>
                  <a:srgbClr val="00973A"/>
                </a:solidFill>
              </a:rPr>
              <a:t>elhorias </a:t>
            </a:r>
            <a:r>
              <a:rPr lang="pt-BR" sz="1400" dirty="0">
                <a:solidFill>
                  <a:srgbClr val="00973A"/>
                </a:solidFill>
              </a:rPr>
              <a:t>de t</a:t>
            </a:r>
            <a:r>
              <a:rPr lang="pt-BR" sz="1400" dirty="0" smtClean="0">
                <a:solidFill>
                  <a:srgbClr val="00973A"/>
                </a:solidFill>
              </a:rPr>
              <a:t>ransmissão</a:t>
            </a:r>
          </a:p>
          <a:p>
            <a:r>
              <a:rPr lang="pt-BR" sz="1400" b="1" dirty="0" smtClean="0">
                <a:solidFill>
                  <a:srgbClr val="DABC00"/>
                </a:solidFill>
              </a:rPr>
              <a:t>Portaria Normativa nº 53/2022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88B03B1-B97D-4959-B593-B3FFCCEA725C}"/>
              </a:ext>
            </a:extLst>
          </p:cNvPr>
          <p:cNvSpPr txBox="1"/>
          <p:nvPr/>
        </p:nvSpPr>
        <p:spPr>
          <a:xfrm>
            <a:off x="616543" y="3190708"/>
            <a:ext cx="341956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973A"/>
                </a:solidFill>
              </a:rPr>
              <a:t>Regime Especial de Incentivos para o Desenvolvimento da </a:t>
            </a:r>
            <a:r>
              <a:rPr lang="pt-BR" sz="1400" b="1" dirty="0" smtClean="0">
                <a:solidFill>
                  <a:srgbClr val="00973A"/>
                </a:solidFill>
              </a:rPr>
              <a:t>Infraestrutura – REIDI</a:t>
            </a:r>
          </a:p>
          <a:p>
            <a:r>
              <a:rPr lang="pt-BR" sz="1300" dirty="0" smtClean="0">
                <a:solidFill>
                  <a:srgbClr val="00973A"/>
                </a:solidFill>
              </a:rPr>
              <a:t>Exclusão de </a:t>
            </a:r>
            <a:r>
              <a:rPr lang="pt-BR" sz="1300" dirty="0">
                <a:solidFill>
                  <a:srgbClr val="00973A"/>
                </a:solidFill>
              </a:rPr>
              <a:t>reforços e </a:t>
            </a:r>
            <a:r>
              <a:rPr lang="pt-BR" sz="1300" dirty="0" smtClean="0">
                <a:solidFill>
                  <a:srgbClr val="00973A"/>
                </a:solidFill>
              </a:rPr>
              <a:t>melhoria de transmissão</a:t>
            </a:r>
          </a:p>
          <a:p>
            <a:r>
              <a:rPr lang="pt-BR" sz="1400" b="1" dirty="0" smtClean="0">
                <a:solidFill>
                  <a:srgbClr val="DABC00"/>
                </a:solidFill>
              </a:rPr>
              <a:t>Portaria Normativa</a:t>
            </a:r>
            <a:endParaRPr lang="pt-BR" sz="1400" b="1" dirty="0">
              <a:solidFill>
                <a:srgbClr val="DABC00"/>
              </a:solidFill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2974CB99-26B1-419A-BD1F-E283FAE009A9}"/>
              </a:ext>
            </a:extLst>
          </p:cNvPr>
          <p:cNvSpPr txBox="1"/>
          <p:nvPr/>
        </p:nvSpPr>
        <p:spPr>
          <a:xfrm>
            <a:off x="616543" y="4358656"/>
            <a:ext cx="49545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00973A"/>
                </a:solidFill>
              </a:rPr>
              <a:t>Leilão </a:t>
            </a:r>
            <a:r>
              <a:rPr lang="pt-BR" sz="1400" b="1" dirty="0">
                <a:solidFill>
                  <a:srgbClr val="00973A"/>
                </a:solidFill>
              </a:rPr>
              <a:t>de Margem de </a:t>
            </a:r>
            <a:r>
              <a:rPr lang="pt-BR" sz="1400" b="1" dirty="0" smtClean="0">
                <a:solidFill>
                  <a:srgbClr val="00973A"/>
                </a:solidFill>
              </a:rPr>
              <a:t>Escoamento</a:t>
            </a:r>
          </a:p>
          <a:p>
            <a:r>
              <a:rPr lang="pt-BR" sz="1400" dirty="0" smtClean="0">
                <a:solidFill>
                  <a:srgbClr val="00973A"/>
                </a:solidFill>
              </a:rPr>
              <a:t>Procedimento Competitivo de Margem (PCM)</a:t>
            </a:r>
          </a:p>
          <a:p>
            <a:r>
              <a:rPr lang="pt-BR" sz="1400" b="1" dirty="0" smtClean="0">
                <a:solidFill>
                  <a:srgbClr val="DABC00"/>
                </a:solidFill>
              </a:rPr>
              <a:t>Portaria de Diretrizes</a:t>
            </a:r>
            <a:endParaRPr lang="pt-BR" sz="1400" b="1" dirty="0">
              <a:solidFill>
                <a:srgbClr val="DABC00"/>
              </a:solidFill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00978CAD-5E57-40D3-8D85-2836CBC5C082}"/>
              </a:ext>
            </a:extLst>
          </p:cNvPr>
          <p:cNvSpPr txBox="1"/>
          <p:nvPr/>
        </p:nvSpPr>
        <p:spPr>
          <a:xfrm>
            <a:off x="616543" y="5195387"/>
            <a:ext cx="49545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00973A"/>
                </a:solidFill>
              </a:rPr>
              <a:t>Planejamento </a:t>
            </a:r>
            <a:r>
              <a:rPr lang="pt-BR" sz="1400" b="1" dirty="0">
                <a:solidFill>
                  <a:srgbClr val="00973A"/>
                </a:solidFill>
              </a:rPr>
              <a:t>dos Sistemas </a:t>
            </a:r>
            <a:r>
              <a:rPr lang="pt-BR" sz="1400" b="1" dirty="0" smtClean="0">
                <a:solidFill>
                  <a:srgbClr val="00973A"/>
                </a:solidFill>
              </a:rPr>
              <a:t>Isolados</a:t>
            </a:r>
          </a:p>
          <a:p>
            <a:r>
              <a:rPr lang="pt-BR" sz="1400" dirty="0" smtClean="0">
                <a:solidFill>
                  <a:srgbClr val="00973A"/>
                </a:solidFill>
              </a:rPr>
              <a:t>Livre Competição e Soluções Renováveis</a:t>
            </a:r>
          </a:p>
          <a:p>
            <a:r>
              <a:rPr lang="pt-BR" sz="1400" b="1" dirty="0" smtClean="0">
                <a:solidFill>
                  <a:srgbClr val="DABC00"/>
                </a:solidFill>
              </a:rPr>
              <a:t>Portaria de Diretrizes</a:t>
            </a:r>
            <a:endParaRPr lang="pt-BR" sz="1400" b="1" dirty="0">
              <a:solidFill>
                <a:srgbClr val="DABC00"/>
              </a:solidFill>
            </a:endParaRP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C00DDE39-AFF7-445F-8B0C-6A092EE7456B}"/>
              </a:ext>
            </a:extLst>
          </p:cNvPr>
          <p:cNvSpPr/>
          <p:nvPr/>
        </p:nvSpPr>
        <p:spPr>
          <a:xfrm>
            <a:off x="201678" y="1342716"/>
            <a:ext cx="307777" cy="307777"/>
          </a:xfrm>
          <a:prstGeom prst="roundRect">
            <a:avLst/>
          </a:prstGeom>
          <a:solidFill>
            <a:srgbClr val="A1C4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27AA3F40-A54B-437D-B8B1-1992A81F881F}"/>
              </a:ext>
            </a:extLst>
          </p:cNvPr>
          <p:cNvSpPr/>
          <p:nvPr/>
        </p:nvSpPr>
        <p:spPr>
          <a:xfrm>
            <a:off x="201678" y="2377327"/>
            <a:ext cx="307777" cy="307777"/>
          </a:xfrm>
          <a:prstGeom prst="roundRect">
            <a:avLst/>
          </a:prstGeom>
          <a:solidFill>
            <a:srgbClr val="A1C4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8C43BBAD-9E40-4774-976E-7CDA18F5EC2E}"/>
              </a:ext>
            </a:extLst>
          </p:cNvPr>
          <p:cNvSpPr/>
          <p:nvPr/>
        </p:nvSpPr>
        <p:spPr>
          <a:xfrm>
            <a:off x="207637" y="3494359"/>
            <a:ext cx="307777" cy="307777"/>
          </a:xfrm>
          <a:prstGeom prst="roundRect">
            <a:avLst/>
          </a:prstGeom>
          <a:solidFill>
            <a:srgbClr val="A1C4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B815ECE7-34D5-4016-A96B-5CF32D6CAB07}"/>
              </a:ext>
            </a:extLst>
          </p:cNvPr>
          <p:cNvSpPr/>
          <p:nvPr/>
        </p:nvSpPr>
        <p:spPr>
          <a:xfrm>
            <a:off x="201678" y="4457503"/>
            <a:ext cx="307777" cy="307777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4</a:t>
            </a:r>
            <a:endParaRPr lang="pt-BR" dirty="0"/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16C0C105-BCBF-4DCE-A9FE-251BBCF0B6C0}"/>
              </a:ext>
            </a:extLst>
          </p:cNvPr>
          <p:cNvSpPr/>
          <p:nvPr/>
        </p:nvSpPr>
        <p:spPr>
          <a:xfrm>
            <a:off x="201678" y="5291697"/>
            <a:ext cx="307777" cy="307777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8744" y="1"/>
            <a:ext cx="803256" cy="993001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205CC22E-7E03-4100-873E-8CBACB518864}"/>
              </a:ext>
            </a:extLst>
          </p:cNvPr>
          <p:cNvSpPr txBox="1"/>
          <p:nvPr/>
        </p:nvSpPr>
        <p:spPr>
          <a:xfrm>
            <a:off x="8551224" y="1031060"/>
            <a:ext cx="350161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973A"/>
                </a:solidFill>
              </a:rPr>
              <a:t>Modernização do Decreto </a:t>
            </a:r>
            <a:r>
              <a:rPr lang="pt-BR" sz="1400" b="1" dirty="0" smtClean="0">
                <a:solidFill>
                  <a:srgbClr val="00973A"/>
                </a:solidFill>
              </a:rPr>
              <a:t>5.597/2005</a:t>
            </a:r>
          </a:p>
          <a:p>
            <a:r>
              <a:rPr lang="pt-BR" sz="1300" dirty="0" smtClean="0">
                <a:solidFill>
                  <a:srgbClr val="00973A"/>
                </a:solidFill>
              </a:rPr>
              <a:t>Acesso </a:t>
            </a:r>
            <a:r>
              <a:rPr lang="pt-BR" sz="1300" dirty="0">
                <a:solidFill>
                  <a:srgbClr val="00973A"/>
                </a:solidFill>
              </a:rPr>
              <a:t>à Rede Básica</a:t>
            </a:r>
          </a:p>
          <a:p>
            <a:r>
              <a:rPr lang="pt-BR" sz="1300" dirty="0" smtClean="0">
                <a:solidFill>
                  <a:srgbClr val="00973A"/>
                </a:solidFill>
              </a:rPr>
              <a:t>de Consumidores Livres </a:t>
            </a:r>
            <a:r>
              <a:rPr lang="pt-BR" sz="1300" dirty="0">
                <a:solidFill>
                  <a:srgbClr val="00973A"/>
                </a:solidFill>
              </a:rPr>
              <a:t>e </a:t>
            </a:r>
            <a:r>
              <a:rPr lang="pt-BR" sz="1300" dirty="0" smtClean="0">
                <a:solidFill>
                  <a:srgbClr val="00973A"/>
                </a:solidFill>
              </a:rPr>
              <a:t>Autoprodutores </a:t>
            </a:r>
            <a:r>
              <a:rPr lang="pt-BR" sz="1400" b="1" dirty="0" smtClean="0">
                <a:solidFill>
                  <a:srgbClr val="4374A0"/>
                </a:solidFill>
              </a:rPr>
              <a:t>Minuta de Decreto </a:t>
            </a:r>
            <a:r>
              <a:rPr lang="pt-BR" sz="1400" b="1" dirty="0" smtClean="0">
                <a:solidFill>
                  <a:srgbClr val="DABC00"/>
                </a:solidFill>
              </a:rPr>
              <a:t>(Transição)</a:t>
            </a:r>
            <a:endParaRPr lang="pt-BR" sz="1400" b="1" dirty="0">
              <a:solidFill>
                <a:srgbClr val="DABC00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2F20604-6DB0-439A-A476-6FAD0B672442}"/>
              </a:ext>
            </a:extLst>
          </p:cNvPr>
          <p:cNvSpPr txBox="1"/>
          <p:nvPr/>
        </p:nvSpPr>
        <p:spPr>
          <a:xfrm>
            <a:off x="8551224" y="1990916"/>
            <a:ext cx="36190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973A"/>
                </a:solidFill>
              </a:rPr>
              <a:t>Regulamentação de </a:t>
            </a:r>
            <a:r>
              <a:rPr lang="pt-BR" sz="1400" b="1" dirty="0" smtClean="0">
                <a:solidFill>
                  <a:srgbClr val="00973A"/>
                </a:solidFill>
              </a:rPr>
              <a:t>Autoprodução</a:t>
            </a:r>
          </a:p>
          <a:p>
            <a:r>
              <a:rPr lang="pt-BR" sz="1300" dirty="0">
                <a:solidFill>
                  <a:srgbClr val="00973A"/>
                </a:solidFill>
              </a:rPr>
              <a:t>Regulamenta </a:t>
            </a:r>
            <a:r>
              <a:rPr lang="pt-BR" sz="1300" dirty="0" smtClean="0">
                <a:solidFill>
                  <a:srgbClr val="00973A"/>
                </a:solidFill>
              </a:rPr>
              <a:t>o art</a:t>
            </a:r>
            <a:r>
              <a:rPr lang="pt-BR" sz="1300" dirty="0">
                <a:solidFill>
                  <a:srgbClr val="00973A"/>
                </a:solidFill>
              </a:rPr>
              <a:t>. 26 da Lei </a:t>
            </a:r>
            <a:r>
              <a:rPr lang="pt-BR" sz="1300" dirty="0" smtClean="0">
                <a:solidFill>
                  <a:srgbClr val="00973A"/>
                </a:solidFill>
              </a:rPr>
              <a:t>nº 11.488/2007</a:t>
            </a:r>
          </a:p>
          <a:p>
            <a:r>
              <a:rPr lang="pt-BR" sz="1400" b="1" dirty="0" smtClean="0">
                <a:solidFill>
                  <a:srgbClr val="4374A0"/>
                </a:solidFill>
              </a:rPr>
              <a:t>Minuta </a:t>
            </a:r>
            <a:r>
              <a:rPr lang="pt-BR" sz="1400" b="1" dirty="0">
                <a:solidFill>
                  <a:srgbClr val="4374A0"/>
                </a:solidFill>
              </a:rPr>
              <a:t>de Decreto </a:t>
            </a:r>
            <a:r>
              <a:rPr lang="pt-BR" sz="1400" b="1" dirty="0">
                <a:solidFill>
                  <a:srgbClr val="DABC00"/>
                </a:solidFill>
              </a:rPr>
              <a:t>(</a:t>
            </a:r>
            <a:r>
              <a:rPr lang="pt-BR" sz="1400" b="1" dirty="0" smtClean="0">
                <a:solidFill>
                  <a:srgbClr val="DABC00"/>
                </a:solidFill>
              </a:rPr>
              <a:t>Transição)</a:t>
            </a:r>
            <a:endParaRPr lang="pt-BR" sz="1400" b="1" dirty="0">
              <a:solidFill>
                <a:srgbClr val="DABC00"/>
              </a:solidFill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88B03B1-B97D-4959-B593-B3FFCCEA725C}"/>
              </a:ext>
            </a:extLst>
          </p:cNvPr>
          <p:cNvSpPr txBox="1"/>
          <p:nvPr/>
        </p:nvSpPr>
        <p:spPr>
          <a:xfrm>
            <a:off x="8551224" y="2699637"/>
            <a:ext cx="30984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00973A"/>
                </a:solidFill>
              </a:rPr>
              <a:t>Redução e Racionalização dos Subsídios da </a:t>
            </a:r>
            <a:r>
              <a:rPr lang="pt-BR" sz="1400" b="1" dirty="0" smtClean="0">
                <a:solidFill>
                  <a:srgbClr val="00973A"/>
                </a:solidFill>
              </a:rPr>
              <a:t>CDE</a:t>
            </a:r>
          </a:p>
          <a:p>
            <a:r>
              <a:rPr lang="pt-BR" sz="1400" b="1" dirty="0">
                <a:solidFill>
                  <a:srgbClr val="4374A0"/>
                </a:solidFill>
              </a:rPr>
              <a:t>Proposta de Projeto de Lei </a:t>
            </a:r>
            <a:r>
              <a:rPr lang="pt-BR" sz="1400" b="1" dirty="0" smtClean="0">
                <a:solidFill>
                  <a:srgbClr val="4374A0"/>
                </a:solidFill>
              </a:rPr>
              <a:t>e de </a:t>
            </a:r>
            <a:r>
              <a:rPr lang="pt-BR" sz="1400" b="1" dirty="0" smtClean="0">
                <a:solidFill>
                  <a:srgbClr val="4374A0"/>
                </a:solidFill>
              </a:rPr>
              <a:t>Emenda à Constituição </a:t>
            </a:r>
            <a:r>
              <a:rPr lang="pt-BR" sz="1400" b="1" dirty="0" smtClean="0">
                <a:solidFill>
                  <a:srgbClr val="DABC00"/>
                </a:solidFill>
              </a:rPr>
              <a:t>(Transição</a:t>
            </a:r>
            <a:r>
              <a:rPr lang="pt-BR" sz="1400" b="1" dirty="0" smtClean="0">
                <a:solidFill>
                  <a:srgbClr val="DABC00"/>
                </a:solidFill>
              </a:rPr>
              <a:t>)</a:t>
            </a:r>
            <a:endParaRPr lang="pt-BR" sz="1400" b="1" dirty="0">
              <a:solidFill>
                <a:srgbClr val="DABC00"/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974CB99-26B1-419A-BD1F-E283FAE009A9}"/>
              </a:ext>
            </a:extLst>
          </p:cNvPr>
          <p:cNvSpPr txBox="1"/>
          <p:nvPr/>
        </p:nvSpPr>
        <p:spPr>
          <a:xfrm>
            <a:off x="8551224" y="4376370"/>
            <a:ext cx="33860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973A"/>
                </a:solidFill>
              </a:rPr>
              <a:t>Abertura de Mercado</a:t>
            </a:r>
          </a:p>
          <a:p>
            <a:r>
              <a:rPr lang="pt-BR" sz="1400" dirty="0" smtClean="0">
                <a:solidFill>
                  <a:srgbClr val="00973A"/>
                </a:solidFill>
              </a:rPr>
              <a:t>Consumidores de </a:t>
            </a:r>
            <a:r>
              <a:rPr lang="pt-BR" sz="1400" b="1" dirty="0" smtClean="0">
                <a:solidFill>
                  <a:srgbClr val="00973A"/>
                </a:solidFill>
              </a:rPr>
              <a:t>Baixa </a:t>
            </a:r>
            <a:r>
              <a:rPr lang="pt-BR" sz="1400" b="1" dirty="0">
                <a:solidFill>
                  <a:srgbClr val="00973A"/>
                </a:solidFill>
              </a:rPr>
              <a:t>Tensão </a:t>
            </a:r>
            <a:endParaRPr lang="pt-BR" sz="1400" b="1" dirty="0" smtClean="0">
              <a:solidFill>
                <a:srgbClr val="00973A"/>
              </a:solidFill>
            </a:endParaRPr>
          </a:p>
          <a:p>
            <a:r>
              <a:rPr lang="pt-BR" sz="1400" b="1" dirty="0" smtClean="0">
                <a:solidFill>
                  <a:srgbClr val="4374A0"/>
                </a:solidFill>
              </a:rPr>
              <a:t>Relatório e Minuta de Portaria </a:t>
            </a:r>
            <a:r>
              <a:rPr lang="pt-BR" sz="1400" b="1" dirty="0" smtClean="0">
                <a:solidFill>
                  <a:srgbClr val="DABC00"/>
                </a:solidFill>
              </a:rPr>
              <a:t>(Transição)</a:t>
            </a:r>
            <a:endParaRPr lang="pt-BR" sz="1400" b="1" dirty="0">
              <a:solidFill>
                <a:srgbClr val="DABC00"/>
              </a:solidFill>
            </a:endParaRPr>
          </a:p>
        </p:txBody>
      </p:sp>
      <p:sp>
        <p:nvSpPr>
          <p:cNvPr id="23" name="Retângulo: Cantos Arredondados 28">
            <a:extLst>
              <a:ext uri="{FF2B5EF4-FFF2-40B4-BE49-F238E27FC236}">
                <a16:creationId xmlns:a16="http://schemas.microsoft.com/office/drawing/2014/main" id="{C00DDE39-AFF7-445F-8B0C-6A092EE7456B}"/>
              </a:ext>
            </a:extLst>
          </p:cNvPr>
          <p:cNvSpPr/>
          <p:nvPr/>
        </p:nvSpPr>
        <p:spPr>
          <a:xfrm>
            <a:off x="11726890" y="1129724"/>
            <a:ext cx="307777" cy="307777"/>
          </a:xfrm>
          <a:prstGeom prst="roundRect">
            <a:avLst/>
          </a:prstGeom>
          <a:solidFill>
            <a:srgbClr val="629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dirty="0" smtClean="0"/>
              <a:t>11</a:t>
            </a:r>
            <a:endParaRPr lang="pt-BR" dirty="0"/>
          </a:p>
        </p:txBody>
      </p:sp>
      <p:sp>
        <p:nvSpPr>
          <p:cNvPr id="24" name="Retângulo: Cantos Arredondados 29">
            <a:extLst>
              <a:ext uri="{FF2B5EF4-FFF2-40B4-BE49-F238E27FC236}">
                <a16:creationId xmlns:a16="http://schemas.microsoft.com/office/drawing/2014/main" id="{27AA3F40-A54B-437D-B8B1-1992A81F881F}"/>
              </a:ext>
            </a:extLst>
          </p:cNvPr>
          <p:cNvSpPr/>
          <p:nvPr/>
        </p:nvSpPr>
        <p:spPr>
          <a:xfrm>
            <a:off x="11726890" y="2808740"/>
            <a:ext cx="307777" cy="307777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9</a:t>
            </a:r>
            <a:endParaRPr lang="pt-BR" dirty="0"/>
          </a:p>
        </p:txBody>
      </p:sp>
      <p:sp>
        <p:nvSpPr>
          <p:cNvPr id="35" name="Retângulo: Cantos Arredondados 30">
            <a:extLst>
              <a:ext uri="{FF2B5EF4-FFF2-40B4-BE49-F238E27FC236}">
                <a16:creationId xmlns:a16="http://schemas.microsoft.com/office/drawing/2014/main" id="{8C43BBAD-9E40-4774-976E-7CDA18F5EC2E}"/>
              </a:ext>
            </a:extLst>
          </p:cNvPr>
          <p:cNvSpPr/>
          <p:nvPr/>
        </p:nvSpPr>
        <p:spPr>
          <a:xfrm>
            <a:off x="11726890" y="2083528"/>
            <a:ext cx="307777" cy="307777"/>
          </a:xfrm>
          <a:prstGeom prst="roundRect">
            <a:avLst/>
          </a:prstGeom>
          <a:solidFill>
            <a:srgbClr val="629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dirty="0" smtClean="0"/>
              <a:t>10</a:t>
            </a:r>
            <a:endParaRPr lang="pt-BR" dirty="0"/>
          </a:p>
        </p:txBody>
      </p:sp>
      <p:sp>
        <p:nvSpPr>
          <p:cNvPr id="36" name="Retângulo: Cantos Arredondados 31">
            <a:extLst>
              <a:ext uri="{FF2B5EF4-FFF2-40B4-BE49-F238E27FC236}">
                <a16:creationId xmlns:a16="http://schemas.microsoft.com/office/drawing/2014/main" id="{B815ECE7-34D5-4016-A96B-5CF32D6CAB07}"/>
              </a:ext>
            </a:extLst>
          </p:cNvPr>
          <p:cNvSpPr/>
          <p:nvPr/>
        </p:nvSpPr>
        <p:spPr>
          <a:xfrm>
            <a:off x="11726890" y="4487756"/>
            <a:ext cx="307777" cy="307777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7</a:t>
            </a:r>
            <a:endParaRPr lang="pt-BR" dirty="0"/>
          </a:p>
        </p:txBody>
      </p:sp>
      <p:sp>
        <p:nvSpPr>
          <p:cNvPr id="38" name="Retângulo: Cantos Arredondados 28">
            <a:extLst>
              <a:ext uri="{FF2B5EF4-FFF2-40B4-BE49-F238E27FC236}">
                <a16:creationId xmlns:a16="http://schemas.microsoft.com/office/drawing/2014/main" id="{C00DDE39-AFF7-445F-8B0C-6A092EE7456B}"/>
              </a:ext>
            </a:extLst>
          </p:cNvPr>
          <p:cNvSpPr/>
          <p:nvPr/>
        </p:nvSpPr>
        <p:spPr>
          <a:xfrm>
            <a:off x="627084" y="178328"/>
            <a:ext cx="90000" cy="540000"/>
          </a:xfrm>
          <a:prstGeom prst="roundRect">
            <a:avLst/>
          </a:prstGeom>
          <a:solidFill>
            <a:srgbClr val="538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3" name="Conector reto 2"/>
          <p:cNvCxnSpPr/>
          <p:nvPr/>
        </p:nvCxnSpPr>
        <p:spPr>
          <a:xfrm>
            <a:off x="3931061" y="1514219"/>
            <a:ext cx="1107831" cy="474784"/>
          </a:xfrm>
          <a:prstGeom prst="line">
            <a:avLst/>
          </a:prstGeom>
          <a:ln>
            <a:solidFill>
              <a:srgbClr val="A1C49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Conector reto 6"/>
          <p:cNvCxnSpPr>
            <a:stCxn id="29" idx="3"/>
          </p:cNvCxnSpPr>
          <p:nvPr/>
        </p:nvCxnSpPr>
        <p:spPr>
          <a:xfrm>
            <a:off x="509455" y="1496605"/>
            <a:ext cx="3421606" cy="29016"/>
          </a:xfrm>
          <a:prstGeom prst="line">
            <a:avLst/>
          </a:prstGeom>
          <a:ln>
            <a:solidFill>
              <a:srgbClr val="A1C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>
            <a:stCxn id="30" idx="3"/>
          </p:cNvCxnSpPr>
          <p:nvPr/>
        </p:nvCxnSpPr>
        <p:spPr>
          <a:xfrm>
            <a:off x="509455" y="2531216"/>
            <a:ext cx="3776366" cy="11312"/>
          </a:xfrm>
          <a:prstGeom prst="line">
            <a:avLst/>
          </a:prstGeom>
          <a:ln>
            <a:solidFill>
              <a:srgbClr val="A1C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3931061" y="3344594"/>
            <a:ext cx="183741" cy="322310"/>
          </a:xfrm>
          <a:prstGeom prst="line">
            <a:avLst/>
          </a:prstGeom>
          <a:ln>
            <a:solidFill>
              <a:srgbClr val="A1C49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4" name="Conector reto 43"/>
          <p:cNvCxnSpPr>
            <a:stCxn id="31" idx="3"/>
          </p:cNvCxnSpPr>
          <p:nvPr/>
        </p:nvCxnSpPr>
        <p:spPr>
          <a:xfrm>
            <a:off x="515414" y="3648248"/>
            <a:ext cx="3415647" cy="18656"/>
          </a:xfrm>
          <a:prstGeom prst="line">
            <a:avLst/>
          </a:prstGeom>
          <a:ln>
            <a:solidFill>
              <a:srgbClr val="A1C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2974CB99-26B1-419A-BD1F-E283FAE009A9}"/>
              </a:ext>
            </a:extLst>
          </p:cNvPr>
          <p:cNvSpPr txBox="1"/>
          <p:nvPr/>
        </p:nvSpPr>
        <p:spPr>
          <a:xfrm>
            <a:off x="8551224" y="5223422"/>
            <a:ext cx="36190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00973A"/>
                </a:solidFill>
              </a:rPr>
              <a:t>Leilão </a:t>
            </a:r>
            <a:r>
              <a:rPr lang="pt-BR" sz="1400" b="1" dirty="0">
                <a:solidFill>
                  <a:srgbClr val="00973A"/>
                </a:solidFill>
              </a:rPr>
              <a:t>de Margem de </a:t>
            </a:r>
            <a:r>
              <a:rPr lang="pt-BR" sz="1400" b="1" dirty="0" smtClean="0">
                <a:solidFill>
                  <a:srgbClr val="00973A"/>
                </a:solidFill>
              </a:rPr>
              <a:t>Escoamento</a:t>
            </a:r>
          </a:p>
          <a:p>
            <a:r>
              <a:rPr lang="pt-BR" sz="1300" dirty="0" smtClean="0">
                <a:solidFill>
                  <a:srgbClr val="00973A"/>
                </a:solidFill>
              </a:rPr>
              <a:t>Procedimento Competitivo de Margem (PCM)</a:t>
            </a:r>
          </a:p>
          <a:p>
            <a:r>
              <a:rPr lang="pt-BR" sz="1400" b="1" dirty="0" smtClean="0">
                <a:solidFill>
                  <a:srgbClr val="4374A0"/>
                </a:solidFill>
              </a:rPr>
              <a:t>Minuta de Portaria de Sistemática </a:t>
            </a:r>
            <a:r>
              <a:rPr lang="pt-BR" sz="1400" b="1" dirty="0">
                <a:solidFill>
                  <a:srgbClr val="DABC00"/>
                </a:solidFill>
              </a:rPr>
              <a:t>(</a:t>
            </a:r>
            <a:r>
              <a:rPr lang="pt-BR" sz="1400" b="1" dirty="0" smtClean="0">
                <a:solidFill>
                  <a:srgbClr val="DABC00"/>
                </a:solidFill>
              </a:rPr>
              <a:t>Transição)</a:t>
            </a:r>
            <a:endParaRPr lang="pt-BR" sz="1400" b="1" dirty="0">
              <a:solidFill>
                <a:srgbClr val="DABC00"/>
              </a:solidFill>
            </a:endParaRPr>
          </a:p>
        </p:txBody>
      </p:sp>
      <p:sp>
        <p:nvSpPr>
          <p:cNvPr id="62" name="Retângulo: Cantos Arredondados 31">
            <a:extLst>
              <a:ext uri="{FF2B5EF4-FFF2-40B4-BE49-F238E27FC236}">
                <a16:creationId xmlns:a16="http://schemas.microsoft.com/office/drawing/2014/main" id="{B815ECE7-34D5-4016-A96B-5CF32D6CAB07}"/>
              </a:ext>
            </a:extLst>
          </p:cNvPr>
          <p:cNvSpPr/>
          <p:nvPr/>
        </p:nvSpPr>
        <p:spPr>
          <a:xfrm>
            <a:off x="11726890" y="5327263"/>
            <a:ext cx="307777" cy="307777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dirty="0" smtClean="0"/>
              <a:t>6</a:t>
            </a:r>
            <a:endParaRPr lang="pt-BR" dirty="0"/>
          </a:p>
        </p:txBody>
      </p:sp>
      <p:cxnSp>
        <p:nvCxnSpPr>
          <p:cNvPr id="64" name="Conector reto 63"/>
          <p:cNvCxnSpPr>
            <a:stCxn id="32" idx="3"/>
          </p:cNvCxnSpPr>
          <p:nvPr/>
        </p:nvCxnSpPr>
        <p:spPr>
          <a:xfrm flipV="1">
            <a:off x="509455" y="4591206"/>
            <a:ext cx="4583441" cy="20186"/>
          </a:xfrm>
          <a:prstGeom prst="line">
            <a:avLst/>
          </a:prstGeom>
          <a:ln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/>
          <p:cNvCxnSpPr/>
          <p:nvPr/>
        </p:nvCxnSpPr>
        <p:spPr>
          <a:xfrm flipV="1">
            <a:off x="3931061" y="4947857"/>
            <a:ext cx="1495044" cy="500961"/>
          </a:xfrm>
          <a:prstGeom prst="line">
            <a:avLst/>
          </a:prstGeom>
          <a:ln>
            <a:solidFill>
              <a:srgbClr val="70AD4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7" name="Conector reto 66"/>
          <p:cNvCxnSpPr>
            <a:stCxn id="33" idx="3"/>
          </p:cNvCxnSpPr>
          <p:nvPr/>
        </p:nvCxnSpPr>
        <p:spPr>
          <a:xfrm>
            <a:off x="509455" y="5445586"/>
            <a:ext cx="3421606" cy="28171"/>
          </a:xfrm>
          <a:prstGeom prst="line">
            <a:avLst/>
          </a:prstGeom>
          <a:ln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to 76"/>
          <p:cNvCxnSpPr/>
          <p:nvPr/>
        </p:nvCxnSpPr>
        <p:spPr>
          <a:xfrm>
            <a:off x="7727179" y="1732111"/>
            <a:ext cx="776618" cy="513291"/>
          </a:xfrm>
          <a:prstGeom prst="line">
            <a:avLst/>
          </a:prstGeom>
          <a:ln>
            <a:solidFill>
              <a:srgbClr val="62993E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6" name="Conector reto 95"/>
          <p:cNvCxnSpPr>
            <a:endCxn id="23" idx="1"/>
          </p:cNvCxnSpPr>
          <p:nvPr/>
        </p:nvCxnSpPr>
        <p:spPr>
          <a:xfrm>
            <a:off x="6921973" y="1271129"/>
            <a:ext cx="4804917" cy="12484"/>
          </a:xfrm>
          <a:prstGeom prst="line">
            <a:avLst/>
          </a:prstGeom>
          <a:ln>
            <a:solidFill>
              <a:srgbClr val="629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reto 112"/>
          <p:cNvCxnSpPr>
            <a:endCxn id="35" idx="1"/>
          </p:cNvCxnSpPr>
          <p:nvPr/>
        </p:nvCxnSpPr>
        <p:spPr>
          <a:xfrm flipV="1">
            <a:off x="8503797" y="2237417"/>
            <a:ext cx="3223093" cy="7985"/>
          </a:xfrm>
          <a:prstGeom prst="line">
            <a:avLst/>
          </a:prstGeom>
          <a:ln>
            <a:solidFill>
              <a:srgbClr val="629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ector reto 119"/>
          <p:cNvCxnSpPr/>
          <p:nvPr/>
        </p:nvCxnSpPr>
        <p:spPr>
          <a:xfrm>
            <a:off x="8115300" y="2945423"/>
            <a:ext cx="3611590" cy="8414"/>
          </a:xfrm>
          <a:prstGeom prst="line">
            <a:avLst/>
          </a:prstGeom>
          <a:ln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ector reto 126"/>
          <p:cNvCxnSpPr>
            <a:endCxn id="36" idx="1"/>
          </p:cNvCxnSpPr>
          <p:nvPr/>
        </p:nvCxnSpPr>
        <p:spPr>
          <a:xfrm flipV="1">
            <a:off x="8018652" y="4641645"/>
            <a:ext cx="3708238" cy="16321"/>
          </a:xfrm>
          <a:prstGeom prst="line">
            <a:avLst/>
          </a:prstGeom>
          <a:ln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reto 127"/>
          <p:cNvCxnSpPr/>
          <p:nvPr/>
        </p:nvCxnSpPr>
        <p:spPr>
          <a:xfrm flipV="1">
            <a:off x="7395001" y="5489944"/>
            <a:ext cx="4331889" cy="633"/>
          </a:xfrm>
          <a:prstGeom prst="line">
            <a:avLst/>
          </a:prstGeom>
          <a:ln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tângulo 130"/>
          <p:cNvSpPr/>
          <p:nvPr/>
        </p:nvSpPr>
        <p:spPr>
          <a:xfrm rot="18764082">
            <a:off x="4389643" y="1947402"/>
            <a:ext cx="1713645" cy="6308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859623"/>
              </a:avLst>
            </a:prstTxWarp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Portarias Publicadas</a:t>
            </a:r>
            <a:endParaRPr lang="pt-BR" sz="5400" b="0" cap="none" spc="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2" name="Retângulo 131"/>
          <p:cNvSpPr/>
          <p:nvPr/>
        </p:nvSpPr>
        <p:spPr>
          <a:xfrm rot="11731612">
            <a:off x="5087525" y="4083731"/>
            <a:ext cx="1534990" cy="5591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1292269"/>
              </a:avLst>
            </a:prstTxWarp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Minutas de Portaria</a:t>
            </a:r>
            <a:endParaRPr lang="pt-BR" sz="5400" b="0" cap="none" spc="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3" name="Retângulo 132"/>
          <p:cNvSpPr/>
          <p:nvPr/>
        </p:nvSpPr>
        <p:spPr>
          <a:xfrm rot="2117598">
            <a:off x="6059970" y="1727086"/>
            <a:ext cx="1490675" cy="6906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2226310"/>
              </a:avLst>
            </a:prstTxWarp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Minutas de Decreto</a:t>
            </a:r>
            <a:endParaRPr lang="pt-BR" sz="5400" b="0" cap="none" spc="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4" name="Retângulo 133"/>
          <p:cNvSpPr/>
          <p:nvPr/>
        </p:nvSpPr>
        <p:spPr>
          <a:xfrm rot="5141113">
            <a:off x="7051016" y="2675992"/>
            <a:ext cx="751804" cy="4631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2335628"/>
              </a:avLst>
            </a:prstTxWarp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Minuta PL </a:t>
            </a:r>
            <a:endParaRPr lang="pt-BR" sz="5400" b="0" cap="none" spc="0" dirty="0" smtClean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t-BR" sz="54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pt-BR" sz="5400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PEC</a:t>
            </a:r>
            <a:endParaRPr lang="pt-BR" sz="5400" b="0" cap="none" spc="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5" name="Imagem 134"/>
          <p:cNvPicPr>
            <a:picLocks noChangeAspect="1"/>
          </p:cNvPicPr>
          <p:nvPr/>
        </p:nvPicPr>
        <p:blipFill rotWithShape="1">
          <a:blip r:embed="rId6"/>
          <a:srcRect r="476"/>
          <a:stretch/>
        </p:blipFill>
        <p:spPr>
          <a:xfrm>
            <a:off x="9140460" y="286655"/>
            <a:ext cx="2159680" cy="496061"/>
          </a:xfrm>
          <a:prstGeom prst="rect">
            <a:avLst/>
          </a:prstGeom>
        </p:spPr>
      </p:pic>
      <p:cxnSp>
        <p:nvCxnSpPr>
          <p:cNvPr id="136" name="Conector reto 135"/>
          <p:cNvCxnSpPr/>
          <p:nvPr/>
        </p:nvCxnSpPr>
        <p:spPr>
          <a:xfrm>
            <a:off x="6727321" y="5097320"/>
            <a:ext cx="667680" cy="392624"/>
          </a:xfrm>
          <a:prstGeom prst="line">
            <a:avLst/>
          </a:prstGeom>
          <a:ln>
            <a:solidFill>
              <a:srgbClr val="70AD4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7" name="CaixaDeTexto 166">
            <a:extLst>
              <a:ext uri="{FF2B5EF4-FFF2-40B4-BE49-F238E27FC236}">
                <a16:creationId xmlns:a16="http://schemas.microsoft.com/office/drawing/2014/main" id="{C88B03B1-B97D-4959-B593-B3FFCCEA725C}"/>
              </a:ext>
            </a:extLst>
          </p:cNvPr>
          <p:cNvSpPr txBox="1"/>
          <p:nvPr/>
        </p:nvSpPr>
        <p:spPr>
          <a:xfrm>
            <a:off x="8541514" y="3692648"/>
            <a:ext cx="3098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00973A"/>
                </a:solidFill>
              </a:rPr>
              <a:t>Modernização do Setor Elétrico</a:t>
            </a:r>
            <a:endParaRPr lang="pt-BR" sz="1400" b="1" dirty="0" smtClean="0">
              <a:solidFill>
                <a:srgbClr val="4374A0"/>
              </a:solidFill>
            </a:endParaRPr>
          </a:p>
          <a:p>
            <a:r>
              <a:rPr lang="pt-BR" sz="1400" b="1" dirty="0" smtClean="0">
                <a:solidFill>
                  <a:srgbClr val="4374A0"/>
                </a:solidFill>
              </a:rPr>
              <a:t>Proposta de Texto do PL 414 </a:t>
            </a:r>
            <a:r>
              <a:rPr lang="pt-BR" sz="1400" b="1" dirty="0" smtClean="0">
                <a:solidFill>
                  <a:srgbClr val="DABC00"/>
                </a:solidFill>
              </a:rPr>
              <a:t>(Transição)</a:t>
            </a:r>
            <a:endParaRPr lang="pt-BR" sz="1400" b="1" dirty="0">
              <a:solidFill>
                <a:srgbClr val="DABC00"/>
              </a:solidFill>
            </a:endParaRPr>
          </a:p>
        </p:txBody>
      </p:sp>
      <p:sp>
        <p:nvSpPr>
          <p:cNvPr id="168" name="Retângulo: Cantos Arredondados 29">
            <a:extLst>
              <a:ext uri="{FF2B5EF4-FFF2-40B4-BE49-F238E27FC236}">
                <a16:creationId xmlns:a16="http://schemas.microsoft.com/office/drawing/2014/main" id="{27AA3F40-A54B-437D-B8B1-1992A81F881F}"/>
              </a:ext>
            </a:extLst>
          </p:cNvPr>
          <p:cNvSpPr/>
          <p:nvPr/>
        </p:nvSpPr>
        <p:spPr>
          <a:xfrm>
            <a:off x="11726890" y="3789566"/>
            <a:ext cx="307777" cy="307777"/>
          </a:xfrm>
          <a:prstGeom prst="roundRect">
            <a:avLst/>
          </a:prstGeom>
          <a:solidFill>
            <a:srgbClr val="C3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8</a:t>
            </a:r>
            <a:endParaRPr lang="pt-BR" dirty="0"/>
          </a:p>
        </p:txBody>
      </p:sp>
      <p:cxnSp>
        <p:nvCxnSpPr>
          <p:cNvPr id="169" name="Conector reto 168"/>
          <p:cNvCxnSpPr>
            <a:endCxn id="168" idx="1"/>
          </p:cNvCxnSpPr>
          <p:nvPr/>
        </p:nvCxnSpPr>
        <p:spPr>
          <a:xfrm flipV="1">
            <a:off x="8018652" y="3943455"/>
            <a:ext cx="3708238" cy="4932"/>
          </a:xfrm>
          <a:prstGeom prst="line">
            <a:avLst/>
          </a:prstGeom>
          <a:ln>
            <a:solidFill>
              <a:srgbClr val="C3D8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ector reto 172"/>
          <p:cNvCxnSpPr/>
          <p:nvPr/>
        </p:nvCxnSpPr>
        <p:spPr>
          <a:xfrm flipV="1">
            <a:off x="6921973" y="4657966"/>
            <a:ext cx="1096679" cy="289891"/>
          </a:xfrm>
          <a:prstGeom prst="line">
            <a:avLst/>
          </a:prstGeom>
          <a:ln>
            <a:solidFill>
              <a:srgbClr val="70AD4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50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Gráfico 52">
            <a:extLst>
              <a:ext uri="{FF2B5EF4-FFF2-40B4-BE49-F238E27FC236}">
                <a16:creationId xmlns:a16="http://schemas.microsoft.com/office/drawing/2014/main" id="{5D08939E-6FE2-4E15-B0F2-F88972B8CF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8337637"/>
              </p:ext>
            </p:extLst>
          </p:nvPr>
        </p:nvGraphicFramePr>
        <p:xfrm>
          <a:off x="2076450" y="451710"/>
          <a:ext cx="8039101" cy="5153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4" name="Gráfico 15">
            <a:extLst>
              <a:ext uri="{FF2B5EF4-FFF2-40B4-BE49-F238E27FC236}">
                <a16:creationId xmlns:a16="http://schemas.microsoft.com/office/drawing/2014/main" id="{0105128B-C6E9-4B39-A6E7-DD054D802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04903" y="1623402"/>
            <a:ext cx="2940451" cy="2940451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205CC22E-7E03-4100-873E-8CBACB518864}"/>
              </a:ext>
            </a:extLst>
          </p:cNvPr>
          <p:cNvSpPr txBox="1"/>
          <p:nvPr/>
        </p:nvSpPr>
        <p:spPr>
          <a:xfrm>
            <a:off x="616543" y="1251270"/>
            <a:ext cx="26802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973A"/>
                </a:solidFill>
              </a:rPr>
              <a:t>Disponibilidade de áreas da ANM</a:t>
            </a:r>
          </a:p>
          <a:p>
            <a:r>
              <a:rPr lang="pt-BR" sz="1400" dirty="0" smtClean="0">
                <a:solidFill>
                  <a:srgbClr val="00973A"/>
                </a:solidFill>
              </a:rPr>
              <a:t>Procedimentos de disponibilidade</a:t>
            </a:r>
            <a:endParaRPr lang="pt-BR" sz="1400" b="1" dirty="0" smtClean="0">
              <a:solidFill>
                <a:srgbClr val="00973A"/>
              </a:solidFill>
            </a:endParaRPr>
          </a:p>
          <a:p>
            <a:r>
              <a:rPr lang="pt-BR" sz="1400" b="1" dirty="0" smtClean="0">
                <a:solidFill>
                  <a:srgbClr val="DABC00"/>
                </a:solidFill>
              </a:rPr>
              <a:t>Portaria nº 695/2022</a:t>
            </a:r>
            <a:endParaRPr lang="pt-BR" sz="1400" b="1" dirty="0">
              <a:solidFill>
                <a:srgbClr val="DABC00"/>
              </a:solidFill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32F20604-6DB0-439A-A476-6FAD0B672442}"/>
              </a:ext>
            </a:extLst>
          </p:cNvPr>
          <p:cNvSpPr txBox="1"/>
          <p:nvPr/>
        </p:nvSpPr>
        <p:spPr>
          <a:xfrm>
            <a:off x="616543" y="2522165"/>
            <a:ext cx="29355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00973A"/>
                </a:solidFill>
              </a:rPr>
              <a:t>Base de Dados </a:t>
            </a:r>
            <a:r>
              <a:rPr lang="pt-BR" sz="1400" b="1" dirty="0">
                <a:solidFill>
                  <a:srgbClr val="00973A"/>
                </a:solidFill>
              </a:rPr>
              <a:t>da </a:t>
            </a:r>
            <a:r>
              <a:rPr lang="pt-BR" sz="1400" b="1" dirty="0" smtClean="0">
                <a:solidFill>
                  <a:srgbClr val="00973A"/>
                </a:solidFill>
              </a:rPr>
              <a:t>Pesquisa Mineral</a:t>
            </a:r>
          </a:p>
          <a:p>
            <a:r>
              <a:rPr lang="pt-BR" sz="1400" dirty="0" smtClean="0">
                <a:solidFill>
                  <a:srgbClr val="00973A"/>
                </a:solidFill>
              </a:rPr>
              <a:t>Diretrizes para disponibilização</a:t>
            </a:r>
          </a:p>
          <a:p>
            <a:r>
              <a:rPr lang="pt-BR" sz="1400" b="1" dirty="0" smtClean="0">
                <a:solidFill>
                  <a:srgbClr val="DABC00"/>
                </a:solidFill>
              </a:rPr>
              <a:t>Portaria Normativa nº 51/2022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2974CB99-26B1-419A-BD1F-E283FAE009A9}"/>
              </a:ext>
            </a:extLst>
          </p:cNvPr>
          <p:cNvSpPr txBox="1"/>
          <p:nvPr/>
        </p:nvSpPr>
        <p:spPr>
          <a:xfrm>
            <a:off x="616543" y="3725613"/>
            <a:ext cx="3732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00973A"/>
                </a:solidFill>
              </a:rPr>
              <a:t>Simplificação de Processos Minerários</a:t>
            </a:r>
          </a:p>
          <a:p>
            <a:r>
              <a:rPr lang="pt-BR" sz="1400" dirty="0" smtClean="0">
                <a:solidFill>
                  <a:srgbClr val="00973A"/>
                </a:solidFill>
              </a:rPr>
              <a:t>Revisão e simplificação da documentação exigida pela ANM nos processos minerários</a:t>
            </a:r>
          </a:p>
          <a:p>
            <a:r>
              <a:rPr lang="pt-BR" sz="1400" b="1" dirty="0" smtClean="0">
                <a:solidFill>
                  <a:srgbClr val="DABC00"/>
                </a:solidFill>
              </a:rPr>
              <a:t>ANM revisará os procedimentos</a:t>
            </a: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C00DDE39-AFF7-445F-8B0C-6A092EE7456B}"/>
              </a:ext>
            </a:extLst>
          </p:cNvPr>
          <p:cNvSpPr/>
          <p:nvPr/>
        </p:nvSpPr>
        <p:spPr>
          <a:xfrm>
            <a:off x="201678" y="1326090"/>
            <a:ext cx="307777" cy="307777"/>
          </a:xfrm>
          <a:prstGeom prst="roundRect">
            <a:avLst/>
          </a:prstGeom>
          <a:solidFill>
            <a:srgbClr val="FFD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27AA3F40-A54B-437D-B8B1-1992A81F881F}"/>
              </a:ext>
            </a:extLst>
          </p:cNvPr>
          <p:cNvSpPr/>
          <p:nvPr/>
        </p:nvSpPr>
        <p:spPr>
          <a:xfrm>
            <a:off x="217288" y="2625818"/>
            <a:ext cx="307777" cy="307777"/>
          </a:xfrm>
          <a:prstGeom prst="roundRect">
            <a:avLst/>
          </a:prstGeom>
          <a:solidFill>
            <a:srgbClr val="FFD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B815ECE7-34D5-4016-A96B-5CF32D6CAB07}"/>
              </a:ext>
            </a:extLst>
          </p:cNvPr>
          <p:cNvSpPr/>
          <p:nvPr/>
        </p:nvSpPr>
        <p:spPr>
          <a:xfrm>
            <a:off x="201678" y="3831804"/>
            <a:ext cx="307777" cy="30777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8744" y="1"/>
            <a:ext cx="803256" cy="993001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205CC22E-7E03-4100-873E-8CBACB518864}"/>
              </a:ext>
            </a:extLst>
          </p:cNvPr>
          <p:cNvSpPr txBox="1"/>
          <p:nvPr/>
        </p:nvSpPr>
        <p:spPr>
          <a:xfrm>
            <a:off x="8480888" y="960724"/>
            <a:ext cx="350161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00973A"/>
                </a:solidFill>
              </a:rPr>
              <a:t>Modelos de Parceria para Desenvolvimento de Pesquisas Minerais pré-competitivas</a:t>
            </a:r>
          </a:p>
          <a:p>
            <a:r>
              <a:rPr lang="pt-BR" sz="1300" dirty="0" smtClean="0">
                <a:solidFill>
                  <a:srgbClr val="00973A"/>
                </a:solidFill>
              </a:rPr>
              <a:t>Autoriza CPRM a fazer parcerias com entidades privadas para execução de projetos</a:t>
            </a:r>
          </a:p>
          <a:p>
            <a:r>
              <a:rPr lang="pt-BR" sz="1400" b="1" dirty="0" smtClean="0">
                <a:solidFill>
                  <a:srgbClr val="4374A0"/>
                </a:solidFill>
              </a:rPr>
              <a:t>Minuta de Portaria </a:t>
            </a:r>
            <a:r>
              <a:rPr lang="pt-BR" sz="1400" b="1" dirty="0" smtClean="0">
                <a:solidFill>
                  <a:srgbClr val="DABC00"/>
                </a:solidFill>
              </a:rPr>
              <a:t>(Transição)</a:t>
            </a:r>
            <a:endParaRPr lang="pt-BR" sz="1400" b="1" dirty="0">
              <a:solidFill>
                <a:srgbClr val="DABC00"/>
              </a:solidFill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88B03B1-B97D-4959-B593-B3FFCCEA725C}"/>
              </a:ext>
            </a:extLst>
          </p:cNvPr>
          <p:cNvSpPr txBox="1"/>
          <p:nvPr/>
        </p:nvSpPr>
        <p:spPr>
          <a:xfrm>
            <a:off x="8480888" y="2172109"/>
            <a:ext cx="30984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00973A"/>
                </a:solidFill>
              </a:rPr>
              <a:t>Oneração de Lavra</a:t>
            </a:r>
          </a:p>
          <a:p>
            <a:r>
              <a:rPr lang="pt-BR" sz="1400" dirty="0" smtClean="0">
                <a:solidFill>
                  <a:srgbClr val="00973A"/>
                </a:solidFill>
              </a:rPr>
              <a:t>Busca por áreas inativas (sem operação) e taxa por inatividade</a:t>
            </a:r>
          </a:p>
          <a:p>
            <a:r>
              <a:rPr lang="pt-BR" sz="1400" b="1" dirty="0" smtClean="0">
                <a:solidFill>
                  <a:srgbClr val="4374A0"/>
                </a:solidFill>
              </a:rPr>
              <a:t>Proposta de Projeto de Lei </a:t>
            </a:r>
            <a:r>
              <a:rPr lang="pt-BR" sz="1400" b="1" dirty="0" smtClean="0">
                <a:solidFill>
                  <a:srgbClr val="DABC00"/>
                </a:solidFill>
              </a:rPr>
              <a:t>(Transição)</a:t>
            </a:r>
            <a:endParaRPr lang="pt-BR" sz="1400" b="1" dirty="0">
              <a:solidFill>
                <a:srgbClr val="DABC00"/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974CB99-26B1-419A-BD1F-E283FAE009A9}"/>
              </a:ext>
            </a:extLst>
          </p:cNvPr>
          <p:cNvSpPr txBox="1"/>
          <p:nvPr/>
        </p:nvSpPr>
        <p:spPr>
          <a:xfrm>
            <a:off x="8480888" y="3189415"/>
            <a:ext cx="3309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00973A"/>
                </a:solidFill>
              </a:rPr>
              <a:t>Grupamento Mineiro</a:t>
            </a:r>
            <a:endParaRPr lang="pt-BR" sz="1400" b="1" dirty="0">
              <a:solidFill>
                <a:srgbClr val="00973A"/>
              </a:solidFill>
            </a:endParaRPr>
          </a:p>
          <a:p>
            <a:r>
              <a:rPr lang="pt-BR" sz="1400" dirty="0" smtClean="0">
                <a:solidFill>
                  <a:srgbClr val="00973A"/>
                </a:solidFill>
              </a:rPr>
              <a:t>Taxa de inatividade de jazidas reunidas em grupamento</a:t>
            </a:r>
            <a:endParaRPr lang="pt-BR" sz="1400" b="1" dirty="0" smtClean="0">
              <a:solidFill>
                <a:srgbClr val="00973A"/>
              </a:solidFill>
            </a:endParaRPr>
          </a:p>
          <a:p>
            <a:r>
              <a:rPr lang="pt-BR" sz="1400" b="1" dirty="0">
                <a:solidFill>
                  <a:srgbClr val="4374A0"/>
                </a:solidFill>
              </a:rPr>
              <a:t>Proposta de Projeto de Lei </a:t>
            </a:r>
            <a:r>
              <a:rPr lang="pt-BR" sz="1400" b="1" dirty="0">
                <a:solidFill>
                  <a:srgbClr val="DABC00"/>
                </a:solidFill>
              </a:rPr>
              <a:t>(Transição)</a:t>
            </a:r>
          </a:p>
        </p:txBody>
      </p:sp>
      <p:sp>
        <p:nvSpPr>
          <p:cNvPr id="23" name="Retângulo: Cantos Arredondados 28">
            <a:extLst>
              <a:ext uri="{FF2B5EF4-FFF2-40B4-BE49-F238E27FC236}">
                <a16:creationId xmlns:a16="http://schemas.microsoft.com/office/drawing/2014/main" id="{C00DDE39-AFF7-445F-8B0C-6A092EE7456B}"/>
              </a:ext>
            </a:extLst>
          </p:cNvPr>
          <p:cNvSpPr/>
          <p:nvPr/>
        </p:nvSpPr>
        <p:spPr>
          <a:xfrm>
            <a:off x="11748639" y="1279188"/>
            <a:ext cx="307777" cy="307777"/>
          </a:xfrm>
          <a:prstGeom prst="roundRect">
            <a:avLst/>
          </a:prstGeom>
          <a:solidFill>
            <a:srgbClr val="C0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9</a:t>
            </a:r>
            <a:endParaRPr lang="pt-BR" dirty="0"/>
          </a:p>
        </p:txBody>
      </p:sp>
      <p:sp>
        <p:nvSpPr>
          <p:cNvPr id="24" name="Retângulo: Cantos Arredondados 29">
            <a:extLst>
              <a:ext uri="{FF2B5EF4-FFF2-40B4-BE49-F238E27FC236}">
                <a16:creationId xmlns:a16="http://schemas.microsoft.com/office/drawing/2014/main" id="{27AA3F40-A54B-437D-B8B1-1992A81F881F}"/>
              </a:ext>
            </a:extLst>
          </p:cNvPr>
          <p:cNvSpPr/>
          <p:nvPr/>
        </p:nvSpPr>
        <p:spPr>
          <a:xfrm>
            <a:off x="11726891" y="2286865"/>
            <a:ext cx="307777" cy="307777"/>
          </a:xfrm>
          <a:prstGeom prst="roundRect">
            <a:avLst/>
          </a:prstGeom>
          <a:solidFill>
            <a:srgbClr val="E2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8</a:t>
            </a:r>
            <a:endParaRPr lang="pt-BR" dirty="0"/>
          </a:p>
        </p:txBody>
      </p:sp>
      <p:sp>
        <p:nvSpPr>
          <p:cNvPr id="36" name="Retângulo: Cantos Arredondados 31">
            <a:extLst>
              <a:ext uri="{FF2B5EF4-FFF2-40B4-BE49-F238E27FC236}">
                <a16:creationId xmlns:a16="http://schemas.microsoft.com/office/drawing/2014/main" id="{B815ECE7-34D5-4016-A96B-5CF32D6CAB07}"/>
              </a:ext>
            </a:extLst>
          </p:cNvPr>
          <p:cNvSpPr/>
          <p:nvPr/>
        </p:nvSpPr>
        <p:spPr>
          <a:xfrm>
            <a:off x="11726891" y="3277536"/>
            <a:ext cx="307777" cy="307777"/>
          </a:xfrm>
          <a:prstGeom prst="roundRect">
            <a:avLst/>
          </a:prstGeom>
          <a:solidFill>
            <a:srgbClr val="E2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7</a:t>
            </a:r>
            <a:endParaRPr lang="pt-BR" dirty="0"/>
          </a:p>
        </p:txBody>
      </p:sp>
      <p:cxnSp>
        <p:nvCxnSpPr>
          <p:cNvPr id="3" name="Conector reto 2"/>
          <p:cNvCxnSpPr/>
          <p:nvPr/>
        </p:nvCxnSpPr>
        <p:spPr>
          <a:xfrm>
            <a:off x="3931061" y="1514219"/>
            <a:ext cx="418453" cy="657890"/>
          </a:xfrm>
          <a:prstGeom prst="line">
            <a:avLst/>
          </a:prstGeom>
          <a:ln>
            <a:solidFill>
              <a:srgbClr val="FFD184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Conector reto 6"/>
          <p:cNvCxnSpPr>
            <a:stCxn id="29" idx="3"/>
          </p:cNvCxnSpPr>
          <p:nvPr/>
        </p:nvCxnSpPr>
        <p:spPr>
          <a:xfrm>
            <a:off x="509455" y="1479979"/>
            <a:ext cx="3421606" cy="29016"/>
          </a:xfrm>
          <a:prstGeom prst="line">
            <a:avLst/>
          </a:prstGeom>
          <a:ln>
            <a:solidFill>
              <a:srgbClr val="FFD1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>
            <a:stCxn id="30" idx="3"/>
          </p:cNvCxnSpPr>
          <p:nvPr/>
        </p:nvCxnSpPr>
        <p:spPr>
          <a:xfrm flipV="1">
            <a:off x="525065" y="2767770"/>
            <a:ext cx="3027031" cy="11937"/>
          </a:xfrm>
          <a:prstGeom prst="line">
            <a:avLst/>
          </a:prstGeom>
          <a:ln>
            <a:solidFill>
              <a:srgbClr val="FFD1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7990154" y="2424903"/>
            <a:ext cx="505577" cy="342867"/>
          </a:xfrm>
          <a:prstGeom prst="line">
            <a:avLst/>
          </a:prstGeom>
          <a:ln>
            <a:solidFill>
              <a:srgbClr val="E2AA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2974CB99-26B1-419A-BD1F-E283FAE009A9}"/>
              </a:ext>
            </a:extLst>
          </p:cNvPr>
          <p:cNvSpPr txBox="1"/>
          <p:nvPr/>
        </p:nvSpPr>
        <p:spPr>
          <a:xfrm>
            <a:off x="8480888" y="4238690"/>
            <a:ext cx="3619035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00973A"/>
                </a:solidFill>
              </a:rPr>
              <a:t>Prorrogação de Pesquisa</a:t>
            </a:r>
          </a:p>
          <a:p>
            <a:r>
              <a:rPr lang="pt-BR" sz="1300" dirty="0">
                <a:solidFill>
                  <a:srgbClr val="00973A"/>
                </a:solidFill>
              </a:rPr>
              <a:t>Prorrogação de </a:t>
            </a:r>
            <a:r>
              <a:rPr lang="pt-BR" sz="1300" dirty="0" smtClean="0">
                <a:solidFill>
                  <a:srgbClr val="00973A"/>
                </a:solidFill>
              </a:rPr>
              <a:t>pesquisa com </a:t>
            </a:r>
            <a:r>
              <a:rPr lang="pt-BR" sz="1300" dirty="0">
                <a:solidFill>
                  <a:srgbClr val="00973A"/>
                </a:solidFill>
              </a:rPr>
              <a:t>comprovação de </a:t>
            </a:r>
            <a:r>
              <a:rPr lang="pt-BR" sz="1300" dirty="0" smtClean="0">
                <a:solidFill>
                  <a:srgbClr val="00973A"/>
                </a:solidFill>
              </a:rPr>
              <a:t>investimento no </a:t>
            </a:r>
            <a:r>
              <a:rPr lang="pt-BR" sz="1300" dirty="0">
                <a:solidFill>
                  <a:srgbClr val="00973A"/>
                </a:solidFill>
              </a:rPr>
              <a:t>plano de trabalho </a:t>
            </a:r>
            <a:r>
              <a:rPr lang="pt-BR" sz="1300" dirty="0" smtClean="0">
                <a:solidFill>
                  <a:srgbClr val="00973A"/>
                </a:solidFill>
              </a:rPr>
              <a:t>e oneração progressiva das áreas</a:t>
            </a:r>
          </a:p>
          <a:p>
            <a:r>
              <a:rPr lang="pt-BR" sz="1400" b="1" dirty="0">
                <a:solidFill>
                  <a:srgbClr val="4374A0"/>
                </a:solidFill>
              </a:rPr>
              <a:t>Proposta de Projeto de Lei </a:t>
            </a:r>
            <a:r>
              <a:rPr lang="pt-BR" sz="1400" b="1" dirty="0">
                <a:solidFill>
                  <a:srgbClr val="DABC00"/>
                </a:solidFill>
              </a:rPr>
              <a:t>(Transição)</a:t>
            </a:r>
          </a:p>
        </p:txBody>
      </p:sp>
      <p:sp>
        <p:nvSpPr>
          <p:cNvPr id="62" name="Retângulo: Cantos Arredondados 31">
            <a:extLst>
              <a:ext uri="{FF2B5EF4-FFF2-40B4-BE49-F238E27FC236}">
                <a16:creationId xmlns:a16="http://schemas.microsoft.com/office/drawing/2014/main" id="{B815ECE7-34D5-4016-A96B-5CF32D6CAB07}"/>
              </a:ext>
            </a:extLst>
          </p:cNvPr>
          <p:cNvSpPr/>
          <p:nvPr/>
        </p:nvSpPr>
        <p:spPr>
          <a:xfrm>
            <a:off x="11726890" y="4351323"/>
            <a:ext cx="307777" cy="307777"/>
          </a:xfrm>
          <a:prstGeom prst="roundRect">
            <a:avLst/>
          </a:prstGeom>
          <a:solidFill>
            <a:srgbClr val="E2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dirty="0" smtClean="0"/>
              <a:t>6</a:t>
            </a:r>
            <a:endParaRPr lang="pt-BR" dirty="0"/>
          </a:p>
        </p:txBody>
      </p:sp>
      <p:cxnSp>
        <p:nvCxnSpPr>
          <p:cNvPr id="64" name="Conector reto 63"/>
          <p:cNvCxnSpPr>
            <a:stCxn id="32" idx="3"/>
          </p:cNvCxnSpPr>
          <p:nvPr/>
        </p:nvCxnSpPr>
        <p:spPr>
          <a:xfrm flipV="1">
            <a:off x="509455" y="3936756"/>
            <a:ext cx="4071337" cy="4893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to 95"/>
          <p:cNvCxnSpPr>
            <a:endCxn id="23" idx="1"/>
          </p:cNvCxnSpPr>
          <p:nvPr/>
        </p:nvCxnSpPr>
        <p:spPr>
          <a:xfrm>
            <a:off x="7405991" y="1433076"/>
            <a:ext cx="4342648" cy="1"/>
          </a:xfrm>
          <a:prstGeom prst="line">
            <a:avLst/>
          </a:prstGeom>
          <a:ln>
            <a:solidFill>
              <a:srgbClr val="C0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ector reto 119"/>
          <p:cNvCxnSpPr>
            <a:endCxn id="24" idx="1"/>
          </p:cNvCxnSpPr>
          <p:nvPr/>
        </p:nvCxnSpPr>
        <p:spPr>
          <a:xfrm>
            <a:off x="8495731" y="2427183"/>
            <a:ext cx="3231160" cy="13571"/>
          </a:xfrm>
          <a:prstGeom prst="line">
            <a:avLst/>
          </a:prstGeom>
          <a:ln>
            <a:solidFill>
              <a:srgbClr val="E2A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ector reto 126"/>
          <p:cNvCxnSpPr/>
          <p:nvPr/>
        </p:nvCxnSpPr>
        <p:spPr>
          <a:xfrm>
            <a:off x="8000743" y="3444754"/>
            <a:ext cx="3735435" cy="5288"/>
          </a:xfrm>
          <a:prstGeom prst="line">
            <a:avLst/>
          </a:prstGeom>
          <a:ln>
            <a:solidFill>
              <a:srgbClr val="E2A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reto 127"/>
          <p:cNvCxnSpPr>
            <a:endCxn id="62" idx="1"/>
          </p:cNvCxnSpPr>
          <p:nvPr/>
        </p:nvCxnSpPr>
        <p:spPr>
          <a:xfrm>
            <a:off x="8513239" y="4496013"/>
            <a:ext cx="3213651" cy="9199"/>
          </a:xfrm>
          <a:prstGeom prst="line">
            <a:avLst/>
          </a:prstGeom>
          <a:ln>
            <a:solidFill>
              <a:srgbClr val="E2A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tângulo 130"/>
          <p:cNvSpPr/>
          <p:nvPr/>
        </p:nvSpPr>
        <p:spPr>
          <a:xfrm rot="19104971">
            <a:off x="4505344" y="1830510"/>
            <a:ext cx="1713645" cy="6308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859623"/>
              </a:avLst>
            </a:prstTxWarp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Portarias Publicadas</a:t>
            </a:r>
            <a:endParaRPr lang="pt-BR" sz="5400" b="0" cap="none" spc="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2" name="Retângulo 131"/>
          <p:cNvSpPr/>
          <p:nvPr/>
        </p:nvSpPr>
        <p:spPr>
          <a:xfrm rot="15499511">
            <a:off x="4283419" y="3319753"/>
            <a:ext cx="797560" cy="1455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0973276"/>
              </a:avLst>
            </a:prstTxWarp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Regulação</a:t>
            </a:r>
            <a:endParaRPr lang="pt-BR" sz="5400" b="0" cap="none" spc="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3" name="Retângulo 132"/>
          <p:cNvSpPr/>
          <p:nvPr/>
        </p:nvSpPr>
        <p:spPr>
          <a:xfrm rot="1279012">
            <a:off x="6047958" y="1577749"/>
            <a:ext cx="1120343" cy="6906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2926946"/>
              </a:avLst>
            </a:prstTxWarp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Minuta de Portaria</a:t>
            </a:r>
            <a:endParaRPr lang="pt-BR" sz="5400" b="0" cap="none" spc="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5" name="Imagem 134"/>
          <p:cNvPicPr>
            <a:picLocks noChangeAspect="1"/>
          </p:cNvPicPr>
          <p:nvPr/>
        </p:nvPicPr>
        <p:blipFill rotWithShape="1">
          <a:blip r:embed="rId6"/>
          <a:srcRect r="476"/>
          <a:stretch/>
        </p:blipFill>
        <p:spPr>
          <a:xfrm>
            <a:off x="9140460" y="286655"/>
            <a:ext cx="2159680" cy="496061"/>
          </a:xfrm>
          <a:prstGeom prst="rect">
            <a:avLst/>
          </a:prstGeom>
        </p:spPr>
      </p:pic>
      <p:cxnSp>
        <p:nvCxnSpPr>
          <p:cNvPr id="136" name="Conector reto 135"/>
          <p:cNvCxnSpPr/>
          <p:nvPr/>
        </p:nvCxnSpPr>
        <p:spPr>
          <a:xfrm>
            <a:off x="8011880" y="4024923"/>
            <a:ext cx="501359" cy="471090"/>
          </a:xfrm>
          <a:prstGeom prst="line">
            <a:avLst/>
          </a:prstGeom>
          <a:ln>
            <a:solidFill>
              <a:srgbClr val="E2AA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3C70F08C-C1F1-4D73-98AA-DC749AA2790F}"/>
              </a:ext>
            </a:extLst>
          </p:cNvPr>
          <p:cNvSpPr txBox="1"/>
          <p:nvPr/>
        </p:nvSpPr>
        <p:spPr>
          <a:xfrm>
            <a:off x="825973" y="157614"/>
            <a:ext cx="922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DABC00"/>
                </a:solidFill>
                <a:latin typeface="+mj-lt"/>
              </a:rPr>
              <a:t>Geologia, Mineração e Transformação Mineral</a:t>
            </a:r>
            <a:endParaRPr lang="pt-BR" sz="3200" b="1" dirty="0">
              <a:solidFill>
                <a:srgbClr val="DABC00"/>
              </a:solidFill>
              <a:latin typeface="+mj-lt"/>
            </a:endParaRPr>
          </a:p>
        </p:txBody>
      </p:sp>
      <p:sp>
        <p:nvSpPr>
          <p:cNvPr id="52" name="Retângulo: Cantos Arredondados 28">
            <a:extLst>
              <a:ext uri="{FF2B5EF4-FFF2-40B4-BE49-F238E27FC236}">
                <a16:creationId xmlns:a16="http://schemas.microsoft.com/office/drawing/2014/main" id="{C00DDE39-AFF7-445F-8B0C-6A092EE7456B}"/>
              </a:ext>
            </a:extLst>
          </p:cNvPr>
          <p:cNvSpPr/>
          <p:nvPr/>
        </p:nvSpPr>
        <p:spPr>
          <a:xfrm>
            <a:off x="627084" y="178328"/>
            <a:ext cx="90000" cy="540000"/>
          </a:xfrm>
          <a:prstGeom prst="roundRect">
            <a:avLst/>
          </a:prstGeom>
          <a:solidFill>
            <a:srgbClr val="C0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9" name="Retângulo 58"/>
          <p:cNvSpPr/>
          <p:nvPr/>
        </p:nvSpPr>
        <p:spPr>
          <a:xfrm rot="7968537">
            <a:off x="6079268" y="3627356"/>
            <a:ext cx="2011438" cy="6636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1028196"/>
              </a:avLst>
            </a:prstTxWarp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Proposta de Projeto de Lei</a:t>
            </a:r>
            <a:endParaRPr lang="pt-BR" sz="5400" b="0" cap="none" spc="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2974CB99-26B1-419A-BD1F-E283FAE009A9}"/>
              </a:ext>
            </a:extLst>
          </p:cNvPr>
          <p:cNvSpPr txBox="1"/>
          <p:nvPr/>
        </p:nvSpPr>
        <p:spPr>
          <a:xfrm>
            <a:off x="627084" y="5115060"/>
            <a:ext cx="3732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00973A"/>
                </a:solidFill>
              </a:rPr>
              <a:t>Faixa de Fronteira</a:t>
            </a:r>
          </a:p>
          <a:p>
            <a:r>
              <a:rPr lang="pt-BR" sz="1400" b="1" dirty="0">
                <a:solidFill>
                  <a:srgbClr val="DABC00"/>
                </a:solidFill>
              </a:rPr>
              <a:t>Proposta de Projeto de Lei</a:t>
            </a:r>
            <a:endParaRPr lang="pt-BR" sz="1400" dirty="0" smtClean="0">
              <a:solidFill>
                <a:srgbClr val="DABC00"/>
              </a:solidFill>
            </a:endParaRPr>
          </a:p>
        </p:txBody>
      </p:sp>
      <p:sp>
        <p:nvSpPr>
          <p:cNvPr id="73" name="Retângulo: Cantos Arredondados 31">
            <a:extLst>
              <a:ext uri="{FF2B5EF4-FFF2-40B4-BE49-F238E27FC236}">
                <a16:creationId xmlns:a16="http://schemas.microsoft.com/office/drawing/2014/main" id="{B815ECE7-34D5-4016-A96B-5CF32D6CAB07}"/>
              </a:ext>
            </a:extLst>
          </p:cNvPr>
          <p:cNvSpPr/>
          <p:nvPr/>
        </p:nvSpPr>
        <p:spPr>
          <a:xfrm>
            <a:off x="198397" y="5221920"/>
            <a:ext cx="307777" cy="307777"/>
          </a:xfrm>
          <a:prstGeom prst="roundRect">
            <a:avLst/>
          </a:prstGeom>
          <a:solidFill>
            <a:srgbClr val="E2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cxnSp>
        <p:nvCxnSpPr>
          <p:cNvPr id="74" name="Conector reto 73"/>
          <p:cNvCxnSpPr>
            <a:stCxn id="73" idx="3"/>
          </p:cNvCxnSpPr>
          <p:nvPr/>
        </p:nvCxnSpPr>
        <p:spPr>
          <a:xfrm flipV="1">
            <a:off x="506174" y="5326203"/>
            <a:ext cx="4085159" cy="49606"/>
          </a:xfrm>
          <a:prstGeom prst="line">
            <a:avLst/>
          </a:prstGeom>
          <a:ln>
            <a:solidFill>
              <a:srgbClr val="E2A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to 74"/>
          <p:cNvCxnSpPr/>
          <p:nvPr/>
        </p:nvCxnSpPr>
        <p:spPr>
          <a:xfrm flipV="1">
            <a:off x="4591333" y="4602076"/>
            <a:ext cx="823362" cy="736772"/>
          </a:xfrm>
          <a:prstGeom prst="line">
            <a:avLst/>
          </a:prstGeom>
          <a:ln>
            <a:solidFill>
              <a:srgbClr val="E2AA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2974CB99-26B1-419A-BD1F-E283FAE009A9}"/>
              </a:ext>
            </a:extLst>
          </p:cNvPr>
          <p:cNvSpPr txBox="1"/>
          <p:nvPr/>
        </p:nvSpPr>
        <p:spPr>
          <a:xfrm>
            <a:off x="7491492" y="5497012"/>
            <a:ext cx="4244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973A"/>
                </a:solidFill>
              </a:rPr>
              <a:t>Mecanismos de Financiamento para produção mineral </a:t>
            </a:r>
            <a:r>
              <a:rPr lang="pt-BR" sz="1400" b="1" dirty="0">
                <a:solidFill>
                  <a:srgbClr val="4374A0"/>
                </a:solidFill>
              </a:rPr>
              <a:t>Proposta de Projeto de Lei </a:t>
            </a:r>
            <a:r>
              <a:rPr lang="pt-BR" sz="1400" b="1" dirty="0">
                <a:solidFill>
                  <a:srgbClr val="DABC00"/>
                </a:solidFill>
              </a:rPr>
              <a:t>(Transição)</a:t>
            </a:r>
            <a:endParaRPr lang="pt-BR" sz="1400" dirty="0" smtClean="0">
              <a:solidFill>
                <a:srgbClr val="DABC00"/>
              </a:solidFill>
            </a:endParaRPr>
          </a:p>
        </p:txBody>
      </p:sp>
      <p:sp>
        <p:nvSpPr>
          <p:cNvPr id="92" name="Retângulo: Cantos Arredondados 31">
            <a:extLst>
              <a:ext uri="{FF2B5EF4-FFF2-40B4-BE49-F238E27FC236}">
                <a16:creationId xmlns:a16="http://schemas.microsoft.com/office/drawing/2014/main" id="{B815ECE7-34D5-4016-A96B-5CF32D6CAB07}"/>
              </a:ext>
            </a:extLst>
          </p:cNvPr>
          <p:cNvSpPr/>
          <p:nvPr/>
        </p:nvSpPr>
        <p:spPr>
          <a:xfrm>
            <a:off x="11726890" y="5604734"/>
            <a:ext cx="307777" cy="307777"/>
          </a:xfrm>
          <a:prstGeom prst="roundRect">
            <a:avLst/>
          </a:prstGeom>
          <a:solidFill>
            <a:srgbClr val="E2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cxnSp>
        <p:nvCxnSpPr>
          <p:cNvPr id="93" name="Conector reto 92"/>
          <p:cNvCxnSpPr>
            <a:stCxn id="91" idx="1"/>
            <a:endCxn id="91" idx="3"/>
          </p:cNvCxnSpPr>
          <p:nvPr/>
        </p:nvCxnSpPr>
        <p:spPr>
          <a:xfrm>
            <a:off x="7491492" y="5758622"/>
            <a:ext cx="4244686" cy="0"/>
          </a:xfrm>
          <a:prstGeom prst="line">
            <a:avLst/>
          </a:prstGeom>
          <a:ln>
            <a:solidFill>
              <a:srgbClr val="E2A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to 93"/>
          <p:cNvCxnSpPr>
            <a:stCxn id="91" idx="1"/>
          </p:cNvCxnSpPr>
          <p:nvPr/>
        </p:nvCxnSpPr>
        <p:spPr>
          <a:xfrm flipH="1" flipV="1">
            <a:off x="6665172" y="4877997"/>
            <a:ext cx="826320" cy="880625"/>
          </a:xfrm>
          <a:prstGeom prst="line">
            <a:avLst/>
          </a:prstGeom>
          <a:ln>
            <a:solidFill>
              <a:srgbClr val="E2AA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4" name="Conector reto 103"/>
          <p:cNvCxnSpPr/>
          <p:nvPr/>
        </p:nvCxnSpPr>
        <p:spPr>
          <a:xfrm flipV="1">
            <a:off x="3552096" y="2114887"/>
            <a:ext cx="978147" cy="652883"/>
          </a:xfrm>
          <a:prstGeom prst="line">
            <a:avLst/>
          </a:prstGeom>
          <a:ln>
            <a:solidFill>
              <a:srgbClr val="FFD184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63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Gráfico 56">
            <a:extLst>
              <a:ext uri="{FF2B5EF4-FFF2-40B4-BE49-F238E27FC236}">
                <a16:creationId xmlns:a16="http://schemas.microsoft.com/office/drawing/2014/main" id="{5D08939E-6FE2-4E15-B0F2-F88972B8CF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1558409"/>
              </p:ext>
            </p:extLst>
          </p:nvPr>
        </p:nvGraphicFramePr>
        <p:xfrm>
          <a:off x="2076450" y="451710"/>
          <a:ext cx="8039101" cy="5153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8" name="Gráfico 17">
            <a:extLst>
              <a:ext uri="{FF2B5EF4-FFF2-40B4-BE49-F238E27FC236}">
                <a16:creationId xmlns:a16="http://schemas.microsoft.com/office/drawing/2014/main" id="{3560B178-35B0-45B2-8277-BC44AD94A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09443" y="1632194"/>
            <a:ext cx="2931371" cy="2931371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205CC22E-7E03-4100-873E-8CBACB518864}"/>
              </a:ext>
            </a:extLst>
          </p:cNvPr>
          <p:cNvSpPr txBox="1"/>
          <p:nvPr/>
        </p:nvSpPr>
        <p:spPr>
          <a:xfrm>
            <a:off x="616542" y="1251270"/>
            <a:ext cx="34542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973A"/>
                </a:solidFill>
              </a:rPr>
              <a:t>Melhoria do ambiente de negócios do downstream: </a:t>
            </a:r>
            <a:r>
              <a:rPr lang="pt-BR" sz="1400" b="1" dirty="0" smtClean="0">
                <a:solidFill>
                  <a:srgbClr val="00973A"/>
                </a:solidFill>
              </a:rPr>
              <a:t>devedor Contumaz</a:t>
            </a:r>
          </a:p>
          <a:p>
            <a:r>
              <a:rPr lang="pt-BR" sz="1400" b="1" dirty="0" smtClean="0">
                <a:solidFill>
                  <a:srgbClr val="DABC00"/>
                </a:solidFill>
              </a:rPr>
              <a:t>Apoio ao PL </a:t>
            </a:r>
            <a:r>
              <a:rPr lang="pt-BR" sz="1400" b="1" dirty="0">
                <a:solidFill>
                  <a:srgbClr val="DABC00"/>
                </a:solidFill>
              </a:rPr>
              <a:t>1646/2019 e </a:t>
            </a:r>
            <a:r>
              <a:rPr lang="pt-BR" sz="1400" b="1" dirty="0" smtClean="0">
                <a:solidFill>
                  <a:srgbClr val="DABC00"/>
                </a:solidFill>
              </a:rPr>
              <a:t>ao PLS 284/2017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88B03B1-B97D-4959-B593-B3FFCCEA725C}"/>
              </a:ext>
            </a:extLst>
          </p:cNvPr>
          <p:cNvSpPr txBox="1"/>
          <p:nvPr/>
        </p:nvSpPr>
        <p:spPr>
          <a:xfrm>
            <a:off x="616543" y="2680749"/>
            <a:ext cx="33009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973A"/>
                </a:solidFill>
              </a:rPr>
              <a:t>Melhoria do ambiente de negócios do downstream: </a:t>
            </a:r>
            <a:r>
              <a:rPr lang="pt-BR" sz="1400" b="1" dirty="0" smtClean="0">
                <a:solidFill>
                  <a:srgbClr val="00973A"/>
                </a:solidFill>
              </a:rPr>
              <a:t>furto, roubo e receptação </a:t>
            </a:r>
            <a:r>
              <a:rPr lang="pt-BR" sz="1300" dirty="0" smtClean="0">
                <a:solidFill>
                  <a:srgbClr val="4374A0"/>
                </a:solidFill>
              </a:rPr>
              <a:t>Alteração do Código Penal para dispor sobre os crimes </a:t>
            </a:r>
            <a:r>
              <a:rPr lang="pt-BR" sz="1300" dirty="0">
                <a:solidFill>
                  <a:srgbClr val="4374A0"/>
                </a:solidFill>
              </a:rPr>
              <a:t>de bens e infraestrutura de combustíveis e </a:t>
            </a:r>
            <a:r>
              <a:rPr lang="pt-BR" sz="1300" dirty="0" smtClean="0">
                <a:solidFill>
                  <a:srgbClr val="4374A0"/>
                </a:solidFill>
              </a:rPr>
              <a:t>energia elétrica</a:t>
            </a:r>
            <a:endParaRPr lang="pt-BR" sz="1300" dirty="0">
              <a:solidFill>
                <a:srgbClr val="4374A0"/>
              </a:solidFill>
            </a:endParaRPr>
          </a:p>
          <a:p>
            <a:r>
              <a:rPr lang="pt-BR" sz="1400" b="1" dirty="0" smtClean="0">
                <a:solidFill>
                  <a:srgbClr val="4374A0"/>
                </a:solidFill>
              </a:rPr>
              <a:t>Proposta </a:t>
            </a:r>
            <a:r>
              <a:rPr lang="pt-BR" sz="1400" b="1" dirty="0">
                <a:solidFill>
                  <a:srgbClr val="4374A0"/>
                </a:solidFill>
              </a:rPr>
              <a:t>de Projeto de Lei </a:t>
            </a:r>
            <a:r>
              <a:rPr lang="pt-BR" sz="1400" b="1" dirty="0">
                <a:solidFill>
                  <a:srgbClr val="DABC00"/>
                </a:solidFill>
              </a:rPr>
              <a:t>(Transição)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2974CB99-26B1-419A-BD1F-E283FAE009A9}"/>
              </a:ext>
            </a:extLst>
          </p:cNvPr>
          <p:cNvSpPr txBox="1"/>
          <p:nvPr/>
        </p:nvSpPr>
        <p:spPr>
          <a:xfrm>
            <a:off x="616544" y="4648801"/>
            <a:ext cx="37906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973A"/>
                </a:solidFill>
              </a:rPr>
              <a:t>Regime de contratação para E&amp;P de petróleo e gás natural no </a:t>
            </a:r>
            <a:r>
              <a:rPr lang="pt-BR" sz="1400" b="1" dirty="0" smtClean="0">
                <a:solidFill>
                  <a:srgbClr val="00973A"/>
                </a:solidFill>
              </a:rPr>
              <a:t>pré-sal</a:t>
            </a:r>
          </a:p>
          <a:p>
            <a:r>
              <a:rPr lang="pt-BR" sz="1300" dirty="0">
                <a:solidFill>
                  <a:srgbClr val="4374A0"/>
                </a:solidFill>
              </a:rPr>
              <a:t>Extinção do regime de partilha no polígono do pré-sal e instituição do regime de </a:t>
            </a:r>
            <a:r>
              <a:rPr lang="pt-BR" sz="1300" dirty="0" smtClean="0">
                <a:solidFill>
                  <a:srgbClr val="4374A0"/>
                </a:solidFill>
              </a:rPr>
              <a:t>concessão</a:t>
            </a:r>
          </a:p>
          <a:p>
            <a:r>
              <a:rPr lang="pt-BR" sz="1400" b="1" dirty="0">
                <a:solidFill>
                  <a:srgbClr val="4374A0"/>
                </a:solidFill>
              </a:rPr>
              <a:t>Proposta de Projeto de Lei </a:t>
            </a:r>
            <a:r>
              <a:rPr lang="pt-BR" sz="1400" b="1" dirty="0">
                <a:solidFill>
                  <a:srgbClr val="DABC00"/>
                </a:solidFill>
              </a:rPr>
              <a:t>(Transição</a:t>
            </a:r>
            <a:r>
              <a:rPr lang="pt-BR" sz="1400" b="1" dirty="0" smtClean="0">
                <a:solidFill>
                  <a:srgbClr val="DABC00"/>
                </a:solidFill>
              </a:rPr>
              <a:t>)</a:t>
            </a:r>
            <a:endParaRPr lang="pt-BR" sz="1200" b="1" dirty="0">
              <a:solidFill>
                <a:srgbClr val="DABC00"/>
              </a:solidFill>
            </a:endParaRP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C00DDE39-AFF7-445F-8B0C-6A092EE7456B}"/>
              </a:ext>
            </a:extLst>
          </p:cNvPr>
          <p:cNvSpPr/>
          <p:nvPr/>
        </p:nvSpPr>
        <p:spPr>
          <a:xfrm>
            <a:off x="201678" y="1554689"/>
            <a:ext cx="307777" cy="307777"/>
          </a:xfrm>
          <a:prstGeom prst="round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8C43BBAD-9E40-4774-976E-7CDA18F5EC2E}"/>
              </a:ext>
            </a:extLst>
          </p:cNvPr>
          <p:cNvSpPr/>
          <p:nvPr/>
        </p:nvSpPr>
        <p:spPr>
          <a:xfrm>
            <a:off x="201678" y="3003049"/>
            <a:ext cx="307777" cy="307777"/>
          </a:xfrm>
          <a:prstGeom prst="roundRect">
            <a:avLst/>
          </a:prstGeom>
          <a:solidFill>
            <a:srgbClr val="50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B815ECE7-34D5-4016-A96B-5CF32D6CAB07}"/>
              </a:ext>
            </a:extLst>
          </p:cNvPr>
          <p:cNvSpPr/>
          <p:nvPr/>
        </p:nvSpPr>
        <p:spPr>
          <a:xfrm>
            <a:off x="201678" y="4961366"/>
            <a:ext cx="307777" cy="307777"/>
          </a:xfrm>
          <a:prstGeom prst="roundRect">
            <a:avLst/>
          </a:prstGeom>
          <a:solidFill>
            <a:srgbClr val="50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8744" y="1"/>
            <a:ext cx="803256" cy="993001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205CC22E-7E03-4100-873E-8CBACB518864}"/>
              </a:ext>
            </a:extLst>
          </p:cNvPr>
          <p:cNvSpPr txBox="1"/>
          <p:nvPr/>
        </p:nvSpPr>
        <p:spPr>
          <a:xfrm>
            <a:off x="8432758" y="1250860"/>
            <a:ext cx="338603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973A"/>
                </a:solidFill>
              </a:rPr>
              <a:t>Adequações tributárias para negociação de gás natural no </a:t>
            </a:r>
            <a:r>
              <a:rPr lang="pt-BR" sz="1400" b="1" dirty="0" smtClean="0">
                <a:solidFill>
                  <a:srgbClr val="00973A"/>
                </a:solidFill>
              </a:rPr>
              <a:t>Ponto Virtual </a:t>
            </a:r>
            <a:r>
              <a:rPr lang="pt-BR" sz="1400" b="1" dirty="0">
                <a:solidFill>
                  <a:srgbClr val="00973A"/>
                </a:solidFill>
              </a:rPr>
              <a:t>de </a:t>
            </a:r>
            <a:r>
              <a:rPr lang="pt-BR" sz="1400" b="1" dirty="0" smtClean="0">
                <a:solidFill>
                  <a:srgbClr val="00973A"/>
                </a:solidFill>
              </a:rPr>
              <a:t>Negociação</a:t>
            </a:r>
          </a:p>
          <a:p>
            <a:r>
              <a:rPr lang="pt-BR" sz="1300" dirty="0" smtClean="0">
                <a:solidFill>
                  <a:srgbClr val="4374A0"/>
                </a:solidFill>
              </a:rPr>
              <a:t>Simplificar </a:t>
            </a:r>
            <a:r>
              <a:rPr lang="pt-BR" sz="1300" dirty="0">
                <a:solidFill>
                  <a:srgbClr val="4374A0"/>
                </a:solidFill>
              </a:rPr>
              <a:t>a tributação pela monofasia do ICMS para o </a:t>
            </a:r>
            <a:r>
              <a:rPr lang="pt-BR" sz="1300" dirty="0" smtClean="0">
                <a:solidFill>
                  <a:srgbClr val="4374A0"/>
                </a:solidFill>
              </a:rPr>
              <a:t>Gás Natural.</a:t>
            </a:r>
          </a:p>
          <a:p>
            <a:r>
              <a:rPr lang="pt-BR" sz="1400" b="1" dirty="0" smtClean="0">
                <a:solidFill>
                  <a:srgbClr val="4374A0"/>
                </a:solidFill>
              </a:rPr>
              <a:t>Proposta </a:t>
            </a:r>
            <a:r>
              <a:rPr lang="pt-BR" sz="1400" b="1" dirty="0">
                <a:solidFill>
                  <a:srgbClr val="4374A0"/>
                </a:solidFill>
              </a:rPr>
              <a:t>de Projeto de Lei </a:t>
            </a:r>
            <a:r>
              <a:rPr lang="pt-BR" sz="1400" b="1" dirty="0" smtClean="0">
                <a:solidFill>
                  <a:srgbClr val="4374A0"/>
                </a:solidFill>
              </a:rPr>
              <a:t> Complementar </a:t>
            </a:r>
            <a:r>
              <a:rPr lang="pt-BR" sz="1400" b="1" dirty="0" smtClean="0">
                <a:solidFill>
                  <a:srgbClr val="DABC00"/>
                </a:solidFill>
              </a:rPr>
              <a:t>(Transição</a:t>
            </a:r>
            <a:r>
              <a:rPr lang="pt-BR" sz="1400" b="1" dirty="0">
                <a:solidFill>
                  <a:srgbClr val="DABC00"/>
                </a:solidFill>
              </a:rPr>
              <a:t>)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88B03B1-B97D-4959-B593-B3FFCCEA725C}"/>
              </a:ext>
            </a:extLst>
          </p:cNvPr>
          <p:cNvSpPr txBox="1"/>
          <p:nvPr/>
        </p:nvSpPr>
        <p:spPr>
          <a:xfrm>
            <a:off x="8432758" y="3121656"/>
            <a:ext cx="33183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973A"/>
                </a:solidFill>
              </a:rPr>
              <a:t>Aperfeiçoamentos no mercado de CBIOs: Regulação do CBIO pela </a:t>
            </a:r>
            <a:r>
              <a:rPr lang="pt-BR" sz="1400" b="1" dirty="0" smtClean="0">
                <a:solidFill>
                  <a:srgbClr val="00973A"/>
                </a:solidFill>
              </a:rPr>
              <a:t>CVM</a:t>
            </a:r>
          </a:p>
          <a:p>
            <a:r>
              <a:rPr lang="pt-BR" sz="1400" b="1" dirty="0" smtClean="0">
                <a:solidFill>
                  <a:srgbClr val="4374A0"/>
                </a:solidFill>
              </a:rPr>
              <a:t>Proposta de Projeto de Lei </a:t>
            </a:r>
            <a:r>
              <a:rPr lang="pt-BR" sz="1400" b="1" dirty="0" smtClean="0">
                <a:solidFill>
                  <a:srgbClr val="DABC00"/>
                </a:solidFill>
              </a:rPr>
              <a:t>(Transição)</a:t>
            </a:r>
            <a:endParaRPr lang="pt-BR" sz="1400" b="1" dirty="0">
              <a:solidFill>
                <a:srgbClr val="DABC00"/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974CB99-26B1-419A-BD1F-E283FAE009A9}"/>
              </a:ext>
            </a:extLst>
          </p:cNvPr>
          <p:cNvSpPr txBox="1"/>
          <p:nvPr/>
        </p:nvSpPr>
        <p:spPr>
          <a:xfrm>
            <a:off x="8432758" y="4640141"/>
            <a:ext cx="33860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973A"/>
                </a:solidFill>
              </a:rPr>
              <a:t>Aperfeiçoamentos no mercado de CBIOs: Fungibilidade dos </a:t>
            </a:r>
            <a:r>
              <a:rPr lang="pt-BR" sz="1400" b="1" dirty="0" smtClean="0">
                <a:solidFill>
                  <a:srgbClr val="00973A"/>
                </a:solidFill>
              </a:rPr>
              <a:t>CBIOs</a:t>
            </a:r>
          </a:p>
          <a:p>
            <a:r>
              <a:rPr lang="pt-BR" sz="1400" b="1" dirty="0" smtClean="0">
                <a:solidFill>
                  <a:srgbClr val="4374A0"/>
                </a:solidFill>
              </a:rPr>
              <a:t>Proposta </a:t>
            </a:r>
            <a:r>
              <a:rPr lang="pt-BR" sz="1400" b="1" dirty="0">
                <a:solidFill>
                  <a:srgbClr val="4374A0"/>
                </a:solidFill>
              </a:rPr>
              <a:t>de Projeto de Lei </a:t>
            </a:r>
            <a:r>
              <a:rPr lang="pt-BR" sz="1400" b="1" dirty="0">
                <a:solidFill>
                  <a:srgbClr val="DABC00"/>
                </a:solidFill>
              </a:rPr>
              <a:t>(Transição)</a:t>
            </a:r>
          </a:p>
        </p:txBody>
      </p:sp>
      <p:sp>
        <p:nvSpPr>
          <p:cNvPr id="23" name="Retângulo: Cantos Arredondados 28">
            <a:extLst>
              <a:ext uri="{FF2B5EF4-FFF2-40B4-BE49-F238E27FC236}">
                <a16:creationId xmlns:a16="http://schemas.microsoft.com/office/drawing/2014/main" id="{C00DDE39-AFF7-445F-8B0C-6A092EE7456B}"/>
              </a:ext>
            </a:extLst>
          </p:cNvPr>
          <p:cNvSpPr/>
          <p:nvPr/>
        </p:nvSpPr>
        <p:spPr>
          <a:xfrm>
            <a:off x="11748639" y="1554689"/>
            <a:ext cx="307777" cy="307777"/>
          </a:xfrm>
          <a:prstGeom prst="roundRect">
            <a:avLst/>
          </a:prstGeom>
          <a:solidFill>
            <a:srgbClr val="437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6</a:t>
            </a:r>
            <a:endParaRPr lang="pt-BR" dirty="0"/>
          </a:p>
        </p:txBody>
      </p:sp>
      <p:sp>
        <p:nvSpPr>
          <p:cNvPr id="24" name="Retângulo: Cantos Arredondados 29">
            <a:extLst>
              <a:ext uri="{FF2B5EF4-FFF2-40B4-BE49-F238E27FC236}">
                <a16:creationId xmlns:a16="http://schemas.microsoft.com/office/drawing/2014/main" id="{27AA3F40-A54B-437D-B8B1-1992A81F881F}"/>
              </a:ext>
            </a:extLst>
          </p:cNvPr>
          <p:cNvSpPr/>
          <p:nvPr/>
        </p:nvSpPr>
        <p:spPr>
          <a:xfrm>
            <a:off x="11726891" y="3451456"/>
            <a:ext cx="307777" cy="307777"/>
          </a:xfrm>
          <a:prstGeom prst="roundRect">
            <a:avLst/>
          </a:prstGeom>
          <a:solidFill>
            <a:srgbClr val="50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36" name="Retângulo: Cantos Arredondados 31">
            <a:extLst>
              <a:ext uri="{FF2B5EF4-FFF2-40B4-BE49-F238E27FC236}">
                <a16:creationId xmlns:a16="http://schemas.microsoft.com/office/drawing/2014/main" id="{B815ECE7-34D5-4016-A96B-5CF32D6CAB07}"/>
              </a:ext>
            </a:extLst>
          </p:cNvPr>
          <p:cNvSpPr/>
          <p:nvPr/>
        </p:nvSpPr>
        <p:spPr>
          <a:xfrm>
            <a:off x="11726891" y="4961366"/>
            <a:ext cx="307777" cy="307777"/>
          </a:xfrm>
          <a:prstGeom prst="roundRect">
            <a:avLst/>
          </a:prstGeom>
          <a:solidFill>
            <a:srgbClr val="50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4</a:t>
            </a:r>
            <a:endParaRPr lang="pt-BR" dirty="0"/>
          </a:p>
        </p:txBody>
      </p:sp>
      <p:cxnSp>
        <p:nvCxnSpPr>
          <p:cNvPr id="7" name="Conector reto 6"/>
          <p:cNvCxnSpPr>
            <a:stCxn id="29" idx="3"/>
          </p:cNvCxnSpPr>
          <p:nvPr/>
        </p:nvCxnSpPr>
        <p:spPr>
          <a:xfrm flipV="1">
            <a:off x="509455" y="1690369"/>
            <a:ext cx="4343899" cy="18209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>
            <a:stCxn id="31" idx="3"/>
          </p:cNvCxnSpPr>
          <p:nvPr/>
        </p:nvCxnSpPr>
        <p:spPr>
          <a:xfrm flipV="1">
            <a:off x="509455" y="3147891"/>
            <a:ext cx="3710853" cy="9047"/>
          </a:xfrm>
          <a:prstGeom prst="line">
            <a:avLst/>
          </a:prstGeom>
          <a:ln>
            <a:solidFill>
              <a:srgbClr val="508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>
            <a:stCxn id="32" idx="3"/>
          </p:cNvCxnSpPr>
          <p:nvPr/>
        </p:nvCxnSpPr>
        <p:spPr>
          <a:xfrm flipV="1">
            <a:off x="509455" y="5100345"/>
            <a:ext cx="4124091" cy="14910"/>
          </a:xfrm>
          <a:prstGeom prst="line">
            <a:avLst/>
          </a:prstGeom>
          <a:ln>
            <a:solidFill>
              <a:srgbClr val="508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/>
          <p:nvPr/>
        </p:nvCxnSpPr>
        <p:spPr>
          <a:xfrm>
            <a:off x="7615048" y="4414212"/>
            <a:ext cx="889970" cy="694257"/>
          </a:xfrm>
          <a:prstGeom prst="line">
            <a:avLst/>
          </a:prstGeom>
          <a:ln>
            <a:solidFill>
              <a:srgbClr val="5089BC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6" name="Conector reto 95"/>
          <p:cNvCxnSpPr>
            <a:endCxn id="23" idx="1"/>
          </p:cNvCxnSpPr>
          <p:nvPr/>
        </p:nvCxnSpPr>
        <p:spPr>
          <a:xfrm flipV="1">
            <a:off x="7640814" y="1708578"/>
            <a:ext cx="4107825" cy="16339"/>
          </a:xfrm>
          <a:prstGeom prst="line">
            <a:avLst/>
          </a:prstGeom>
          <a:ln>
            <a:solidFill>
              <a:srgbClr val="4374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ector reto 119"/>
          <p:cNvCxnSpPr/>
          <p:nvPr/>
        </p:nvCxnSpPr>
        <p:spPr>
          <a:xfrm flipV="1">
            <a:off x="8115300" y="3603324"/>
            <a:ext cx="3611591" cy="4041"/>
          </a:xfrm>
          <a:prstGeom prst="line">
            <a:avLst/>
          </a:prstGeom>
          <a:ln>
            <a:solidFill>
              <a:srgbClr val="508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ector reto 126"/>
          <p:cNvCxnSpPr/>
          <p:nvPr/>
        </p:nvCxnSpPr>
        <p:spPr>
          <a:xfrm>
            <a:off x="8505018" y="5108469"/>
            <a:ext cx="3231160" cy="13571"/>
          </a:xfrm>
          <a:prstGeom prst="line">
            <a:avLst/>
          </a:prstGeom>
          <a:ln>
            <a:solidFill>
              <a:srgbClr val="508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tângulo 130"/>
          <p:cNvSpPr/>
          <p:nvPr/>
        </p:nvSpPr>
        <p:spPr>
          <a:xfrm rot="19714952">
            <a:off x="4772639" y="1736375"/>
            <a:ext cx="1527717" cy="45488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859623"/>
              </a:avLst>
            </a:prstTxWarp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Apoio Legislativo</a:t>
            </a:r>
            <a:endParaRPr lang="pt-BR" sz="5400" b="0" cap="none" spc="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3" name="Retângulo 132"/>
          <p:cNvSpPr/>
          <p:nvPr/>
        </p:nvSpPr>
        <p:spPr>
          <a:xfrm rot="2039480">
            <a:off x="6054333" y="1712402"/>
            <a:ext cx="1490675" cy="6906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2226310"/>
              </a:avLst>
            </a:prstTxWarp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Proposta de PLC</a:t>
            </a:r>
            <a:endParaRPr lang="pt-BR" sz="5400" b="0" cap="none" spc="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5" name="Imagem 134"/>
          <p:cNvPicPr>
            <a:picLocks noChangeAspect="1"/>
          </p:cNvPicPr>
          <p:nvPr/>
        </p:nvPicPr>
        <p:blipFill rotWithShape="1">
          <a:blip r:embed="rId6"/>
          <a:srcRect r="476"/>
          <a:stretch/>
        </p:blipFill>
        <p:spPr>
          <a:xfrm>
            <a:off x="9140460" y="286655"/>
            <a:ext cx="2159680" cy="496061"/>
          </a:xfrm>
          <a:prstGeom prst="rect">
            <a:avLst/>
          </a:prstGeom>
        </p:spPr>
      </p:pic>
      <p:sp>
        <p:nvSpPr>
          <p:cNvPr id="55" name="CaixaDeTexto 54">
            <a:extLst>
              <a:ext uri="{FF2B5EF4-FFF2-40B4-BE49-F238E27FC236}">
                <a16:creationId xmlns:a16="http://schemas.microsoft.com/office/drawing/2014/main" id="{3C70F08C-C1F1-4D73-98AA-DC749AA2790F}"/>
              </a:ext>
            </a:extLst>
          </p:cNvPr>
          <p:cNvSpPr txBox="1"/>
          <p:nvPr/>
        </p:nvSpPr>
        <p:spPr>
          <a:xfrm>
            <a:off x="825973" y="155940"/>
            <a:ext cx="8990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3B67AE"/>
                </a:solidFill>
                <a:latin typeface="+mj-lt"/>
              </a:rPr>
              <a:t>Petróleo, Gás Natural e Biocombustíveis</a:t>
            </a:r>
            <a:endParaRPr lang="pt-BR" sz="3200" b="1" dirty="0">
              <a:solidFill>
                <a:srgbClr val="3B67AE"/>
              </a:solidFill>
              <a:latin typeface="+mj-lt"/>
            </a:endParaRPr>
          </a:p>
        </p:txBody>
      </p:sp>
      <p:sp>
        <p:nvSpPr>
          <p:cNvPr id="56" name="Retângulo: Cantos Arredondados 28">
            <a:extLst>
              <a:ext uri="{FF2B5EF4-FFF2-40B4-BE49-F238E27FC236}">
                <a16:creationId xmlns:a16="http://schemas.microsoft.com/office/drawing/2014/main" id="{C00DDE39-AFF7-445F-8B0C-6A092EE7456B}"/>
              </a:ext>
            </a:extLst>
          </p:cNvPr>
          <p:cNvSpPr/>
          <p:nvPr/>
        </p:nvSpPr>
        <p:spPr>
          <a:xfrm>
            <a:off x="627084" y="178328"/>
            <a:ext cx="90000" cy="540000"/>
          </a:xfrm>
          <a:prstGeom prst="roundRect">
            <a:avLst/>
          </a:prstGeom>
          <a:solidFill>
            <a:srgbClr val="437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9" name="Retângulo 58"/>
          <p:cNvSpPr/>
          <p:nvPr/>
        </p:nvSpPr>
        <p:spPr>
          <a:xfrm rot="10488912">
            <a:off x="5301208" y="4017849"/>
            <a:ext cx="2011438" cy="6636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0543078"/>
              </a:avLst>
            </a:prstTxWarp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Propostas de Projeto de Lei</a:t>
            </a:r>
            <a:endParaRPr lang="pt-BR" sz="5400" b="0" cap="none" spc="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8" name="Conector reto 67"/>
          <p:cNvCxnSpPr/>
          <p:nvPr/>
        </p:nvCxnSpPr>
        <p:spPr>
          <a:xfrm flipV="1">
            <a:off x="4615962" y="4794363"/>
            <a:ext cx="463185" cy="322760"/>
          </a:xfrm>
          <a:prstGeom prst="line">
            <a:avLst/>
          </a:prstGeom>
          <a:ln>
            <a:solidFill>
              <a:srgbClr val="5089BC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43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63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M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3589</TotalTime>
  <Words>626</Words>
  <Application>Microsoft Office PowerPoint</Application>
  <PresentationFormat>Widescreen</PresentationFormat>
  <Paragraphs>134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MME 1</vt:lpstr>
      <vt:lpstr>MME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 Girão</dc:creator>
  <cp:lastModifiedBy>Isabela Sales Vieira</cp:lastModifiedBy>
  <cp:revision>194</cp:revision>
  <cp:lastPrinted>2022-12-06T18:29:12Z</cp:lastPrinted>
  <dcterms:created xsi:type="dcterms:W3CDTF">2020-06-24T16:19:29Z</dcterms:created>
  <dcterms:modified xsi:type="dcterms:W3CDTF">2022-12-07T13:37:06Z</dcterms:modified>
</cp:coreProperties>
</file>