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1" r:id="rId2"/>
    <p:sldMasterId id="2147483735" r:id="rId3"/>
  </p:sldMasterIdLst>
  <p:notesMasterIdLst>
    <p:notesMasterId r:id="rId39"/>
  </p:notesMasterIdLst>
  <p:handoutMasterIdLst>
    <p:handoutMasterId r:id="rId40"/>
  </p:handoutMasterIdLst>
  <p:sldIdLst>
    <p:sldId id="275" r:id="rId4"/>
    <p:sldId id="417" r:id="rId5"/>
    <p:sldId id="347" r:id="rId6"/>
    <p:sldId id="348" r:id="rId7"/>
    <p:sldId id="351" r:id="rId8"/>
    <p:sldId id="345" r:id="rId9"/>
    <p:sldId id="346" r:id="rId10"/>
    <p:sldId id="416" r:id="rId11"/>
    <p:sldId id="341" r:id="rId12"/>
    <p:sldId id="408" r:id="rId13"/>
    <p:sldId id="409" r:id="rId14"/>
    <p:sldId id="410" r:id="rId15"/>
    <p:sldId id="418" r:id="rId16"/>
    <p:sldId id="413" r:id="rId17"/>
    <p:sldId id="414" r:id="rId18"/>
    <p:sldId id="419" r:id="rId19"/>
    <p:sldId id="420" r:id="rId20"/>
    <p:sldId id="450" r:id="rId21"/>
    <p:sldId id="436" r:id="rId22"/>
    <p:sldId id="358" r:id="rId23"/>
    <p:sldId id="457" r:id="rId24"/>
    <p:sldId id="466" r:id="rId25"/>
    <p:sldId id="461" r:id="rId26"/>
    <p:sldId id="384" r:id="rId27"/>
    <p:sldId id="319" r:id="rId28"/>
    <p:sldId id="462" r:id="rId29"/>
    <p:sldId id="463" r:id="rId30"/>
    <p:sldId id="464" r:id="rId31"/>
    <p:sldId id="465" r:id="rId32"/>
    <p:sldId id="411" r:id="rId33"/>
    <p:sldId id="412" r:id="rId34"/>
    <p:sldId id="467" r:id="rId35"/>
    <p:sldId id="468" r:id="rId36"/>
    <p:sldId id="469" r:id="rId37"/>
    <p:sldId id="415" r:id="rId38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9F9F9F"/>
    <a:srgbClr val="00973A"/>
    <a:srgbClr val="DABC00"/>
    <a:srgbClr val="58595B"/>
    <a:srgbClr val="3B67AE"/>
    <a:srgbClr val="7997C8"/>
    <a:srgbClr val="5090DD"/>
    <a:srgbClr val="FFDD00"/>
    <a:srgbClr val="FFC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5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B7470B9-9BC4-47A1-B7C3-A94A60854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886652-948E-4A17-8C08-D48C64D7AF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2C2EAEE-9F92-4BB3-A6E8-A302F43EBDFE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20362C-920C-47DB-9537-DEA03081D5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6A1518-CB6E-43A4-BE0A-4AADFB3A0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4EB4CE9-BF74-4308-BF6D-EE2A42C7E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19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07EEFD8-04D6-4C6D-AB20-02155304F1F1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8496980-74D4-4858-80D5-F9249AD24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23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24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629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38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7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6B7F37-3030-4241-B0D0-06F127BD6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06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149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A3DB-7345-4177-B458-E03F54603B26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5A8E-EEB3-40E1-BA7D-09F852D36C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28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Bras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agem em preto e branco&#10;&#10;Descrição gerada automaticamente">
            <a:extLst>
              <a:ext uri="{FF2B5EF4-FFF2-40B4-BE49-F238E27FC236}">
                <a16:creationId xmlns:a16="http://schemas.microsoft.com/office/drawing/2014/main" id="{D0037B24-24E2-4855-8E22-95C2E3C37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9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F8B419D-31A1-4E37-9A6A-ECF5E7431F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537" y="116861"/>
            <a:ext cx="592091" cy="5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4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39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550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222" y="2453532"/>
            <a:ext cx="8319556" cy="19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61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999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medidor, relógio&#10;&#10;Descrição gerada automaticamente">
            <a:extLst>
              <a:ext uri="{FF2B5EF4-FFF2-40B4-BE49-F238E27FC236}">
                <a16:creationId xmlns:a16="http://schemas.microsoft.com/office/drawing/2014/main" id="{600B110F-C7B9-4198-89AB-B834BF72D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74" y="6356804"/>
            <a:ext cx="2314401" cy="5011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B472A25-FB70-42AE-AFA1-324F8C938C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72717"/>
            <a:ext cx="2478689" cy="5386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3313913-2C55-4A4E-92A3-272AC11A54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537" y="116861"/>
            <a:ext cx="592091" cy="592091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47F622F-8190-4310-AA71-84A6B4A83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43625"/>
            <a:ext cx="12192001" cy="0"/>
          </a:xfrm>
          <a:prstGeom prst="line">
            <a:avLst/>
          </a:prstGeom>
          <a:ln w="12700" cmpd="sng">
            <a:solidFill>
              <a:srgbClr val="3B6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EAFCEB8-0E50-423C-8E13-F2401D9B21D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203156"/>
            <a:ext cx="12192001" cy="0"/>
          </a:xfrm>
          <a:prstGeom prst="line">
            <a:avLst/>
          </a:prstGeom>
          <a:ln w="12700" cmpd="sng">
            <a:solidFill>
              <a:srgbClr val="009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BAE4D27-2558-4CF3-AB10-2E376C0B32C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72200"/>
            <a:ext cx="12192001" cy="0"/>
          </a:xfrm>
          <a:prstGeom prst="line">
            <a:avLst/>
          </a:prstGeom>
          <a:ln w="12700" cmpd="sng">
            <a:solidFill>
              <a:srgbClr val="DA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fase n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3012F93A-4229-4333-9BBA-CA32D2C61A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1301" y="847154"/>
            <a:ext cx="4510088" cy="45053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B67AE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grpSp>
        <p:nvGrpSpPr>
          <p:cNvPr id="2" name="Gráfico 3">
            <a:extLst>
              <a:ext uri="{FF2B5EF4-FFF2-40B4-BE49-F238E27FC236}">
                <a16:creationId xmlns:a16="http://schemas.microsoft.com/office/drawing/2014/main" id="{EF5353E4-13F4-4389-AFE5-56C8C5D67115}"/>
              </a:ext>
            </a:extLst>
          </p:cNvPr>
          <p:cNvGrpSpPr/>
          <p:nvPr/>
        </p:nvGrpSpPr>
        <p:grpSpPr>
          <a:xfrm>
            <a:off x="5931015" y="184642"/>
            <a:ext cx="5830348" cy="5830348"/>
            <a:chOff x="5931015" y="184642"/>
            <a:chExt cx="5830348" cy="5830348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51E07660-1935-4362-9207-73D7C8791E60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6EAF24E9-E244-42E5-947A-20799A2E7F15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FFDA74C7-1255-462D-A7BF-41A10839DFCD}"/>
                </a:ext>
              </a:extLst>
            </p:cNvPr>
            <p:cNvSpPr/>
            <p:nvPr/>
          </p:nvSpPr>
          <p:spPr>
            <a:xfrm>
              <a:off x="7363034" y="4951952"/>
              <a:ext cx="3634924" cy="1064515"/>
            </a:xfrm>
            <a:custGeom>
              <a:avLst/>
              <a:gdLst>
                <a:gd name="connsiteX0" fmla="*/ 12218 w 3634924"/>
                <a:gd name="connsiteY0" fmla="*/ 565086 h 1064515"/>
                <a:gd name="connsiteX1" fmla="*/ 125287 w 3634924"/>
                <a:gd name="connsiteY1" fmla="*/ 535572 h 1064515"/>
                <a:gd name="connsiteX2" fmla="*/ 2132616 w 3634924"/>
                <a:gd name="connsiteY2" fmla="*/ 818887 h 1064515"/>
                <a:gd name="connsiteX3" fmla="*/ 3490725 w 3634924"/>
                <a:gd name="connsiteY3" fmla="*/ 26362 h 1064515"/>
                <a:gd name="connsiteX4" fmla="*/ 3606688 w 3634924"/>
                <a:gd name="connsiteY4" fmla="*/ 20813 h 1064515"/>
                <a:gd name="connsiteX5" fmla="*/ 3606688 w 3634924"/>
                <a:gd name="connsiteY5" fmla="*/ 20813 h 1064515"/>
                <a:gd name="connsiteX6" fmla="*/ 3612318 w 3634924"/>
                <a:gd name="connsiteY6" fmla="*/ 140636 h 1064515"/>
                <a:gd name="connsiteX7" fmla="*/ 3078820 w 3634924"/>
                <a:gd name="connsiteY7" fmla="*/ 589613 h 1064515"/>
                <a:gd name="connsiteX8" fmla="*/ 2172021 w 3634924"/>
                <a:gd name="connsiteY8" fmla="*/ 981010 h 1064515"/>
                <a:gd name="connsiteX9" fmla="*/ 42777 w 3634924"/>
                <a:gd name="connsiteY9" fmla="*/ 682095 h 1064515"/>
                <a:gd name="connsiteX10" fmla="*/ 12218 w 3634924"/>
                <a:gd name="connsiteY10" fmla="*/ 565086 h 1064515"/>
                <a:gd name="connsiteX11" fmla="*/ 12218 w 3634924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4" h="1064515">
                  <a:moveTo>
                    <a:pt x="12218" y="565086"/>
                  </a:moveTo>
                  <a:cubicBezTo>
                    <a:pt x="35781" y="526404"/>
                    <a:pt x="85882" y="513135"/>
                    <a:pt x="125287" y="535572"/>
                  </a:cubicBezTo>
                  <a:cubicBezTo>
                    <a:pt x="713227" y="870515"/>
                    <a:pt x="1424851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8" y="20813"/>
                  </a:cubicBezTo>
                  <a:lnTo>
                    <a:pt x="3606688" y="20813"/>
                  </a:lnTo>
                  <a:cubicBezTo>
                    <a:pt x="3642073" y="51935"/>
                    <a:pt x="3644485" y="106137"/>
                    <a:pt x="3612318" y="140636"/>
                  </a:cubicBezTo>
                  <a:cubicBezTo>
                    <a:pt x="3451882" y="312491"/>
                    <a:pt x="3272871" y="462793"/>
                    <a:pt x="3078820" y="589613"/>
                  </a:cubicBezTo>
                  <a:cubicBezTo>
                    <a:pt x="2803628" y="769429"/>
                    <a:pt x="2498198" y="901798"/>
                    <a:pt x="2172021" y="981010"/>
                  </a:cubicBezTo>
                  <a:cubicBezTo>
                    <a:pt x="1443750" y="1157931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9B77BB1C-CA2E-4639-AA1B-2E97A09A3935}"/>
                </a:ext>
              </a:extLst>
            </p:cNvPr>
            <p:cNvSpPr/>
            <p:nvPr/>
          </p:nvSpPr>
          <p:spPr>
            <a:xfrm>
              <a:off x="10832763" y="1084477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4 h 3662366"/>
                <a:gd name="connsiteX2" fmla="*/ 721924 w 929649"/>
                <a:gd name="connsiteY2" fmla="*/ 1548508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4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1"/>
                    <a:pt x="304391" y="3532274"/>
                  </a:cubicBezTo>
                  <a:cubicBezTo>
                    <a:pt x="678016" y="2968218"/>
                    <a:pt x="845929" y="2266245"/>
                    <a:pt x="721924" y="1548508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2" y="1189359"/>
                    <a:pt x="886380" y="1520121"/>
                  </a:cubicBezTo>
                  <a:cubicBezTo>
                    <a:pt x="1013924" y="2258605"/>
                    <a:pt x="857349" y="3002396"/>
                    <a:pt x="445123" y="3624434"/>
                  </a:cubicBezTo>
                  <a:cubicBezTo>
                    <a:pt x="418746" y="3664000"/>
                    <a:pt x="365026" y="3674454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698681B0-BBDB-4242-BFA9-F7F3E44D1EB8}"/>
                </a:ext>
              </a:extLst>
            </p:cNvPr>
            <p:cNvSpPr/>
            <p:nvPr/>
          </p:nvSpPr>
          <p:spPr>
            <a:xfrm>
              <a:off x="6443795" y="184657"/>
              <a:ext cx="3526139" cy="1376017"/>
            </a:xfrm>
            <a:custGeom>
              <a:avLst/>
              <a:gdLst>
                <a:gd name="connsiteX0" fmla="*/ 3519327 w 3526139"/>
                <a:gd name="connsiteY0" fmla="*/ 316352 h 1376017"/>
                <a:gd name="connsiteX1" fmla="*/ 3411566 w 3526139"/>
                <a:gd name="connsiteY1" fmla="*/ 361467 h 1376017"/>
                <a:gd name="connsiteX2" fmla="*/ 1384294 w 3526139"/>
                <a:gd name="connsiteY2" fmla="*/ 364281 h 1376017"/>
                <a:gd name="connsiteX3" fmla="*/ 151638 w 3526139"/>
                <a:gd name="connsiteY3" fmla="*/ 1340483 h 1376017"/>
                <a:gd name="connsiteX4" fmla="*/ 37604 w 3526139"/>
                <a:gd name="connsiteY4" fmla="*/ 1362356 h 1376017"/>
                <a:gd name="connsiteX5" fmla="*/ 37604 w 3526139"/>
                <a:gd name="connsiteY5" fmla="*/ 1362356 h 1376017"/>
                <a:gd name="connsiteX6" fmla="*/ 15167 w 3526139"/>
                <a:gd name="connsiteY6" fmla="*/ 1244543 h 1376017"/>
                <a:gd name="connsiteX7" fmla="*/ 479906 w 3526139"/>
                <a:gd name="connsiteY7" fmla="*/ 724798 h 1376017"/>
                <a:gd name="connsiteX8" fmla="*/ 1322452 w 3526139"/>
                <a:gd name="connsiteY8" fmla="*/ 209315 h 1376017"/>
                <a:gd name="connsiteX9" fmla="*/ 3472524 w 3526139"/>
                <a:gd name="connsiteY9" fmla="*/ 204811 h 1376017"/>
                <a:gd name="connsiteX10" fmla="*/ 3519327 w 3526139"/>
                <a:gd name="connsiteY10" fmla="*/ 316352 h 1376017"/>
                <a:gd name="connsiteX11" fmla="*/ 3519327 w 3526139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39" h="1376017">
                  <a:moveTo>
                    <a:pt x="3519327" y="316352"/>
                  </a:moveTo>
                  <a:cubicBezTo>
                    <a:pt x="3501474" y="358009"/>
                    <a:pt x="3453706" y="378113"/>
                    <a:pt x="3411566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6"/>
                  </a:cubicBezTo>
                  <a:lnTo>
                    <a:pt x="37604" y="1362356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1" y="-69497"/>
                    <a:pt x="3472524" y="204811"/>
                  </a:cubicBezTo>
                  <a:cubicBezTo>
                    <a:pt x="3516754" y="222342"/>
                    <a:pt x="3538065" y="272684"/>
                    <a:pt x="3519327" y="316352"/>
                  </a:cubicBezTo>
                  <a:lnTo>
                    <a:pt x="3519327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5C792570-19B1-4A26-8844-BFD8EC8F0BBE}"/>
                </a:ext>
              </a:extLst>
            </p:cNvPr>
            <p:cNvSpPr/>
            <p:nvPr/>
          </p:nvSpPr>
          <p:spPr>
            <a:xfrm>
              <a:off x="5931037" y="1803309"/>
              <a:ext cx="1223654" cy="3586430"/>
            </a:xfrm>
            <a:custGeom>
              <a:avLst/>
              <a:gdLst>
                <a:gd name="connsiteX0" fmla="*/ 397085 w 1223654"/>
                <a:gd name="connsiteY0" fmla="*/ 9246 h 3586430"/>
                <a:gd name="connsiteX1" fmla="*/ 434882 w 1223654"/>
                <a:gd name="connsiteY1" fmla="*/ 119822 h 3586430"/>
                <a:gd name="connsiteX2" fmla="*/ 301387 w 1223654"/>
                <a:gd name="connsiteY2" fmla="*/ 2142672 h 3586430"/>
                <a:gd name="connsiteX3" fmla="*/ 1192586 w 1223654"/>
                <a:gd name="connsiteY3" fmla="*/ 3438135 h 3586430"/>
                <a:gd name="connsiteX4" fmla="*/ 1206739 w 1223654"/>
                <a:gd name="connsiteY4" fmla="*/ 3553375 h 3586430"/>
                <a:gd name="connsiteX5" fmla="*/ 1206739 w 1223654"/>
                <a:gd name="connsiteY5" fmla="*/ 3553375 h 3586430"/>
                <a:gd name="connsiteX6" fmla="*/ 1087720 w 1223654"/>
                <a:gd name="connsiteY6" fmla="*/ 3567850 h 3586430"/>
                <a:gd name="connsiteX7" fmla="*/ 600383 w 1223654"/>
                <a:gd name="connsiteY7" fmla="*/ 3069174 h 3586430"/>
                <a:gd name="connsiteX8" fmla="*/ 142721 w 1223654"/>
                <a:gd name="connsiteY8" fmla="*/ 2193898 h 3586430"/>
                <a:gd name="connsiteX9" fmla="*/ 282649 w 1223654"/>
                <a:gd name="connsiteY9" fmla="*/ 48330 h 3586430"/>
                <a:gd name="connsiteX10" fmla="*/ 397085 w 1223654"/>
                <a:gd name="connsiteY10" fmla="*/ 9246 h 3586430"/>
                <a:gd name="connsiteX11" fmla="*/ 397085 w 1223654"/>
                <a:gd name="connsiteY11" fmla="*/ 9246 h 358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0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3"/>
                    <a:pt x="77421" y="1449544"/>
                    <a:pt x="301387" y="2142672"/>
                  </a:cubicBezTo>
                  <a:cubicBezTo>
                    <a:pt x="467371" y="2656225"/>
                    <a:pt x="774731" y="3102548"/>
                    <a:pt x="1192586" y="3438135"/>
                  </a:cubicBezTo>
                  <a:cubicBezTo>
                    <a:pt x="1227728" y="3466362"/>
                    <a:pt x="1233921" y="3517427"/>
                    <a:pt x="1206739" y="3553375"/>
                  </a:cubicBezTo>
                  <a:lnTo>
                    <a:pt x="1206739" y="3553375"/>
                  </a:lnTo>
                  <a:cubicBezTo>
                    <a:pt x="1178271" y="3591010"/>
                    <a:pt x="1124471" y="3597444"/>
                    <a:pt x="1087720" y="3567850"/>
                  </a:cubicBezTo>
                  <a:cubicBezTo>
                    <a:pt x="904446" y="3420603"/>
                    <a:pt x="741196" y="3253252"/>
                    <a:pt x="600383" y="3069174"/>
                  </a:cubicBezTo>
                  <a:cubicBezTo>
                    <a:pt x="400623" y="2808135"/>
                    <a:pt x="245898" y="2513321"/>
                    <a:pt x="142721" y="2193898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5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583C844D-C96A-4364-9F10-FFC2C39C2609}"/>
                </a:ext>
              </a:extLst>
            </p:cNvPr>
            <p:cNvSpPr/>
            <p:nvPr/>
          </p:nvSpPr>
          <p:spPr>
            <a:xfrm>
              <a:off x="6457318" y="711106"/>
              <a:ext cx="4778282" cy="4778911"/>
            </a:xfrm>
            <a:custGeom>
              <a:avLst/>
              <a:gdLst>
                <a:gd name="connsiteX0" fmla="*/ 2389755 w 4778282"/>
                <a:gd name="connsiteY0" fmla="*/ 4778911 h 4778911"/>
                <a:gd name="connsiteX1" fmla="*/ 1592164 w 4778282"/>
                <a:gd name="connsiteY1" fmla="*/ 4640994 h 4778911"/>
                <a:gd name="connsiteX2" fmla="*/ 233813 w 4778282"/>
                <a:gd name="connsiteY2" fmla="*/ 3417666 h 4778911"/>
                <a:gd name="connsiteX3" fmla="*/ 138356 w 4778282"/>
                <a:gd name="connsiteY3" fmla="*/ 1592164 h 4778911"/>
                <a:gd name="connsiteX4" fmla="*/ 1361684 w 4778282"/>
                <a:gd name="connsiteY4" fmla="*/ 233813 h 4778911"/>
                <a:gd name="connsiteX5" fmla="*/ 3187186 w 4778282"/>
                <a:gd name="connsiteY5" fmla="*/ 138356 h 4778911"/>
                <a:gd name="connsiteX6" fmla="*/ 4778268 w 4778282"/>
                <a:gd name="connsiteY6" fmla="*/ 2340539 h 4778911"/>
                <a:gd name="connsiteX7" fmla="*/ 4709269 w 4778282"/>
                <a:gd name="connsiteY7" fmla="*/ 2409941 h 4778911"/>
                <a:gd name="connsiteX8" fmla="*/ 4709269 w 4778282"/>
                <a:gd name="connsiteY8" fmla="*/ 2409941 h 4778911"/>
                <a:gd name="connsiteX9" fmla="*/ 4641557 w 4778282"/>
                <a:gd name="connsiteY9" fmla="*/ 2342630 h 4778911"/>
                <a:gd name="connsiteX10" fmla="*/ 3141589 w 4778282"/>
                <a:gd name="connsiteY10" fmla="*/ 267267 h 4778911"/>
                <a:gd name="connsiteX11" fmla="*/ 1420550 w 4778282"/>
                <a:gd name="connsiteY11" fmla="*/ 357256 h 4778911"/>
                <a:gd name="connsiteX12" fmla="*/ 267267 w 4778282"/>
                <a:gd name="connsiteY12" fmla="*/ 1637842 h 4778911"/>
                <a:gd name="connsiteX13" fmla="*/ 1637841 w 4778282"/>
                <a:gd name="connsiteY13" fmla="*/ 4512163 h 4778911"/>
                <a:gd name="connsiteX14" fmla="*/ 2924217 w 4778282"/>
                <a:gd name="connsiteY14" fmla="*/ 4577302 h 4778911"/>
                <a:gd name="connsiteX15" fmla="*/ 3006807 w 4778282"/>
                <a:gd name="connsiteY15" fmla="*/ 4625312 h 4778911"/>
                <a:gd name="connsiteX16" fmla="*/ 3006807 w 4778282"/>
                <a:gd name="connsiteY16" fmla="*/ 4625312 h 4778911"/>
                <a:gd name="connsiteX17" fmla="*/ 2957672 w 4778282"/>
                <a:gd name="connsiteY17" fmla="*/ 4709832 h 4778911"/>
                <a:gd name="connsiteX18" fmla="*/ 2389755 w 4778282"/>
                <a:gd name="connsiteY18" fmla="*/ 4778911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2" h="4778911">
                  <a:moveTo>
                    <a:pt x="2389755" y="4778911"/>
                  </a:moveTo>
                  <a:cubicBezTo>
                    <a:pt x="2120353" y="4778911"/>
                    <a:pt x="1851433" y="4732832"/>
                    <a:pt x="1592164" y="4640994"/>
                  </a:cubicBezTo>
                  <a:cubicBezTo>
                    <a:pt x="990793" y="4427965"/>
                    <a:pt x="508443" y="3993543"/>
                    <a:pt x="233813" y="3417666"/>
                  </a:cubicBezTo>
                  <a:cubicBezTo>
                    <a:pt x="-40816" y="2841788"/>
                    <a:pt x="-74672" y="2193454"/>
                    <a:pt x="138356" y="1592164"/>
                  </a:cubicBezTo>
                  <a:cubicBezTo>
                    <a:pt x="351385" y="990793"/>
                    <a:pt x="785807" y="508362"/>
                    <a:pt x="1361684" y="233813"/>
                  </a:cubicBezTo>
                  <a:cubicBezTo>
                    <a:pt x="1937562" y="-40816"/>
                    <a:pt x="2585896" y="-74672"/>
                    <a:pt x="3187186" y="138356"/>
                  </a:cubicBezTo>
                  <a:cubicBezTo>
                    <a:pt x="4125993" y="470887"/>
                    <a:pt x="4758003" y="1350184"/>
                    <a:pt x="4778268" y="2340539"/>
                  </a:cubicBezTo>
                  <a:cubicBezTo>
                    <a:pt x="4779072" y="2378899"/>
                    <a:pt x="4747629" y="2410262"/>
                    <a:pt x="4709269" y="2409941"/>
                  </a:cubicBezTo>
                  <a:lnTo>
                    <a:pt x="4709269" y="2409941"/>
                  </a:lnTo>
                  <a:cubicBezTo>
                    <a:pt x="4672116" y="2409619"/>
                    <a:pt x="4642361" y="2379703"/>
                    <a:pt x="4641557" y="2342630"/>
                  </a:cubicBezTo>
                  <a:cubicBezTo>
                    <a:pt x="4622176" y="1409292"/>
                    <a:pt x="4026354" y="580739"/>
                    <a:pt x="3141589" y="267267"/>
                  </a:cubicBezTo>
                  <a:cubicBezTo>
                    <a:pt x="2574638" y="66462"/>
                    <a:pt x="1963456" y="98388"/>
                    <a:pt x="1420550" y="357256"/>
                  </a:cubicBezTo>
                  <a:cubicBezTo>
                    <a:pt x="877645" y="616123"/>
                    <a:pt x="468073" y="1070890"/>
                    <a:pt x="267267" y="1637842"/>
                  </a:cubicBezTo>
                  <a:cubicBezTo>
                    <a:pt x="-147290" y="2808173"/>
                    <a:pt x="467510" y="4097605"/>
                    <a:pt x="1637841" y="4512163"/>
                  </a:cubicBezTo>
                  <a:cubicBezTo>
                    <a:pt x="2054571" y="4659811"/>
                    <a:pt x="2497838" y="4682007"/>
                    <a:pt x="2924217" y="4577302"/>
                  </a:cubicBezTo>
                  <a:cubicBezTo>
                    <a:pt x="2960325" y="4568456"/>
                    <a:pt x="2996916" y="4589526"/>
                    <a:pt x="3006807" y="4625312"/>
                  </a:cubicBezTo>
                  <a:lnTo>
                    <a:pt x="3006807" y="4625312"/>
                  </a:lnTo>
                  <a:cubicBezTo>
                    <a:pt x="3017020" y="4662304"/>
                    <a:pt x="2994905" y="4700664"/>
                    <a:pt x="2957672" y="4709832"/>
                  </a:cubicBezTo>
                  <a:cubicBezTo>
                    <a:pt x="2770377" y="4755912"/>
                    <a:pt x="2579945" y="4778911"/>
                    <a:pt x="2389755" y="4778911"/>
                  </a:cubicBezTo>
                  <a:close/>
                </a:path>
              </a:pathLst>
            </a:custGeom>
            <a:solidFill>
              <a:srgbClr val="DABC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76945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6B7F37-3030-4241-B0D0-06F127BD6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4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908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222" y="2453532"/>
            <a:ext cx="8319556" cy="19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99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6B7F37-3030-4241-B0D0-06F127BD6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9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6222" y="2453532"/>
            <a:ext cx="8319556" cy="19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9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4">
            <a:extLst>
              <a:ext uri="{FF2B5EF4-FFF2-40B4-BE49-F238E27FC236}">
                <a16:creationId xmlns:a16="http://schemas.microsoft.com/office/drawing/2014/main" id="{90100C7E-6E9B-4366-93D3-45215D5743DA}"/>
              </a:ext>
            </a:extLst>
          </p:cNvPr>
          <p:cNvGrpSpPr/>
          <p:nvPr/>
        </p:nvGrpSpPr>
        <p:grpSpPr>
          <a:xfrm>
            <a:off x="5931015" y="184642"/>
            <a:ext cx="5830348" cy="5830348"/>
            <a:chOff x="5931015" y="184642"/>
            <a:chExt cx="5830348" cy="5830348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3DB0F103-33BC-4D81-AC29-7E6B31A75175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9B374123-72FB-448D-9949-77887ED764D2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49FCDF9D-953C-46EF-8589-1E8752BA906B}"/>
                </a:ext>
              </a:extLst>
            </p:cNvPr>
            <p:cNvSpPr/>
            <p:nvPr/>
          </p:nvSpPr>
          <p:spPr>
            <a:xfrm>
              <a:off x="7363034" y="4951952"/>
              <a:ext cx="3634924" cy="1064515"/>
            </a:xfrm>
            <a:custGeom>
              <a:avLst/>
              <a:gdLst>
                <a:gd name="connsiteX0" fmla="*/ 12218 w 3634924"/>
                <a:gd name="connsiteY0" fmla="*/ 565086 h 1064515"/>
                <a:gd name="connsiteX1" fmla="*/ 125287 w 3634924"/>
                <a:gd name="connsiteY1" fmla="*/ 535572 h 1064515"/>
                <a:gd name="connsiteX2" fmla="*/ 2132616 w 3634924"/>
                <a:gd name="connsiteY2" fmla="*/ 818887 h 1064515"/>
                <a:gd name="connsiteX3" fmla="*/ 3490725 w 3634924"/>
                <a:gd name="connsiteY3" fmla="*/ 26362 h 1064515"/>
                <a:gd name="connsiteX4" fmla="*/ 3606688 w 3634924"/>
                <a:gd name="connsiteY4" fmla="*/ 20813 h 1064515"/>
                <a:gd name="connsiteX5" fmla="*/ 3606688 w 3634924"/>
                <a:gd name="connsiteY5" fmla="*/ 20813 h 1064515"/>
                <a:gd name="connsiteX6" fmla="*/ 3612318 w 3634924"/>
                <a:gd name="connsiteY6" fmla="*/ 140636 h 1064515"/>
                <a:gd name="connsiteX7" fmla="*/ 3078820 w 3634924"/>
                <a:gd name="connsiteY7" fmla="*/ 589613 h 1064515"/>
                <a:gd name="connsiteX8" fmla="*/ 2172021 w 3634924"/>
                <a:gd name="connsiteY8" fmla="*/ 981010 h 1064515"/>
                <a:gd name="connsiteX9" fmla="*/ 42777 w 3634924"/>
                <a:gd name="connsiteY9" fmla="*/ 682095 h 1064515"/>
                <a:gd name="connsiteX10" fmla="*/ 12218 w 3634924"/>
                <a:gd name="connsiteY10" fmla="*/ 565086 h 1064515"/>
                <a:gd name="connsiteX11" fmla="*/ 12218 w 3634924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4" h="1064515">
                  <a:moveTo>
                    <a:pt x="12218" y="565086"/>
                  </a:moveTo>
                  <a:cubicBezTo>
                    <a:pt x="35781" y="526404"/>
                    <a:pt x="85882" y="513135"/>
                    <a:pt x="125287" y="535572"/>
                  </a:cubicBezTo>
                  <a:cubicBezTo>
                    <a:pt x="713227" y="870515"/>
                    <a:pt x="1424851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8" y="20813"/>
                  </a:cubicBezTo>
                  <a:lnTo>
                    <a:pt x="3606688" y="20813"/>
                  </a:lnTo>
                  <a:cubicBezTo>
                    <a:pt x="3642073" y="51935"/>
                    <a:pt x="3644485" y="106137"/>
                    <a:pt x="3612318" y="140636"/>
                  </a:cubicBezTo>
                  <a:cubicBezTo>
                    <a:pt x="3451882" y="312491"/>
                    <a:pt x="3272871" y="462793"/>
                    <a:pt x="3078820" y="589613"/>
                  </a:cubicBezTo>
                  <a:cubicBezTo>
                    <a:pt x="2803628" y="769429"/>
                    <a:pt x="2498198" y="901798"/>
                    <a:pt x="2172021" y="981010"/>
                  </a:cubicBezTo>
                  <a:cubicBezTo>
                    <a:pt x="1443750" y="1157931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AE97677F-2E57-47B6-B664-271C20BC1BEF}"/>
                </a:ext>
              </a:extLst>
            </p:cNvPr>
            <p:cNvSpPr/>
            <p:nvPr/>
          </p:nvSpPr>
          <p:spPr>
            <a:xfrm>
              <a:off x="10832763" y="1084477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4 h 3662366"/>
                <a:gd name="connsiteX2" fmla="*/ 721924 w 929649"/>
                <a:gd name="connsiteY2" fmla="*/ 1548508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4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1"/>
                    <a:pt x="304391" y="3532274"/>
                  </a:cubicBezTo>
                  <a:cubicBezTo>
                    <a:pt x="678016" y="2968218"/>
                    <a:pt x="845929" y="2266245"/>
                    <a:pt x="721924" y="1548508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2" y="1189359"/>
                    <a:pt x="886380" y="1520121"/>
                  </a:cubicBezTo>
                  <a:cubicBezTo>
                    <a:pt x="1013924" y="2258605"/>
                    <a:pt x="857349" y="3002396"/>
                    <a:pt x="445123" y="3624434"/>
                  </a:cubicBezTo>
                  <a:cubicBezTo>
                    <a:pt x="418746" y="3664000"/>
                    <a:pt x="365026" y="3674454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9313C51E-3D24-4037-B730-EB8EA3CE60E7}"/>
                </a:ext>
              </a:extLst>
            </p:cNvPr>
            <p:cNvSpPr/>
            <p:nvPr/>
          </p:nvSpPr>
          <p:spPr>
            <a:xfrm>
              <a:off x="6443795" y="184657"/>
              <a:ext cx="3526139" cy="1376017"/>
            </a:xfrm>
            <a:custGeom>
              <a:avLst/>
              <a:gdLst>
                <a:gd name="connsiteX0" fmla="*/ 3519327 w 3526139"/>
                <a:gd name="connsiteY0" fmla="*/ 316352 h 1376017"/>
                <a:gd name="connsiteX1" fmla="*/ 3411566 w 3526139"/>
                <a:gd name="connsiteY1" fmla="*/ 361467 h 1376017"/>
                <a:gd name="connsiteX2" fmla="*/ 1384294 w 3526139"/>
                <a:gd name="connsiteY2" fmla="*/ 364281 h 1376017"/>
                <a:gd name="connsiteX3" fmla="*/ 151638 w 3526139"/>
                <a:gd name="connsiteY3" fmla="*/ 1340483 h 1376017"/>
                <a:gd name="connsiteX4" fmla="*/ 37604 w 3526139"/>
                <a:gd name="connsiteY4" fmla="*/ 1362356 h 1376017"/>
                <a:gd name="connsiteX5" fmla="*/ 37604 w 3526139"/>
                <a:gd name="connsiteY5" fmla="*/ 1362356 h 1376017"/>
                <a:gd name="connsiteX6" fmla="*/ 15167 w 3526139"/>
                <a:gd name="connsiteY6" fmla="*/ 1244543 h 1376017"/>
                <a:gd name="connsiteX7" fmla="*/ 479906 w 3526139"/>
                <a:gd name="connsiteY7" fmla="*/ 724798 h 1376017"/>
                <a:gd name="connsiteX8" fmla="*/ 1322452 w 3526139"/>
                <a:gd name="connsiteY8" fmla="*/ 209315 h 1376017"/>
                <a:gd name="connsiteX9" fmla="*/ 3472524 w 3526139"/>
                <a:gd name="connsiteY9" fmla="*/ 204811 h 1376017"/>
                <a:gd name="connsiteX10" fmla="*/ 3519327 w 3526139"/>
                <a:gd name="connsiteY10" fmla="*/ 316352 h 1376017"/>
                <a:gd name="connsiteX11" fmla="*/ 3519327 w 3526139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39" h="1376017">
                  <a:moveTo>
                    <a:pt x="3519327" y="316352"/>
                  </a:moveTo>
                  <a:cubicBezTo>
                    <a:pt x="3501474" y="358009"/>
                    <a:pt x="3453706" y="378113"/>
                    <a:pt x="3411566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6"/>
                  </a:cubicBezTo>
                  <a:lnTo>
                    <a:pt x="37604" y="1362356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1" y="-69497"/>
                    <a:pt x="3472524" y="204811"/>
                  </a:cubicBezTo>
                  <a:cubicBezTo>
                    <a:pt x="3516754" y="222342"/>
                    <a:pt x="3538065" y="272684"/>
                    <a:pt x="3519327" y="316352"/>
                  </a:cubicBezTo>
                  <a:lnTo>
                    <a:pt x="3519327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AF09B7C6-9C05-4982-B726-2C952D4F9FEA}"/>
                </a:ext>
              </a:extLst>
            </p:cNvPr>
            <p:cNvSpPr/>
            <p:nvPr/>
          </p:nvSpPr>
          <p:spPr>
            <a:xfrm>
              <a:off x="5931037" y="1803309"/>
              <a:ext cx="1223654" cy="3586430"/>
            </a:xfrm>
            <a:custGeom>
              <a:avLst/>
              <a:gdLst>
                <a:gd name="connsiteX0" fmla="*/ 397085 w 1223654"/>
                <a:gd name="connsiteY0" fmla="*/ 9246 h 3586430"/>
                <a:gd name="connsiteX1" fmla="*/ 434882 w 1223654"/>
                <a:gd name="connsiteY1" fmla="*/ 119822 h 3586430"/>
                <a:gd name="connsiteX2" fmla="*/ 301387 w 1223654"/>
                <a:gd name="connsiteY2" fmla="*/ 2142672 h 3586430"/>
                <a:gd name="connsiteX3" fmla="*/ 1192586 w 1223654"/>
                <a:gd name="connsiteY3" fmla="*/ 3438135 h 3586430"/>
                <a:gd name="connsiteX4" fmla="*/ 1206739 w 1223654"/>
                <a:gd name="connsiteY4" fmla="*/ 3553375 h 3586430"/>
                <a:gd name="connsiteX5" fmla="*/ 1206739 w 1223654"/>
                <a:gd name="connsiteY5" fmla="*/ 3553375 h 3586430"/>
                <a:gd name="connsiteX6" fmla="*/ 1087720 w 1223654"/>
                <a:gd name="connsiteY6" fmla="*/ 3567850 h 3586430"/>
                <a:gd name="connsiteX7" fmla="*/ 600383 w 1223654"/>
                <a:gd name="connsiteY7" fmla="*/ 3069174 h 3586430"/>
                <a:gd name="connsiteX8" fmla="*/ 142721 w 1223654"/>
                <a:gd name="connsiteY8" fmla="*/ 2193898 h 3586430"/>
                <a:gd name="connsiteX9" fmla="*/ 282649 w 1223654"/>
                <a:gd name="connsiteY9" fmla="*/ 48330 h 3586430"/>
                <a:gd name="connsiteX10" fmla="*/ 397085 w 1223654"/>
                <a:gd name="connsiteY10" fmla="*/ 9246 h 3586430"/>
                <a:gd name="connsiteX11" fmla="*/ 397085 w 1223654"/>
                <a:gd name="connsiteY11" fmla="*/ 9246 h 358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0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3"/>
                    <a:pt x="77421" y="1449544"/>
                    <a:pt x="301387" y="2142672"/>
                  </a:cubicBezTo>
                  <a:cubicBezTo>
                    <a:pt x="467371" y="2656225"/>
                    <a:pt x="774731" y="3102548"/>
                    <a:pt x="1192586" y="3438135"/>
                  </a:cubicBezTo>
                  <a:cubicBezTo>
                    <a:pt x="1227728" y="3466362"/>
                    <a:pt x="1233921" y="3517427"/>
                    <a:pt x="1206739" y="3553375"/>
                  </a:cubicBezTo>
                  <a:lnTo>
                    <a:pt x="1206739" y="3553375"/>
                  </a:lnTo>
                  <a:cubicBezTo>
                    <a:pt x="1178271" y="3591010"/>
                    <a:pt x="1124471" y="3597444"/>
                    <a:pt x="1087720" y="3567850"/>
                  </a:cubicBezTo>
                  <a:cubicBezTo>
                    <a:pt x="904446" y="3420603"/>
                    <a:pt x="741196" y="3253252"/>
                    <a:pt x="600383" y="3069174"/>
                  </a:cubicBezTo>
                  <a:cubicBezTo>
                    <a:pt x="400623" y="2808135"/>
                    <a:pt x="245898" y="2513321"/>
                    <a:pt x="142721" y="2193898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5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31C9CE33-67E9-43F6-9B33-034202799F11}"/>
                </a:ext>
              </a:extLst>
            </p:cNvPr>
            <p:cNvSpPr/>
            <p:nvPr/>
          </p:nvSpPr>
          <p:spPr>
            <a:xfrm>
              <a:off x="6457318" y="711106"/>
              <a:ext cx="4778282" cy="4778911"/>
            </a:xfrm>
            <a:custGeom>
              <a:avLst/>
              <a:gdLst>
                <a:gd name="connsiteX0" fmla="*/ 2389755 w 4778282"/>
                <a:gd name="connsiteY0" fmla="*/ 4778911 h 4778911"/>
                <a:gd name="connsiteX1" fmla="*/ 1592164 w 4778282"/>
                <a:gd name="connsiteY1" fmla="*/ 4640994 h 4778911"/>
                <a:gd name="connsiteX2" fmla="*/ 233813 w 4778282"/>
                <a:gd name="connsiteY2" fmla="*/ 3417666 h 4778911"/>
                <a:gd name="connsiteX3" fmla="*/ 138356 w 4778282"/>
                <a:gd name="connsiteY3" fmla="*/ 1592164 h 4778911"/>
                <a:gd name="connsiteX4" fmla="*/ 1361684 w 4778282"/>
                <a:gd name="connsiteY4" fmla="*/ 233813 h 4778911"/>
                <a:gd name="connsiteX5" fmla="*/ 3187186 w 4778282"/>
                <a:gd name="connsiteY5" fmla="*/ 138356 h 4778911"/>
                <a:gd name="connsiteX6" fmla="*/ 4778268 w 4778282"/>
                <a:gd name="connsiteY6" fmla="*/ 2340539 h 4778911"/>
                <a:gd name="connsiteX7" fmla="*/ 4709269 w 4778282"/>
                <a:gd name="connsiteY7" fmla="*/ 2409941 h 4778911"/>
                <a:gd name="connsiteX8" fmla="*/ 4709269 w 4778282"/>
                <a:gd name="connsiteY8" fmla="*/ 2409941 h 4778911"/>
                <a:gd name="connsiteX9" fmla="*/ 4641557 w 4778282"/>
                <a:gd name="connsiteY9" fmla="*/ 2342630 h 4778911"/>
                <a:gd name="connsiteX10" fmla="*/ 3141589 w 4778282"/>
                <a:gd name="connsiteY10" fmla="*/ 267267 h 4778911"/>
                <a:gd name="connsiteX11" fmla="*/ 1420550 w 4778282"/>
                <a:gd name="connsiteY11" fmla="*/ 357256 h 4778911"/>
                <a:gd name="connsiteX12" fmla="*/ 267267 w 4778282"/>
                <a:gd name="connsiteY12" fmla="*/ 1637842 h 4778911"/>
                <a:gd name="connsiteX13" fmla="*/ 1637841 w 4778282"/>
                <a:gd name="connsiteY13" fmla="*/ 4512163 h 4778911"/>
                <a:gd name="connsiteX14" fmla="*/ 2924217 w 4778282"/>
                <a:gd name="connsiteY14" fmla="*/ 4577302 h 4778911"/>
                <a:gd name="connsiteX15" fmla="*/ 3006807 w 4778282"/>
                <a:gd name="connsiteY15" fmla="*/ 4625312 h 4778911"/>
                <a:gd name="connsiteX16" fmla="*/ 3006807 w 4778282"/>
                <a:gd name="connsiteY16" fmla="*/ 4625312 h 4778911"/>
                <a:gd name="connsiteX17" fmla="*/ 2957672 w 4778282"/>
                <a:gd name="connsiteY17" fmla="*/ 4709832 h 4778911"/>
                <a:gd name="connsiteX18" fmla="*/ 2389755 w 4778282"/>
                <a:gd name="connsiteY18" fmla="*/ 4778911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2" h="4778911">
                  <a:moveTo>
                    <a:pt x="2389755" y="4778911"/>
                  </a:moveTo>
                  <a:cubicBezTo>
                    <a:pt x="2120353" y="4778911"/>
                    <a:pt x="1851433" y="4732832"/>
                    <a:pt x="1592164" y="4640994"/>
                  </a:cubicBezTo>
                  <a:cubicBezTo>
                    <a:pt x="990793" y="4427965"/>
                    <a:pt x="508443" y="3993543"/>
                    <a:pt x="233813" y="3417666"/>
                  </a:cubicBezTo>
                  <a:cubicBezTo>
                    <a:pt x="-40816" y="2841788"/>
                    <a:pt x="-74672" y="2193454"/>
                    <a:pt x="138356" y="1592164"/>
                  </a:cubicBezTo>
                  <a:cubicBezTo>
                    <a:pt x="351385" y="990793"/>
                    <a:pt x="785807" y="508362"/>
                    <a:pt x="1361684" y="233813"/>
                  </a:cubicBezTo>
                  <a:cubicBezTo>
                    <a:pt x="1937562" y="-40816"/>
                    <a:pt x="2585896" y="-74672"/>
                    <a:pt x="3187186" y="138356"/>
                  </a:cubicBezTo>
                  <a:cubicBezTo>
                    <a:pt x="4125993" y="470887"/>
                    <a:pt x="4758003" y="1350184"/>
                    <a:pt x="4778268" y="2340539"/>
                  </a:cubicBezTo>
                  <a:cubicBezTo>
                    <a:pt x="4779072" y="2378899"/>
                    <a:pt x="4747629" y="2410262"/>
                    <a:pt x="4709269" y="2409941"/>
                  </a:cubicBezTo>
                  <a:lnTo>
                    <a:pt x="4709269" y="2409941"/>
                  </a:lnTo>
                  <a:cubicBezTo>
                    <a:pt x="4672116" y="2409619"/>
                    <a:pt x="4642361" y="2379703"/>
                    <a:pt x="4641557" y="2342630"/>
                  </a:cubicBezTo>
                  <a:cubicBezTo>
                    <a:pt x="4622176" y="1409292"/>
                    <a:pt x="4026354" y="580739"/>
                    <a:pt x="3141589" y="267267"/>
                  </a:cubicBezTo>
                  <a:cubicBezTo>
                    <a:pt x="2574638" y="66462"/>
                    <a:pt x="1963456" y="98388"/>
                    <a:pt x="1420550" y="357256"/>
                  </a:cubicBezTo>
                  <a:cubicBezTo>
                    <a:pt x="877645" y="616123"/>
                    <a:pt x="468073" y="1070890"/>
                    <a:pt x="267267" y="1637842"/>
                  </a:cubicBezTo>
                  <a:cubicBezTo>
                    <a:pt x="-147290" y="2808173"/>
                    <a:pt x="467510" y="4097605"/>
                    <a:pt x="1637841" y="4512163"/>
                  </a:cubicBezTo>
                  <a:cubicBezTo>
                    <a:pt x="2054571" y="4659811"/>
                    <a:pt x="2497838" y="4682007"/>
                    <a:pt x="2924217" y="4577302"/>
                  </a:cubicBezTo>
                  <a:cubicBezTo>
                    <a:pt x="2960325" y="4568456"/>
                    <a:pt x="2996916" y="4589526"/>
                    <a:pt x="3006807" y="4625312"/>
                  </a:cubicBezTo>
                  <a:lnTo>
                    <a:pt x="3006807" y="4625312"/>
                  </a:lnTo>
                  <a:cubicBezTo>
                    <a:pt x="3017020" y="4662304"/>
                    <a:pt x="2994905" y="4700664"/>
                    <a:pt x="2957672" y="4709832"/>
                  </a:cubicBezTo>
                  <a:cubicBezTo>
                    <a:pt x="2770377" y="4755912"/>
                    <a:pt x="2579945" y="4778911"/>
                    <a:pt x="2389755" y="4778911"/>
                  </a:cubicBezTo>
                  <a:close/>
                </a:path>
              </a:pathLst>
            </a:custGeom>
            <a:solidFill>
              <a:srgbClr val="DABC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9426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783428F-E1C7-4586-AEC6-AB0D9315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50788"/>
            <a:ext cx="12192000" cy="3429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7968C03-0413-414C-BCAA-5AA1C72A5E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858" y="473744"/>
            <a:ext cx="2827789" cy="2827789"/>
          </a:xfrm>
          <a:prstGeom prst="rect">
            <a:avLst/>
          </a:prstGeom>
        </p:spPr>
      </p:pic>
      <p:sp>
        <p:nvSpPr>
          <p:cNvPr id="5" name="Espaço Reservado para Imagem 6">
            <a:extLst>
              <a:ext uri="{FF2B5EF4-FFF2-40B4-BE49-F238E27FC236}">
                <a16:creationId xmlns:a16="http://schemas.microsoft.com/office/drawing/2014/main" id="{7E1D0E75-1ABB-48A8-B7AC-624B1D8F9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31" y="796470"/>
            <a:ext cx="2184642" cy="21823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33EA50-3137-41B2-B048-92EA207EB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537" y="116861"/>
            <a:ext cx="592091" cy="5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4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83F9565-EC9C-4871-9FA0-D0EF903CE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50"/>
            <a:ext cx="12191998" cy="6845299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A5638B-AA30-440A-AF45-B33DB7BAA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537" y="116861"/>
            <a:ext cx="592091" cy="5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0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42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D0460CDC-58C0-4666-B642-734AD02677D5}"/>
              </a:ext>
            </a:extLst>
          </p:cNvPr>
          <p:cNvGrpSpPr/>
          <p:nvPr userDrawn="1"/>
        </p:nvGrpSpPr>
        <p:grpSpPr>
          <a:xfrm>
            <a:off x="2490662" y="1864112"/>
            <a:ext cx="1193415" cy="4269988"/>
            <a:chOff x="1057011" y="1241571"/>
            <a:chExt cx="1367408" cy="489252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F666E-8887-47EB-BE49-A8ECDC6A5F08}"/>
                </a:ext>
              </a:extLst>
            </p:cNvPr>
            <p:cNvSpPr/>
            <p:nvPr/>
          </p:nvSpPr>
          <p:spPr>
            <a:xfrm>
              <a:off x="1057013" y="1241571"/>
              <a:ext cx="1367406" cy="1367406"/>
            </a:xfrm>
            <a:prstGeom prst="ellipse">
              <a:avLst/>
            </a:prstGeom>
            <a:solidFill>
              <a:srgbClr val="DA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4841C13-5D22-4B5E-B0BE-02AED989CF97}"/>
                </a:ext>
              </a:extLst>
            </p:cNvPr>
            <p:cNvSpPr/>
            <p:nvPr/>
          </p:nvSpPr>
          <p:spPr>
            <a:xfrm>
              <a:off x="1057011" y="1921080"/>
              <a:ext cx="1367407" cy="4213020"/>
            </a:xfrm>
            <a:prstGeom prst="rect">
              <a:avLst/>
            </a:prstGeom>
            <a:solidFill>
              <a:srgbClr val="DA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E4DF11E-7A61-40C5-82A9-E78234F7DF8E}"/>
              </a:ext>
            </a:extLst>
          </p:cNvPr>
          <p:cNvGrpSpPr/>
          <p:nvPr userDrawn="1"/>
        </p:nvGrpSpPr>
        <p:grpSpPr>
          <a:xfrm>
            <a:off x="4035372" y="3057525"/>
            <a:ext cx="1193415" cy="3076574"/>
            <a:chOff x="1057011" y="2608977"/>
            <a:chExt cx="1367408" cy="3525122"/>
          </a:xfrm>
          <a:solidFill>
            <a:srgbClr val="3B67AE"/>
          </a:solidFill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56EBBD7-3A2A-4250-88F4-2575C705C19A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7C71D88-5E3D-4B3B-A636-83F81CE3C576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C674F80-104B-4271-A789-5448FC57A126}"/>
              </a:ext>
            </a:extLst>
          </p:cNvPr>
          <p:cNvGrpSpPr/>
          <p:nvPr userDrawn="1"/>
        </p:nvGrpSpPr>
        <p:grpSpPr>
          <a:xfrm>
            <a:off x="945952" y="3057525"/>
            <a:ext cx="1193415" cy="3076574"/>
            <a:chOff x="1057011" y="2608977"/>
            <a:chExt cx="1367408" cy="3525122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902E54CF-FD9F-4726-9841-0056F1B0F8DE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2371534-ED2A-4674-8874-89DDB7F191D5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Espaço Reservado para Imagem 6">
            <a:extLst>
              <a:ext uri="{FF2B5EF4-FFF2-40B4-BE49-F238E27FC236}">
                <a16:creationId xmlns:a16="http://schemas.microsoft.com/office/drawing/2014/main" id="{70E3738F-97FE-4C58-A9A7-F762C449FD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951" y="3053392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C5A71C52-06BB-495B-9BBC-ADFDCC1200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662" y="1864112"/>
            <a:ext cx="1186148" cy="116245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4" name="Espaço Reservado para Imagem 6">
            <a:extLst>
              <a:ext uri="{FF2B5EF4-FFF2-40B4-BE49-F238E27FC236}">
                <a16:creationId xmlns:a16="http://schemas.microsoft.com/office/drawing/2014/main" id="{A909DE56-455B-4F05-AFCB-65F20763C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35374" y="3058154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 ou ícone aqui</a:t>
            </a:r>
          </a:p>
        </p:txBody>
      </p:sp>
    </p:spTree>
    <p:extLst>
      <p:ext uri="{BB962C8B-B14F-4D97-AF65-F5344CB8AC3E}">
        <p14:creationId xmlns:p14="http://schemas.microsoft.com/office/powerpoint/2010/main" val="99559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97D4323-2D5A-4647-B8EB-F72146301C04}"/>
              </a:ext>
            </a:extLst>
          </p:cNvPr>
          <p:cNvSpPr/>
          <p:nvPr userDrawn="1"/>
        </p:nvSpPr>
        <p:spPr>
          <a:xfrm>
            <a:off x="27683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2481C7D-E6EB-489D-B109-F89B33D91744}"/>
              </a:ext>
            </a:extLst>
          </p:cNvPr>
          <p:cNvSpPr/>
          <p:nvPr userDrawn="1"/>
        </p:nvSpPr>
        <p:spPr>
          <a:xfrm>
            <a:off x="430506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DA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C4D0E2-D484-48C6-AB40-0640F25DE000}"/>
              </a:ext>
            </a:extLst>
          </p:cNvPr>
          <p:cNvSpPr/>
          <p:nvPr userDrawn="1"/>
        </p:nvSpPr>
        <p:spPr>
          <a:xfrm>
            <a:off x="833329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6D8A90-36BD-42B1-912F-724067BA2F2D}"/>
              </a:ext>
            </a:extLst>
          </p:cNvPr>
          <p:cNvSpPr/>
          <p:nvPr userDrawn="1"/>
        </p:nvSpPr>
        <p:spPr>
          <a:xfrm>
            <a:off x="27683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6C4DC1-EB73-4D56-AD9A-9BB5106E1424}"/>
              </a:ext>
            </a:extLst>
          </p:cNvPr>
          <p:cNvSpPr/>
          <p:nvPr userDrawn="1"/>
        </p:nvSpPr>
        <p:spPr>
          <a:xfrm>
            <a:off x="4305066" y="1092587"/>
            <a:ext cx="3581867" cy="675066"/>
          </a:xfrm>
          <a:prstGeom prst="rect">
            <a:avLst/>
          </a:prstGeom>
          <a:solidFill>
            <a:srgbClr val="DABC00"/>
          </a:solidFill>
          <a:ln w="31750">
            <a:solidFill>
              <a:srgbClr val="DA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539344-AB4D-4D8C-B320-324A78AA00E2}"/>
              </a:ext>
            </a:extLst>
          </p:cNvPr>
          <p:cNvSpPr/>
          <p:nvPr userDrawn="1"/>
        </p:nvSpPr>
        <p:spPr>
          <a:xfrm>
            <a:off x="8333296" y="1092587"/>
            <a:ext cx="3581867" cy="675066"/>
          </a:xfrm>
          <a:prstGeom prst="rect">
            <a:avLst/>
          </a:prstGeom>
          <a:solidFill>
            <a:srgbClr val="3B67AE"/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27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E5A9704F-A1BA-4DF7-A058-D67506359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72" y="896758"/>
            <a:ext cx="10639104" cy="50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1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5B6594C-4771-4900-9F44-79A49472357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149A348-BFFF-49D5-8674-FC5F0035931D}"/>
              </a:ext>
            </a:extLst>
          </p:cNvPr>
          <p:cNvSpPr/>
          <p:nvPr userDrawn="1"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medidor, relógio&#10;&#10;Descrição gerada automaticamente">
            <a:extLst>
              <a:ext uri="{FF2B5EF4-FFF2-40B4-BE49-F238E27FC236}">
                <a16:creationId xmlns:a16="http://schemas.microsoft.com/office/drawing/2014/main" id="{600B110F-C7B9-4198-89AB-B834BF72D30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74" y="6356804"/>
            <a:ext cx="2314401" cy="501196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47F622F-8190-4310-AA71-84A6B4A83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43625"/>
            <a:ext cx="12192001" cy="0"/>
          </a:xfrm>
          <a:prstGeom prst="line">
            <a:avLst/>
          </a:prstGeom>
          <a:ln w="12700" cmpd="sng">
            <a:solidFill>
              <a:srgbClr val="3B6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2B472A25-FB70-42AE-AFA1-324F8C938C4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72717"/>
            <a:ext cx="2478689" cy="538647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EAFCEB8-0E50-423C-8E13-F2401D9B21D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203156"/>
            <a:ext cx="12192001" cy="0"/>
          </a:xfrm>
          <a:prstGeom prst="line">
            <a:avLst/>
          </a:prstGeom>
          <a:ln w="12700" cmpd="sng">
            <a:solidFill>
              <a:srgbClr val="009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1BAE4D27-2558-4CF3-AB10-2E376C0B32C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72200"/>
            <a:ext cx="12192001" cy="0"/>
          </a:xfrm>
          <a:prstGeom prst="line">
            <a:avLst/>
          </a:prstGeom>
          <a:ln w="12700" cmpd="sng">
            <a:solidFill>
              <a:srgbClr val="DA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Imagem 85">
            <a:extLst>
              <a:ext uri="{FF2B5EF4-FFF2-40B4-BE49-F238E27FC236}">
                <a16:creationId xmlns:a16="http://schemas.microsoft.com/office/drawing/2014/main" id="{13313913-2C55-4A4E-92A3-272AC11A541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537" y="116861"/>
            <a:ext cx="592091" cy="5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4" r:id="rId10"/>
    <p:sldLayoutId id="2147483765" r:id="rId11"/>
    <p:sldLayoutId id="2147483766" r:id="rId12"/>
    <p:sldLayoutId id="2147483767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5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8" r:id="rId3"/>
    <p:sldLayoutId id="2147483769" r:id="rId4"/>
    <p:sldLayoutId id="21474837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A059CA-9B30-48FC-8A84-2D773B9D04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5" Type="http://schemas.openxmlformats.org/officeDocument/2006/relationships/image" Target="../media/image37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51C50D-0BF9-412A-8571-773DAA8DDB6C}"/>
              </a:ext>
            </a:extLst>
          </p:cNvPr>
          <p:cNvSpPr txBox="1"/>
          <p:nvPr/>
        </p:nvSpPr>
        <p:spPr>
          <a:xfrm>
            <a:off x="134224" y="4525563"/>
            <a:ext cx="7912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58595B"/>
                </a:solidFill>
              </a:rPr>
              <a:t>Ministério de Minas e Energia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51FFA5-F43C-4763-9005-2C28E4F4CBB2}"/>
              </a:ext>
            </a:extLst>
          </p:cNvPr>
          <p:cNvSpPr txBox="1"/>
          <p:nvPr/>
        </p:nvSpPr>
        <p:spPr>
          <a:xfrm>
            <a:off x="134224" y="5110338"/>
            <a:ext cx="6841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Balanço de Gestão -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2019-2022</a:t>
            </a:r>
          </a:p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Petróleo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Gás e Biocombustíveis</a:t>
            </a: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Geologia, Mineração e Transformação Mineral</a:t>
            </a:r>
          </a:p>
        </p:txBody>
      </p:sp>
    </p:spTree>
    <p:extLst>
      <p:ext uri="{BB962C8B-B14F-4D97-AF65-F5344CB8AC3E}">
        <p14:creationId xmlns:p14="http://schemas.microsoft.com/office/powerpoint/2010/main" val="21680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6EA3EB-32F8-BFF8-737B-D80932D7BA5B}"/>
              </a:ext>
            </a:extLst>
          </p:cNvPr>
          <p:cNvSpPr/>
          <p:nvPr/>
        </p:nvSpPr>
        <p:spPr>
          <a:xfrm>
            <a:off x="0" y="3185205"/>
            <a:ext cx="12192000" cy="1336461"/>
          </a:xfrm>
          <a:prstGeom prst="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2" y="1732304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4270" y="3672480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8" y="5131754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600647" y="773708"/>
            <a:ext cx="8068439" cy="2224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/>
              <a:t>Crimes </a:t>
            </a:r>
            <a:r>
              <a:rPr lang="en-US" dirty="0" err="1"/>
              <a:t>praticados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criminalidade</a:t>
            </a:r>
            <a:r>
              <a:rPr lang="en-US" dirty="0"/>
              <a:t> </a:t>
            </a:r>
            <a:r>
              <a:rPr lang="en-US" dirty="0" err="1"/>
              <a:t>especializada</a:t>
            </a:r>
            <a:r>
              <a:rPr lang="en-US" dirty="0"/>
              <a:t> (</a:t>
            </a:r>
            <a:r>
              <a:rPr lang="en-US" dirty="0" err="1"/>
              <a:t>associações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organizações</a:t>
            </a:r>
            <a:r>
              <a:rPr lang="en-US" dirty="0"/>
              <a:t> </a:t>
            </a:r>
            <a:r>
              <a:rPr lang="en-US" dirty="0" err="1"/>
              <a:t>criminosas</a:t>
            </a:r>
            <a:r>
              <a:rPr lang="en-US" dirty="0"/>
              <a:t>)</a:t>
            </a:r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Ataque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infraestruturas</a:t>
            </a:r>
            <a:r>
              <a:rPr lang="en-US" dirty="0"/>
              <a:t> </a:t>
            </a:r>
            <a:r>
              <a:rPr lang="en-US" dirty="0" err="1"/>
              <a:t>críticas</a:t>
            </a:r>
            <a:r>
              <a:rPr lang="en-US" dirty="0"/>
              <a:t> para o </a:t>
            </a:r>
            <a:r>
              <a:rPr lang="en-US" dirty="0" err="1"/>
              <a:t>fornecimento</a:t>
            </a:r>
            <a:r>
              <a:rPr lang="en-US" dirty="0"/>
              <a:t> de </a:t>
            </a:r>
            <a:r>
              <a:rPr lang="en-US" dirty="0" err="1"/>
              <a:t>serviços</a:t>
            </a:r>
            <a:r>
              <a:rPr lang="en-US" dirty="0"/>
              <a:t> </a:t>
            </a:r>
            <a:r>
              <a:rPr lang="en-US" dirty="0" err="1"/>
              <a:t>essenciais</a:t>
            </a:r>
            <a:r>
              <a:rPr lang="en-US" dirty="0"/>
              <a:t> à </a:t>
            </a:r>
            <a:r>
              <a:rPr lang="en-US" dirty="0" err="1"/>
              <a:t>população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Tratamento</a:t>
            </a:r>
            <a:r>
              <a:rPr lang="en-US" dirty="0"/>
              <a:t> </a:t>
            </a:r>
            <a:r>
              <a:rPr lang="en-US" dirty="0" err="1"/>
              <a:t>idêntico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do </a:t>
            </a:r>
            <a:r>
              <a:rPr lang="en-US" dirty="0" err="1"/>
              <a:t>furto</a:t>
            </a:r>
            <a:r>
              <a:rPr lang="en-US" dirty="0"/>
              <a:t>, do </a:t>
            </a:r>
            <a:r>
              <a:rPr lang="en-US" dirty="0" err="1"/>
              <a:t>roubo</a:t>
            </a:r>
            <a:r>
              <a:rPr lang="en-US" dirty="0"/>
              <a:t> e da </a:t>
            </a:r>
            <a:r>
              <a:rPr lang="en-US" dirty="0" err="1"/>
              <a:t>receptação</a:t>
            </a:r>
            <a:r>
              <a:rPr lang="en-US" dirty="0"/>
              <a:t> </a:t>
            </a:r>
            <a:r>
              <a:rPr lang="en-US" dirty="0" err="1"/>
              <a:t>comuns</a:t>
            </a:r>
            <a:r>
              <a:rPr lang="en-US" dirty="0"/>
              <a:t> (</a:t>
            </a:r>
            <a:r>
              <a:rPr lang="en-US" dirty="0" err="1"/>
              <a:t>baixo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dissuasório</a:t>
            </a:r>
            <a:r>
              <a:rPr lang="en-US" dirty="0"/>
              <a:t>)</a:t>
            </a:r>
          </a:p>
          <a:p>
            <a:pPr marL="572138" lvl="1" indent="-286069" algn="just">
              <a:lnSpc>
                <a:spcPts val="25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 err="1"/>
              <a:t>Impacto</a:t>
            </a:r>
            <a:r>
              <a:rPr lang="en-US" dirty="0"/>
              <a:t> no </a:t>
            </a:r>
            <a:r>
              <a:rPr lang="en-US" dirty="0" err="1"/>
              <a:t>preço</a:t>
            </a:r>
            <a:r>
              <a:rPr lang="en-US" dirty="0"/>
              <a:t> de </a:t>
            </a:r>
            <a:r>
              <a:rPr lang="en-US" dirty="0" err="1"/>
              <a:t>combustíveis</a:t>
            </a:r>
            <a:r>
              <a:rPr lang="en-US" dirty="0"/>
              <a:t> e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elétrica</a:t>
            </a:r>
            <a:endParaRPr lang="en-US" dirty="0"/>
          </a:p>
        </p:txBody>
      </p:sp>
      <p:sp>
        <p:nvSpPr>
          <p:cNvPr id="10" name="TextBox 8"/>
          <p:cNvSpPr txBox="1"/>
          <p:nvPr/>
        </p:nvSpPr>
        <p:spPr>
          <a:xfrm>
            <a:off x="3600647" y="3345467"/>
            <a:ext cx="8196684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b="1" i="1" u="sng" dirty="0" err="1"/>
              <a:t>Projeto</a:t>
            </a:r>
            <a:r>
              <a:rPr lang="en-US" b="1" i="1" u="sng" dirty="0"/>
              <a:t> de Lei </a:t>
            </a:r>
            <a:r>
              <a:rPr lang="en-US" b="1" i="1" u="sng" dirty="0" err="1"/>
              <a:t>Ordinária</a:t>
            </a:r>
            <a:r>
              <a:rPr lang="en-US" dirty="0"/>
              <a:t> (</a:t>
            </a:r>
            <a:r>
              <a:rPr lang="en-US" dirty="0" err="1"/>
              <a:t>Alteração</a:t>
            </a:r>
            <a:r>
              <a:rPr lang="en-US" dirty="0"/>
              <a:t> no </a:t>
            </a:r>
            <a:r>
              <a:rPr lang="en-US" dirty="0" err="1"/>
              <a:t>Código</a:t>
            </a:r>
            <a:r>
              <a:rPr lang="en-US" dirty="0"/>
              <a:t> Penal)</a:t>
            </a:r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Previsão</a:t>
            </a:r>
            <a:r>
              <a:rPr lang="en-US" dirty="0"/>
              <a:t> de crimes de </a:t>
            </a:r>
            <a:r>
              <a:rPr lang="en-US" dirty="0" err="1"/>
              <a:t>furto</a:t>
            </a:r>
            <a:r>
              <a:rPr lang="en-US" dirty="0"/>
              <a:t>, </a:t>
            </a:r>
            <a:r>
              <a:rPr lang="en-US" dirty="0" err="1"/>
              <a:t>roubo</a:t>
            </a:r>
            <a:r>
              <a:rPr lang="en-US" dirty="0"/>
              <a:t> e </a:t>
            </a:r>
            <a:r>
              <a:rPr lang="en-US" dirty="0" err="1"/>
              <a:t>receptação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Tipificação</a:t>
            </a:r>
            <a:r>
              <a:rPr lang="en-US" dirty="0"/>
              <a:t> de </a:t>
            </a:r>
            <a:r>
              <a:rPr lang="en-US" dirty="0" err="1"/>
              <a:t>condutas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infraestruturas</a:t>
            </a:r>
            <a:r>
              <a:rPr lang="en-US" dirty="0"/>
              <a:t> </a:t>
            </a:r>
            <a:r>
              <a:rPr lang="en-US" dirty="0" err="1"/>
              <a:t>críticas</a:t>
            </a:r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3600647" y="4654059"/>
            <a:ext cx="8068439" cy="1263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Adequação</a:t>
            </a:r>
            <a:r>
              <a:rPr lang="en-US" dirty="0"/>
              <a:t> da </a:t>
            </a:r>
            <a:r>
              <a:rPr lang="en-US" dirty="0" err="1"/>
              <a:t>proporcionalidade</a:t>
            </a:r>
            <a:r>
              <a:rPr lang="en-US" dirty="0"/>
              <a:t> da </a:t>
            </a:r>
            <a:r>
              <a:rPr lang="en-US" dirty="0" err="1"/>
              <a:t>sanção</a:t>
            </a:r>
            <a:r>
              <a:rPr lang="en-US" dirty="0"/>
              <a:t> penal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razão</a:t>
            </a:r>
            <a:r>
              <a:rPr lang="en-US" dirty="0"/>
              <a:t> da </a:t>
            </a:r>
            <a:r>
              <a:rPr lang="en-US" dirty="0" err="1"/>
              <a:t>gravidade</a:t>
            </a:r>
            <a:r>
              <a:rPr lang="en-US" dirty="0"/>
              <a:t> da </a:t>
            </a:r>
            <a:r>
              <a:rPr lang="en-US" dirty="0" err="1"/>
              <a:t>conduta</a:t>
            </a:r>
            <a:r>
              <a:rPr lang="en-US" dirty="0"/>
              <a:t> e das </a:t>
            </a:r>
            <a:r>
              <a:rPr lang="en-US" dirty="0" err="1"/>
              <a:t>consequências</a:t>
            </a:r>
            <a:r>
              <a:rPr lang="en-US" dirty="0"/>
              <a:t> </a:t>
            </a:r>
            <a:r>
              <a:rPr lang="en-US" dirty="0" err="1"/>
              <a:t>delitivas</a:t>
            </a:r>
            <a:r>
              <a:rPr lang="en-US" dirty="0"/>
              <a:t> (</a:t>
            </a:r>
            <a:r>
              <a:rPr lang="en-US" dirty="0" err="1"/>
              <a:t>prevenção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)</a:t>
            </a:r>
          </a:p>
          <a:p>
            <a:pPr marL="572138" lvl="1" indent="-286069" algn="just">
              <a:lnSpc>
                <a:spcPts val="25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 err="1"/>
              <a:t>Afastamento</a:t>
            </a:r>
            <a:r>
              <a:rPr lang="en-US" dirty="0"/>
              <a:t> da </a:t>
            </a:r>
            <a:r>
              <a:rPr lang="en-US" dirty="0" err="1"/>
              <a:t>possibilidade</a:t>
            </a:r>
            <a:r>
              <a:rPr lang="en-US" dirty="0"/>
              <a:t> de </a:t>
            </a:r>
            <a:r>
              <a:rPr lang="en-US" dirty="0" err="1"/>
              <a:t>aplicação</a:t>
            </a:r>
            <a:r>
              <a:rPr lang="en-US" dirty="0"/>
              <a:t> de </a:t>
            </a:r>
            <a:r>
              <a:rPr lang="en-US" dirty="0" err="1"/>
              <a:t>institutos</a:t>
            </a:r>
            <a:r>
              <a:rPr lang="en-US" dirty="0"/>
              <a:t> </a:t>
            </a:r>
            <a:r>
              <a:rPr lang="en-US" dirty="0" err="1"/>
              <a:t>despenalizadores</a:t>
            </a:r>
            <a:r>
              <a:rPr lang="en-US" dirty="0"/>
              <a:t> para o crime de </a:t>
            </a:r>
            <a:r>
              <a:rPr lang="en-US" dirty="0" err="1"/>
              <a:t>furto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B4A23A-2087-5B4A-831A-D51C4A684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4" name="CaixaDeTexto 10">
            <a:extLst>
              <a:ext uri="{FF2B5EF4-FFF2-40B4-BE49-F238E27FC236}">
                <a16:creationId xmlns:a16="http://schemas.microsoft.com/office/drawing/2014/main" id="{F027FCD7-B41B-3B31-5158-EFA690205A47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Furto, roubo e receptação relativos à infraestrutura essencial do país</a:t>
            </a:r>
          </a:p>
        </p:txBody>
      </p:sp>
    </p:spTree>
    <p:extLst>
      <p:ext uri="{BB962C8B-B14F-4D97-AF65-F5344CB8AC3E}">
        <p14:creationId xmlns:p14="http://schemas.microsoft.com/office/powerpoint/2010/main" val="14542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5D3077-7653-EF95-E9AB-8EC517BEBBB5}"/>
              </a:ext>
            </a:extLst>
          </p:cNvPr>
          <p:cNvSpPr/>
          <p:nvPr/>
        </p:nvSpPr>
        <p:spPr>
          <a:xfrm>
            <a:off x="0" y="2685681"/>
            <a:ext cx="12192000" cy="1944367"/>
          </a:xfrm>
          <a:prstGeom prst="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2" y="1475679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508251" y="3553273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8" y="5261292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831832" y="677384"/>
            <a:ext cx="7838611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/>
              <a:t>Alta </a:t>
            </a:r>
            <a:r>
              <a:rPr lang="en-US" dirty="0" err="1"/>
              <a:t>volatilidade</a:t>
            </a:r>
            <a:r>
              <a:rPr lang="en-US" dirty="0"/>
              <a:t> de </a:t>
            </a:r>
            <a:r>
              <a:rPr lang="en-US" dirty="0" err="1"/>
              <a:t>preços</a:t>
            </a:r>
            <a:r>
              <a:rPr lang="en-US" dirty="0"/>
              <a:t> (</a:t>
            </a:r>
            <a:r>
              <a:rPr lang="en-US" dirty="0" err="1"/>
              <a:t>impacto</a:t>
            </a:r>
            <a:r>
              <a:rPr lang="en-US" dirty="0"/>
              <a:t> no </a:t>
            </a:r>
            <a:r>
              <a:rPr lang="en-US" dirty="0" err="1"/>
              <a:t>preço</a:t>
            </a:r>
            <a:r>
              <a:rPr lang="en-US" dirty="0"/>
              <a:t> de </a:t>
            </a:r>
            <a:r>
              <a:rPr lang="en-US" dirty="0" err="1"/>
              <a:t>combustíveis</a:t>
            </a:r>
            <a:r>
              <a:rPr lang="en-US" dirty="0"/>
              <a:t> no </a:t>
            </a:r>
            <a:r>
              <a:rPr lang="en-US" dirty="0" err="1"/>
              <a:t>país</a:t>
            </a:r>
            <a:r>
              <a:rPr lang="en-US" dirty="0"/>
              <a:t>)</a:t>
            </a:r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Manipulação</a:t>
            </a:r>
            <a:r>
              <a:rPr lang="en-US" dirty="0"/>
              <a:t> de </a:t>
            </a:r>
            <a:r>
              <a:rPr lang="en-US" dirty="0" err="1"/>
              <a:t>preços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favorável</a:t>
            </a:r>
            <a:r>
              <a:rPr lang="en-US" dirty="0"/>
              <a:t> à </a:t>
            </a:r>
            <a:r>
              <a:rPr lang="en-US" dirty="0" err="1"/>
              <a:t>prática</a:t>
            </a:r>
            <a:r>
              <a:rPr lang="en-US" dirty="0"/>
              <a:t> de </a:t>
            </a:r>
            <a:r>
              <a:rPr lang="en-US" dirty="0" err="1"/>
              <a:t>cartelização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Ausência</a:t>
            </a:r>
            <a:r>
              <a:rPr lang="en-US" dirty="0"/>
              <a:t> de </a:t>
            </a:r>
            <a:r>
              <a:rPr lang="en-US" dirty="0" err="1"/>
              <a:t>entidade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</a:t>
            </a:r>
            <a:r>
              <a:rPr lang="en-US" dirty="0" err="1"/>
              <a:t>responsável</a:t>
            </a:r>
            <a:r>
              <a:rPr lang="en-US" dirty="0"/>
              <a:t> pela </a:t>
            </a:r>
            <a:r>
              <a:rPr lang="en-US" dirty="0" err="1"/>
              <a:t>fiscalização</a:t>
            </a:r>
            <a:r>
              <a:rPr lang="en-US" dirty="0"/>
              <a:t> do mercado</a:t>
            </a:r>
          </a:p>
          <a:p>
            <a:pPr marL="572138" lvl="1" indent="-286069" algn="just">
              <a:lnSpc>
                <a:spcPts val="25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/>
              <a:t>Falta de </a:t>
            </a:r>
            <a:r>
              <a:rPr lang="en-US" dirty="0" err="1"/>
              <a:t>fungibilidade</a:t>
            </a:r>
            <a:r>
              <a:rPr lang="en-US" dirty="0"/>
              <a:t> do Mercado de CBIOs e </a:t>
            </a:r>
            <a:r>
              <a:rPr lang="en-US" dirty="0" smtClean="0"/>
              <a:t>dos </a:t>
            </a:r>
            <a:r>
              <a:rPr lang="en-US" dirty="0"/>
              <a:t>mercados </a:t>
            </a:r>
            <a:r>
              <a:rPr lang="en-US" dirty="0" err="1"/>
              <a:t>globais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de </a:t>
            </a:r>
            <a:r>
              <a:rPr lang="en-US" dirty="0" err="1"/>
              <a:t>carbono</a:t>
            </a:r>
            <a:endParaRPr lang="en-US" dirty="0"/>
          </a:p>
        </p:txBody>
      </p:sp>
      <p:sp>
        <p:nvSpPr>
          <p:cNvPr id="10" name="TextBox 8"/>
          <p:cNvSpPr txBox="1"/>
          <p:nvPr/>
        </p:nvSpPr>
        <p:spPr>
          <a:xfrm>
            <a:off x="3817359" y="2725681"/>
            <a:ext cx="786639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b="1" i="1" u="sng" dirty="0" err="1"/>
              <a:t>Projeto</a:t>
            </a:r>
            <a:r>
              <a:rPr lang="en-US" b="1" i="1" u="sng" dirty="0"/>
              <a:t> de Lei </a:t>
            </a:r>
            <a:r>
              <a:rPr lang="en-US" b="1" i="1" u="sng" dirty="0" err="1"/>
              <a:t>Ordinária</a:t>
            </a:r>
            <a:endParaRPr lang="en-US" b="1" i="1" u="sng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/>
              <a:t>CVM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autoridade</a:t>
            </a:r>
            <a:r>
              <a:rPr lang="en-US" dirty="0"/>
              <a:t> </a:t>
            </a:r>
            <a:r>
              <a:rPr lang="en-US" dirty="0" err="1"/>
              <a:t>estatal</a:t>
            </a:r>
            <a:r>
              <a:rPr lang="en-US" dirty="0"/>
              <a:t> </a:t>
            </a:r>
            <a:r>
              <a:rPr lang="en-US" dirty="0" err="1"/>
              <a:t>supervisora</a:t>
            </a:r>
            <a:r>
              <a:rPr lang="en-US" dirty="0"/>
              <a:t> do Mercado de CBIO</a:t>
            </a:r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Criação</a:t>
            </a:r>
            <a:r>
              <a:rPr lang="en-US" dirty="0"/>
              <a:t> do CBIO+ (instrument </a:t>
            </a:r>
            <a:r>
              <a:rPr lang="en-US" dirty="0" err="1"/>
              <a:t>fungível</a:t>
            </a:r>
            <a:r>
              <a:rPr lang="en-US" dirty="0"/>
              <a:t> com outros </a:t>
            </a:r>
            <a:r>
              <a:rPr lang="en-US" dirty="0" err="1"/>
              <a:t>créditos</a:t>
            </a:r>
            <a:r>
              <a:rPr lang="en-US" dirty="0"/>
              <a:t> de </a:t>
            </a:r>
            <a:r>
              <a:rPr lang="en-US" dirty="0" err="1"/>
              <a:t>carbono</a:t>
            </a:r>
            <a:r>
              <a:rPr lang="en-US" dirty="0"/>
              <a:t>)</a:t>
            </a:r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/>
              <a:t>rotas</a:t>
            </a:r>
            <a:r>
              <a:rPr lang="en-US" dirty="0"/>
              <a:t> de </a:t>
            </a:r>
            <a:r>
              <a:rPr lang="en-US" dirty="0" err="1"/>
              <a:t>biocombustíveis</a:t>
            </a:r>
            <a:r>
              <a:rPr lang="en-US" dirty="0"/>
              <a:t> e de </a:t>
            </a:r>
            <a:r>
              <a:rPr lang="en-US" dirty="0" err="1"/>
              <a:t>combustíveis</a:t>
            </a:r>
            <a:r>
              <a:rPr lang="en-US" dirty="0"/>
              <a:t> </a:t>
            </a:r>
            <a:r>
              <a:rPr lang="en-US" dirty="0" err="1"/>
              <a:t>sintéticos</a:t>
            </a:r>
            <a:r>
              <a:rPr lang="en-US" dirty="0"/>
              <a:t> no </a:t>
            </a:r>
            <a:r>
              <a:rPr lang="en-US" dirty="0" err="1" smtClean="0"/>
              <a:t>RenovaBio</a:t>
            </a:r>
            <a:endParaRPr lang="en-US" dirty="0" smtClean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pt-BR" dirty="0"/>
              <a:t>Alteração da parte </a:t>
            </a:r>
            <a:r>
              <a:rPr lang="pt-BR" dirty="0" smtClean="0"/>
              <a:t>obrigada (para produtores/importadores </a:t>
            </a:r>
            <a:r>
              <a:rPr lang="pt-BR" dirty="0"/>
              <a:t>de </a:t>
            </a:r>
            <a:r>
              <a:rPr lang="pt-BR" dirty="0" smtClean="0"/>
              <a:t>fósseis)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/>
              <a:t>Outros </a:t>
            </a:r>
            <a:r>
              <a:rPr lang="en-US" dirty="0" err="1"/>
              <a:t>aperfeiçoamentos</a:t>
            </a:r>
            <a:r>
              <a:rPr lang="en-US" dirty="0"/>
              <a:t> </a:t>
            </a:r>
            <a:r>
              <a:rPr lang="en-US" dirty="0" err="1" smtClean="0"/>
              <a:t>estruturantes</a:t>
            </a:r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3831832" y="4773979"/>
            <a:ext cx="783861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Eficiência</a:t>
            </a:r>
            <a:r>
              <a:rPr lang="en-US" dirty="0"/>
              <a:t> </a:t>
            </a:r>
            <a:r>
              <a:rPr lang="en-US" dirty="0" err="1" smtClean="0"/>
              <a:t>econômica</a:t>
            </a:r>
            <a:endParaRPr lang="en-US" dirty="0" smtClean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 smtClean="0"/>
              <a:t>Incremento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 smtClean="0"/>
              <a:t>concorrência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oferta</a:t>
            </a:r>
            <a:r>
              <a:rPr lang="en-US" dirty="0" smtClean="0"/>
              <a:t> de CBIOs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Suprimento</a:t>
            </a:r>
            <a:r>
              <a:rPr lang="en-US" dirty="0"/>
              <a:t> da </a:t>
            </a:r>
            <a:r>
              <a:rPr lang="en-US" dirty="0" err="1" smtClean="0"/>
              <a:t>ausência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fiscalização</a:t>
            </a:r>
            <a:r>
              <a:rPr lang="en-US" dirty="0"/>
              <a:t> e </a:t>
            </a:r>
            <a:r>
              <a:rPr lang="en-US" i="1" dirty="0"/>
              <a:t>enforcement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Estado </a:t>
            </a:r>
            <a:r>
              <a:rPr lang="en-US" dirty="0" err="1"/>
              <a:t>brasileiro</a:t>
            </a:r>
            <a:r>
              <a:rPr lang="en-US" dirty="0"/>
              <a:t> da </a:t>
            </a:r>
            <a:r>
              <a:rPr lang="en-US" dirty="0" err="1"/>
              <a:t>atuação</a:t>
            </a:r>
            <a:r>
              <a:rPr lang="en-US" dirty="0"/>
              <a:t> dos </a:t>
            </a:r>
            <a:r>
              <a:rPr lang="en-US" dirty="0" err="1"/>
              <a:t>agentes</a:t>
            </a:r>
            <a:r>
              <a:rPr lang="en-US" dirty="0"/>
              <a:t> no Mercado de CBIOs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6986F1-6F2A-009E-DE1F-42C990BA7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5C0BAC22-2BFE-B750-0330-D865C802FD13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 smtClean="0"/>
              <a:t>Aperfeiçoamentos </a:t>
            </a:r>
            <a:r>
              <a:rPr lang="pt-BR" sz="2800" dirty="0"/>
              <a:t>estruturantes na Política do RenovaBio</a:t>
            </a:r>
          </a:p>
        </p:txBody>
      </p:sp>
    </p:spTree>
    <p:extLst>
      <p:ext uri="{BB962C8B-B14F-4D97-AF65-F5344CB8AC3E}">
        <p14:creationId xmlns:p14="http://schemas.microsoft.com/office/powerpoint/2010/main" val="30869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86EBA5-F73B-4196-3BF1-ACD3EDF7D3CB}"/>
              </a:ext>
            </a:extLst>
          </p:cNvPr>
          <p:cNvSpPr/>
          <p:nvPr/>
        </p:nvSpPr>
        <p:spPr>
          <a:xfrm>
            <a:off x="0" y="2902591"/>
            <a:ext cx="12192000" cy="1290040"/>
          </a:xfrm>
          <a:prstGeom prst="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2" y="1719598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4270" y="3376189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8" y="4799118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600647" y="1081603"/>
            <a:ext cx="8034883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/>
              <a:t>Regime de </a:t>
            </a:r>
            <a:r>
              <a:rPr lang="en-US" dirty="0" err="1"/>
              <a:t>partilha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camadas</a:t>
            </a:r>
            <a:r>
              <a:rPr lang="en-US" dirty="0"/>
              <a:t> de </a:t>
            </a:r>
            <a:r>
              <a:rPr lang="en-US" dirty="0" err="1"/>
              <a:t>pré-sal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instituído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razão</a:t>
            </a:r>
            <a:r>
              <a:rPr lang="en-US" dirty="0"/>
              <a:t> de </a:t>
            </a:r>
            <a:r>
              <a:rPr lang="en-US" dirty="0" err="1"/>
              <a:t>áreas</a:t>
            </a:r>
            <a:r>
              <a:rPr lang="en-US" dirty="0"/>
              <a:t> de </a:t>
            </a:r>
            <a:r>
              <a:rPr lang="en-US" dirty="0" err="1"/>
              <a:t>baixo</a:t>
            </a:r>
            <a:r>
              <a:rPr lang="en-US" dirty="0"/>
              <a:t>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geológico</a:t>
            </a:r>
            <a:r>
              <a:rPr lang="en-US" dirty="0" smtClean="0"/>
              <a:t> </a:t>
            </a:r>
            <a:r>
              <a:rPr lang="en-US" dirty="0"/>
              <a:t>e alto </a:t>
            </a:r>
            <a:r>
              <a:rPr lang="en-US" dirty="0" err="1" smtClean="0"/>
              <a:t>potencial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produção</a:t>
            </a:r>
            <a:r>
              <a:rPr lang="en-US" dirty="0"/>
              <a:t> </a:t>
            </a:r>
            <a:r>
              <a:rPr lang="en-US" dirty="0" err="1"/>
              <a:t>petrolífera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Mudança</a:t>
            </a:r>
            <a:r>
              <a:rPr lang="en-US" dirty="0"/>
              <a:t> do </a:t>
            </a:r>
            <a:r>
              <a:rPr lang="en-US" dirty="0" err="1"/>
              <a:t>cenário</a:t>
            </a:r>
            <a:r>
              <a:rPr lang="en-US" dirty="0"/>
              <a:t>: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contratadas</a:t>
            </a:r>
            <a:r>
              <a:rPr lang="en-US" dirty="0" smtClean="0"/>
              <a:t> </a:t>
            </a:r>
            <a:r>
              <a:rPr lang="en-US" dirty="0" err="1" smtClean="0"/>
              <a:t>remanescentes</a:t>
            </a:r>
            <a:r>
              <a:rPr lang="en-US" dirty="0" smtClean="0"/>
              <a:t> no </a:t>
            </a:r>
            <a:r>
              <a:rPr lang="en-US" dirty="0" err="1"/>
              <a:t>polígono</a:t>
            </a:r>
            <a:r>
              <a:rPr lang="en-US" dirty="0"/>
              <a:t> do </a:t>
            </a:r>
            <a:r>
              <a:rPr lang="en-US" dirty="0" err="1"/>
              <a:t>pré-sal</a:t>
            </a:r>
            <a:r>
              <a:rPr lang="en-US" dirty="0"/>
              <a:t> </a:t>
            </a:r>
            <a:r>
              <a:rPr lang="en-US" dirty="0" err="1"/>
              <a:t>possuem</a:t>
            </a:r>
            <a:r>
              <a:rPr lang="en-US" dirty="0"/>
              <a:t> alto </a:t>
            </a:r>
            <a:r>
              <a:rPr lang="en-US" dirty="0" err="1" smtClean="0"/>
              <a:t>risco</a:t>
            </a:r>
            <a:r>
              <a:rPr lang="en-US" dirty="0" smtClean="0"/>
              <a:t> </a:t>
            </a:r>
            <a:r>
              <a:rPr lang="en-US" dirty="0" err="1" smtClean="0"/>
              <a:t>geológico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 smtClean="0"/>
              <a:t>potencial</a:t>
            </a:r>
            <a:r>
              <a:rPr lang="en-US" dirty="0" smtClean="0"/>
              <a:t> de </a:t>
            </a:r>
            <a:r>
              <a:rPr lang="en-US" dirty="0" err="1" smtClean="0"/>
              <a:t>produção</a:t>
            </a:r>
            <a:r>
              <a:rPr lang="en-US" dirty="0" smtClean="0"/>
              <a:t> </a:t>
            </a:r>
            <a:r>
              <a:rPr lang="en-US" dirty="0" err="1"/>
              <a:t>incerto</a:t>
            </a:r>
            <a:endParaRPr lang="en-US" dirty="0"/>
          </a:p>
        </p:txBody>
      </p:sp>
      <p:sp>
        <p:nvSpPr>
          <p:cNvPr id="10" name="TextBox 8"/>
          <p:cNvSpPr txBox="1"/>
          <p:nvPr/>
        </p:nvSpPr>
        <p:spPr>
          <a:xfrm>
            <a:off x="3600647" y="3058794"/>
            <a:ext cx="8034883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b="1" i="1" u="sng" dirty="0" err="1"/>
              <a:t>Projeto</a:t>
            </a:r>
            <a:r>
              <a:rPr lang="en-US" b="1" i="1" u="sng" dirty="0"/>
              <a:t> de Lei </a:t>
            </a:r>
            <a:r>
              <a:rPr lang="en-US" b="1" i="1" u="sng" dirty="0" err="1"/>
              <a:t>Ordinária</a:t>
            </a:r>
            <a:endParaRPr lang="en-US" b="1" i="1" u="sng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Substituição</a:t>
            </a:r>
            <a:r>
              <a:rPr lang="en-US" dirty="0"/>
              <a:t> do regime de </a:t>
            </a:r>
            <a:r>
              <a:rPr lang="en-US" dirty="0" err="1"/>
              <a:t>partilha</a:t>
            </a:r>
            <a:r>
              <a:rPr lang="en-US" dirty="0"/>
              <a:t> para o de </a:t>
            </a:r>
            <a:r>
              <a:rPr lang="en-US" dirty="0" err="1"/>
              <a:t>concessão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adequado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cenário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 das </a:t>
            </a:r>
            <a:r>
              <a:rPr lang="en-US" dirty="0" err="1"/>
              <a:t>áreas</a:t>
            </a:r>
            <a:r>
              <a:rPr lang="en-US" dirty="0"/>
              <a:t> do </a:t>
            </a:r>
            <a:r>
              <a:rPr lang="en-US" dirty="0" err="1"/>
              <a:t>polígono</a:t>
            </a:r>
            <a:r>
              <a:rPr lang="en-US" dirty="0"/>
              <a:t> do </a:t>
            </a:r>
            <a:r>
              <a:rPr lang="en-US" dirty="0" err="1"/>
              <a:t>pré-sal</a:t>
            </a:r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3600647" y="4472105"/>
            <a:ext cx="8034883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Igualdade</a:t>
            </a:r>
            <a:r>
              <a:rPr lang="en-US" dirty="0"/>
              <a:t> de </a:t>
            </a:r>
            <a:r>
              <a:rPr lang="en-US" dirty="0" err="1"/>
              <a:t>tratamento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agentes</a:t>
            </a:r>
            <a:r>
              <a:rPr lang="en-US" dirty="0"/>
              <a:t> de </a:t>
            </a:r>
            <a:r>
              <a:rPr lang="en-US" dirty="0" err="1"/>
              <a:t>mercado</a:t>
            </a:r>
            <a:r>
              <a:rPr lang="en-US" dirty="0"/>
              <a:t>, </a:t>
            </a:r>
            <a:r>
              <a:rPr lang="en-US" dirty="0" err="1"/>
              <a:t>independentemente</a:t>
            </a:r>
            <a:r>
              <a:rPr lang="en-US" dirty="0"/>
              <a:t> da </a:t>
            </a:r>
            <a:r>
              <a:rPr lang="en-US" dirty="0" err="1"/>
              <a:t>bacia</a:t>
            </a:r>
            <a:r>
              <a:rPr lang="en-US" dirty="0"/>
              <a:t> </a:t>
            </a:r>
            <a:r>
              <a:rPr lang="en-US" dirty="0" err="1"/>
              <a:t>sedimentar</a:t>
            </a:r>
            <a:r>
              <a:rPr lang="en-US" dirty="0"/>
              <a:t> 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explorada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 err="1"/>
              <a:t>Aumento</a:t>
            </a:r>
            <a:r>
              <a:rPr lang="en-US" dirty="0"/>
              <a:t> da </a:t>
            </a:r>
            <a:r>
              <a:rPr lang="en-US" dirty="0" err="1"/>
              <a:t>eficiência</a:t>
            </a:r>
            <a:r>
              <a:rPr lang="en-US" dirty="0"/>
              <a:t> </a:t>
            </a:r>
            <a:r>
              <a:rPr lang="en-US" dirty="0" err="1"/>
              <a:t>alocativa</a:t>
            </a:r>
            <a:r>
              <a:rPr lang="en-US" dirty="0"/>
              <a:t> e </a:t>
            </a:r>
            <a:r>
              <a:rPr lang="en-US" dirty="0" err="1"/>
              <a:t>atração</a:t>
            </a:r>
            <a:r>
              <a:rPr lang="en-US" dirty="0"/>
              <a:t> de </a:t>
            </a:r>
            <a:r>
              <a:rPr lang="en-US" dirty="0" err="1"/>
              <a:t>investimentos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0310F3-F5D3-6F1C-4442-A706C656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96C0AD1D-DC14-A6C4-B2BB-7F69A68BBEA9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Regime de concessão para E&amp;P de óleo e gás no pré-sal</a:t>
            </a:r>
          </a:p>
        </p:txBody>
      </p:sp>
    </p:spTree>
    <p:extLst>
      <p:ext uri="{BB962C8B-B14F-4D97-AF65-F5344CB8AC3E}">
        <p14:creationId xmlns:p14="http://schemas.microsoft.com/office/powerpoint/2010/main" val="41342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651FFA5-F43C-4763-9005-2C28E4F4CBB2}"/>
              </a:ext>
            </a:extLst>
          </p:cNvPr>
          <p:cNvSpPr txBox="1"/>
          <p:nvPr/>
        </p:nvSpPr>
        <p:spPr>
          <a:xfrm>
            <a:off x="280800" y="2778199"/>
            <a:ext cx="5482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PROPOSTAS ADICIONAIS </a:t>
            </a:r>
          </a:p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ÓLEO &amp; GÁS</a:t>
            </a:r>
          </a:p>
        </p:txBody>
      </p:sp>
    </p:spTree>
    <p:extLst>
      <p:ext uri="{BB962C8B-B14F-4D97-AF65-F5344CB8AC3E}">
        <p14:creationId xmlns:p14="http://schemas.microsoft.com/office/powerpoint/2010/main" val="42503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F044E1-C8E7-B613-A451-AD4158FD9D87}"/>
              </a:ext>
            </a:extLst>
          </p:cNvPr>
          <p:cNvSpPr/>
          <p:nvPr/>
        </p:nvSpPr>
        <p:spPr>
          <a:xfrm>
            <a:off x="0" y="2685681"/>
            <a:ext cx="12192000" cy="2676600"/>
          </a:xfrm>
          <a:prstGeom prst="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290155" y="1420218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626509" y="3854357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8" y="5646847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802886" y="621923"/>
            <a:ext cx="7841033" cy="1904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/>
              <a:t>Receio</a:t>
            </a:r>
            <a:r>
              <a:rPr lang="en-US" dirty="0"/>
              <a:t> de </a:t>
            </a:r>
            <a:r>
              <a:rPr lang="en-US" dirty="0" err="1"/>
              <a:t>punição</a:t>
            </a:r>
            <a:r>
              <a:rPr lang="en-US" dirty="0"/>
              <a:t> de </a:t>
            </a:r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órgãos</a:t>
            </a:r>
            <a:r>
              <a:rPr lang="en-US" dirty="0"/>
              <a:t> de </a:t>
            </a:r>
            <a:r>
              <a:rPr lang="en-US" dirty="0" err="1"/>
              <a:t>controle</a:t>
            </a:r>
            <a:endParaRPr lang="en-US" dirty="0"/>
          </a:p>
          <a:p>
            <a:pPr lvl="1"/>
            <a:r>
              <a:rPr lang="en-US" dirty="0" err="1"/>
              <a:t>Burocratização</a:t>
            </a:r>
            <a:r>
              <a:rPr lang="en-US" dirty="0"/>
              <a:t> de </a:t>
            </a:r>
            <a:r>
              <a:rPr lang="en-US" dirty="0" err="1"/>
              <a:t>projetos</a:t>
            </a:r>
            <a:r>
              <a:rPr lang="en-US" dirty="0"/>
              <a:t> de </a:t>
            </a:r>
            <a:r>
              <a:rPr lang="en-US" dirty="0" err="1"/>
              <a:t>desenvolvimento</a:t>
            </a:r>
            <a:r>
              <a:rPr lang="en-US" dirty="0"/>
              <a:t> </a:t>
            </a:r>
            <a:r>
              <a:rPr lang="en-US" dirty="0" err="1"/>
              <a:t>socioeconômico</a:t>
            </a:r>
            <a:r>
              <a:rPr lang="en-US" dirty="0"/>
              <a:t> no </a:t>
            </a:r>
            <a:r>
              <a:rPr lang="en-US" dirty="0" err="1"/>
              <a:t>território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dirty="0"/>
          </a:p>
          <a:p>
            <a:pPr lvl="1"/>
            <a:r>
              <a:rPr lang="en-US" dirty="0" err="1"/>
              <a:t>Excessos</a:t>
            </a:r>
            <a:r>
              <a:rPr lang="en-US" dirty="0"/>
              <a:t> </a:t>
            </a:r>
            <a:r>
              <a:rPr lang="en-US" dirty="0" err="1"/>
              <a:t>praticados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responsabilização</a:t>
            </a:r>
            <a:r>
              <a:rPr lang="en-US" dirty="0"/>
              <a:t> de </a:t>
            </a:r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públicos</a:t>
            </a:r>
            <a:endParaRPr lang="en-US" dirty="0"/>
          </a:p>
          <a:p>
            <a:pPr lvl="1"/>
            <a:r>
              <a:rPr lang="en-US" dirty="0" err="1"/>
              <a:t>Excesso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 do </a:t>
            </a:r>
            <a:r>
              <a:rPr lang="en-US" dirty="0" err="1"/>
              <a:t>mérito</a:t>
            </a:r>
            <a:r>
              <a:rPr lang="en-US" dirty="0"/>
              <a:t> </a:t>
            </a:r>
            <a:r>
              <a:rPr lang="en-US" dirty="0" err="1"/>
              <a:t>administrativo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dirty="0" err="1"/>
              <a:t>órgãos</a:t>
            </a:r>
            <a:r>
              <a:rPr lang="en-US" dirty="0"/>
              <a:t> </a:t>
            </a:r>
            <a:r>
              <a:rPr lang="en-US" dirty="0" err="1"/>
              <a:t>controladores</a:t>
            </a:r>
            <a:endParaRPr lang="en-US" dirty="0"/>
          </a:p>
          <a:p>
            <a:pPr lvl="1"/>
            <a:r>
              <a:rPr lang="en-US" dirty="0" err="1"/>
              <a:t>Tipos</a:t>
            </a:r>
            <a:r>
              <a:rPr lang="en-US" dirty="0"/>
              <a:t> </a:t>
            </a:r>
            <a:r>
              <a:rPr lang="en-US" dirty="0" err="1"/>
              <a:t>penais</a:t>
            </a:r>
            <a:r>
              <a:rPr lang="en-US" dirty="0"/>
              <a:t> </a:t>
            </a:r>
            <a:r>
              <a:rPr lang="en-US" dirty="0" err="1"/>
              <a:t>demasiadamente</a:t>
            </a:r>
            <a:r>
              <a:rPr lang="en-US" dirty="0"/>
              <a:t> </a:t>
            </a:r>
            <a:r>
              <a:rPr lang="en-US" dirty="0" err="1"/>
              <a:t>abertos</a:t>
            </a:r>
            <a:endParaRPr lang="en-US" dirty="0"/>
          </a:p>
        </p:txBody>
      </p:sp>
      <p:sp>
        <p:nvSpPr>
          <p:cNvPr id="10" name="TextBox 8"/>
          <p:cNvSpPr txBox="1"/>
          <p:nvPr/>
        </p:nvSpPr>
        <p:spPr>
          <a:xfrm>
            <a:off x="3802886" y="2745592"/>
            <a:ext cx="7841033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b="1" i="1" u="sng" dirty="0" err="1"/>
              <a:t>Projeto</a:t>
            </a:r>
            <a:r>
              <a:rPr lang="en-US" b="1" i="1" u="sng" dirty="0"/>
              <a:t> de Lei </a:t>
            </a:r>
            <a:r>
              <a:rPr lang="en-US" b="1" i="1" u="sng" dirty="0" err="1"/>
              <a:t>Ordinária</a:t>
            </a:r>
            <a:r>
              <a:rPr lang="en-US" dirty="0"/>
              <a:t> (</a:t>
            </a:r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Lei nº 6.938/1981)</a:t>
            </a:r>
          </a:p>
          <a:p>
            <a:pPr lvl="1"/>
            <a:r>
              <a:rPr lang="en-US" dirty="0" err="1"/>
              <a:t>Necessidade</a:t>
            </a:r>
            <a:r>
              <a:rPr lang="en-US" dirty="0"/>
              <a:t> de </a:t>
            </a:r>
            <a:r>
              <a:rPr lang="en-US" dirty="0" err="1"/>
              <a:t>análise</a:t>
            </a:r>
            <a:r>
              <a:rPr lang="en-US" dirty="0"/>
              <a:t> de </a:t>
            </a:r>
            <a:r>
              <a:rPr lang="en-US" dirty="0" err="1"/>
              <a:t>fatores</a:t>
            </a:r>
            <a:r>
              <a:rPr lang="en-US" dirty="0"/>
              <a:t> </a:t>
            </a:r>
            <a:r>
              <a:rPr lang="en-US" dirty="0" err="1"/>
              <a:t>ambientais</a:t>
            </a:r>
            <a:r>
              <a:rPr lang="en-US" dirty="0"/>
              <a:t>, </a:t>
            </a:r>
            <a:r>
              <a:rPr lang="en-US" dirty="0" err="1"/>
              <a:t>sociais</a:t>
            </a:r>
            <a:r>
              <a:rPr lang="en-US" dirty="0"/>
              <a:t> e de </a:t>
            </a:r>
            <a:r>
              <a:rPr lang="en-US" dirty="0" err="1"/>
              <a:t>desenvolvimento</a:t>
            </a:r>
            <a:r>
              <a:rPr lang="en-US" dirty="0"/>
              <a:t> </a:t>
            </a:r>
            <a:r>
              <a:rPr lang="en-US" dirty="0" err="1"/>
              <a:t>econômico</a:t>
            </a:r>
            <a:r>
              <a:rPr lang="en-US" dirty="0"/>
              <a:t> no </a:t>
            </a:r>
            <a:r>
              <a:rPr lang="en-US" dirty="0" err="1"/>
              <a:t>licenciamento</a:t>
            </a:r>
            <a:r>
              <a:rPr lang="en-US" dirty="0"/>
              <a:t> </a:t>
            </a:r>
            <a:r>
              <a:rPr lang="en-US" dirty="0" err="1"/>
              <a:t>ambiental</a:t>
            </a:r>
            <a:endParaRPr lang="en-US" dirty="0"/>
          </a:p>
          <a:p>
            <a:pPr lvl="1"/>
            <a:r>
              <a:rPr lang="en-US" dirty="0" err="1"/>
              <a:t>Dever</a:t>
            </a:r>
            <a:r>
              <a:rPr lang="en-US" dirty="0"/>
              <a:t> de </a:t>
            </a:r>
            <a:r>
              <a:rPr lang="en-US" dirty="0" err="1"/>
              <a:t>fundamentação</a:t>
            </a:r>
            <a:r>
              <a:rPr lang="en-US" dirty="0"/>
              <a:t> de </a:t>
            </a:r>
            <a:r>
              <a:rPr lang="en-US" dirty="0" err="1"/>
              <a:t>juízes</a:t>
            </a:r>
            <a:r>
              <a:rPr lang="en-US" dirty="0"/>
              <a:t> e </a:t>
            </a:r>
            <a:r>
              <a:rPr lang="en-US" dirty="0" err="1"/>
              <a:t>membros</a:t>
            </a:r>
            <a:r>
              <a:rPr lang="en-US" dirty="0"/>
              <a:t> do </a:t>
            </a:r>
            <a:r>
              <a:rPr lang="en-US" dirty="0" err="1"/>
              <a:t>Ministério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dos </a:t>
            </a:r>
            <a:r>
              <a:rPr lang="en-US" dirty="0" err="1"/>
              <a:t>argumentos</a:t>
            </a:r>
            <a:r>
              <a:rPr lang="en-US" dirty="0"/>
              <a:t> </a:t>
            </a:r>
            <a:r>
              <a:rPr lang="en-US" dirty="0" err="1"/>
              <a:t>técnicos</a:t>
            </a:r>
            <a:r>
              <a:rPr lang="en-US" dirty="0"/>
              <a:t> </a:t>
            </a:r>
            <a:r>
              <a:rPr lang="en-US" dirty="0" err="1"/>
              <a:t>desenvolvidos</a:t>
            </a:r>
            <a:r>
              <a:rPr lang="en-US" dirty="0"/>
              <a:t> no </a:t>
            </a:r>
            <a:r>
              <a:rPr lang="en-US" dirty="0" err="1"/>
              <a:t>bojo</a:t>
            </a:r>
            <a:r>
              <a:rPr lang="en-US" dirty="0"/>
              <a:t> do </a:t>
            </a:r>
            <a:r>
              <a:rPr lang="en-US" dirty="0" err="1"/>
              <a:t>licenciamento</a:t>
            </a:r>
            <a:r>
              <a:rPr lang="en-US" dirty="0"/>
              <a:t> </a:t>
            </a:r>
            <a:r>
              <a:rPr lang="en-US" dirty="0" err="1"/>
              <a:t>ambiental</a:t>
            </a:r>
            <a:endParaRPr lang="en-US" dirty="0"/>
          </a:p>
          <a:p>
            <a:pPr lvl="1"/>
            <a:r>
              <a:rPr lang="en-US" dirty="0" err="1"/>
              <a:t>Obrigação</a:t>
            </a:r>
            <a:r>
              <a:rPr lang="en-US" dirty="0"/>
              <a:t> da </a:t>
            </a:r>
            <a:r>
              <a:rPr lang="en-US" dirty="0" err="1"/>
              <a:t>advocacia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de defender </a:t>
            </a:r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 </a:t>
            </a:r>
            <a:r>
              <a:rPr lang="en-US" dirty="0" err="1"/>
              <a:t>participantes</a:t>
            </a:r>
            <a:r>
              <a:rPr lang="en-US" dirty="0"/>
              <a:t> do </a:t>
            </a:r>
            <a:r>
              <a:rPr lang="en-US" dirty="0" err="1"/>
              <a:t>licenciamento</a:t>
            </a:r>
            <a:r>
              <a:rPr lang="en-US" dirty="0"/>
              <a:t> </a:t>
            </a:r>
            <a:r>
              <a:rPr lang="en-US" dirty="0" err="1"/>
              <a:t>ambiental</a:t>
            </a:r>
            <a:endParaRPr lang="en-US" dirty="0"/>
          </a:p>
          <a:p>
            <a:pPr lvl="1"/>
            <a:r>
              <a:rPr lang="en-US" dirty="0" err="1"/>
              <a:t>Aperfeiçoamento</a:t>
            </a:r>
            <a:r>
              <a:rPr lang="en-US" dirty="0"/>
              <a:t> do crime </a:t>
            </a:r>
            <a:r>
              <a:rPr lang="en-US" dirty="0" err="1"/>
              <a:t>previsto</a:t>
            </a:r>
            <a:r>
              <a:rPr lang="en-US" dirty="0"/>
              <a:t> art. 69-A da Lei nº 9.605/1998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3802886" y="5489753"/>
            <a:ext cx="7841033" cy="621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/>
              <a:t>Melhoria</a:t>
            </a:r>
            <a:r>
              <a:rPr lang="en-US" dirty="0"/>
              <a:t> do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responsabilização</a:t>
            </a:r>
            <a:r>
              <a:rPr lang="en-US" dirty="0"/>
              <a:t> e de </a:t>
            </a:r>
            <a:r>
              <a:rPr lang="en-US" dirty="0" err="1"/>
              <a:t>proteção</a:t>
            </a:r>
            <a:r>
              <a:rPr lang="en-US" dirty="0"/>
              <a:t> de </a:t>
            </a:r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públicos</a:t>
            </a:r>
            <a:endParaRPr lang="en-US" dirty="0"/>
          </a:p>
          <a:p>
            <a:pPr lvl="1"/>
            <a:r>
              <a:rPr lang="en-US" dirty="0" err="1"/>
              <a:t>Fortalecimento</a:t>
            </a:r>
            <a:r>
              <a:rPr lang="en-US" dirty="0"/>
              <a:t> da </a:t>
            </a:r>
            <a:r>
              <a:rPr lang="en-US" dirty="0" err="1"/>
              <a:t>governança</a:t>
            </a:r>
            <a:r>
              <a:rPr lang="en-US" dirty="0"/>
              <a:t> </a:t>
            </a:r>
            <a:r>
              <a:rPr lang="en-US" dirty="0" err="1"/>
              <a:t>estatal</a:t>
            </a:r>
            <a:endParaRPr lang="en-US" dirty="0"/>
          </a:p>
        </p:txBody>
      </p:sp>
      <p:sp>
        <p:nvSpPr>
          <p:cNvPr id="2" name="CaixaDeTexto 10">
            <a:extLst>
              <a:ext uri="{FF2B5EF4-FFF2-40B4-BE49-F238E27FC236}">
                <a16:creationId xmlns:a16="http://schemas.microsoft.com/office/drawing/2014/main" id="{FDC852BE-375F-E85D-3A1F-EAE928A241EC}"/>
              </a:ext>
            </a:extLst>
          </p:cNvPr>
          <p:cNvSpPr txBox="1"/>
          <p:nvPr/>
        </p:nvSpPr>
        <p:spPr>
          <a:xfrm>
            <a:off x="53790" y="63959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600" dirty="0"/>
              <a:t>Aperfeiçoamento da responsabilização de pareceristas em matéria ambiental</a:t>
            </a:r>
          </a:p>
        </p:txBody>
      </p:sp>
    </p:spTree>
    <p:extLst>
      <p:ext uri="{BB962C8B-B14F-4D97-AF65-F5344CB8AC3E}">
        <p14:creationId xmlns:p14="http://schemas.microsoft.com/office/powerpoint/2010/main" val="24545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5AA1CF-A783-3F8C-177D-E482B05CE274}"/>
              </a:ext>
            </a:extLst>
          </p:cNvPr>
          <p:cNvSpPr/>
          <p:nvPr/>
        </p:nvSpPr>
        <p:spPr>
          <a:xfrm>
            <a:off x="0" y="2643736"/>
            <a:ext cx="12192000" cy="2404095"/>
          </a:xfrm>
          <a:prstGeom prst="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2" y="1460448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4270" y="3674384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8" y="5421436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600648" y="662153"/>
            <a:ext cx="8043272" cy="1904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/>
              <a:t>Interrupção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dificuldades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construção</a:t>
            </a:r>
            <a:r>
              <a:rPr lang="en-US" dirty="0"/>
              <a:t> de </a:t>
            </a:r>
            <a:r>
              <a:rPr lang="en-US" dirty="0" err="1"/>
              <a:t>infraestrutração</a:t>
            </a:r>
            <a:r>
              <a:rPr lang="en-US" dirty="0"/>
              <a:t> de </a:t>
            </a:r>
            <a:r>
              <a:rPr lang="en-US" dirty="0" err="1"/>
              <a:t>dutos</a:t>
            </a:r>
            <a:r>
              <a:rPr lang="en-US" dirty="0"/>
              <a:t> </a:t>
            </a:r>
            <a:r>
              <a:rPr lang="en-US" dirty="0" err="1"/>
              <a:t>submarinos</a:t>
            </a:r>
            <a:endParaRPr lang="en-US" dirty="0"/>
          </a:p>
          <a:p>
            <a:pPr lvl="1"/>
            <a:r>
              <a:rPr lang="en-US" dirty="0" err="1"/>
              <a:t>Enquadramento</a:t>
            </a:r>
            <a:r>
              <a:rPr lang="en-US" dirty="0"/>
              <a:t> </a:t>
            </a:r>
            <a:r>
              <a:rPr lang="en-US" dirty="0" err="1"/>
              <a:t>incorreto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apoio</a:t>
            </a:r>
            <a:r>
              <a:rPr lang="en-US" dirty="0"/>
              <a:t> </a:t>
            </a:r>
            <a:r>
              <a:rPr lang="en-US" dirty="0" err="1"/>
              <a:t>logístico</a:t>
            </a:r>
            <a:r>
              <a:rPr lang="en-US" dirty="0"/>
              <a:t> (</a:t>
            </a:r>
            <a:r>
              <a:rPr lang="en-US" dirty="0" err="1"/>
              <a:t>obrigatoriedade</a:t>
            </a:r>
            <a:r>
              <a:rPr lang="en-US" dirty="0"/>
              <a:t> de </a:t>
            </a:r>
            <a:r>
              <a:rPr lang="en-US" dirty="0" err="1"/>
              <a:t>circularização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substancial</a:t>
            </a:r>
            <a:r>
              <a:rPr lang="en-US" dirty="0"/>
              <a:t> de custos da Petrobras</a:t>
            </a:r>
          </a:p>
          <a:p>
            <a:pPr lvl="1"/>
            <a:r>
              <a:rPr lang="en-US" dirty="0" err="1"/>
              <a:t>Atrasos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produção</a:t>
            </a:r>
            <a:r>
              <a:rPr lang="en-US" dirty="0"/>
              <a:t> e </a:t>
            </a:r>
            <a:r>
              <a:rPr lang="en-US" dirty="0" err="1"/>
              <a:t>exploração</a:t>
            </a:r>
            <a:r>
              <a:rPr lang="en-US" dirty="0"/>
              <a:t> de </a:t>
            </a:r>
            <a:r>
              <a:rPr lang="en-US" dirty="0" err="1"/>
              <a:t>petróleo</a:t>
            </a:r>
            <a:endParaRPr lang="en-US" dirty="0"/>
          </a:p>
        </p:txBody>
      </p:sp>
      <p:sp>
        <p:nvSpPr>
          <p:cNvPr id="10" name="TextBox 8"/>
          <p:cNvSpPr txBox="1"/>
          <p:nvPr/>
        </p:nvSpPr>
        <p:spPr>
          <a:xfrm>
            <a:off x="3600647" y="2722553"/>
            <a:ext cx="8043272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b="1" i="1" u="sng" dirty="0" err="1"/>
              <a:t>Proposta</a:t>
            </a:r>
            <a:r>
              <a:rPr lang="en-US" b="1" i="1" u="sng" dirty="0"/>
              <a:t> de </a:t>
            </a:r>
            <a:r>
              <a:rPr lang="en-US" b="1" i="1" u="sng" dirty="0" err="1"/>
              <a:t>Decreto</a:t>
            </a:r>
            <a:endParaRPr lang="en-US" b="1" i="1" u="sng" dirty="0"/>
          </a:p>
          <a:p>
            <a:pPr lvl="1"/>
            <a:r>
              <a:rPr lang="en-US" dirty="0"/>
              <a:t>Define o </a:t>
            </a:r>
            <a:r>
              <a:rPr lang="en-US" dirty="0" err="1"/>
              <a:t>conceito</a:t>
            </a:r>
            <a:r>
              <a:rPr lang="en-US" dirty="0"/>
              <a:t> de </a:t>
            </a:r>
            <a:r>
              <a:rPr lang="en-US" dirty="0" err="1"/>
              <a:t>apoio</a:t>
            </a:r>
            <a:r>
              <a:rPr lang="en-US" dirty="0"/>
              <a:t> </a:t>
            </a:r>
            <a:r>
              <a:rPr lang="en-US" dirty="0" err="1"/>
              <a:t>logístico</a:t>
            </a:r>
            <a:r>
              <a:rPr lang="en-US" dirty="0"/>
              <a:t> de </a:t>
            </a:r>
            <a:r>
              <a:rPr lang="en-US" dirty="0" err="1"/>
              <a:t>atividades</a:t>
            </a:r>
            <a:r>
              <a:rPr lang="en-US" dirty="0"/>
              <a:t> de </a:t>
            </a:r>
            <a:r>
              <a:rPr lang="en-US" dirty="0" err="1"/>
              <a:t>pesquisa</a:t>
            </a:r>
            <a:r>
              <a:rPr lang="en-US" dirty="0"/>
              <a:t> e </a:t>
            </a:r>
            <a:r>
              <a:rPr lang="en-US" dirty="0" err="1"/>
              <a:t>lavra</a:t>
            </a:r>
            <a:r>
              <a:rPr lang="en-US" dirty="0"/>
              <a:t> de </a:t>
            </a:r>
            <a:r>
              <a:rPr lang="en-US" dirty="0" err="1"/>
              <a:t>hidrocarbonetos</a:t>
            </a:r>
            <a:endParaRPr lang="en-US" dirty="0"/>
          </a:p>
          <a:p>
            <a:pPr lvl="1"/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taxativo</a:t>
            </a:r>
            <a:r>
              <a:rPr lang="en-US" dirty="0"/>
              <a:t> de </a:t>
            </a:r>
            <a:r>
              <a:rPr lang="en-US" dirty="0" err="1"/>
              <a:t>situações</a:t>
            </a:r>
            <a:r>
              <a:rPr lang="en-US" dirty="0"/>
              <a:t> </a:t>
            </a:r>
            <a:r>
              <a:rPr lang="en-US" dirty="0" err="1"/>
              <a:t>qualificadas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hipóteses</a:t>
            </a:r>
            <a:r>
              <a:rPr lang="en-US" dirty="0"/>
              <a:t> de </a:t>
            </a:r>
            <a:r>
              <a:rPr lang="en-US" dirty="0" err="1"/>
              <a:t>embarcações</a:t>
            </a:r>
            <a:r>
              <a:rPr lang="en-US" dirty="0"/>
              <a:t> de </a:t>
            </a:r>
            <a:r>
              <a:rPr lang="en-US" dirty="0" err="1"/>
              <a:t>apoio</a:t>
            </a:r>
            <a:r>
              <a:rPr lang="en-US" dirty="0"/>
              <a:t> </a:t>
            </a:r>
            <a:r>
              <a:rPr lang="en-US" dirty="0" err="1"/>
              <a:t>logístico</a:t>
            </a:r>
            <a:endParaRPr lang="en-US" dirty="0"/>
          </a:p>
          <a:p>
            <a:pPr lvl="1"/>
            <a:r>
              <a:rPr lang="en-US" dirty="0" err="1"/>
              <a:t>Embarcações</a:t>
            </a:r>
            <a:r>
              <a:rPr lang="en-US" dirty="0"/>
              <a:t> de </a:t>
            </a:r>
            <a:r>
              <a:rPr lang="en-US" dirty="0" err="1"/>
              <a:t>construção</a:t>
            </a:r>
            <a:r>
              <a:rPr lang="en-US" dirty="0"/>
              <a:t> de </a:t>
            </a:r>
            <a:r>
              <a:rPr lang="en-US" dirty="0" err="1"/>
              <a:t>infraestrutura</a:t>
            </a:r>
            <a:r>
              <a:rPr lang="en-US" dirty="0"/>
              <a:t> </a:t>
            </a:r>
            <a:r>
              <a:rPr lang="en-US" dirty="0" err="1"/>
              <a:t>marítima</a:t>
            </a:r>
            <a:r>
              <a:rPr lang="en-US" dirty="0"/>
              <a:t> e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previstas</a:t>
            </a:r>
            <a:r>
              <a:rPr lang="en-US" dirty="0"/>
              <a:t> no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taxativo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excluídas</a:t>
            </a:r>
            <a:r>
              <a:rPr lang="en-US" dirty="0"/>
              <a:t> da </a:t>
            </a:r>
            <a:r>
              <a:rPr lang="en-US" dirty="0" err="1"/>
              <a:t>obrigação</a:t>
            </a:r>
            <a:r>
              <a:rPr lang="en-US" dirty="0"/>
              <a:t> de </a:t>
            </a:r>
            <a:r>
              <a:rPr lang="en-US" dirty="0" err="1"/>
              <a:t>circularização</a:t>
            </a:r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3600648" y="5104041"/>
            <a:ext cx="8043272" cy="94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/>
              <a:t>Economia de </a:t>
            </a:r>
            <a:r>
              <a:rPr lang="en-US" dirty="0" err="1"/>
              <a:t>recursos</a:t>
            </a:r>
            <a:r>
              <a:rPr lang="en-US" dirty="0"/>
              <a:t> da Petrobras</a:t>
            </a:r>
          </a:p>
          <a:p>
            <a:pPr lvl="1"/>
            <a:r>
              <a:rPr lang="en-US" dirty="0" err="1"/>
              <a:t>Desburocratização</a:t>
            </a:r>
            <a:r>
              <a:rPr lang="en-US" dirty="0"/>
              <a:t> do mercado de </a:t>
            </a:r>
            <a:r>
              <a:rPr lang="en-US" dirty="0" err="1"/>
              <a:t>apoio</a:t>
            </a:r>
            <a:r>
              <a:rPr lang="en-US" dirty="0"/>
              <a:t> </a:t>
            </a:r>
            <a:r>
              <a:rPr lang="en-US" dirty="0" err="1"/>
              <a:t>logístico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construção</a:t>
            </a:r>
            <a:r>
              <a:rPr lang="en-US" dirty="0"/>
              <a:t> de </a:t>
            </a:r>
            <a:r>
              <a:rPr lang="en-US" dirty="0" err="1"/>
              <a:t>infraestutura</a:t>
            </a:r>
            <a:r>
              <a:rPr lang="en-US" dirty="0"/>
              <a:t> de </a:t>
            </a:r>
            <a:r>
              <a:rPr lang="en-US" dirty="0" err="1"/>
              <a:t>dutos</a:t>
            </a:r>
            <a:r>
              <a:rPr lang="en-US" dirty="0"/>
              <a:t> </a:t>
            </a:r>
            <a:r>
              <a:rPr lang="en-US" dirty="0" err="1"/>
              <a:t>submarinos</a:t>
            </a:r>
            <a:endParaRPr lang="en-US" dirty="0"/>
          </a:p>
        </p:txBody>
      </p:sp>
      <p:sp>
        <p:nvSpPr>
          <p:cNvPr id="2" name="CaixaDeTexto 10">
            <a:extLst>
              <a:ext uri="{FF2B5EF4-FFF2-40B4-BE49-F238E27FC236}">
                <a16:creationId xmlns:a16="http://schemas.microsoft.com/office/drawing/2014/main" id="{E406438F-0B6D-4B36-A674-3519294FBF2B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Circularização de embarcações de apoio marítimo</a:t>
            </a:r>
          </a:p>
        </p:txBody>
      </p:sp>
    </p:spTree>
    <p:extLst>
      <p:ext uri="{BB962C8B-B14F-4D97-AF65-F5344CB8AC3E}">
        <p14:creationId xmlns:p14="http://schemas.microsoft.com/office/powerpoint/2010/main" val="38706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651FFA5-F43C-4763-9005-2C28E4F4CBB2}"/>
              </a:ext>
            </a:extLst>
          </p:cNvPr>
          <p:cNvSpPr txBox="1"/>
          <p:nvPr/>
        </p:nvSpPr>
        <p:spPr>
          <a:xfrm>
            <a:off x="280800" y="2778199"/>
            <a:ext cx="5482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POLÍTICAS PÚBLICAS</a:t>
            </a:r>
          </a:p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GEOLOGIA, MINERAÇÃO E TRANSFORMAÇÃO </a:t>
            </a:r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MINERAL</a:t>
            </a:r>
          </a:p>
          <a:p>
            <a:pPr algn="r"/>
            <a:r>
              <a:rPr lang="pt-BR" sz="32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DESTAQUES</a:t>
            </a:r>
            <a:endParaRPr lang="pt-BR" sz="3200" b="1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9125C7E-142A-46E4-87F1-5920719B0874}"/>
              </a:ext>
            </a:extLst>
          </p:cNvPr>
          <p:cNvSpPr txBox="1"/>
          <p:nvPr/>
        </p:nvSpPr>
        <p:spPr>
          <a:xfrm>
            <a:off x="213925" y="1029572"/>
            <a:ext cx="856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Conselho Nacional de Política Mineral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- CNPM (</a:t>
            </a:r>
            <a:r>
              <a:rPr kumimoji="0" lang="pt-B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Decreto</a:t>
            </a:r>
            <a:r>
              <a:rPr kumimoji="0" lang="pt-BR" sz="2400" b="1" i="0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 11.108/2022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2" name="Oval 59">
            <a:extLst>
              <a:ext uri="{FF2B5EF4-FFF2-40B4-BE49-F238E27FC236}">
                <a16:creationId xmlns:a16="http://schemas.microsoft.com/office/drawing/2014/main" id="{6FF4BAB4-13C0-4E72-897A-30A71F9AE10E}"/>
              </a:ext>
            </a:extLst>
          </p:cNvPr>
          <p:cNvSpPr/>
          <p:nvPr/>
        </p:nvSpPr>
        <p:spPr>
          <a:xfrm>
            <a:off x="8023979" y="4547809"/>
            <a:ext cx="252000" cy="250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59">
            <a:extLst>
              <a:ext uri="{FF2B5EF4-FFF2-40B4-BE49-F238E27FC236}">
                <a16:creationId xmlns:a16="http://schemas.microsoft.com/office/drawing/2014/main" id="{6FF4BAB4-13C0-4E72-897A-30A71F9AE10E}"/>
              </a:ext>
            </a:extLst>
          </p:cNvPr>
          <p:cNvSpPr/>
          <p:nvPr/>
        </p:nvSpPr>
        <p:spPr>
          <a:xfrm>
            <a:off x="8951939" y="4544502"/>
            <a:ext cx="252000" cy="250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39125C7E-142A-46E4-87F1-5920719B0874}"/>
              </a:ext>
            </a:extLst>
          </p:cNvPr>
          <p:cNvSpPr txBox="1"/>
          <p:nvPr/>
        </p:nvSpPr>
        <p:spPr>
          <a:xfrm>
            <a:off x="213925" y="961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Participação em Órgãos Colegiados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EA53B9E0-40AF-436E-A976-5833EF9AE89F}"/>
              </a:ext>
            </a:extLst>
          </p:cNvPr>
          <p:cNvSpPr txBox="1"/>
          <p:nvPr/>
        </p:nvSpPr>
        <p:spPr>
          <a:xfrm>
            <a:off x="956690" y="4296188"/>
            <a:ext cx="6228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A SGM participa das câmaras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</a:rPr>
              <a:t>técnicas no âmbito do Plano Nacional de Fertilizantes:</a:t>
            </a:r>
            <a:endParaRPr lang="pt-B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Cadeias Emergentes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Fertilizantes NPK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Assuntos Regulatórios, Econômicos, de Infraestrutura e Logística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Ciência Tecnologia e Inovação e Sustentabilidade Ambiental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39125C7E-142A-46E4-87F1-5920719B0874}"/>
              </a:ext>
            </a:extLst>
          </p:cNvPr>
          <p:cNvSpPr txBox="1"/>
          <p:nvPr/>
        </p:nvSpPr>
        <p:spPr>
          <a:xfrm>
            <a:off x="253837" y="3747899"/>
            <a:ext cx="1101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Conselho Nacional de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Fertilizantes e Nutrição de Plantas (Plano Nacional de Fertilizantes)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2" name="Espaço Reservado para 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647" y="4210514"/>
            <a:ext cx="2133046" cy="1767416"/>
          </a:xfrm>
          <a:prstGeom prst="ellipse">
            <a:avLst/>
          </a:prstGeom>
        </p:spPr>
      </p:pic>
      <p:grpSp>
        <p:nvGrpSpPr>
          <p:cNvPr id="83" name="Group 69">
            <a:extLst>
              <a:ext uri="{FF2B5EF4-FFF2-40B4-BE49-F238E27FC236}">
                <a16:creationId xmlns:a16="http://schemas.microsoft.com/office/drawing/2014/main" id="{F105CADD-E749-4C8D-9EED-A76B52EECD56}"/>
              </a:ext>
            </a:extLst>
          </p:cNvPr>
          <p:cNvGrpSpPr/>
          <p:nvPr/>
        </p:nvGrpSpPr>
        <p:grpSpPr>
          <a:xfrm>
            <a:off x="2157182" y="1655016"/>
            <a:ext cx="2585616" cy="1605444"/>
            <a:chOff x="464773" y="2400937"/>
            <a:chExt cx="2340000" cy="2340000"/>
          </a:xfrm>
        </p:grpSpPr>
        <p:sp>
          <p:nvSpPr>
            <p:cNvPr id="84" name="Oval 55">
              <a:extLst>
                <a:ext uri="{FF2B5EF4-FFF2-40B4-BE49-F238E27FC236}">
                  <a16:creationId xmlns:a16="http://schemas.microsoft.com/office/drawing/2014/main" id="{6C098846-0BFB-46B0-B15D-509E9F891BA0}"/>
                </a:ext>
              </a:extLst>
            </p:cNvPr>
            <p:cNvSpPr/>
            <p:nvPr/>
          </p:nvSpPr>
          <p:spPr>
            <a:xfrm>
              <a:off x="464773" y="2400937"/>
              <a:ext cx="2340000" cy="234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TextBox 56">
              <a:extLst>
                <a:ext uri="{FF2B5EF4-FFF2-40B4-BE49-F238E27FC236}">
                  <a16:creationId xmlns:a16="http://schemas.microsoft.com/office/drawing/2014/main" id="{DF23AA5F-92B1-4D68-8A80-04F7D55AB821}"/>
                </a:ext>
              </a:extLst>
            </p:cNvPr>
            <p:cNvSpPr txBox="1"/>
            <p:nvPr/>
          </p:nvSpPr>
          <p:spPr>
            <a:xfrm>
              <a:off x="1216672" y="2592156"/>
              <a:ext cx="802543" cy="1375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Box 57">
              <a:extLst>
                <a:ext uri="{FF2B5EF4-FFF2-40B4-BE49-F238E27FC236}">
                  <a16:creationId xmlns:a16="http://schemas.microsoft.com/office/drawing/2014/main" id="{E43276C7-CEF5-4F3F-9BB7-BEC4F200B8D5}"/>
                </a:ext>
              </a:extLst>
            </p:cNvPr>
            <p:cNvSpPr txBox="1"/>
            <p:nvPr/>
          </p:nvSpPr>
          <p:spPr>
            <a:xfrm>
              <a:off x="894379" y="3771688"/>
              <a:ext cx="1447130" cy="687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Integrantes</a:t>
              </a:r>
            </a:p>
          </p:txBody>
        </p:sp>
      </p:grpSp>
      <p:sp>
        <p:nvSpPr>
          <p:cNvPr id="87" name="Retângulo Arredondado 86"/>
          <p:cNvSpPr/>
          <p:nvPr/>
        </p:nvSpPr>
        <p:spPr>
          <a:xfrm>
            <a:off x="7517187" y="1728990"/>
            <a:ext cx="2869503" cy="1457496"/>
          </a:xfrm>
          <a:prstGeom prst="roundRect">
            <a:avLst/>
          </a:prstGeom>
          <a:gradFill flip="none" rotWithShape="1">
            <a:gsLst>
              <a:gs pos="0">
                <a:srgbClr val="0C6499">
                  <a:shade val="30000"/>
                  <a:satMod val="115000"/>
                </a:srgbClr>
              </a:gs>
              <a:gs pos="50000">
                <a:srgbClr val="0C6499">
                  <a:shade val="67500"/>
                  <a:satMod val="115000"/>
                </a:srgbClr>
              </a:gs>
              <a:gs pos="100000">
                <a:srgbClr val="0C6499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Próximas etapas: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Instalação do CNPM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Realização da 1ª Reunião</a:t>
            </a:r>
          </a:p>
        </p:txBody>
      </p:sp>
    </p:spTree>
    <p:extLst>
      <p:ext uri="{BB962C8B-B14F-4D97-AF65-F5344CB8AC3E}">
        <p14:creationId xmlns:p14="http://schemas.microsoft.com/office/powerpoint/2010/main" val="21802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3"/>
          <p:cNvSpPr txBox="1">
            <a:spLocks/>
          </p:cNvSpPr>
          <p:nvPr/>
        </p:nvSpPr>
        <p:spPr>
          <a:xfrm>
            <a:off x="52315" y="-78678"/>
            <a:ext cx="10132245" cy="102737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Planejamento 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do Setor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Mineral</a:t>
            </a:r>
            <a:endParaRPr lang="pt-B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2" name="image12.png"/>
          <p:cNvPicPr/>
          <p:nvPr/>
        </p:nvPicPr>
        <p:blipFill>
          <a:blip r:embed="rId2"/>
          <a:srcRect l="9523" t="13031" r="11957" b="12236"/>
          <a:stretch>
            <a:fillRect/>
          </a:stretch>
        </p:blipFill>
        <p:spPr>
          <a:xfrm>
            <a:off x="4106336" y="3404028"/>
            <a:ext cx="5112479" cy="2717802"/>
          </a:xfrm>
          <a:prstGeom prst="rect">
            <a:avLst/>
          </a:prstGeom>
          <a:ln/>
        </p:spPr>
      </p:pic>
      <p:pic>
        <p:nvPicPr>
          <p:cNvPr id="15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id="{82AC6459-AA63-4A62-ACCB-E15B7F6BA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7" y="3930622"/>
            <a:ext cx="2959314" cy="1664614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9483637" y="5128953"/>
            <a:ext cx="270836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srgbClr val="58595B"/>
                </a:solidFill>
                <a:latin typeface="Calibri" panose="020F0502020204030204"/>
              </a:rPr>
              <a:t>Consulta Pública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uLnTx/>
                <a:uFillTx/>
                <a:latin typeface="Calibri" panose="020F0502020204030204"/>
              </a:rPr>
              <a:t>22</a:t>
            </a:r>
            <a:r>
              <a:rPr kumimoji="0" lang="pt-BR" sz="1400" b="0" i="0" u="none" strike="noStrike" kern="1200" cap="none" spc="0" normalizeH="0" noProof="0" dirty="0">
                <a:ln>
                  <a:noFill/>
                </a:ln>
                <a:solidFill>
                  <a:srgbClr val="58595B"/>
                </a:solidFill>
                <a:uLnTx/>
                <a:uFillTx/>
                <a:latin typeface="Calibri" panose="020F0502020204030204"/>
              </a:rPr>
              <a:t> de novembro 2022 a 22 de janeiro de 2023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uLnTx/>
              <a:uFillTx/>
              <a:latin typeface="Calibri" panose="020F0502020204030204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97" y="1016367"/>
            <a:ext cx="3064736" cy="214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Agrupar 24"/>
          <p:cNvGrpSpPr/>
          <p:nvPr/>
        </p:nvGrpSpPr>
        <p:grpSpPr>
          <a:xfrm>
            <a:off x="5570544" y="1076129"/>
            <a:ext cx="6493934" cy="1584765"/>
            <a:chOff x="6497228" y="969227"/>
            <a:chExt cx="5574330" cy="1745040"/>
          </a:xfrm>
        </p:grpSpPr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6497228" y="1415421"/>
              <a:ext cx="2994908" cy="219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7607" marR="0" lvl="1" indent="-195987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pt-BR" sz="142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10 Planos/Projetos definidos</a:t>
              </a: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6497228" y="1754832"/>
              <a:ext cx="5574330" cy="24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7607" marR="0" lvl="1" indent="-195987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pt-BR" sz="142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110 metas (Objetivos) </a:t>
              </a:r>
              <a:r>
                <a:rPr kumimoji="0" lang="pt-BR" sz="1428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propostas</a:t>
              </a:r>
              <a:endParaRPr kumimoji="0" lang="pt-BR" sz="142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6497228" y="2116563"/>
              <a:ext cx="5305425" cy="24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7607" marR="0" lvl="1" indent="-195987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pt-BR" sz="1428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45 </a:t>
              </a:r>
              <a:r>
                <a:rPr kumimoji="0" lang="pt-BR" sz="142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ações, com 29 priorizadas para </a:t>
              </a:r>
              <a:r>
                <a:rPr kumimoji="0" lang="pt-BR" sz="1428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monitoramento</a:t>
              </a:r>
              <a:endParaRPr kumimoji="0" lang="pt-BR" sz="1428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6497228" y="2472304"/>
              <a:ext cx="5021985" cy="24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7607" marR="0" lvl="1" indent="-195987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ct val="125000"/>
                <a:buFont typeface="Arial" charset="0"/>
                <a:buChar char="▪"/>
                <a:tabLst/>
                <a:defRPr/>
              </a:pPr>
              <a:r>
                <a:rPr kumimoji="0" lang="pt-BR" sz="142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Necessário detalhar os planos para cada uma das ações prioritárias</a:t>
              </a:r>
              <a:endParaRPr kumimoji="0" lang="pt-BR" sz="1428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6" name="Rectangle 32">
              <a:extLst>
                <a:ext uri="{FF2B5EF4-FFF2-40B4-BE49-F238E27FC236}">
                  <a16:creationId xmlns:a16="http://schemas.microsoft.com/office/drawing/2014/main" id="{CD59E80F-FF9A-4AEE-A461-71015CD64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6015" y="969227"/>
              <a:ext cx="2724411" cy="25754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2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Estágio atual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4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3"/>
          <p:cNvSpPr txBox="1">
            <a:spLocks/>
          </p:cNvSpPr>
          <p:nvPr/>
        </p:nvSpPr>
        <p:spPr>
          <a:xfrm>
            <a:off x="231310" y="201703"/>
            <a:ext cx="12192306" cy="596778"/>
          </a:xfrm>
          <a:prstGeom prst="rect">
            <a:avLst/>
          </a:prstGeom>
          <a:effectLst/>
        </p:spPr>
        <p:txBody>
          <a:bodyPr anchor="ctr"/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3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em Execução</a:t>
            </a:r>
            <a:endParaRPr lang="pt-BR" sz="32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ítulo 13"/>
          <p:cNvSpPr txBox="1">
            <a:spLocks/>
          </p:cNvSpPr>
          <p:nvPr/>
        </p:nvSpPr>
        <p:spPr>
          <a:xfrm>
            <a:off x="477083" y="1048921"/>
            <a:ext cx="12192306" cy="596778"/>
          </a:xfrm>
          <a:prstGeom prst="rect">
            <a:avLst/>
          </a:prstGeom>
          <a:effectLst/>
        </p:spPr>
        <p:txBody>
          <a:bodyPr anchor="ctr"/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</a:rPr>
              <a:t>Programa para o Desenvolvimento da </a:t>
            </a:r>
            <a:r>
              <a:rPr lang="pt-BR" sz="1600" u="sng" dirty="0">
                <a:solidFill>
                  <a:schemeClr val="accent6">
                    <a:lumMod val="75000"/>
                  </a:schemeClr>
                </a:solidFill>
              </a:rPr>
              <a:t>Mineração Artesanal e em Pequena </a:t>
            </a:r>
            <a:r>
              <a:rPr lang="pt-BR" sz="1600" u="sng" dirty="0" smtClean="0">
                <a:solidFill>
                  <a:schemeClr val="accent6">
                    <a:lumMod val="75000"/>
                  </a:schemeClr>
                </a:solidFill>
              </a:rPr>
              <a:t>Escala </a:t>
            </a: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(Decreto nº 10.966/2022)</a:t>
            </a:r>
            <a:endParaRPr lang="pt-B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ítulo 13"/>
          <p:cNvSpPr txBox="1">
            <a:spLocks/>
          </p:cNvSpPr>
          <p:nvPr/>
        </p:nvSpPr>
        <p:spPr>
          <a:xfrm>
            <a:off x="1258479" y="1484145"/>
            <a:ext cx="5533427" cy="882572"/>
          </a:xfrm>
          <a:prstGeom prst="rect">
            <a:avLst/>
          </a:prstGeom>
          <a:effectLst/>
        </p:spPr>
        <p:txBody>
          <a:bodyPr anchor="ctr"/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</a:rPr>
              <a:t>Decreto 10.966/2022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</a:rPr>
              <a:t>Comitê de Apoio à Mineração Artesanal e em Pequena Escala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Plano de Ação Nacional para MAPE de Ouro – PAN </a:t>
            </a:r>
            <a:r>
              <a:rPr lang="pt-BR" sz="1400" dirty="0" err="1" smtClean="0">
                <a:solidFill>
                  <a:schemeClr val="accent6">
                    <a:lumMod val="75000"/>
                  </a:schemeClr>
                </a:solidFill>
              </a:rPr>
              <a:t>Minamata</a:t>
            </a:r>
            <a:endParaRPr lang="pt-B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ítulo 13"/>
          <p:cNvSpPr txBox="1">
            <a:spLocks/>
          </p:cNvSpPr>
          <p:nvPr/>
        </p:nvSpPr>
        <p:spPr>
          <a:xfrm>
            <a:off x="477083" y="2788578"/>
            <a:ext cx="12192306" cy="596778"/>
          </a:xfrm>
          <a:prstGeom prst="rect">
            <a:avLst/>
          </a:prstGeom>
          <a:effectLst/>
        </p:spPr>
        <p:txBody>
          <a:bodyPr anchor="ctr"/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</a:rPr>
              <a:t>Programa </a:t>
            </a: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Transição Energética Justa Santa Catarina (Lei nº 14.299/2022 e Decreto nº 11.124/2022) </a:t>
            </a:r>
            <a:endParaRPr lang="pt-B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ítulo 13"/>
          <p:cNvSpPr txBox="1">
            <a:spLocks/>
          </p:cNvSpPr>
          <p:nvPr/>
        </p:nvSpPr>
        <p:spPr>
          <a:xfrm>
            <a:off x="477083" y="3807217"/>
            <a:ext cx="12192306" cy="596778"/>
          </a:xfrm>
          <a:prstGeom prst="rect">
            <a:avLst/>
          </a:prstGeom>
          <a:effectLst/>
        </p:spPr>
        <p:txBody>
          <a:bodyPr anchor="ctr"/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600" u="sng" dirty="0" smtClean="0">
                <a:solidFill>
                  <a:schemeClr val="accent6">
                    <a:lumMod val="75000"/>
                  </a:schemeClr>
                </a:solidFill>
              </a:rPr>
              <a:t>Atração de investimentos na cadeia do lítio (Decreto nº 11.120/2022</a:t>
            </a: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pt-B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ítulo 13"/>
          <p:cNvSpPr txBox="1">
            <a:spLocks/>
          </p:cNvSpPr>
          <p:nvPr/>
        </p:nvSpPr>
        <p:spPr>
          <a:xfrm>
            <a:off x="477083" y="4770184"/>
            <a:ext cx="12192306" cy="596778"/>
          </a:xfrm>
          <a:prstGeom prst="rect">
            <a:avLst/>
          </a:prstGeom>
          <a:effectLst/>
        </p:spPr>
        <p:txBody>
          <a:bodyPr anchor="ctr"/>
          <a:lstStyle>
            <a:defPPr>
              <a:defRPr lang="pt-BR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Dinamização na Produção de Urânio (MP 1133/2022)</a:t>
            </a:r>
            <a:endParaRPr lang="pt-B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8" name="Espaço Reservado para 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904" y="3726595"/>
            <a:ext cx="777743" cy="763167"/>
          </a:xfrm>
          <a:prstGeom prst="ellipse">
            <a:avLst/>
          </a:prstGeom>
        </p:spPr>
      </p:pic>
      <p:pic>
        <p:nvPicPr>
          <p:cNvPr id="49" name="Espaço Reservado para 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5582" y="4694910"/>
            <a:ext cx="748325" cy="747325"/>
          </a:xfrm>
          <a:prstGeom prst="ellipse">
            <a:avLst/>
          </a:prstGeom>
        </p:spPr>
      </p:pic>
      <p:grpSp>
        <p:nvGrpSpPr>
          <p:cNvPr id="50" name="Agrupar 49"/>
          <p:cNvGrpSpPr/>
          <p:nvPr/>
        </p:nvGrpSpPr>
        <p:grpSpPr>
          <a:xfrm>
            <a:off x="6714431" y="1578099"/>
            <a:ext cx="932691" cy="1039058"/>
            <a:chOff x="1324834" y="1498354"/>
            <a:chExt cx="2711286" cy="2701270"/>
          </a:xfrm>
        </p:grpSpPr>
        <p:pic>
          <p:nvPicPr>
            <p:cNvPr id="51" name="Gráfico 24">
              <a:extLst>
                <a:ext uri="{FF2B5EF4-FFF2-40B4-BE49-F238E27FC236}">
                  <a16:creationId xmlns:a16="http://schemas.microsoft.com/office/drawing/2014/main" id="{547FE20C-BEBE-4C3A-9FE9-3156CEF5E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24834" y="1498354"/>
              <a:ext cx="2711286" cy="2701270"/>
            </a:xfrm>
            <a:prstGeom prst="rect">
              <a:avLst/>
            </a:prstGeom>
          </p:spPr>
        </p:pic>
        <p:pic>
          <p:nvPicPr>
            <p:cNvPr id="52" name="Espaço Reservado para Imagem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4" t="-242" r="11276" b="242"/>
            <a:stretch/>
          </p:blipFill>
          <p:spPr>
            <a:xfrm>
              <a:off x="1729509" y="1899025"/>
              <a:ext cx="1901936" cy="189992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62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651FFA5-F43C-4763-9005-2C28E4F4CBB2}"/>
              </a:ext>
            </a:extLst>
          </p:cNvPr>
          <p:cNvSpPr txBox="1"/>
          <p:nvPr/>
        </p:nvSpPr>
        <p:spPr>
          <a:xfrm>
            <a:off x="280800" y="2778199"/>
            <a:ext cx="5482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POLÍTICAS PÚBLICAS</a:t>
            </a:r>
          </a:p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ÓLEO &amp; </a:t>
            </a:r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GÁS</a:t>
            </a:r>
          </a:p>
          <a:p>
            <a:pPr algn="r"/>
            <a:r>
              <a:rPr lang="pt-BR" sz="32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DESTAQUES</a:t>
            </a:r>
            <a:endParaRPr lang="pt-BR" sz="3200" b="1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1A3692F3-0A1D-2407-F609-E4DA2A8ED5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50788"/>
            <a:ext cx="12192000" cy="3429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13A858D-06E5-4195-BAA2-87CB396AA2E0}"/>
              </a:ext>
            </a:extLst>
          </p:cNvPr>
          <p:cNvSpPr txBox="1"/>
          <p:nvPr/>
        </p:nvSpPr>
        <p:spPr>
          <a:xfrm>
            <a:off x="2367974" y="-74771"/>
            <a:ext cx="953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Política Pró-Minerais Estratégicos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931CAF1-FAB5-416C-A2A8-6A657582FB3E}"/>
              </a:ext>
            </a:extLst>
          </p:cNvPr>
          <p:cNvSpPr/>
          <p:nvPr/>
        </p:nvSpPr>
        <p:spPr>
          <a:xfrm>
            <a:off x="495794" y="3951862"/>
            <a:ext cx="292100" cy="292100"/>
          </a:xfrm>
          <a:prstGeom prst="ellipse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12C35D2-5168-4567-8233-75CDB3125A6A}"/>
              </a:ext>
            </a:extLst>
          </p:cNvPr>
          <p:cNvSpPr/>
          <p:nvPr/>
        </p:nvSpPr>
        <p:spPr>
          <a:xfrm>
            <a:off x="510214" y="4825655"/>
            <a:ext cx="292100" cy="292100"/>
          </a:xfrm>
          <a:prstGeom prst="ellipse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9F45211-B397-4725-A5C8-E20644D4DFD8}"/>
              </a:ext>
            </a:extLst>
          </p:cNvPr>
          <p:cNvSpPr txBox="1"/>
          <p:nvPr/>
        </p:nvSpPr>
        <p:spPr>
          <a:xfrm>
            <a:off x="1092994" y="3937286"/>
            <a:ext cx="489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Instituída pelo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nº 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10.657/2021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8E571262-0763-4A05-9E27-C2FE129CB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0983" y="1352535"/>
            <a:ext cx="1840269" cy="1840269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D78E2C2-EE2B-442E-AF23-1A2FC28F9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9232" y="1778916"/>
            <a:ext cx="1326922" cy="1326920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EA53B9E0-40AF-436E-A976-5833EF9AE89F}"/>
              </a:ext>
            </a:extLst>
          </p:cNvPr>
          <p:cNvSpPr txBox="1"/>
          <p:nvPr/>
        </p:nvSpPr>
        <p:spPr>
          <a:xfrm>
            <a:off x="6604000" y="3579845"/>
            <a:ext cx="529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São considerados estratégicos</a:t>
            </a:r>
            <a:r>
              <a:rPr lang="pt-BR" sz="14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 os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bens minerais: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qual o País dependa de importação em alto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percentual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pt-BR" sz="14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d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importância por aplicação em alta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tecnologia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pt-BR" sz="14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ara os quais o país detenha vantagens comparativas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4BB2C65-95D3-4B0E-9F8C-06C8E59568D8}"/>
              </a:ext>
            </a:extLst>
          </p:cNvPr>
          <p:cNvSpPr txBox="1"/>
          <p:nvPr/>
        </p:nvSpPr>
        <p:spPr>
          <a:xfrm>
            <a:off x="6604000" y="4790984"/>
            <a:ext cx="5398894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projetos habilitados, nos estados de MG, AM, PA, RS, CE, AP e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Previsão de R$ 50 bilhões em investimentos e de 70.000 empregos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gerados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C2211FD-EF5A-49F5-935F-BB6FA6E06D6D}"/>
              </a:ext>
            </a:extLst>
          </p:cNvPr>
          <p:cNvSpPr/>
          <p:nvPr/>
        </p:nvSpPr>
        <p:spPr>
          <a:xfrm>
            <a:off x="6206339" y="3714095"/>
            <a:ext cx="292100" cy="292100"/>
          </a:xfrm>
          <a:prstGeom prst="ellipse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D3EA988-DB2B-479A-863A-C637B99052E5}"/>
              </a:ext>
            </a:extLst>
          </p:cNvPr>
          <p:cNvSpPr/>
          <p:nvPr/>
        </p:nvSpPr>
        <p:spPr>
          <a:xfrm>
            <a:off x="6206339" y="4780830"/>
            <a:ext cx="292100" cy="292100"/>
          </a:xfrm>
          <a:prstGeom prst="ellipse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68838" y="4781920"/>
            <a:ext cx="489762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Comitê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Interministerial de Análise de Projetos de Minerais Estratégicos – 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CTAPME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SGM é a Secretaria-Executiva do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CTAPME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Espaço Reservado para Imagem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6925"/>
            <a:ext cx="2185988" cy="2181225"/>
          </a:xfrm>
          <a:prstGeom prst="ellipse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688787" y="2000447"/>
          <a:ext cx="765741" cy="794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741">
                  <a:extLst>
                    <a:ext uri="{9D8B030D-6E8A-4147-A177-3AD203B41FA5}">
                      <a16:colId xmlns:a16="http://schemas.microsoft.com/office/drawing/2014/main" val="1894334107"/>
                    </a:ext>
                  </a:extLst>
                </a:gridCol>
              </a:tblGrid>
              <a:tr h="198551"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solidFill>
                            <a:srgbClr val="FFC000"/>
                          </a:solidFill>
                        </a:rPr>
                        <a:t>Enxofre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525491"/>
                  </a:ext>
                </a:extLst>
              </a:tr>
              <a:tr h="198551"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solidFill>
                            <a:srgbClr val="FFC000"/>
                          </a:solidFill>
                        </a:rPr>
                        <a:t>Fosfato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5193226"/>
                  </a:ext>
                </a:extLst>
              </a:tr>
              <a:tr h="198551"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solidFill>
                            <a:srgbClr val="FFC000"/>
                          </a:solidFill>
                        </a:rPr>
                        <a:t>Potássio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317094"/>
                  </a:ext>
                </a:extLst>
              </a:tr>
              <a:tr h="198551"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solidFill>
                            <a:srgbClr val="FFC000"/>
                          </a:solidFill>
                        </a:rPr>
                        <a:t>Molibdênio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5364302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9902557" y="1918257"/>
          <a:ext cx="1224000" cy="708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189433410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801197846"/>
                    </a:ext>
                  </a:extLst>
                </a:gridCol>
              </a:tblGrid>
              <a:tr h="177206">
                <a:tc>
                  <a:txBody>
                    <a:bodyPr/>
                    <a:lstStyle/>
                    <a:p>
                      <a:pPr algn="ctr"/>
                      <a:r>
                        <a:rPr lang="pt-BR" sz="1100" noProof="0" dirty="0">
                          <a:solidFill>
                            <a:srgbClr val="FFC000"/>
                          </a:solidFill>
                        </a:rPr>
                        <a:t>Alumínio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noProof="0" dirty="0">
                          <a:solidFill>
                            <a:srgbClr val="FFC000"/>
                          </a:solidFill>
                        </a:rPr>
                        <a:t>Ouro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525491"/>
                  </a:ext>
                </a:extLst>
              </a:tr>
              <a:tr h="177206">
                <a:tc>
                  <a:txBody>
                    <a:bodyPr/>
                    <a:lstStyle/>
                    <a:p>
                      <a:pPr algn="ctr"/>
                      <a:r>
                        <a:rPr lang="pt-BR" sz="1100" noProof="0" dirty="0">
                          <a:solidFill>
                            <a:srgbClr val="FFC000"/>
                          </a:solidFill>
                        </a:rPr>
                        <a:t>Cobre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noProof="0" dirty="0">
                          <a:solidFill>
                            <a:srgbClr val="FFC000"/>
                          </a:solidFill>
                        </a:rPr>
                        <a:t>Manganês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5193226"/>
                  </a:ext>
                </a:extLst>
              </a:tr>
              <a:tr h="177206">
                <a:tc>
                  <a:txBody>
                    <a:bodyPr/>
                    <a:lstStyle/>
                    <a:p>
                      <a:pPr algn="ctr"/>
                      <a:r>
                        <a:rPr lang="pt-BR" sz="1100" noProof="0" dirty="0">
                          <a:solidFill>
                            <a:srgbClr val="FFC000"/>
                          </a:solidFill>
                        </a:rPr>
                        <a:t>Ferro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noProof="0" dirty="0">
                          <a:solidFill>
                            <a:srgbClr val="FFC000"/>
                          </a:solidFill>
                        </a:rPr>
                        <a:t>Nióbio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317094"/>
                  </a:ext>
                </a:extLst>
              </a:tr>
              <a:tr h="177206">
                <a:tc>
                  <a:txBody>
                    <a:bodyPr/>
                    <a:lstStyle/>
                    <a:p>
                      <a:pPr algn="ctr"/>
                      <a:r>
                        <a:rPr lang="pt-BR" sz="1100" noProof="0" dirty="0">
                          <a:solidFill>
                            <a:srgbClr val="FFC000"/>
                          </a:solidFill>
                        </a:rPr>
                        <a:t>Grafite</a:t>
                      </a:r>
                      <a:r>
                        <a:rPr lang="pt-BR" sz="1100" dirty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pt-BR" sz="1100" noProof="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noProof="0" dirty="0">
                          <a:solidFill>
                            <a:srgbClr val="FFC000"/>
                          </a:solidFill>
                        </a:rPr>
                        <a:t>Uranio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5364302"/>
                  </a:ext>
                </a:extLst>
              </a:tr>
            </a:tbl>
          </a:graphicData>
        </a:graphic>
      </p:graphicFrame>
      <p:pic>
        <p:nvPicPr>
          <p:cNvPr id="21" name="Gráfico 13">
            <a:extLst>
              <a:ext uri="{FF2B5EF4-FFF2-40B4-BE49-F238E27FC236}">
                <a16:creationId xmlns:a16="http://schemas.microsoft.com/office/drawing/2014/main" id="{6DAB3C86-E93A-4F1E-AA53-13A2D6EFD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4902" y="959448"/>
            <a:ext cx="2328977" cy="2328977"/>
          </a:xfrm>
          <a:prstGeom prst="rect">
            <a:avLst/>
          </a:prstGeom>
        </p:spPr>
      </p:pic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6896136" y="1428476"/>
          <a:ext cx="1728000" cy="1400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89433410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80119784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032178160"/>
                    </a:ext>
                  </a:extLst>
                </a:gridCol>
              </a:tblGrid>
              <a:tr h="200022">
                <a:tc>
                  <a:txBody>
                    <a:bodyPr/>
                    <a:lstStyle/>
                    <a:p>
                      <a:pPr algn="ctr"/>
                      <a:endParaRPr lang="pt-BR" sz="1100" spc="-30" baseline="0" noProof="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Lítio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spc="-30" baseline="0" noProof="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6522125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ctr"/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Cobalto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Nióbio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spc="-30" baseline="0" noProof="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525491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ctr"/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Cobre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Níquel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Titânio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5193226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ctr"/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Estanho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Silício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Tungstênio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9317094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ctr"/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Grafite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Tálio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Uranio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5364302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Tântalo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spc="-30" baseline="0" noProof="0" dirty="0" err="1">
                          <a:solidFill>
                            <a:srgbClr val="FFC000"/>
                          </a:solidFill>
                        </a:rPr>
                        <a:t>Platinóides</a:t>
                      </a:r>
                      <a:endParaRPr lang="pt-BR" sz="1100" spc="-30" baseline="0" noProof="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Vanádio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8974546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spc="-30" baseline="0" noProof="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spc="-30" baseline="0" noProof="0" dirty="0">
                          <a:solidFill>
                            <a:srgbClr val="FFC000"/>
                          </a:solidFill>
                        </a:rPr>
                        <a:t>Terras raras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spc="-30" baseline="0" noProof="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2354088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5275681" y="1379993"/>
            <a:ext cx="5261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chemeClr val="accent4"/>
                </a:solidFill>
                <a:effectLst/>
              </a:rPr>
              <a:t>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8065297" y="721824"/>
            <a:ext cx="500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chemeClr val="accent4"/>
                </a:solidFill>
                <a:effectLst/>
              </a:rPr>
              <a:t>B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0788622" y="1023087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chemeClr val="accent4"/>
                </a:solidFill>
                <a:effectLst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070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1069" y="615141"/>
            <a:ext cx="5228668" cy="525450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3449" y="1127926"/>
            <a:ext cx="52810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alps Sans"/>
              </a:rPr>
              <a:t> Estoque de áreas em 2020</a:t>
            </a:r>
          </a:p>
          <a:p>
            <a:pPr marL="723936" lvl="2" indent="-114306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/>
              <a:t> total de </a:t>
            </a:r>
            <a:r>
              <a:rPr lang="pt-BR" dirty="0">
                <a:latin typeface="Calps Sans"/>
              </a:rPr>
              <a:t>42.203 áreas sem restrições</a:t>
            </a:r>
          </a:p>
          <a:p>
            <a:pPr marL="723936" lvl="2" indent="-114306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>
                <a:latin typeface="Calps Sans"/>
              </a:rPr>
              <a:t>70% alvarás de pesquisa</a:t>
            </a:r>
          </a:p>
          <a:p>
            <a:pPr marL="723936" lvl="2" indent="-114306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>
                <a:latin typeface="Calps Sans"/>
              </a:rPr>
              <a:t>30% concessões de lavra</a:t>
            </a:r>
          </a:p>
          <a:p>
            <a:pPr marL="723936" lvl="2" indent="-114306" algn="just">
              <a:buClr>
                <a:schemeClr val="bg1"/>
              </a:buClr>
              <a:buFont typeface="Wingdings" pitchFamily="2" charset="2"/>
              <a:buChar char="Ø"/>
            </a:pPr>
            <a:endParaRPr lang="pt-BR" dirty="0">
              <a:latin typeface="Calps Sans"/>
            </a:endParaRPr>
          </a:p>
          <a:p>
            <a:pPr marL="28575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alps Sans"/>
              </a:rPr>
              <a:t>2020 a 2022</a:t>
            </a:r>
          </a:p>
          <a:p>
            <a:pPr marL="266736" lvl="1" indent="-114306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>
                <a:latin typeface="Calps Sans"/>
              </a:rPr>
              <a:t>6 rodadas de ofertas </a:t>
            </a:r>
          </a:p>
          <a:p>
            <a:pPr marL="266736" lvl="1" indent="-114306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>
                <a:latin typeface="Calps Sans"/>
              </a:rPr>
              <a:t>16,483 áreas ofertadas, cercas de 197 km</a:t>
            </a:r>
            <a:r>
              <a:rPr lang="pt-BR" baseline="30000" dirty="0">
                <a:latin typeface="Calps Sans"/>
              </a:rPr>
              <a:t>2</a:t>
            </a:r>
            <a:endParaRPr lang="pt-BR" dirty="0">
              <a:latin typeface="Calps Sans"/>
            </a:endParaRPr>
          </a:p>
          <a:p>
            <a:pPr marL="266736" lvl="1" indent="-114306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>
                <a:latin typeface="Calps Sans"/>
              </a:rPr>
              <a:t> 50% arrematadas</a:t>
            </a:r>
          </a:p>
          <a:p>
            <a:pPr marL="266736" lvl="1" indent="-114306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>
                <a:latin typeface="Calps Sans"/>
              </a:rPr>
              <a:t> R$ 360 milhões de arrecadação</a:t>
            </a:r>
          </a:p>
          <a:p>
            <a:pPr marL="723936" lvl="2" indent="-114306" algn="just">
              <a:buClr>
                <a:schemeClr val="bg1"/>
              </a:buClr>
              <a:buFont typeface="Wingdings" pitchFamily="2" charset="2"/>
              <a:buChar char="Ø"/>
            </a:pPr>
            <a:endParaRPr lang="pt-BR" dirty="0">
              <a:latin typeface="Calps Sans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Calps Sans"/>
              </a:rPr>
              <a:t>7ª rodada ~ 4.500 áreas, dezembro 2022</a:t>
            </a:r>
          </a:p>
          <a:p>
            <a:pPr lvl="2" algn="just">
              <a:buClr>
                <a:schemeClr val="bg1"/>
              </a:buClr>
            </a:pPr>
            <a:endParaRPr lang="pt-BR" dirty="0">
              <a:latin typeface="Calps Sans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Calps Sans"/>
              </a:rPr>
              <a:t>&gt; 20.00 áreas a serem ofertadas em </a:t>
            </a:r>
            <a:r>
              <a:rPr lang="pt-BR" dirty="0" smtClean="0">
                <a:latin typeface="Calps Sans"/>
              </a:rPr>
              <a:t>2023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167" t="8220" b="8523"/>
          <a:stretch/>
        </p:blipFill>
        <p:spPr>
          <a:xfrm>
            <a:off x="6231586" y="3756012"/>
            <a:ext cx="2676910" cy="148909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Retângulo 10"/>
          <p:cNvSpPr/>
          <p:nvPr/>
        </p:nvSpPr>
        <p:spPr>
          <a:xfrm>
            <a:off x="-481975" y="153476"/>
            <a:ext cx="10365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Ofertas de áreas pela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ANM - Leilões realizados (Resolução ANM nº 24/2020)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13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06CC028-803A-4793-9B7A-6E2B75813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827" b="1943"/>
          <a:stretch/>
        </p:blipFill>
        <p:spPr>
          <a:xfrm>
            <a:off x="324526" y="3238297"/>
            <a:ext cx="11370945" cy="73980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43D018A-A656-414E-9695-C1F7B2DD93A1}"/>
              </a:ext>
            </a:extLst>
          </p:cNvPr>
          <p:cNvSpPr txBox="1"/>
          <p:nvPr/>
        </p:nvSpPr>
        <p:spPr>
          <a:xfrm>
            <a:off x="234910" y="1446147"/>
            <a:ext cx="2808000" cy="16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ACP de Brumadinho e início da campanha de vistorias de barragens de rejeitos de mineração;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Instituição do Comitê Técnico de Segurança de Barragens de Rejeitos de Mineração –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CTBMin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387D12E-4647-48CF-AD3A-C5747265E896}"/>
              </a:ext>
            </a:extLst>
          </p:cNvPr>
          <p:cNvSpPr txBox="1"/>
          <p:nvPr/>
        </p:nvSpPr>
        <p:spPr>
          <a:xfrm>
            <a:off x="359386" y="3321910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CC054D-A21F-4D41-A0B2-DA4B870FEBC7}"/>
              </a:ext>
            </a:extLst>
          </p:cNvPr>
          <p:cNvSpPr txBox="1"/>
          <p:nvPr/>
        </p:nvSpPr>
        <p:spPr>
          <a:xfrm>
            <a:off x="3042910" y="331581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E75E67-DFB4-40D7-8CD6-EFA9BBD194F1}"/>
              </a:ext>
            </a:extLst>
          </p:cNvPr>
          <p:cNvSpPr txBox="1"/>
          <p:nvPr/>
        </p:nvSpPr>
        <p:spPr>
          <a:xfrm>
            <a:off x="5826907" y="3315811"/>
            <a:ext cx="254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28A764-72E8-4C8F-A059-6521E42E4C77}"/>
              </a:ext>
            </a:extLst>
          </p:cNvPr>
          <p:cNvSpPr txBox="1"/>
          <p:nvPr/>
        </p:nvSpPr>
        <p:spPr>
          <a:xfrm>
            <a:off x="8265904" y="3313235"/>
            <a:ext cx="259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5E237BD1-1B0C-4323-AB38-10A31206E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7622" y="4086252"/>
            <a:ext cx="1754327" cy="1754327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FA868F60-C35E-4E56-9638-8F9BA15B4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61147" y="1414984"/>
            <a:ext cx="1754327" cy="1754327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A97E2638-FB95-4D32-BFD9-7BD3F4269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23968" y="4086252"/>
            <a:ext cx="1754327" cy="1754327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5B92C19F-A0E2-40A9-85AC-0E6862579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84884" y="1414984"/>
            <a:ext cx="1754327" cy="1754327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6140BC18-85EA-43A1-87A7-DC324810C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57677" y="1711514"/>
            <a:ext cx="1161267" cy="1161267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9FABBDB1-79F6-483B-8018-6E349652D1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20498" y="4382782"/>
            <a:ext cx="1161267" cy="1161267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39125C7E-142A-46E4-87F1-5920719B0874}"/>
              </a:ext>
            </a:extLst>
          </p:cNvPr>
          <p:cNvSpPr txBox="1"/>
          <p:nvPr/>
        </p:nvSpPr>
        <p:spPr>
          <a:xfrm>
            <a:off x="234910" y="2375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Ações Adotadas para a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Segurança de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Barragens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FC4292F-B9F9-477A-BE75-CABB24AEA19E}"/>
              </a:ext>
            </a:extLst>
          </p:cNvPr>
          <p:cNvSpPr txBox="1"/>
          <p:nvPr/>
        </p:nvSpPr>
        <p:spPr>
          <a:xfrm>
            <a:off x="2950185" y="4137548"/>
            <a:ext cx="2807389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 nº 14.066/2020, com alterações da Politica</a:t>
            </a:r>
            <a:r>
              <a:rPr kumimoji="0" lang="pt-BR" sz="1400" b="0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Nacional de Segurança de Barragens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Instituição do GT de revisão da Resolução CNRH nº 143/2012, que estabelece os critérios de classificação de barragens.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B284768-9A13-4185-96B5-7D2E20AB24FB}"/>
              </a:ext>
            </a:extLst>
          </p:cNvPr>
          <p:cNvSpPr txBox="1"/>
          <p:nvPr/>
        </p:nvSpPr>
        <p:spPr>
          <a:xfrm>
            <a:off x="5633710" y="1574002"/>
            <a:ext cx="2808000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laboração do Decreto Regulamentador da PNSB;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Conclusão da campanha de vistorias de barragens de mineração, no âmbito da ACP de Brumadinho.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E06BBD4-4B3D-471D-80C0-F691499D54C5}"/>
              </a:ext>
            </a:extLst>
          </p:cNvPr>
          <p:cNvSpPr txBox="1"/>
          <p:nvPr/>
        </p:nvSpPr>
        <p:spPr>
          <a:xfrm>
            <a:off x="8265904" y="4135415"/>
            <a:ext cx="2808000" cy="16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Criação da Superintendência de Segurança de Barragens da ANM;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Contratação de servidores temporários da ANM;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Início do processo seletivo para contratação de servidores efetivos da ANM.</a:t>
            </a:r>
          </a:p>
        </p:txBody>
      </p:sp>
      <p:pic>
        <p:nvPicPr>
          <p:cNvPr id="41" name="Gráfico 40">
            <a:extLst>
              <a:ext uri="{FF2B5EF4-FFF2-40B4-BE49-F238E27FC236}">
                <a16:creationId xmlns:a16="http://schemas.microsoft.com/office/drawing/2014/main" id="{9A74BFB4-8E61-4942-9547-B8FFE122EA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981414" y="1711514"/>
            <a:ext cx="1161267" cy="116126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51F9ACDF-DD5F-4448-825C-07188F94C8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74152" y="4382782"/>
            <a:ext cx="1161267" cy="11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8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90A1733-B04A-4612-AD32-803B090DDB8F}"/>
              </a:ext>
            </a:extLst>
          </p:cNvPr>
          <p:cNvSpPr txBox="1"/>
          <p:nvPr/>
        </p:nvSpPr>
        <p:spPr>
          <a:xfrm>
            <a:off x="0" y="100646"/>
            <a:ext cx="784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Estimulo à Sustentabilidade na Mineração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1B6B10-5A16-4EA2-B5F7-448C1B240895}"/>
              </a:ext>
            </a:extLst>
          </p:cNvPr>
          <p:cNvSpPr txBox="1"/>
          <p:nvPr/>
        </p:nvSpPr>
        <p:spPr>
          <a:xfrm>
            <a:off x="3383234" y="732807"/>
            <a:ext cx="85343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Mapeando</a:t>
            </a:r>
            <a:r>
              <a:rPr lang="pt-BR" sz="2000" b="1" dirty="0">
                <a:solidFill>
                  <a:srgbClr val="DAB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ODS na Mineração</a:t>
            </a:r>
          </a:p>
          <a:p>
            <a:pPr algn="just"/>
            <a:r>
              <a:rPr lang="pt-BR" sz="1400" dirty="0">
                <a:solidFill>
                  <a:schemeClr val="accent6">
                    <a:lumMod val="50000"/>
                  </a:schemeClr>
                </a:solidFill>
              </a:rPr>
              <a:t>A Agenda 2030 e os Objetivos de Desenvolvimento Sustentável (ODS) representam o plano de ação mundial para a inclusão social, sustentabilidade ambiental e desenvolvimento econômico.</a:t>
            </a:r>
          </a:p>
          <a:p>
            <a:r>
              <a:rPr lang="pt-BR" sz="1400" dirty="0">
                <a:solidFill>
                  <a:schemeClr val="accent6">
                    <a:lumMod val="50000"/>
                  </a:schemeClr>
                </a:solidFill>
              </a:rPr>
              <a:t>Ações para incentivar empresas de todos os portes a incorporar os ODS em seus negócios.</a:t>
            </a:r>
            <a:endParaRPr lang="pt-BR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7FDAB1-2A2F-4661-BC4F-AECEA71C1FC0}"/>
              </a:ext>
            </a:extLst>
          </p:cNvPr>
          <p:cNvSpPr txBox="1"/>
          <p:nvPr/>
        </p:nvSpPr>
        <p:spPr>
          <a:xfrm>
            <a:off x="3383234" y="1728688"/>
            <a:ext cx="58735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accent6">
                    <a:lumMod val="50000"/>
                  </a:schemeClr>
                </a:solidFill>
              </a:rPr>
              <a:t>Seminários de apoio às práticas:</a:t>
            </a:r>
          </a:p>
          <a:p>
            <a:pPr marL="285750" lvl="1" indent="-106363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2018 - 1º com participação de 13 empresas e 1 cooperativa mineral</a:t>
            </a:r>
          </a:p>
          <a:p>
            <a:pPr marL="285750" lvl="1" indent="-106363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2022 - 2º com participação de 9 empresas e 2 cooperativas minerais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31B6B10-5A16-4EA2-B5F7-448C1B240895}"/>
              </a:ext>
            </a:extLst>
          </p:cNvPr>
          <p:cNvSpPr txBox="1"/>
          <p:nvPr/>
        </p:nvSpPr>
        <p:spPr>
          <a:xfrm>
            <a:off x="4457412" y="2590409"/>
            <a:ext cx="76896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Prêmio aos Municípios Mineradores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Idealizado pelo MME e conduzido pelo IBRAM- Instituto Brasileiro de Mineração; primeira rodada em junho/2022.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O prêmio para municípios com os maiores índices de arrecadação de CFEM (Compensação Financeira pela Exploração de Recursos Minerais), que possuam boa performance e qualidade na prestação de serviços públicos.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 Premiação em boas práticas em cada uma das respectivas categorias do prêmio: Saúde, Educação, Proteção Social, Infraestrutura, Meio Ambiente, Gestão, Finanças Públicas e Desenvolvimento Econômico.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0460CDC-58C0-4666-B642-734AD02677D5}"/>
              </a:ext>
            </a:extLst>
          </p:cNvPr>
          <p:cNvGrpSpPr/>
          <p:nvPr/>
        </p:nvGrpSpPr>
        <p:grpSpPr>
          <a:xfrm rot="5400000">
            <a:off x="1677131" y="1227961"/>
            <a:ext cx="1193415" cy="4269988"/>
            <a:chOff x="1057011" y="1241571"/>
            <a:chExt cx="1367408" cy="4892529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F1F666E-8887-47EB-BE49-A8ECDC6A5F08}"/>
                </a:ext>
              </a:extLst>
            </p:cNvPr>
            <p:cNvSpPr/>
            <p:nvPr/>
          </p:nvSpPr>
          <p:spPr>
            <a:xfrm>
              <a:off x="1057013" y="1241571"/>
              <a:ext cx="1367406" cy="1367406"/>
            </a:xfrm>
            <a:prstGeom prst="ellipse">
              <a:avLst/>
            </a:prstGeom>
            <a:solidFill>
              <a:srgbClr val="DA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4841C13-5D22-4B5E-B0BE-02AED989CF97}"/>
                </a:ext>
              </a:extLst>
            </p:cNvPr>
            <p:cNvSpPr/>
            <p:nvPr/>
          </p:nvSpPr>
          <p:spPr>
            <a:xfrm>
              <a:off x="1057011" y="1921080"/>
              <a:ext cx="1367407" cy="4213020"/>
            </a:xfrm>
            <a:prstGeom prst="rect">
              <a:avLst/>
            </a:prstGeom>
            <a:solidFill>
              <a:srgbClr val="DA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E4DF11E-7A61-40C5-82A9-E78234F7DF8E}"/>
              </a:ext>
            </a:extLst>
          </p:cNvPr>
          <p:cNvGrpSpPr/>
          <p:nvPr/>
        </p:nvGrpSpPr>
        <p:grpSpPr>
          <a:xfrm rot="5400000">
            <a:off x="1080424" y="3717087"/>
            <a:ext cx="1193415" cy="3076574"/>
            <a:chOff x="1057011" y="2608977"/>
            <a:chExt cx="1367408" cy="3525122"/>
          </a:xfrm>
          <a:solidFill>
            <a:srgbClr val="3B67AE"/>
          </a:solidFill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56EBBD7-3A2A-4250-88F4-2575C705C19A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17C71D88-5E3D-4B3B-A636-83F81CE3C576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C674F80-104B-4271-A789-5448FC57A126}"/>
              </a:ext>
            </a:extLst>
          </p:cNvPr>
          <p:cNvGrpSpPr/>
          <p:nvPr/>
        </p:nvGrpSpPr>
        <p:grpSpPr>
          <a:xfrm rot="5400000">
            <a:off x="1080425" y="-67750"/>
            <a:ext cx="1193415" cy="3076574"/>
            <a:chOff x="1057011" y="2608977"/>
            <a:chExt cx="1367408" cy="3525122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902E54CF-FD9F-4726-9841-0056F1B0F8DE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12371534-ED2A-4674-8874-89DDB7F191D5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31B6B10-5A16-4EA2-B5F7-448C1B240895}"/>
              </a:ext>
            </a:extLst>
          </p:cNvPr>
          <p:cNvSpPr txBox="1"/>
          <p:nvPr/>
        </p:nvSpPr>
        <p:spPr>
          <a:xfrm>
            <a:off x="3300964" y="4505134"/>
            <a:ext cx="8738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Aproveitamento de Rejeitos da Mineração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GT – </a:t>
            </a:r>
            <a:r>
              <a:rPr lang="pt-BR" sz="1200" dirty="0" err="1">
                <a:solidFill>
                  <a:schemeClr val="accent6">
                    <a:lumMod val="50000"/>
                  </a:schemeClr>
                </a:solidFill>
              </a:rPr>
              <a:t>Remineralizadores</a:t>
            </a: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 no âmbito </a:t>
            </a:r>
            <a:r>
              <a:rPr lang="pt-BR" sz="1200" dirty="0" smtClean="0">
                <a:solidFill>
                  <a:schemeClr val="accent6">
                    <a:lumMod val="50000"/>
                  </a:schemeClr>
                </a:solidFill>
              </a:rPr>
              <a:t>do MME </a:t>
            </a: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– diversos eventos, presenciais e/ou híbridos, como fóruns de apresentações e debates sobre a utilização de rejeitos da mineração na recomposição da f</a:t>
            </a:r>
            <a:r>
              <a:rPr lang="pt-BR" sz="1200" dirty="0">
                <a:solidFill>
                  <a:srgbClr val="70AD47">
                    <a:lumMod val="75000"/>
                  </a:srgbClr>
                </a:solidFill>
              </a:rPr>
              <a:t>ertilidade do solo por adição de macro e micronutrientes para as plantas</a:t>
            </a:r>
            <a:endParaRPr lang="pt-BR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GT - Fortalecimento de cadeias emergentes de fertilizantes, no âmbito do Plano Nacional de Fertilizantes 2050 - </a:t>
            </a:r>
            <a:r>
              <a:rPr lang="pt-BR" sz="1200" dirty="0">
                <a:solidFill>
                  <a:srgbClr val="70AD47">
                    <a:lumMod val="75000"/>
                  </a:srgbClr>
                </a:solidFill>
              </a:rPr>
              <a:t>incorpora os </a:t>
            </a:r>
            <a:r>
              <a:rPr lang="pt-BR" sz="1200" dirty="0" err="1">
                <a:solidFill>
                  <a:srgbClr val="70AD47">
                    <a:lumMod val="75000"/>
                  </a:srgbClr>
                </a:solidFill>
              </a:rPr>
              <a:t>remineralizadores</a:t>
            </a:r>
            <a:r>
              <a:rPr lang="pt-BR" sz="1200" dirty="0">
                <a:solidFill>
                  <a:srgbClr val="70AD47">
                    <a:lumMod val="75000"/>
                  </a:srgbClr>
                </a:solidFill>
              </a:rPr>
              <a:t> e os </a:t>
            </a:r>
            <a:r>
              <a:rPr lang="pt-BR" sz="1200" dirty="0" err="1">
                <a:solidFill>
                  <a:srgbClr val="70AD47">
                    <a:lumMod val="75000"/>
                  </a:srgbClr>
                </a:solidFill>
              </a:rPr>
              <a:t>agrominerais</a:t>
            </a:r>
            <a:r>
              <a:rPr lang="pt-BR" sz="1200" dirty="0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lang="pt-BR" sz="1200" dirty="0" err="1">
                <a:solidFill>
                  <a:srgbClr val="70AD47">
                    <a:lumMod val="75000"/>
                  </a:srgbClr>
                </a:solidFill>
              </a:rPr>
              <a:t>silicáticos</a:t>
            </a:r>
            <a:r>
              <a:rPr lang="pt-BR" sz="1200" dirty="0">
                <a:solidFill>
                  <a:srgbClr val="70AD47">
                    <a:lumMod val="75000"/>
                  </a:srgbClr>
                </a:solidFill>
              </a:rPr>
              <a:t> como alternativas viáveis para reduzir a dependência nacional da importação de fertilizantes.</a:t>
            </a:r>
            <a:endParaRPr lang="pt-B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82" y="906387"/>
            <a:ext cx="1165501" cy="1160857"/>
          </a:xfrm>
          <a:prstGeom prst="rect">
            <a:avLst/>
          </a:prstGeom>
        </p:spPr>
      </p:pic>
      <p:pic>
        <p:nvPicPr>
          <p:cNvPr id="1026" name="Picture 2" descr="Prêmio Municípios Mineradores 2022 revela cases de sucesso em gestão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58" y="2951268"/>
            <a:ext cx="1338860" cy="8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M | Nova Resolução sobre uso de estéril e rejeitos | Brasil Mine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98" y="4794901"/>
            <a:ext cx="1197059" cy="8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86173" y="613364"/>
            <a:ext cx="649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Publicações SGM - Disponibilizadas no site MME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924" y="3961654"/>
            <a:ext cx="6070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Monitoramento de Barragens de Mineração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Plataforma interativa a partir do 2º semestre de 2022</a:t>
            </a:r>
            <a:endParaRPr lang="pt-B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6924" y="2187482"/>
            <a:ext cx="533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Anuário do Setor Metalúrgico</a:t>
            </a:r>
          </a:p>
          <a:p>
            <a:pPr>
              <a:defRPr/>
            </a:pP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Plataforma interativa a parti de 2º semestre do 2022</a:t>
            </a:r>
          </a:p>
          <a:p>
            <a:pPr>
              <a:defRPr/>
            </a:pP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Publicado desde 2011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923" y="1300396"/>
            <a:ext cx="621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Anuário Estatístico do Setor de Transformação de Não Metálicos</a:t>
            </a:r>
          </a:p>
          <a:p>
            <a:pPr>
              <a:defRPr/>
            </a:pP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Plataforma interativa a partir do 2º semestre de 2022</a:t>
            </a:r>
          </a:p>
          <a:p>
            <a:pPr>
              <a:defRPr/>
            </a:pP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Publicado desde 2011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923" y="4633297"/>
            <a:ext cx="5973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Monitoramento de Processos Minerários pelo MME </a:t>
            </a:r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(anual) </a:t>
            </a:r>
          </a:p>
          <a:p>
            <a:pPr>
              <a:defRPr/>
            </a:pP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Balanço de Portarias de Lavra até 2021 </a:t>
            </a:r>
          </a:p>
          <a:p>
            <a:pPr>
              <a:defRPr/>
            </a:pP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Plataforma interativa a partir de 2022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6923" y="5520384"/>
            <a:ext cx="6217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PRÓ-Minerais Estratégicos - Projetos Habilitados </a:t>
            </a:r>
          </a:p>
          <a:p>
            <a:pPr>
              <a:defRPr/>
            </a:pP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Plataforma interativa a partir de dezembro de 2022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6923" y="3074568"/>
            <a:ext cx="5973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Boletim do Setor Mineral 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(semestral)</a:t>
            </a:r>
          </a:p>
          <a:p>
            <a:pPr>
              <a:defRPr/>
            </a:pP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Boletim Informativo do Setor Mineral até 2018</a:t>
            </a:r>
          </a:p>
          <a:p>
            <a:pPr>
              <a:defRPr/>
            </a:pPr>
            <a:r>
              <a:rPr lang="pt-BR" sz="14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</a:rPr>
              <a:t>Sinopse Mineração e Transformação Mineral Até 2018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0A1733-B04A-4612-AD32-803B090DDB8F}"/>
              </a:ext>
            </a:extLst>
          </p:cNvPr>
          <p:cNvSpPr txBox="1"/>
          <p:nvPr/>
        </p:nvSpPr>
        <p:spPr>
          <a:xfrm>
            <a:off x="0" y="49443"/>
            <a:ext cx="594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Divulgação de Dados da Mineração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0024" y="1152063"/>
            <a:ext cx="3004858" cy="29819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659" y="3557904"/>
            <a:ext cx="2200275" cy="790575"/>
          </a:xfrm>
          <a:prstGeom prst="rect">
            <a:avLst/>
          </a:prstGeom>
        </p:spPr>
      </p:pic>
      <p:grpSp>
        <p:nvGrpSpPr>
          <p:cNvPr id="5" name="Gráfico 4">
            <a:extLst>
              <a:ext uri="{FF2B5EF4-FFF2-40B4-BE49-F238E27FC236}">
                <a16:creationId xmlns:a16="http://schemas.microsoft.com/office/drawing/2014/main" id="{BB4CB870-2EF8-5BDE-BD6B-42FDAC5F02CE}"/>
              </a:ext>
            </a:extLst>
          </p:cNvPr>
          <p:cNvGrpSpPr/>
          <p:nvPr/>
        </p:nvGrpSpPr>
        <p:grpSpPr>
          <a:xfrm>
            <a:off x="5931015" y="184642"/>
            <a:ext cx="5830348" cy="5830348"/>
            <a:chOff x="5931015" y="184642"/>
            <a:chExt cx="5830348" cy="5830348"/>
          </a:xfrm>
        </p:grpSpPr>
        <p:sp>
          <p:nvSpPr>
            <p:cNvPr id="13" name="Forma Livre: Forma 2">
              <a:extLst>
                <a:ext uri="{FF2B5EF4-FFF2-40B4-BE49-F238E27FC236}">
                  <a16:creationId xmlns:a16="http://schemas.microsoft.com/office/drawing/2014/main" id="{36B10950-6E84-8670-399C-BF787F765B67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3">
              <a:extLst>
                <a:ext uri="{FF2B5EF4-FFF2-40B4-BE49-F238E27FC236}">
                  <a16:creationId xmlns:a16="http://schemas.microsoft.com/office/drawing/2014/main" id="{C276F0DB-263D-6710-4C1D-DCCFC77DDA82}"/>
                </a:ext>
              </a:extLst>
            </p:cNvPr>
            <p:cNvSpPr/>
            <p:nvPr/>
          </p:nvSpPr>
          <p:spPr>
            <a:xfrm>
              <a:off x="5931015" y="184642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5">
              <a:extLst>
                <a:ext uri="{FF2B5EF4-FFF2-40B4-BE49-F238E27FC236}">
                  <a16:creationId xmlns:a16="http://schemas.microsoft.com/office/drawing/2014/main" id="{72E755BC-2CF5-F82C-9985-F2B69F064979}"/>
                </a:ext>
              </a:extLst>
            </p:cNvPr>
            <p:cNvSpPr/>
            <p:nvPr/>
          </p:nvSpPr>
          <p:spPr>
            <a:xfrm>
              <a:off x="7363034" y="4951952"/>
              <a:ext cx="3634924" cy="1064515"/>
            </a:xfrm>
            <a:custGeom>
              <a:avLst/>
              <a:gdLst>
                <a:gd name="connsiteX0" fmla="*/ 12218 w 3634924"/>
                <a:gd name="connsiteY0" fmla="*/ 565086 h 1064515"/>
                <a:gd name="connsiteX1" fmla="*/ 125287 w 3634924"/>
                <a:gd name="connsiteY1" fmla="*/ 535572 h 1064515"/>
                <a:gd name="connsiteX2" fmla="*/ 2132616 w 3634924"/>
                <a:gd name="connsiteY2" fmla="*/ 818887 h 1064515"/>
                <a:gd name="connsiteX3" fmla="*/ 3490725 w 3634924"/>
                <a:gd name="connsiteY3" fmla="*/ 26362 h 1064515"/>
                <a:gd name="connsiteX4" fmla="*/ 3606688 w 3634924"/>
                <a:gd name="connsiteY4" fmla="*/ 20813 h 1064515"/>
                <a:gd name="connsiteX5" fmla="*/ 3606688 w 3634924"/>
                <a:gd name="connsiteY5" fmla="*/ 20813 h 1064515"/>
                <a:gd name="connsiteX6" fmla="*/ 3612318 w 3634924"/>
                <a:gd name="connsiteY6" fmla="*/ 140636 h 1064515"/>
                <a:gd name="connsiteX7" fmla="*/ 3078820 w 3634924"/>
                <a:gd name="connsiteY7" fmla="*/ 589613 h 1064515"/>
                <a:gd name="connsiteX8" fmla="*/ 2172021 w 3634924"/>
                <a:gd name="connsiteY8" fmla="*/ 981010 h 1064515"/>
                <a:gd name="connsiteX9" fmla="*/ 42777 w 3634924"/>
                <a:gd name="connsiteY9" fmla="*/ 682095 h 1064515"/>
                <a:gd name="connsiteX10" fmla="*/ 12218 w 3634924"/>
                <a:gd name="connsiteY10" fmla="*/ 565086 h 1064515"/>
                <a:gd name="connsiteX11" fmla="*/ 12218 w 3634924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4" h="1064515">
                  <a:moveTo>
                    <a:pt x="12218" y="565086"/>
                  </a:moveTo>
                  <a:cubicBezTo>
                    <a:pt x="35781" y="526404"/>
                    <a:pt x="85882" y="513135"/>
                    <a:pt x="125287" y="535572"/>
                  </a:cubicBezTo>
                  <a:cubicBezTo>
                    <a:pt x="713227" y="870515"/>
                    <a:pt x="1424851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8" y="20813"/>
                  </a:cubicBezTo>
                  <a:lnTo>
                    <a:pt x="3606688" y="20813"/>
                  </a:lnTo>
                  <a:cubicBezTo>
                    <a:pt x="3642073" y="51935"/>
                    <a:pt x="3644485" y="106137"/>
                    <a:pt x="3612318" y="140636"/>
                  </a:cubicBezTo>
                  <a:cubicBezTo>
                    <a:pt x="3451882" y="312491"/>
                    <a:pt x="3272871" y="462793"/>
                    <a:pt x="3078820" y="589613"/>
                  </a:cubicBezTo>
                  <a:cubicBezTo>
                    <a:pt x="2803628" y="769429"/>
                    <a:pt x="2498198" y="901798"/>
                    <a:pt x="2172021" y="981010"/>
                  </a:cubicBezTo>
                  <a:cubicBezTo>
                    <a:pt x="1443750" y="1157931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6">
              <a:extLst>
                <a:ext uri="{FF2B5EF4-FFF2-40B4-BE49-F238E27FC236}">
                  <a16:creationId xmlns:a16="http://schemas.microsoft.com/office/drawing/2014/main" id="{3092B975-1A1D-DDF2-B25D-3F04BFE38420}"/>
                </a:ext>
              </a:extLst>
            </p:cNvPr>
            <p:cNvSpPr/>
            <p:nvPr/>
          </p:nvSpPr>
          <p:spPr>
            <a:xfrm>
              <a:off x="10832763" y="1084477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4 h 3662366"/>
                <a:gd name="connsiteX2" fmla="*/ 721924 w 929649"/>
                <a:gd name="connsiteY2" fmla="*/ 1548508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4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1"/>
                    <a:pt x="304391" y="3532274"/>
                  </a:cubicBezTo>
                  <a:cubicBezTo>
                    <a:pt x="678016" y="2968218"/>
                    <a:pt x="845929" y="2266245"/>
                    <a:pt x="721924" y="1548508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2" y="1189359"/>
                    <a:pt x="886380" y="1520121"/>
                  </a:cubicBezTo>
                  <a:cubicBezTo>
                    <a:pt x="1013924" y="2258605"/>
                    <a:pt x="857349" y="3002396"/>
                    <a:pt x="445123" y="3624434"/>
                  </a:cubicBezTo>
                  <a:cubicBezTo>
                    <a:pt x="418746" y="3664000"/>
                    <a:pt x="365026" y="3674454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7">
              <a:extLst>
                <a:ext uri="{FF2B5EF4-FFF2-40B4-BE49-F238E27FC236}">
                  <a16:creationId xmlns:a16="http://schemas.microsoft.com/office/drawing/2014/main" id="{CEDB56B0-A57A-C8BF-57B1-155E692E3156}"/>
                </a:ext>
              </a:extLst>
            </p:cNvPr>
            <p:cNvSpPr/>
            <p:nvPr/>
          </p:nvSpPr>
          <p:spPr>
            <a:xfrm>
              <a:off x="6443795" y="184657"/>
              <a:ext cx="3526139" cy="1376017"/>
            </a:xfrm>
            <a:custGeom>
              <a:avLst/>
              <a:gdLst>
                <a:gd name="connsiteX0" fmla="*/ 3519327 w 3526139"/>
                <a:gd name="connsiteY0" fmla="*/ 316352 h 1376017"/>
                <a:gd name="connsiteX1" fmla="*/ 3411566 w 3526139"/>
                <a:gd name="connsiteY1" fmla="*/ 361467 h 1376017"/>
                <a:gd name="connsiteX2" fmla="*/ 1384294 w 3526139"/>
                <a:gd name="connsiteY2" fmla="*/ 364281 h 1376017"/>
                <a:gd name="connsiteX3" fmla="*/ 151638 w 3526139"/>
                <a:gd name="connsiteY3" fmla="*/ 1340483 h 1376017"/>
                <a:gd name="connsiteX4" fmla="*/ 37604 w 3526139"/>
                <a:gd name="connsiteY4" fmla="*/ 1362356 h 1376017"/>
                <a:gd name="connsiteX5" fmla="*/ 37604 w 3526139"/>
                <a:gd name="connsiteY5" fmla="*/ 1362356 h 1376017"/>
                <a:gd name="connsiteX6" fmla="*/ 15167 w 3526139"/>
                <a:gd name="connsiteY6" fmla="*/ 1244543 h 1376017"/>
                <a:gd name="connsiteX7" fmla="*/ 479906 w 3526139"/>
                <a:gd name="connsiteY7" fmla="*/ 724798 h 1376017"/>
                <a:gd name="connsiteX8" fmla="*/ 1322452 w 3526139"/>
                <a:gd name="connsiteY8" fmla="*/ 209315 h 1376017"/>
                <a:gd name="connsiteX9" fmla="*/ 3472524 w 3526139"/>
                <a:gd name="connsiteY9" fmla="*/ 204811 h 1376017"/>
                <a:gd name="connsiteX10" fmla="*/ 3519327 w 3526139"/>
                <a:gd name="connsiteY10" fmla="*/ 316352 h 1376017"/>
                <a:gd name="connsiteX11" fmla="*/ 3519327 w 3526139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39" h="1376017">
                  <a:moveTo>
                    <a:pt x="3519327" y="316352"/>
                  </a:moveTo>
                  <a:cubicBezTo>
                    <a:pt x="3501474" y="358009"/>
                    <a:pt x="3453706" y="378113"/>
                    <a:pt x="3411566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6"/>
                  </a:cubicBezTo>
                  <a:lnTo>
                    <a:pt x="37604" y="1362356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1" y="-69497"/>
                    <a:pt x="3472524" y="204811"/>
                  </a:cubicBezTo>
                  <a:cubicBezTo>
                    <a:pt x="3516754" y="222342"/>
                    <a:pt x="3538065" y="272684"/>
                    <a:pt x="3519327" y="316352"/>
                  </a:cubicBezTo>
                  <a:lnTo>
                    <a:pt x="3519327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8">
              <a:extLst>
                <a:ext uri="{FF2B5EF4-FFF2-40B4-BE49-F238E27FC236}">
                  <a16:creationId xmlns:a16="http://schemas.microsoft.com/office/drawing/2014/main" id="{965BEE37-05F8-D6ED-E567-86EF3E03E373}"/>
                </a:ext>
              </a:extLst>
            </p:cNvPr>
            <p:cNvSpPr/>
            <p:nvPr/>
          </p:nvSpPr>
          <p:spPr>
            <a:xfrm>
              <a:off x="5931037" y="1803309"/>
              <a:ext cx="1223654" cy="3586430"/>
            </a:xfrm>
            <a:custGeom>
              <a:avLst/>
              <a:gdLst>
                <a:gd name="connsiteX0" fmla="*/ 397085 w 1223654"/>
                <a:gd name="connsiteY0" fmla="*/ 9246 h 3586430"/>
                <a:gd name="connsiteX1" fmla="*/ 434882 w 1223654"/>
                <a:gd name="connsiteY1" fmla="*/ 119822 h 3586430"/>
                <a:gd name="connsiteX2" fmla="*/ 301387 w 1223654"/>
                <a:gd name="connsiteY2" fmla="*/ 2142672 h 3586430"/>
                <a:gd name="connsiteX3" fmla="*/ 1192586 w 1223654"/>
                <a:gd name="connsiteY3" fmla="*/ 3438135 h 3586430"/>
                <a:gd name="connsiteX4" fmla="*/ 1206739 w 1223654"/>
                <a:gd name="connsiteY4" fmla="*/ 3553375 h 3586430"/>
                <a:gd name="connsiteX5" fmla="*/ 1206739 w 1223654"/>
                <a:gd name="connsiteY5" fmla="*/ 3553375 h 3586430"/>
                <a:gd name="connsiteX6" fmla="*/ 1087720 w 1223654"/>
                <a:gd name="connsiteY6" fmla="*/ 3567850 h 3586430"/>
                <a:gd name="connsiteX7" fmla="*/ 600383 w 1223654"/>
                <a:gd name="connsiteY7" fmla="*/ 3069174 h 3586430"/>
                <a:gd name="connsiteX8" fmla="*/ 142721 w 1223654"/>
                <a:gd name="connsiteY8" fmla="*/ 2193898 h 3586430"/>
                <a:gd name="connsiteX9" fmla="*/ 282649 w 1223654"/>
                <a:gd name="connsiteY9" fmla="*/ 48330 h 3586430"/>
                <a:gd name="connsiteX10" fmla="*/ 397085 w 1223654"/>
                <a:gd name="connsiteY10" fmla="*/ 9246 h 3586430"/>
                <a:gd name="connsiteX11" fmla="*/ 397085 w 1223654"/>
                <a:gd name="connsiteY11" fmla="*/ 9246 h 358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0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3"/>
                    <a:pt x="77421" y="1449544"/>
                    <a:pt x="301387" y="2142672"/>
                  </a:cubicBezTo>
                  <a:cubicBezTo>
                    <a:pt x="467371" y="2656225"/>
                    <a:pt x="774731" y="3102548"/>
                    <a:pt x="1192586" y="3438135"/>
                  </a:cubicBezTo>
                  <a:cubicBezTo>
                    <a:pt x="1227728" y="3466362"/>
                    <a:pt x="1233921" y="3517427"/>
                    <a:pt x="1206739" y="3553375"/>
                  </a:cubicBezTo>
                  <a:lnTo>
                    <a:pt x="1206739" y="3553375"/>
                  </a:lnTo>
                  <a:cubicBezTo>
                    <a:pt x="1178271" y="3591010"/>
                    <a:pt x="1124471" y="3597444"/>
                    <a:pt x="1087720" y="3567850"/>
                  </a:cubicBezTo>
                  <a:cubicBezTo>
                    <a:pt x="904446" y="3420603"/>
                    <a:pt x="741196" y="3253252"/>
                    <a:pt x="600383" y="3069174"/>
                  </a:cubicBezTo>
                  <a:cubicBezTo>
                    <a:pt x="400623" y="2808135"/>
                    <a:pt x="245898" y="2513321"/>
                    <a:pt x="142721" y="2193898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5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9">
              <a:extLst>
                <a:ext uri="{FF2B5EF4-FFF2-40B4-BE49-F238E27FC236}">
                  <a16:creationId xmlns:a16="http://schemas.microsoft.com/office/drawing/2014/main" id="{FD66BCED-2861-04F2-4BF2-4B8BEC12802C}"/>
                </a:ext>
              </a:extLst>
            </p:cNvPr>
            <p:cNvSpPr/>
            <p:nvPr/>
          </p:nvSpPr>
          <p:spPr>
            <a:xfrm>
              <a:off x="6457318" y="711106"/>
              <a:ext cx="4778282" cy="4778911"/>
            </a:xfrm>
            <a:custGeom>
              <a:avLst/>
              <a:gdLst>
                <a:gd name="connsiteX0" fmla="*/ 2389755 w 4778282"/>
                <a:gd name="connsiteY0" fmla="*/ 4778911 h 4778911"/>
                <a:gd name="connsiteX1" fmla="*/ 1592164 w 4778282"/>
                <a:gd name="connsiteY1" fmla="*/ 4640994 h 4778911"/>
                <a:gd name="connsiteX2" fmla="*/ 233813 w 4778282"/>
                <a:gd name="connsiteY2" fmla="*/ 3417666 h 4778911"/>
                <a:gd name="connsiteX3" fmla="*/ 138356 w 4778282"/>
                <a:gd name="connsiteY3" fmla="*/ 1592164 h 4778911"/>
                <a:gd name="connsiteX4" fmla="*/ 1361684 w 4778282"/>
                <a:gd name="connsiteY4" fmla="*/ 233813 h 4778911"/>
                <a:gd name="connsiteX5" fmla="*/ 3187186 w 4778282"/>
                <a:gd name="connsiteY5" fmla="*/ 138356 h 4778911"/>
                <a:gd name="connsiteX6" fmla="*/ 4778268 w 4778282"/>
                <a:gd name="connsiteY6" fmla="*/ 2340539 h 4778911"/>
                <a:gd name="connsiteX7" fmla="*/ 4709269 w 4778282"/>
                <a:gd name="connsiteY7" fmla="*/ 2409941 h 4778911"/>
                <a:gd name="connsiteX8" fmla="*/ 4709269 w 4778282"/>
                <a:gd name="connsiteY8" fmla="*/ 2409941 h 4778911"/>
                <a:gd name="connsiteX9" fmla="*/ 4641557 w 4778282"/>
                <a:gd name="connsiteY9" fmla="*/ 2342630 h 4778911"/>
                <a:gd name="connsiteX10" fmla="*/ 3141589 w 4778282"/>
                <a:gd name="connsiteY10" fmla="*/ 267267 h 4778911"/>
                <a:gd name="connsiteX11" fmla="*/ 1420550 w 4778282"/>
                <a:gd name="connsiteY11" fmla="*/ 357256 h 4778911"/>
                <a:gd name="connsiteX12" fmla="*/ 267267 w 4778282"/>
                <a:gd name="connsiteY12" fmla="*/ 1637842 h 4778911"/>
                <a:gd name="connsiteX13" fmla="*/ 1637841 w 4778282"/>
                <a:gd name="connsiteY13" fmla="*/ 4512163 h 4778911"/>
                <a:gd name="connsiteX14" fmla="*/ 2924217 w 4778282"/>
                <a:gd name="connsiteY14" fmla="*/ 4577302 h 4778911"/>
                <a:gd name="connsiteX15" fmla="*/ 3006807 w 4778282"/>
                <a:gd name="connsiteY15" fmla="*/ 4625312 h 4778911"/>
                <a:gd name="connsiteX16" fmla="*/ 3006807 w 4778282"/>
                <a:gd name="connsiteY16" fmla="*/ 4625312 h 4778911"/>
                <a:gd name="connsiteX17" fmla="*/ 2957672 w 4778282"/>
                <a:gd name="connsiteY17" fmla="*/ 4709832 h 4778911"/>
                <a:gd name="connsiteX18" fmla="*/ 2389755 w 4778282"/>
                <a:gd name="connsiteY18" fmla="*/ 4778911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2" h="4778911">
                  <a:moveTo>
                    <a:pt x="2389755" y="4778911"/>
                  </a:moveTo>
                  <a:cubicBezTo>
                    <a:pt x="2120353" y="4778911"/>
                    <a:pt x="1851433" y="4732832"/>
                    <a:pt x="1592164" y="4640994"/>
                  </a:cubicBezTo>
                  <a:cubicBezTo>
                    <a:pt x="990793" y="4427965"/>
                    <a:pt x="508443" y="3993543"/>
                    <a:pt x="233813" y="3417666"/>
                  </a:cubicBezTo>
                  <a:cubicBezTo>
                    <a:pt x="-40816" y="2841788"/>
                    <a:pt x="-74672" y="2193454"/>
                    <a:pt x="138356" y="1592164"/>
                  </a:cubicBezTo>
                  <a:cubicBezTo>
                    <a:pt x="351385" y="990793"/>
                    <a:pt x="785807" y="508362"/>
                    <a:pt x="1361684" y="233813"/>
                  </a:cubicBezTo>
                  <a:cubicBezTo>
                    <a:pt x="1937562" y="-40816"/>
                    <a:pt x="2585896" y="-74672"/>
                    <a:pt x="3187186" y="138356"/>
                  </a:cubicBezTo>
                  <a:cubicBezTo>
                    <a:pt x="4125993" y="470887"/>
                    <a:pt x="4758003" y="1350184"/>
                    <a:pt x="4778268" y="2340539"/>
                  </a:cubicBezTo>
                  <a:cubicBezTo>
                    <a:pt x="4779072" y="2378899"/>
                    <a:pt x="4747629" y="2410262"/>
                    <a:pt x="4709269" y="2409941"/>
                  </a:cubicBezTo>
                  <a:lnTo>
                    <a:pt x="4709269" y="2409941"/>
                  </a:lnTo>
                  <a:cubicBezTo>
                    <a:pt x="4672116" y="2409619"/>
                    <a:pt x="4642361" y="2379703"/>
                    <a:pt x="4641557" y="2342630"/>
                  </a:cubicBezTo>
                  <a:cubicBezTo>
                    <a:pt x="4622176" y="1409292"/>
                    <a:pt x="4026354" y="580739"/>
                    <a:pt x="3141589" y="267267"/>
                  </a:cubicBezTo>
                  <a:cubicBezTo>
                    <a:pt x="2574638" y="66462"/>
                    <a:pt x="1963456" y="98388"/>
                    <a:pt x="1420550" y="357256"/>
                  </a:cubicBezTo>
                  <a:cubicBezTo>
                    <a:pt x="877645" y="616123"/>
                    <a:pt x="468073" y="1070890"/>
                    <a:pt x="267267" y="1637842"/>
                  </a:cubicBezTo>
                  <a:cubicBezTo>
                    <a:pt x="-147290" y="2808173"/>
                    <a:pt x="467510" y="4097605"/>
                    <a:pt x="1637841" y="4512163"/>
                  </a:cubicBezTo>
                  <a:cubicBezTo>
                    <a:pt x="2054571" y="4659811"/>
                    <a:pt x="2497838" y="4682007"/>
                    <a:pt x="2924217" y="4577302"/>
                  </a:cubicBezTo>
                  <a:cubicBezTo>
                    <a:pt x="2960325" y="4568456"/>
                    <a:pt x="2996916" y="4589526"/>
                    <a:pt x="3006807" y="4625312"/>
                  </a:cubicBezTo>
                  <a:lnTo>
                    <a:pt x="3006807" y="4625312"/>
                  </a:lnTo>
                  <a:cubicBezTo>
                    <a:pt x="3017020" y="4662304"/>
                    <a:pt x="2994905" y="4700664"/>
                    <a:pt x="2957672" y="4709832"/>
                  </a:cubicBezTo>
                  <a:cubicBezTo>
                    <a:pt x="2770377" y="4755912"/>
                    <a:pt x="2579945" y="4778911"/>
                    <a:pt x="2389755" y="4778911"/>
                  </a:cubicBezTo>
                  <a:close/>
                </a:path>
              </a:pathLst>
            </a:custGeom>
            <a:solidFill>
              <a:srgbClr val="DABC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949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F1CE3AB5-BF5F-82D4-8AD5-602D48387EF3}"/>
              </a:ext>
            </a:extLst>
          </p:cNvPr>
          <p:cNvSpPr txBox="1"/>
          <p:nvPr/>
        </p:nvSpPr>
        <p:spPr>
          <a:xfrm>
            <a:off x="0" y="2048357"/>
            <a:ext cx="5989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PROPOSTAS INICIATIVA </a:t>
            </a:r>
          </a:p>
          <a:p>
            <a:pPr algn="r"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MERCADO DE MINAS E ENERGIA </a:t>
            </a:r>
          </a:p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GEOLOGIA, MINERAÇÃO E TRANSFORMAÇÃO MINERAL</a:t>
            </a:r>
          </a:p>
        </p:txBody>
      </p:sp>
    </p:spTree>
    <p:extLst>
      <p:ext uri="{BB962C8B-B14F-4D97-AF65-F5344CB8AC3E}">
        <p14:creationId xmlns:p14="http://schemas.microsoft.com/office/powerpoint/2010/main" val="18936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E5727E-AC0D-2EC2-2B0D-154CA242138C}"/>
              </a:ext>
            </a:extLst>
          </p:cNvPr>
          <p:cNvSpPr/>
          <p:nvPr/>
        </p:nvSpPr>
        <p:spPr>
          <a:xfrm>
            <a:off x="0" y="2421245"/>
            <a:ext cx="12192000" cy="1966197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2" y="1364462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508251" y="3244706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8" y="5124951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749879" y="728134"/>
            <a:ext cx="7891669" cy="1580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sz="1700" dirty="0" err="1"/>
              <a:t>Baixa</a:t>
            </a:r>
            <a:r>
              <a:rPr lang="en-US" sz="1700" dirty="0"/>
              <a:t> </a:t>
            </a:r>
            <a:r>
              <a:rPr lang="en-US" sz="1700" dirty="0" err="1"/>
              <a:t>captação</a:t>
            </a:r>
            <a:r>
              <a:rPr lang="en-US" sz="1700" dirty="0"/>
              <a:t> de </a:t>
            </a:r>
            <a:r>
              <a:rPr lang="en-US" sz="1700" dirty="0" err="1"/>
              <a:t>recursos</a:t>
            </a:r>
            <a:r>
              <a:rPr lang="en-US" sz="1700" dirty="0"/>
              <a:t> </a:t>
            </a:r>
            <a:r>
              <a:rPr lang="en-US" sz="1700" dirty="0" err="1"/>
              <a:t>por</a:t>
            </a:r>
            <a:r>
              <a:rPr lang="en-US" sz="1700" dirty="0"/>
              <a:t> </a:t>
            </a:r>
            <a:r>
              <a:rPr lang="en-US" sz="1700" dirty="0" err="1"/>
              <a:t>empresas</a:t>
            </a:r>
            <a:r>
              <a:rPr lang="en-US" sz="1700" dirty="0"/>
              <a:t> </a:t>
            </a:r>
            <a:r>
              <a:rPr lang="en-US" sz="1700" dirty="0" err="1"/>
              <a:t>mineradoras</a:t>
            </a:r>
            <a:r>
              <a:rPr lang="en-US" sz="1700" dirty="0"/>
              <a:t> no mercado de </a:t>
            </a:r>
            <a:r>
              <a:rPr lang="en-US" sz="1700" dirty="0" err="1"/>
              <a:t>capitais</a:t>
            </a:r>
            <a:endParaRPr lang="en-US" sz="1700" dirty="0"/>
          </a:p>
          <a:p>
            <a:pPr lvl="1"/>
            <a:r>
              <a:rPr lang="en-US" sz="1700" dirty="0" err="1"/>
              <a:t>Assimetria</a:t>
            </a:r>
            <a:r>
              <a:rPr lang="en-US" sz="1700" dirty="0"/>
              <a:t> </a:t>
            </a:r>
            <a:r>
              <a:rPr lang="en-US" sz="1700" dirty="0" err="1"/>
              <a:t>informacional</a:t>
            </a:r>
            <a:r>
              <a:rPr lang="en-US" sz="1700" dirty="0"/>
              <a:t> entre </a:t>
            </a:r>
            <a:r>
              <a:rPr lang="en-US" sz="1700" dirty="0" err="1"/>
              <a:t>agentes</a:t>
            </a:r>
            <a:r>
              <a:rPr lang="en-US" sz="1700" dirty="0"/>
              <a:t> </a:t>
            </a:r>
            <a:r>
              <a:rPr lang="en-US" sz="1700" dirty="0" err="1"/>
              <a:t>econômicos</a:t>
            </a:r>
            <a:endParaRPr lang="en-US" sz="1700" dirty="0"/>
          </a:p>
          <a:p>
            <a:pPr lvl="1"/>
            <a:r>
              <a:rPr lang="en-US" sz="1700" dirty="0" err="1"/>
              <a:t>Ausência</a:t>
            </a:r>
            <a:r>
              <a:rPr lang="en-US" sz="1700" dirty="0"/>
              <a:t> de </a:t>
            </a:r>
            <a:r>
              <a:rPr lang="en-US" sz="1700" dirty="0" err="1"/>
              <a:t>instrumentos</a:t>
            </a:r>
            <a:r>
              <a:rPr lang="en-US" sz="1700" dirty="0"/>
              <a:t> de </a:t>
            </a:r>
            <a:r>
              <a:rPr lang="en-US" sz="1700" dirty="0" err="1"/>
              <a:t>garantia</a:t>
            </a:r>
            <a:r>
              <a:rPr lang="en-US" sz="1700" dirty="0"/>
              <a:t> para a </a:t>
            </a:r>
            <a:r>
              <a:rPr lang="en-US" sz="1700" dirty="0" err="1"/>
              <a:t>diminuição</a:t>
            </a:r>
            <a:r>
              <a:rPr lang="en-US" sz="1700" dirty="0"/>
              <a:t> do </a:t>
            </a:r>
            <a:r>
              <a:rPr lang="en-US" sz="1700" dirty="0" err="1"/>
              <a:t>custo</a:t>
            </a:r>
            <a:r>
              <a:rPr lang="en-US" sz="1700" dirty="0"/>
              <a:t> no mercado de </a:t>
            </a:r>
            <a:r>
              <a:rPr lang="en-US" sz="1700" dirty="0" err="1"/>
              <a:t>crédito</a:t>
            </a:r>
            <a:endParaRPr lang="en-US" sz="1700" dirty="0"/>
          </a:p>
          <a:p>
            <a:pPr lvl="1"/>
            <a:r>
              <a:rPr lang="en-US" sz="1700" dirty="0" err="1"/>
              <a:t>Poucas</a:t>
            </a:r>
            <a:r>
              <a:rPr lang="en-US" sz="1700" dirty="0"/>
              <a:t> </a:t>
            </a:r>
            <a:r>
              <a:rPr lang="en-US" sz="1700" dirty="0" err="1"/>
              <a:t>opções</a:t>
            </a:r>
            <a:r>
              <a:rPr lang="en-US" sz="1700" dirty="0"/>
              <a:t> de </a:t>
            </a:r>
            <a:r>
              <a:rPr lang="en-US" sz="1700" dirty="0" err="1"/>
              <a:t>adaptabilidade</a:t>
            </a:r>
            <a:r>
              <a:rPr lang="en-US" sz="1700" dirty="0"/>
              <a:t> </a:t>
            </a:r>
            <a:r>
              <a:rPr lang="en-US" sz="1700" dirty="0" err="1"/>
              <a:t>negocial</a:t>
            </a:r>
            <a:r>
              <a:rPr lang="en-US" sz="1700" dirty="0"/>
              <a:t> e de </a:t>
            </a:r>
            <a:r>
              <a:rPr lang="en-US" sz="1700" dirty="0" err="1"/>
              <a:t>fluxo</a:t>
            </a:r>
            <a:r>
              <a:rPr lang="en-US" sz="1700" dirty="0"/>
              <a:t> de </a:t>
            </a:r>
            <a:r>
              <a:rPr lang="en-US" sz="1700" dirty="0" err="1"/>
              <a:t>caixa</a:t>
            </a:r>
            <a:r>
              <a:rPr lang="en-US" sz="1700" dirty="0"/>
              <a:t> no </a:t>
            </a:r>
            <a:r>
              <a:rPr lang="en-US" sz="1700" dirty="0" err="1"/>
              <a:t>setor</a:t>
            </a:r>
            <a:r>
              <a:rPr lang="en-US" sz="1700" dirty="0"/>
              <a:t> mineral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3749879" y="2446411"/>
            <a:ext cx="7851917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sz="1700" b="1" i="1" u="sng" dirty="0" err="1"/>
              <a:t>Projeto</a:t>
            </a:r>
            <a:r>
              <a:rPr lang="en-US" sz="1700" b="1" i="1" u="sng" dirty="0"/>
              <a:t> de Lei </a:t>
            </a:r>
            <a:r>
              <a:rPr lang="en-US" sz="1700" b="1" i="1" u="sng" dirty="0" err="1"/>
              <a:t>Ordinária</a:t>
            </a:r>
            <a:endParaRPr lang="en-US" sz="1700" b="1" i="1" u="sng" dirty="0"/>
          </a:p>
          <a:p>
            <a:pPr lvl="1"/>
            <a:r>
              <a:rPr lang="en-US" sz="1700" dirty="0" err="1"/>
              <a:t>Instituição</a:t>
            </a:r>
            <a:r>
              <a:rPr lang="en-US" sz="1700" dirty="0"/>
              <a:t> da </a:t>
            </a:r>
            <a:r>
              <a:rPr lang="en-US" sz="1700" dirty="0" err="1"/>
              <a:t>Letra</a:t>
            </a:r>
            <a:r>
              <a:rPr lang="en-US" sz="1700" dirty="0"/>
              <a:t> de </a:t>
            </a:r>
            <a:r>
              <a:rPr lang="en-US" sz="1700" dirty="0" err="1"/>
              <a:t>Risco</a:t>
            </a:r>
            <a:r>
              <a:rPr lang="en-US" sz="1700" dirty="0"/>
              <a:t> </a:t>
            </a:r>
            <a:r>
              <a:rPr lang="en-US" sz="1700" dirty="0" err="1"/>
              <a:t>Minerário</a:t>
            </a:r>
            <a:r>
              <a:rPr lang="en-US" sz="1700" dirty="0"/>
              <a:t> e da Cédula de </a:t>
            </a:r>
            <a:r>
              <a:rPr lang="en-US" sz="1700" dirty="0" err="1"/>
              <a:t>Produto</a:t>
            </a:r>
            <a:r>
              <a:rPr lang="en-US" sz="1700" dirty="0"/>
              <a:t> </a:t>
            </a:r>
            <a:r>
              <a:rPr lang="en-US" sz="1700" dirty="0" err="1"/>
              <a:t>Minerário</a:t>
            </a:r>
            <a:endParaRPr lang="en-US" sz="1700" dirty="0"/>
          </a:p>
          <a:p>
            <a:pPr lvl="1"/>
            <a:r>
              <a:rPr lang="en-US" sz="1700" dirty="0" err="1"/>
              <a:t>Instituição</a:t>
            </a:r>
            <a:r>
              <a:rPr lang="en-US" sz="1700" dirty="0"/>
              <a:t> do </a:t>
            </a:r>
            <a:r>
              <a:rPr lang="en-US" sz="1700" dirty="0" err="1"/>
              <a:t>patrimônio</a:t>
            </a:r>
            <a:r>
              <a:rPr lang="en-US" sz="1700" dirty="0"/>
              <a:t> de </a:t>
            </a:r>
            <a:r>
              <a:rPr lang="en-US" sz="1700" dirty="0" err="1"/>
              <a:t>afetação</a:t>
            </a:r>
            <a:r>
              <a:rPr lang="en-US" sz="1700" dirty="0"/>
              <a:t> </a:t>
            </a:r>
            <a:r>
              <a:rPr lang="en-US" sz="1700" dirty="0" err="1"/>
              <a:t>minerária</a:t>
            </a:r>
            <a:r>
              <a:rPr lang="en-US" sz="1700" dirty="0"/>
              <a:t> e </a:t>
            </a:r>
            <a:r>
              <a:rPr lang="en-US" sz="1700" dirty="0" err="1"/>
              <a:t>fundo</a:t>
            </a:r>
            <a:r>
              <a:rPr lang="en-US" sz="1700" dirty="0"/>
              <a:t> </a:t>
            </a:r>
            <a:r>
              <a:rPr lang="en-US" sz="1700" dirty="0" err="1"/>
              <a:t>garantidor</a:t>
            </a:r>
            <a:r>
              <a:rPr lang="en-US" sz="1700" dirty="0"/>
              <a:t> </a:t>
            </a:r>
            <a:r>
              <a:rPr lang="en-US" sz="1700" dirty="0" err="1"/>
              <a:t>solidário</a:t>
            </a:r>
            <a:endParaRPr lang="en-US" sz="1700" dirty="0"/>
          </a:p>
          <a:p>
            <a:pPr lvl="1"/>
            <a:r>
              <a:rPr lang="en-US" sz="1700" dirty="0" err="1"/>
              <a:t>Criação</a:t>
            </a:r>
            <a:r>
              <a:rPr lang="en-US" sz="1700" dirty="0"/>
              <a:t> de </a:t>
            </a:r>
            <a:r>
              <a:rPr lang="en-US" sz="1700" dirty="0" err="1"/>
              <a:t>fundos</a:t>
            </a:r>
            <a:r>
              <a:rPr lang="en-US" sz="1700" dirty="0"/>
              <a:t> de </a:t>
            </a:r>
            <a:r>
              <a:rPr lang="en-US" sz="1700" dirty="0" err="1"/>
              <a:t>investimento</a:t>
            </a:r>
            <a:r>
              <a:rPr lang="en-US" sz="1700" dirty="0"/>
              <a:t> </a:t>
            </a:r>
            <a:r>
              <a:rPr lang="en-US" sz="1700" dirty="0" err="1"/>
              <a:t>voltados</a:t>
            </a:r>
            <a:r>
              <a:rPr lang="en-US" sz="1700" dirty="0"/>
              <a:t> para as </a:t>
            </a:r>
            <a:r>
              <a:rPr lang="en-US" sz="1700" dirty="0" err="1"/>
              <a:t>cadeias</a:t>
            </a:r>
            <a:r>
              <a:rPr lang="en-US" sz="1700" dirty="0"/>
              <a:t> de </a:t>
            </a:r>
            <a:r>
              <a:rPr lang="en-US" sz="1700" dirty="0" err="1"/>
              <a:t>mineração</a:t>
            </a:r>
            <a:endParaRPr lang="en-US" sz="1700" dirty="0"/>
          </a:p>
          <a:p>
            <a:pPr lvl="1"/>
            <a:r>
              <a:rPr lang="en-US" sz="1700" dirty="0" err="1"/>
              <a:t>Títulos</a:t>
            </a:r>
            <a:r>
              <a:rPr lang="en-US" sz="1700" dirty="0"/>
              <a:t> e </a:t>
            </a:r>
            <a:r>
              <a:rPr lang="en-US" sz="1700" dirty="0" err="1"/>
              <a:t>direitos</a:t>
            </a:r>
            <a:r>
              <a:rPr lang="en-US" sz="1700" dirty="0"/>
              <a:t> </a:t>
            </a:r>
            <a:r>
              <a:rPr lang="en-US" sz="1700" dirty="0" err="1"/>
              <a:t>minerários</a:t>
            </a:r>
            <a:r>
              <a:rPr lang="en-US" sz="1700" dirty="0"/>
              <a:t> </a:t>
            </a:r>
            <a:r>
              <a:rPr lang="en-US" sz="1700" dirty="0" err="1"/>
              <a:t>como</a:t>
            </a:r>
            <a:r>
              <a:rPr lang="en-US" sz="1700" dirty="0"/>
              <a:t> </a:t>
            </a:r>
            <a:r>
              <a:rPr lang="en-US" sz="1700" dirty="0" err="1"/>
              <a:t>instrumentos</a:t>
            </a:r>
            <a:r>
              <a:rPr lang="en-US" sz="1700" dirty="0"/>
              <a:t> de </a:t>
            </a:r>
            <a:r>
              <a:rPr lang="en-US" sz="1700" dirty="0" err="1"/>
              <a:t>captação</a:t>
            </a:r>
            <a:r>
              <a:rPr lang="en-US" sz="1700" dirty="0"/>
              <a:t> de </a:t>
            </a:r>
            <a:r>
              <a:rPr lang="en-US" sz="1700" dirty="0" err="1"/>
              <a:t>recursos</a:t>
            </a:r>
            <a:r>
              <a:rPr lang="en-US" sz="1700" dirty="0"/>
              <a:t> no mercado de </a:t>
            </a:r>
            <a:r>
              <a:rPr lang="en-US" sz="1700" dirty="0" err="1"/>
              <a:t>capitais</a:t>
            </a:r>
            <a:endParaRPr lang="en-US" sz="1700" dirty="0"/>
          </a:p>
        </p:txBody>
      </p:sp>
      <p:sp>
        <p:nvSpPr>
          <p:cNvPr id="11" name="TextBox 9"/>
          <p:cNvSpPr txBox="1"/>
          <p:nvPr/>
        </p:nvSpPr>
        <p:spPr>
          <a:xfrm>
            <a:off x="3749879" y="4488623"/>
            <a:ext cx="7851917" cy="1580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sz="1700" dirty="0" err="1"/>
              <a:t>Aumento</a:t>
            </a:r>
            <a:r>
              <a:rPr lang="en-US" sz="1700" dirty="0"/>
              <a:t> da </a:t>
            </a:r>
            <a:r>
              <a:rPr lang="en-US" sz="1700" dirty="0" err="1"/>
              <a:t>atratividade</a:t>
            </a:r>
            <a:r>
              <a:rPr lang="en-US" sz="1700" dirty="0"/>
              <a:t> de capital pela </a:t>
            </a:r>
            <a:r>
              <a:rPr lang="en-US" sz="1700" dirty="0" err="1"/>
              <a:t>pulverização</a:t>
            </a:r>
            <a:r>
              <a:rPr lang="en-US" sz="1700" dirty="0"/>
              <a:t> de </a:t>
            </a:r>
            <a:r>
              <a:rPr lang="en-US" sz="1700" dirty="0" err="1"/>
              <a:t>risco</a:t>
            </a:r>
            <a:r>
              <a:rPr lang="en-US" sz="1700" dirty="0"/>
              <a:t> da </a:t>
            </a:r>
            <a:r>
              <a:rPr lang="en-US" sz="1700" dirty="0" err="1"/>
              <a:t>atividade</a:t>
            </a:r>
            <a:r>
              <a:rPr lang="en-US" sz="1700" dirty="0"/>
              <a:t> </a:t>
            </a:r>
            <a:r>
              <a:rPr lang="en-US" sz="1700" dirty="0" err="1"/>
              <a:t>minerária</a:t>
            </a:r>
            <a:endParaRPr lang="en-US" sz="1700" dirty="0"/>
          </a:p>
          <a:p>
            <a:pPr lvl="1"/>
            <a:r>
              <a:rPr lang="en-US" sz="1700" dirty="0" err="1"/>
              <a:t>Redução</a:t>
            </a:r>
            <a:r>
              <a:rPr lang="en-US" sz="1700" dirty="0"/>
              <a:t> da </a:t>
            </a:r>
            <a:r>
              <a:rPr lang="en-US" sz="1700" dirty="0" err="1"/>
              <a:t>assimetria</a:t>
            </a:r>
            <a:r>
              <a:rPr lang="en-US" sz="1700" dirty="0"/>
              <a:t> </a:t>
            </a:r>
            <a:r>
              <a:rPr lang="en-US" sz="1700" dirty="0" err="1"/>
              <a:t>informacional</a:t>
            </a:r>
            <a:r>
              <a:rPr lang="en-US" sz="1700" dirty="0"/>
              <a:t>, do </a:t>
            </a:r>
            <a:r>
              <a:rPr lang="en-US" sz="1700" dirty="0" err="1"/>
              <a:t>custo</a:t>
            </a:r>
            <a:r>
              <a:rPr lang="en-US" sz="1700" dirty="0"/>
              <a:t> de </a:t>
            </a:r>
            <a:r>
              <a:rPr lang="en-US" sz="1700" dirty="0" err="1"/>
              <a:t>transação</a:t>
            </a:r>
            <a:r>
              <a:rPr lang="en-US" sz="1700" dirty="0"/>
              <a:t> e de </a:t>
            </a:r>
            <a:r>
              <a:rPr lang="en-US" sz="1700" dirty="0" err="1"/>
              <a:t>oportunidade</a:t>
            </a:r>
            <a:endParaRPr lang="en-US" sz="1700" dirty="0"/>
          </a:p>
          <a:p>
            <a:pPr lvl="1"/>
            <a:r>
              <a:rPr lang="en-US" sz="1700" dirty="0" err="1"/>
              <a:t>Padronização</a:t>
            </a:r>
            <a:r>
              <a:rPr lang="en-US" sz="1700" dirty="0"/>
              <a:t>, </a:t>
            </a:r>
            <a:r>
              <a:rPr lang="en-US" sz="1700" dirty="0" err="1"/>
              <a:t>transparência</a:t>
            </a:r>
            <a:r>
              <a:rPr lang="en-US" sz="1700" dirty="0"/>
              <a:t> e </a:t>
            </a:r>
            <a:r>
              <a:rPr lang="en-US" sz="1700" dirty="0" err="1"/>
              <a:t>controle</a:t>
            </a:r>
            <a:r>
              <a:rPr lang="en-US" sz="1700" dirty="0"/>
              <a:t> de </a:t>
            </a:r>
            <a:r>
              <a:rPr lang="en-US" sz="1700" dirty="0" err="1"/>
              <a:t>investimento</a:t>
            </a:r>
            <a:endParaRPr lang="en-US" sz="1700" dirty="0"/>
          </a:p>
          <a:p>
            <a:pPr lvl="1"/>
            <a:r>
              <a:rPr lang="en-US" sz="1700" dirty="0" err="1"/>
              <a:t>Flexibilidade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gestão</a:t>
            </a:r>
            <a:r>
              <a:rPr lang="en-US" sz="1700" dirty="0"/>
              <a:t> </a:t>
            </a:r>
            <a:r>
              <a:rPr lang="en-US" sz="1700" dirty="0" err="1"/>
              <a:t>negocial</a:t>
            </a:r>
            <a:r>
              <a:rPr lang="en-US" sz="1700" dirty="0"/>
              <a:t> e no </a:t>
            </a:r>
            <a:r>
              <a:rPr lang="en-US" sz="1700" dirty="0" err="1"/>
              <a:t>fluxo</a:t>
            </a:r>
            <a:r>
              <a:rPr lang="en-US" sz="1700" dirty="0"/>
              <a:t> de </a:t>
            </a:r>
            <a:r>
              <a:rPr lang="en-US" sz="1700" dirty="0" err="1"/>
              <a:t>caixa</a:t>
            </a:r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4647F-FB31-55A4-5951-8C7244158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D8718249-D331-898E-D2F7-01549BEC37A8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Mecanismos de financiamento da produção mineral</a:t>
            </a:r>
          </a:p>
        </p:txBody>
      </p:sp>
    </p:spTree>
    <p:extLst>
      <p:ext uri="{BB962C8B-B14F-4D97-AF65-F5344CB8AC3E}">
        <p14:creationId xmlns:p14="http://schemas.microsoft.com/office/powerpoint/2010/main" val="24308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AA971-B6AA-1991-5D1F-CE9DBEF4CFE7}"/>
              </a:ext>
            </a:extLst>
          </p:cNvPr>
          <p:cNvSpPr/>
          <p:nvPr/>
        </p:nvSpPr>
        <p:spPr>
          <a:xfrm>
            <a:off x="0" y="2705272"/>
            <a:ext cx="12192000" cy="1682170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2" y="1492337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4270" y="3387622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8" y="5117510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600647" y="695709"/>
            <a:ext cx="8135551" cy="1901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sz="1700" dirty="0" err="1"/>
              <a:t>Atividades</a:t>
            </a:r>
            <a:r>
              <a:rPr lang="en-US" sz="1700" dirty="0"/>
              <a:t> de </a:t>
            </a:r>
            <a:r>
              <a:rPr lang="en-US" sz="1700" dirty="0" err="1"/>
              <a:t>pesquisa</a:t>
            </a:r>
            <a:r>
              <a:rPr lang="en-US" sz="1700" dirty="0"/>
              <a:t> com </a:t>
            </a:r>
            <a:r>
              <a:rPr lang="en-US" sz="1700" dirty="0" err="1"/>
              <a:t>baixa</a:t>
            </a:r>
            <a:r>
              <a:rPr lang="en-US" sz="1700" dirty="0"/>
              <a:t> </a:t>
            </a:r>
            <a:r>
              <a:rPr lang="en-US" sz="1700" dirty="0" err="1"/>
              <a:t>qualidade</a:t>
            </a:r>
            <a:r>
              <a:rPr lang="en-US" sz="1700" dirty="0"/>
              <a:t> </a:t>
            </a:r>
            <a:r>
              <a:rPr lang="en-US" sz="1700" dirty="0" err="1"/>
              <a:t>informacional</a:t>
            </a:r>
            <a:r>
              <a:rPr lang="en-US" sz="1700" dirty="0"/>
              <a:t> </a:t>
            </a:r>
            <a:r>
              <a:rPr lang="en-US" sz="1700" dirty="0" err="1"/>
              <a:t>sobre</a:t>
            </a:r>
            <a:r>
              <a:rPr lang="en-US" sz="1700" dirty="0"/>
              <a:t> o </a:t>
            </a:r>
            <a:r>
              <a:rPr lang="en-US" sz="1700" dirty="0" err="1"/>
              <a:t>conhecimento</a:t>
            </a:r>
            <a:r>
              <a:rPr lang="en-US" sz="1700" dirty="0"/>
              <a:t> </a:t>
            </a:r>
            <a:r>
              <a:rPr lang="en-US" sz="1700" dirty="0" err="1"/>
              <a:t>geológico</a:t>
            </a:r>
            <a:endParaRPr lang="en-US" sz="1700" dirty="0"/>
          </a:p>
          <a:p>
            <a:pPr lvl="1"/>
            <a:r>
              <a:rPr lang="en-US" sz="1700" dirty="0" err="1"/>
              <a:t>Ausência</a:t>
            </a:r>
            <a:r>
              <a:rPr lang="en-US" sz="1700" dirty="0"/>
              <a:t> de </a:t>
            </a:r>
            <a:r>
              <a:rPr lang="en-US" sz="1700" dirty="0" err="1"/>
              <a:t>fidedignidade</a:t>
            </a:r>
            <a:r>
              <a:rPr lang="en-US" sz="1700" dirty="0"/>
              <a:t> do </a:t>
            </a:r>
            <a:r>
              <a:rPr lang="en-US" sz="1700" dirty="0" err="1"/>
              <a:t>plano</a:t>
            </a:r>
            <a:r>
              <a:rPr lang="en-US" sz="1700" dirty="0"/>
              <a:t> de </a:t>
            </a:r>
            <a:r>
              <a:rPr lang="en-US" sz="1700" dirty="0" err="1"/>
              <a:t>atividade</a:t>
            </a:r>
            <a:r>
              <a:rPr lang="en-US" sz="1700" dirty="0"/>
              <a:t> de </a:t>
            </a:r>
            <a:r>
              <a:rPr lang="en-US" sz="1700" dirty="0" err="1"/>
              <a:t>pesquisa</a:t>
            </a:r>
            <a:r>
              <a:rPr lang="en-US" sz="1700" dirty="0"/>
              <a:t> e a </a:t>
            </a:r>
            <a:r>
              <a:rPr lang="en-US" sz="1700" dirty="0" err="1"/>
              <a:t>sua</a:t>
            </a:r>
            <a:r>
              <a:rPr lang="en-US" sz="1700" dirty="0"/>
              <a:t> </a:t>
            </a:r>
            <a:r>
              <a:rPr lang="en-US" sz="1700" dirty="0" err="1"/>
              <a:t>execução</a:t>
            </a:r>
            <a:r>
              <a:rPr lang="en-US" sz="1700" dirty="0"/>
              <a:t> </a:t>
            </a:r>
            <a:r>
              <a:rPr lang="en-US" sz="1700" dirty="0" err="1"/>
              <a:t>concreta</a:t>
            </a:r>
            <a:endParaRPr lang="en-US" sz="1700" dirty="0"/>
          </a:p>
          <a:p>
            <a:pPr lvl="1"/>
            <a:r>
              <a:rPr lang="en-US" sz="1700" dirty="0" err="1"/>
              <a:t>Desinteresse</a:t>
            </a:r>
            <a:r>
              <a:rPr lang="en-US" sz="1700" dirty="0"/>
              <a:t> no </a:t>
            </a:r>
            <a:r>
              <a:rPr lang="en-US" sz="1700" dirty="0" err="1"/>
              <a:t>aumento</a:t>
            </a:r>
            <a:r>
              <a:rPr lang="en-US" sz="1700" dirty="0"/>
              <a:t> de </a:t>
            </a:r>
            <a:r>
              <a:rPr lang="en-US" sz="1700" dirty="0" err="1"/>
              <a:t>investimento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fase</a:t>
            </a:r>
            <a:r>
              <a:rPr lang="en-US" sz="1700" dirty="0"/>
              <a:t> de </a:t>
            </a:r>
            <a:r>
              <a:rPr lang="en-US" sz="1700" dirty="0" err="1"/>
              <a:t>pesquisa</a:t>
            </a:r>
            <a:r>
              <a:rPr lang="en-US" sz="1700" dirty="0"/>
              <a:t> </a:t>
            </a:r>
            <a:r>
              <a:rPr lang="en-US" sz="1700" dirty="0" err="1"/>
              <a:t>minerária</a:t>
            </a:r>
            <a:endParaRPr lang="en-US" sz="1700" dirty="0"/>
          </a:p>
          <a:p>
            <a:pPr lvl="1"/>
            <a:r>
              <a:rPr lang="en-US" sz="1700" dirty="0" err="1"/>
              <a:t>Bloqueio</a:t>
            </a:r>
            <a:r>
              <a:rPr lang="en-US" sz="1700" dirty="0"/>
              <a:t> de </a:t>
            </a:r>
            <a:r>
              <a:rPr lang="en-US" sz="1700" dirty="0" err="1"/>
              <a:t>áreas</a:t>
            </a:r>
            <a:r>
              <a:rPr lang="en-US" sz="1700" dirty="0"/>
              <a:t> para </a:t>
            </a:r>
            <a:r>
              <a:rPr lang="en-US" sz="1700" dirty="0" err="1"/>
              <a:t>além</a:t>
            </a:r>
            <a:r>
              <a:rPr lang="en-US" sz="1700" dirty="0"/>
              <a:t> do </a:t>
            </a:r>
            <a:r>
              <a:rPr lang="en-US" sz="1700" dirty="0" err="1"/>
              <a:t>limite</a:t>
            </a:r>
            <a:r>
              <a:rPr lang="en-US" sz="1700" dirty="0"/>
              <a:t> </a:t>
            </a:r>
            <a:r>
              <a:rPr lang="en-US" sz="1700" dirty="0" err="1"/>
              <a:t>razoável</a:t>
            </a:r>
            <a:r>
              <a:rPr lang="en-US" sz="1700" dirty="0"/>
              <a:t> de </a:t>
            </a:r>
            <a:r>
              <a:rPr lang="en-US" sz="1700" dirty="0" err="1"/>
              <a:t>realização</a:t>
            </a:r>
            <a:r>
              <a:rPr lang="en-US" sz="1700" dirty="0"/>
              <a:t> de </a:t>
            </a:r>
            <a:r>
              <a:rPr lang="en-US" sz="1700" dirty="0" err="1"/>
              <a:t>pesquisa</a:t>
            </a:r>
            <a:r>
              <a:rPr lang="en-US" sz="1700" dirty="0"/>
              <a:t> </a:t>
            </a:r>
            <a:r>
              <a:rPr lang="en-US" sz="1700" dirty="0" err="1"/>
              <a:t>minerária</a:t>
            </a:r>
            <a:endParaRPr lang="en-US" sz="1700" dirty="0"/>
          </a:p>
        </p:txBody>
      </p:sp>
      <p:sp>
        <p:nvSpPr>
          <p:cNvPr id="10" name="TextBox 8"/>
          <p:cNvSpPr txBox="1"/>
          <p:nvPr/>
        </p:nvSpPr>
        <p:spPr>
          <a:xfrm>
            <a:off x="3600647" y="2756391"/>
            <a:ext cx="8135551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sz="1700" b="1" i="1" u="sng" dirty="0" err="1"/>
              <a:t>Projetos</a:t>
            </a:r>
            <a:r>
              <a:rPr lang="en-US" sz="1700" b="1" i="1" u="sng" dirty="0"/>
              <a:t> de </a:t>
            </a:r>
            <a:r>
              <a:rPr lang="en-US" sz="1700" b="1" i="1" u="sng" dirty="0" smtClean="0"/>
              <a:t>Leis </a:t>
            </a:r>
            <a:r>
              <a:rPr lang="en-US" sz="1700" b="1" i="1" u="sng" dirty="0" err="1" smtClean="0"/>
              <a:t>Ordinárias</a:t>
            </a:r>
            <a:r>
              <a:rPr lang="en-US" sz="1700" dirty="0" smtClean="0"/>
              <a:t> </a:t>
            </a:r>
            <a:r>
              <a:rPr lang="en-US" sz="1700" dirty="0"/>
              <a:t>(</a:t>
            </a:r>
            <a:r>
              <a:rPr lang="en-US" sz="1700" dirty="0" err="1"/>
              <a:t>sem</a:t>
            </a:r>
            <a:r>
              <a:rPr lang="en-US" sz="1700" dirty="0"/>
              <a:t> </a:t>
            </a:r>
            <a:r>
              <a:rPr lang="en-US" sz="1700" dirty="0" err="1"/>
              <a:t>modificar</a:t>
            </a:r>
            <a:r>
              <a:rPr lang="en-US" sz="1700" dirty="0"/>
              <a:t> o Código de </a:t>
            </a:r>
            <a:r>
              <a:rPr lang="en-US" sz="1700" dirty="0" err="1"/>
              <a:t>Mineração</a:t>
            </a:r>
            <a:r>
              <a:rPr lang="en-US" sz="1700" dirty="0"/>
              <a:t>)</a:t>
            </a:r>
          </a:p>
          <a:p>
            <a:pPr lvl="1"/>
            <a:r>
              <a:rPr lang="en-US" sz="1700" dirty="0" err="1"/>
              <a:t>Criação</a:t>
            </a:r>
            <a:r>
              <a:rPr lang="en-US" sz="1700" dirty="0"/>
              <a:t> da </a:t>
            </a:r>
            <a:r>
              <a:rPr lang="en-US" sz="1700" dirty="0" err="1"/>
              <a:t>obrigação</a:t>
            </a:r>
            <a:r>
              <a:rPr lang="en-US" sz="1700" dirty="0"/>
              <a:t> de </a:t>
            </a:r>
            <a:r>
              <a:rPr lang="en-US" sz="1700" dirty="0" err="1"/>
              <a:t>investimento</a:t>
            </a:r>
            <a:r>
              <a:rPr lang="en-US" sz="1700" dirty="0"/>
              <a:t> </a:t>
            </a:r>
            <a:r>
              <a:rPr lang="en-US" sz="1700" dirty="0" err="1"/>
              <a:t>mínimo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fase</a:t>
            </a:r>
            <a:r>
              <a:rPr lang="en-US" sz="1700" dirty="0"/>
              <a:t> de </a:t>
            </a:r>
            <a:r>
              <a:rPr lang="en-US" sz="1700" dirty="0" err="1"/>
              <a:t>prorrogação</a:t>
            </a:r>
            <a:r>
              <a:rPr lang="en-US" sz="1700" dirty="0"/>
              <a:t> da </a:t>
            </a:r>
            <a:r>
              <a:rPr lang="en-US" sz="1700" dirty="0" err="1"/>
              <a:t>pesquisa</a:t>
            </a:r>
            <a:r>
              <a:rPr lang="en-US" sz="1700" dirty="0"/>
              <a:t> </a:t>
            </a:r>
            <a:r>
              <a:rPr lang="en-US" sz="1700" dirty="0" err="1"/>
              <a:t>minerária</a:t>
            </a:r>
            <a:endParaRPr lang="en-US" sz="1700" dirty="0"/>
          </a:p>
          <a:p>
            <a:pPr lvl="1"/>
            <a:r>
              <a:rPr lang="en-US" sz="1700" dirty="0" err="1"/>
              <a:t>Aumento</a:t>
            </a:r>
            <a:r>
              <a:rPr lang="en-US" sz="1700" dirty="0"/>
              <a:t> do valor da taxa </a:t>
            </a:r>
            <a:r>
              <a:rPr lang="en-US" sz="1700" dirty="0" err="1"/>
              <a:t>anual</a:t>
            </a:r>
            <a:r>
              <a:rPr lang="en-US" sz="1700" dirty="0"/>
              <a:t> </a:t>
            </a:r>
            <a:r>
              <a:rPr lang="en-US" sz="1700" dirty="0" err="1"/>
              <a:t>por</a:t>
            </a:r>
            <a:r>
              <a:rPr lang="en-US" sz="1700" dirty="0"/>
              <a:t> hectare </a:t>
            </a:r>
            <a:r>
              <a:rPr lang="en-US" sz="1700" dirty="0" err="1"/>
              <a:t>diante</a:t>
            </a:r>
            <a:r>
              <a:rPr lang="en-US" sz="1700" dirty="0"/>
              <a:t> do </a:t>
            </a:r>
            <a:r>
              <a:rPr lang="en-US" sz="1700" dirty="0" err="1"/>
              <a:t>não</a:t>
            </a:r>
            <a:r>
              <a:rPr lang="en-US" sz="1700" dirty="0"/>
              <a:t> </a:t>
            </a:r>
            <a:r>
              <a:rPr lang="en-US" sz="1700" dirty="0" err="1"/>
              <a:t>cumprimento</a:t>
            </a:r>
            <a:r>
              <a:rPr lang="en-US" sz="1700" dirty="0"/>
              <a:t> da </a:t>
            </a:r>
            <a:r>
              <a:rPr lang="en-US" sz="1700" dirty="0" err="1"/>
              <a:t>obrigação</a:t>
            </a:r>
            <a:r>
              <a:rPr lang="en-US" sz="1700" dirty="0"/>
              <a:t> de </a:t>
            </a:r>
            <a:r>
              <a:rPr lang="en-US" sz="1700" dirty="0" err="1"/>
              <a:t>investimento</a:t>
            </a:r>
            <a:r>
              <a:rPr lang="en-US" sz="1700" dirty="0"/>
              <a:t> </a:t>
            </a:r>
            <a:r>
              <a:rPr lang="en-US" sz="1700" dirty="0" err="1"/>
              <a:t>mínimo</a:t>
            </a:r>
            <a:endParaRPr lang="en-US" sz="1700" dirty="0"/>
          </a:p>
        </p:txBody>
      </p:sp>
      <p:sp>
        <p:nvSpPr>
          <p:cNvPr id="11" name="TextBox 9"/>
          <p:cNvSpPr txBox="1"/>
          <p:nvPr/>
        </p:nvSpPr>
        <p:spPr>
          <a:xfrm>
            <a:off x="3600647" y="4486279"/>
            <a:ext cx="8135551" cy="157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sz="1700" dirty="0" err="1"/>
              <a:t>Ampliação</a:t>
            </a:r>
            <a:r>
              <a:rPr lang="en-US" sz="1700" dirty="0"/>
              <a:t> da </a:t>
            </a:r>
            <a:r>
              <a:rPr lang="en-US" sz="1700" dirty="0" err="1"/>
              <a:t>eficiência</a:t>
            </a:r>
            <a:r>
              <a:rPr lang="en-US" sz="1700" dirty="0"/>
              <a:t> </a:t>
            </a:r>
            <a:r>
              <a:rPr lang="en-US" sz="1700" dirty="0" err="1"/>
              <a:t>alocativa</a:t>
            </a:r>
            <a:endParaRPr lang="en-US" sz="1700" dirty="0"/>
          </a:p>
          <a:p>
            <a:pPr lvl="1"/>
            <a:r>
              <a:rPr lang="en-US" sz="1700" dirty="0" err="1"/>
              <a:t>Incremento</a:t>
            </a:r>
            <a:r>
              <a:rPr lang="en-US" sz="1700" dirty="0"/>
              <a:t> da </a:t>
            </a:r>
            <a:r>
              <a:rPr lang="en-US" sz="1700" dirty="0" err="1"/>
              <a:t>disponibilização</a:t>
            </a:r>
            <a:r>
              <a:rPr lang="en-US" sz="1700" dirty="0"/>
              <a:t> de </a:t>
            </a:r>
            <a:r>
              <a:rPr lang="en-US" sz="1700" dirty="0" err="1"/>
              <a:t>áreas</a:t>
            </a:r>
            <a:r>
              <a:rPr lang="en-US" sz="1700" dirty="0"/>
              <a:t> para </a:t>
            </a:r>
            <a:r>
              <a:rPr lang="en-US" sz="1700" dirty="0" err="1"/>
              <a:t>pesquisa</a:t>
            </a:r>
            <a:r>
              <a:rPr lang="en-US" sz="1700" dirty="0"/>
              <a:t> </a:t>
            </a:r>
            <a:r>
              <a:rPr lang="en-US" sz="1700" dirty="0" err="1"/>
              <a:t>minerária</a:t>
            </a:r>
            <a:endParaRPr lang="en-US" sz="1700" dirty="0"/>
          </a:p>
          <a:p>
            <a:pPr lvl="1"/>
            <a:r>
              <a:rPr lang="en-US" sz="1700" dirty="0" err="1"/>
              <a:t>Melhoria</a:t>
            </a:r>
            <a:r>
              <a:rPr lang="en-US" sz="1700" dirty="0"/>
              <a:t> no </a:t>
            </a:r>
            <a:r>
              <a:rPr lang="en-US" sz="1700" dirty="0" err="1"/>
              <a:t>conhecimento</a:t>
            </a:r>
            <a:r>
              <a:rPr lang="en-US" sz="1700" dirty="0"/>
              <a:t> </a:t>
            </a:r>
            <a:r>
              <a:rPr lang="en-US" sz="1700" dirty="0" err="1"/>
              <a:t>geológico</a:t>
            </a:r>
            <a:r>
              <a:rPr lang="en-US" sz="1700" dirty="0"/>
              <a:t> do </a:t>
            </a:r>
            <a:r>
              <a:rPr lang="en-US" sz="1700" dirty="0" err="1"/>
              <a:t>território</a:t>
            </a:r>
            <a:r>
              <a:rPr lang="en-US" sz="1700" dirty="0"/>
              <a:t> </a:t>
            </a:r>
            <a:r>
              <a:rPr lang="en-US" sz="1700" dirty="0" err="1"/>
              <a:t>nacional</a:t>
            </a:r>
            <a:endParaRPr lang="en-US" sz="1700" dirty="0"/>
          </a:p>
          <a:p>
            <a:pPr lvl="1"/>
            <a:r>
              <a:rPr lang="en-US" sz="1700" dirty="0" err="1"/>
              <a:t>Mecanismo</a:t>
            </a:r>
            <a:r>
              <a:rPr lang="en-US" sz="1700" dirty="0"/>
              <a:t> de </a:t>
            </a:r>
            <a:r>
              <a:rPr lang="en-US" sz="1700" dirty="0" err="1"/>
              <a:t>incentivo</a:t>
            </a:r>
            <a:r>
              <a:rPr lang="en-US" sz="1700" dirty="0"/>
              <a:t> à </a:t>
            </a:r>
            <a:r>
              <a:rPr lang="en-US" sz="1700" dirty="0" err="1"/>
              <a:t>qualidade</a:t>
            </a:r>
            <a:r>
              <a:rPr lang="en-US" sz="1700" dirty="0"/>
              <a:t> </a:t>
            </a:r>
            <a:r>
              <a:rPr lang="en-US" sz="1700" dirty="0" err="1"/>
              <a:t>informacional</a:t>
            </a:r>
            <a:r>
              <a:rPr lang="en-US" sz="1700" dirty="0"/>
              <a:t> dos </a:t>
            </a:r>
            <a:r>
              <a:rPr lang="en-US" sz="1700" dirty="0" err="1"/>
              <a:t>planos</a:t>
            </a:r>
            <a:r>
              <a:rPr lang="en-US" sz="1700" dirty="0"/>
              <a:t> de </a:t>
            </a:r>
            <a:r>
              <a:rPr lang="en-US" sz="1700" dirty="0" err="1"/>
              <a:t>atividade</a:t>
            </a:r>
            <a:r>
              <a:rPr lang="en-US" sz="1700" dirty="0"/>
              <a:t> de </a:t>
            </a:r>
            <a:r>
              <a:rPr lang="en-US" sz="1700" dirty="0" err="1"/>
              <a:t>pesquisa</a:t>
            </a:r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146514-E569-BC66-9BD6-C44F2A5AC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5F5F7E27-C6FC-DED3-510A-E4CACF29E849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Incremento da produtividade de pesquisa minerária</a:t>
            </a:r>
          </a:p>
        </p:txBody>
      </p:sp>
    </p:spTree>
    <p:extLst>
      <p:ext uri="{BB962C8B-B14F-4D97-AF65-F5344CB8AC3E}">
        <p14:creationId xmlns:p14="http://schemas.microsoft.com/office/powerpoint/2010/main" val="30370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85D478-CF6C-737B-B62E-0221D1027F98}"/>
              </a:ext>
            </a:extLst>
          </p:cNvPr>
          <p:cNvSpPr/>
          <p:nvPr/>
        </p:nvSpPr>
        <p:spPr>
          <a:xfrm>
            <a:off x="0" y="2679302"/>
            <a:ext cx="12192000" cy="1313858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2" y="1310929"/>
            <a:ext cx="193701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508251" y="2954965"/>
            <a:ext cx="317637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7" y="4507568"/>
            <a:ext cx="226146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817359" y="1310929"/>
            <a:ext cx="7801393" cy="94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/>
              <a:t>Diminuição</a:t>
            </a:r>
            <a:r>
              <a:rPr lang="en-US" dirty="0"/>
              <a:t> da </a:t>
            </a:r>
            <a:r>
              <a:rPr lang="en-US" dirty="0" err="1"/>
              <a:t>produção</a:t>
            </a:r>
            <a:r>
              <a:rPr lang="en-US" dirty="0"/>
              <a:t> mineral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bloqueio</a:t>
            </a:r>
            <a:r>
              <a:rPr lang="en-US" dirty="0"/>
              <a:t> de </a:t>
            </a:r>
            <a:r>
              <a:rPr lang="en-US" dirty="0" err="1"/>
              <a:t>áreas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exploração</a:t>
            </a:r>
            <a:endParaRPr lang="en-US" dirty="0"/>
          </a:p>
          <a:p>
            <a:pPr lvl="1"/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favorável</a:t>
            </a:r>
            <a:r>
              <a:rPr lang="en-US" dirty="0"/>
              <a:t> a </a:t>
            </a:r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en-US" dirty="0" err="1"/>
              <a:t>anticoncorrenciais</a:t>
            </a:r>
            <a:endParaRPr lang="en-US" dirty="0"/>
          </a:p>
        </p:txBody>
      </p:sp>
      <p:sp>
        <p:nvSpPr>
          <p:cNvPr id="10" name="TextBox 8"/>
          <p:cNvSpPr txBox="1"/>
          <p:nvPr/>
        </p:nvSpPr>
        <p:spPr>
          <a:xfrm>
            <a:off x="3817359" y="2867603"/>
            <a:ext cx="7801393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b="1" i="1" u="sng" dirty="0" err="1"/>
              <a:t>Projeto</a:t>
            </a:r>
            <a:r>
              <a:rPr lang="en-US" b="1" i="1" u="sng" dirty="0"/>
              <a:t> de Lei </a:t>
            </a:r>
            <a:r>
              <a:rPr lang="en-US" b="1" i="1" u="sng" dirty="0" err="1"/>
              <a:t>Ordinária</a:t>
            </a:r>
            <a:r>
              <a:rPr lang="en-US" dirty="0"/>
              <a:t> (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o Código de </a:t>
            </a:r>
            <a:r>
              <a:rPr lang="en-US" dirty="0" err="1"/>
              <a:t>Mineração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Criação</a:t>
            </a:r>
            <a:r>
              <a:rPr lang="en-US" dirty="0"/>
              <a:t> de taxa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inatividade</a:t>
            </a:r>
            <a:r>
              <a:rPr lang="en-US" dirty="0"/>
              <a:t> da </a:t>
            </a:r>
            <a:r>
              <a:rPr lang="en-US" dirty="0" err="1"/>
              <a:t>jazida</a:t>
            </a:r>
            <a:endParaRPr lang="en-US" dirty="0"/>
          </a:p>
          <a:p>
            <a:pPr lvl="1"/>
            <a:r>
              <a:rPr lang="en-US" dirty="0" err="1"/>
              <a:t>Aumento</a:t>
            </a:r>
            <a:r>
              <a:rPr lang="en-US" dirty="0"/>
              <a:t> do valor da taxa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o tempo de </a:t>
            </a:r>
            <a:r>
              <a:rPr lang="en-US" dirty="0" err="1"/>
              <a:t>inatividade</a:t>
            </a:r>
            <a:r>
              <a:rPr lang="en-US" dirty="0"/>
              <a:t> da </a:t>
            </a:r>
            <a:r>
              <a:rPr lang="en-US" dirty="0" err="1"/>
              <a:t>jazida</a:t>
            </a:r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3817359" y="4345618"/>
            <a:ext cx="8167739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/>
              <a:t>Ampliação</a:t>
            </a:r>
            <a:r>
              <a:rPr lang="en-US" dirty="0"/>
              <a:t> da </a:t>
            </a:r>
            <a:r>
              <a:rPr lang="en-US" dirty="0" err="1"/>
              <a:t>eficiência</a:t>
            </a:r>
            <a:r>
              <a:rPr lang="en-US" dirty="0"/>
              <a:t> </a:t>
            </a:r>
            <a:r>
              <a:rPr lang="en-US" dirty="0" err="1"/>
              <a:t>produtiva</a:t>
            </a:r>
            <a:r>
              <a:rPr lang="en-US" dirty="0"/>
              <a:t> no </a:t>
            </a:r>
            <a:r>
              <a:rPr lang="en-US" dirty="0" err="1"/>
              <a:t>setor</a:t>
            </a:r>
            <a:r>
              <a:rPr lang="en-US" dirty="0"/>
              <a:t> mineral</a:t>
            </a:r>
          </a:p>
          <a:p>
            <a:pPr lvl="1"/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eficiência</a:t>
            </a:r>
            <a:r>
              <a:rPr lang="en-US" dirty="0"/>
              <a:t> </a:t>
            </a:r>
            <a:r>
              <a:rPr lang="en-US" dirty="0" err="1"/>
              <a:t>alocativa</a:t>
            </a:r>
            <a:endParaRPr lang="en-US" dirty="0"/>
          </a:p>
          <a:p>
            <a:pPr lvl="1"/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prática</a:t>
            </a:r>
            <a:r>
              <a:rPr lang="en-US" dirty="0"/>
              <a:t> </a:t>
            </a:r>
            <a:r>
              <a:rPr lang="en-US" dirty="0" err="1"/>
              <a:t>anticoncorrenciais</a:t>
            </a:r>
            <a:endParaRPr lang="en-US" dirty="0"/>
          </a:p>
          <a:p>
            <a:pPr lvl="1"/>
            <a:r>
              <a:rPr lang="en-US" dirty="0" err="1"/>
              <a:t>Mecanismo</a:t>
            </a:r>
            <a:r>
              <a:rPr lang="en-US" dirty="0"/>
              <a:t> de </a:t>
            </a:r>
            <a:r>
              <a:rPr lang="en-US" dirty="0" err="1"/>
              <a:t>desincentivo</a:t>
            </a:r>
            <a:r>
              <a:rPr lang="en-US" dirty="0"/>
              <a:t> de </a:t>
            </a:r>
            <a:r>
              <a:rPr lang="en-US" dirty="0" err="1"/>
              <a:t>bloqueio</a:t>
            </a:r>
            <a:r>
              <a:rPr lang="en-US" dirty="0"/>
              <a:t> de </a:t>
            </a:r>
            <a:r>
              <a:rPr lang="en-US" dirty="0" err="1"/>
              <a:t>áreas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BB9C26-7D01-B6A3-EDDC-C261029A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968134F5-976E-7549-7246-512D04A4F74E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Oneração de áreas inativas na lavra e em grupamento mineiro</a:t>
            </a:r>
          </a:p>
        </p:txBody>
      </p:sp>
    </p:spTree>
    <p:extLst>
      <p:ext uri="{BB962C8B-B14F-4D97-AF65-F5344CB8AC3E}">
        <p14:creationId xmlns:p14="http://schemas.microsoft.com/office/powerpoint/2010/main" val="24044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E5144F-9203-2202-6C94-641BD605CBC0}"/>
              </a:ext>
            </a:extLst>
          </p:cNvPr>
          <p:cNvSpPr/>
          <p:nvPr/>
        </p:nvSpPr>
        <p:spPr>
          <a:xfrm>
            <a:off x="0" y="1755003"/>
            <a:ext cx="12192000" cy="3069440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1" y="1083831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4270" y="3123861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7" y="5345312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600648" y="766436"/>
            <a:ext cx="8076828" cy="94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/>
              <a:t>Diminuição</a:t>
            </a:r>
            <a:r>
              <a:rPr lang="en-US" dirty="0"/>
              <a:t> da </a:t>
            </a:r>
            <a:r>
              <a:rPr lang="en-US" dirty="0" err="1"/>
              <a:t>produção</a:t>
            </a:r>
            <a:r>
              <a:rPr lang="en-US" dirty="0"/>
              <a:t> mineral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bloqueio</a:t>
            </a:r>
            <a:r>
              <a:rPr lang="en-US" dirty="0"/>
              <a:t> de </a:t>
            </a:r>
            <a:r>
              <a:rPr lang="en-US" dirty="0" err="1"/>
              <a:t>áreas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exploração</a:t>
            </a:r>
            <a:endParaRPr lang="en-US" dirty="0"/>
          </a:p>
          <a:p>
            <a:pPr lvl="1"/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favorável</a:t>
            </a:r>
            <a:r>
              <a:rPr lang="en-US" dirty="0"/>
              <a:t> a </a:t>
            </a:r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en-US" dirty="0" err="1"/>
              <a:t>anticoncorrenciais</a:t>
            </a:r>
            <a:r>
              <a:rPr lang="en-US" dirty="0"/>
              <a:t> e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abuso</a:t>
            </a:r>
            <a:r>
              <a:rPr lang="en-US" dirty="0"/>
              <a:t> de </a:t>
            </a:r>
            <a:r>
              <a:rPr lang="en-US" dirty="0" err="1"/>
              <a:t>direito</a:t>
            </a:r>
            <a:endParaRPr lang="en-US" dirty="0"/>
          </a:p>
        </p:txBody>
      </p:sp>
      <p:sp>
        <p:nvSpPr>
          <p:cNvPr id="10" name="TextBox 8"/>
          <p:cNvSpPr txBox="1"/>
          <p:nvPr/>
        </p:nvSpPr>
        <p:spPr>
          <a:xfrm>
            <a:off x="3600648" y="1851429"/>
            <a:ext cx="8047735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b="1" i="1" u="sng" dirty="0" err="1"/>
              <a:t>Proposta</a:t>
            </a:r>
            <a:r>
              <a:rPr lang="en-US" b="1" i="1" u="sng" dirty="0"/>
              <a:t> de </a:t>
            </a:r>
            <a:r>
              <a:rPr lang="en-US" b="1" i="1" u="sng" dirty="0" err="1"/>
              <a:t>Decreto</a:t>
            </a:r>
            <a:endParaRPr lang="en-US" b="1" i="1" u="sng" dirty="0"/>
          </a:p>
          <a:p>
            <a:pPr lvl="1"/>
            <a:r>
              <a:rPr lang="en-US" dirty="0" err="1"/>
              <a:t>Fixa</a:t>
            </a:r>
            <a:r>
              <a:rPr lang="en-US" dirty="0"/>
              <a:t> </a:t>
            </a:r>
            <a:r>
              <a:rPr lang="en-US" dirty="0" err="1"/>
              <a:t>quantidade</a:t>
            </a:r>
            <a:r>
              <a:rPr lang="en-US" dirty="0"/>
              <a:t> </a:t>
            </a:r>
            <a:r>
              <a:rPr lang="en-US" dirty="0" err="1"/>
              <a:t>máxima</a:t>
            </a:r>
            <a:r>
              <a:rPr lang="en-US" dirty="0"/>
              <a:t> de </a:t>
            </a:r>
            <a:r>
              <a:rPr lang="en-US" dirty="0" err="1"/>
              <a:t>pedidos</a:t>
            </a:r>
            <a:r>
              <a:rPr lang="en-US" dirty="0"/>
              <a:t> de </a:t>
            </a:r>
            <a:r>
              <a:rPr lang="en-US" dirty="0" err="1"/>
              <a:t>prorrogação</a:t>
            </a:r>
            <a:r>
              <a:rPr lang="en-US" dirty="0"/>
              <a:t> do </a:t>
            </a:r>
            <a:r>
              <a:rPr lang="en-US" dirty="0" err="1"/>
              <a:t>direito</a:t>
            </a:r>
            <a:r>
              <a:rPr lang="en-US" dirty="0"/>
              <a:t> para </a:t>
            </a:r>
            <a:r>
              <a:rPr lang="en-US" dirty="0" err="1"/>
              <a:t>requerer</a:t>
            </a:r>
            <a:r>
              <a:rPr lang="en-US" dirty="0"/>
              <a:t> a </a:t>
            </a:r>
            <a:r>
              <a:rPr lang="en-US" dirty="0" err="1"/>
              <a:t>lavra</a:t>
            </a:r>
            <a:endParaRPr lang="en-US" dirty="0"/>
          </a:p>
          <a:p>
            <a:pPr lvl="1"/>
            <a:r>
              <a:rPr lang="en-US" dirty="0" err="1"/>
              <a:t>Aperfeiçoa</a:t>
            </a:r>
            <a:r>
              <a:rPr lang="en-US" dirty="0"/>
              <a:t> o </a:t>
            </a:r>
            <a:r>
              <a:rPr lang="en-US" dirty="0" err="1"/>
              <a:t>pedido</a:t>
            </a:r>
            <a:r>
              <a:rPr lang="en-US" dirty="0"/>
              <a:t> de </a:t>
            </a:r>
            <a:r>
              <a:rPr lang="en-US" dirty="0" err="1"/>
              <a:t>prorrogação</a:t>
            </a:r>
            <a:r>
              <a:rPr lang="en-US" dirty="0"/>
              <a:t> do </a:t>
            </a:r>
            <a:r>
              <a:rPr lang="en-US" dirty="0" err="1"/>
              <a:t>início</a:t>
            </a:r>
            <a:r>
              <a:rPr lang="en-US" dirty="0"/>
              <a:t> das </a:t>
            </a:r>
            <a:r>
              <a:rPr lang="en-US" dirty="0" err="1"/>
              <a:t>atividades</a:t>
            </a:r>
            <a:r>
              <a:rPr lang="en-US" dirty="0"/>
              <a:t> de </a:t>
            </a:r>
            <a:r>
              <a:rPr lang="en-US" dirty="0" err="1"/>
              <a:t>lavra</a:t>
            </a:r>
            <a:r>
              <a:rPr lang="en-US" dirty="0"/>
              <a:t> (</a:t>
            </a:r>
            <a:r>
              <a:rPr lang="en-US" dirty="0" err="1"/>
              <a:t>previsão</a:t>
            </a:r>
            <a:r>
              <a:rPr lang="en-US" dirty="0"/>
              <a:t> de </a:t>
            </a:r>
            <a:r>
              <a:rPr lang="en-US" dirty="0" err="1"/>
              <a:t>casos</a:t>
            </a:r>
            <a:r>
              <a:rPr lang="en-US" dirty="0"/>
              <a:t> de </a:t>
            </a:r>
            <a:r>
              <a:rPr lang="en-US" dirty="0" err="1"/>
              <a:t>força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e </a:t>
            </a:r>
            <a:r>
              <a:rPr lang="en-US" dirty="0" err="1"/>
              <a:t>impossibilidade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oscilações</a:t>
            </a:r>
            <a:r>
              <a:rPr lang="en-US" dirty="0"/>
              <a:t> de valor de </a:t>
            </a:r>
            <a:r>
              <a:rPr lang="en-US" dirty="0" err="1"/>
              <a:t>marcado</a:t>
            </a:r>
            <a:r>
              <a:rPr lang="en-US" dirty="0"/>
              <a:t> de commodities)</a:t>
            </a:r>
          </a:p>
          <a:p>
            <a:pPr lvl="1"/>
            <a:r>
              <a:rPr lang="en-US" dirty="0" err="1"/>
              <a:t>Aperfeiçoa</a:t>
            </a:r>
            <a:r>
              <a:rPr lang="en-US" dirty="0"/>
              <a:t> o </a:t>
            </a:r>
            <a:r>
              <a:rPr lang="en-US" dirty="0" err="1"/>
              <a:t>pedido</a:t>
            </a:r>
            <a:r>
              <a:rPr lang="en-US" dirty="0"/>
              <a:t> de </a:t>
            </a:r>
            <a:r>
              <a:rPr lang="en-US" dirty="0" err="1"/>
              <a:t>suspensão</a:t>
            </a:r>
            <a:r>
              <a:rPr lang="en-US" dirty="0"/>
              <a:t> </a:t>
            </a:r>
            <a:r>
              <a:rPr lang="en-US" dirty="0" err="1"/>
              <a:t>temporária</a:t>
            </a:r>
            <a:r>
              <a:rPr lang="en-US" dirty="0"/>
              <a:t> de </a:t>
            </a:r>
            <a:r>
              <a:rPr lang="en-US" dirty="0" err="1"/>
              <a:t>lavra</a:t>
            </a:r>
            <a:r>
              <a:rPr lang="en-US" dirty="0"/>
              <a:t> (</a:t>
            </a:r>
            <a:r>
              <a:rPr lang="en-US" dirty="0" err="1"/>
              <a:t>previsão</a:t>
            </a:r>
            <a:r>
              <a:rPr lang="en-US" dirty="0"/>
              <a:t> de </a:t>
            </a:r>
            <a:r>
              <a:rPr lang="en-US" dirty="0" err="1"/>
              <a:t>casos</a:t>
            </a:r>
            <a:r>
              <a:rPr lang="en-US" dirty="0"/>
              <a:t> de </a:t>
            </a:r>
            <a:r>
              <a:rPr lang="en-US" dirty="0" err="1"/>
              <a:t>força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imputáveis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minerador</a:t>
            </a:r>
            <a:r>
              <a:rPr lang="en-US" dirty="0"/>
              <a:t> e </a:t>
            </a:r>
            <a:r>
              <a:rPr lang="en-US" dirty="0" err="1"/>
              <a:t>melhoria</a:t>
            </a:r>
            <a:r>
              <a:rPr lang="en-US" dirty="0"/>
              <a:t> do regime da </a:t>
            </a:r>
            <a:r>
              <a:rPr lang="en-US" dirty="0" err="1"/>
              <a:t>suspensão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oscilações</a:t>
            </a:r>
            <a:r>
              <a:rPr lang="en-US" dirty="0"/>
              <a:t> de valor de mercado)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3600648" y="4857999"/>
            <a:ext cx="8076828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/>
              <a:t>Ampliação</a:t>
            </a:r>
            <a:r>
              <a:rPr lang="en-US" dirty="0"/>
              <a:t> da </a:t>
            </a:r>
            <a:r>
              <a:rPr lang="en-US" dirty="0" err="1"/>
              <a:t>eficiência</a:t>
            </a:r>
            <a:r>
              <a:rPr lang="en-US" dirty="0"/>
              <a:t> </a:t>
            </a:r>
            <a:r>
              <a:rPr lang="en-US" dirty="0" err="1"/>
              <a:t>produtiva</a:t>
            </a:r>
            <a:endParaRPr lang="en-US" dirty="0"/>
          </a:p>
          <a:p>
            <a:pPr lvl="1"/>
            <a:r>
              <a:rPr lang="en-US" dirty="0" err="1"/>
              <a:t>Melhoria</a:t>
            </a:r>
            <a:r>
              <a:rPr lang="en-US" dirty="0"/>
              <a:t> da </a:t>
            </a:r>
            <a:r>
              <a:rPr lang="en-US" dirty="0" err="1"/>
              <a:t>eficiência</a:t>
            </a:r>
            <a:r>
              <a:rPr lang="en-US" dirty="0"/>
              <a:t> </a:t>
            </a:r>
            <a:r>
              <a:rPr lang="en-US" dirty="0" err="1"/>
              <a:t>alocativa</a:t>
            </a:r>
            <a:endParaRPr lang="en-US" dirty="0"/>
          </a:p>
          <a:p>
            <a:pPr lvl="1"/>
            <a:r>
              <a:rPr lang="en-US" dirty="0" err="1"/>
              <a:t>Diminuição</a:t>
            </a:r>
            <a:r>
              <a:rPr lang="en-US" dirty="0"/>
              <a:t> do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en-US" dirty="0" err="1"/>
              <a:t>anticoncorrenciais</a:t>
            </a:r>
            <a:endParaRPr lang="en-US" dirty="0"/>
          </a:p>
          <a:p>
            <a:pPr lvl="1"/>
            <a:r>
              <a:rPr lang="en-US" dirty="0" err="1"/>
              <a:t>Mecanismo</a:t>
            </a:r>
            <a:r>
              <a:rPr lang="en-US" dirty="0"/>
              <a:t> de </a:t>
            </a:r>
            <a:r>
              <a:rPr lang="en-US" dirty="0" err="1"/>
              <a:t>desincentivo</a:t>
            </a:r>
            <a:r>
              <a:rPr lang="en-US" dirty="0"/>
              <a:t> de </a:t>
            </a:r>
            <a:r>
              <a:rPr lang="en-US" dirty="0" err="1"/>
              <a:t>bloqueio</a:t>
            </a:r>
            <a:r>
              <a:rPr lang="en-US" dirty="0"/>
              <a:t> de </a:t>
            </a:r>
            <a:r>
              <a:rPr lang="en-US" dirty="0" err="1"/>
              <a:t>áreas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F20B7A-096E-59FE-15B2-1F01441D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67640E9E-94D8-118A-507C-A1D76C2126E5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Aperfeiçoamento do regime jurídico de instrumentos de lavra</a:t>
            </a:r>
          </a:p>
        </p:txBody>
      </p:sp>
    </p:spTree>
    <p:extLst>
      <p:ext uri="{BB962C8B-B14F-4D97-AF65-F5344CB8AC3E}">
        <p14:creationId xmlns:p14="http://schemas.microsoft.com/office/powerpoint/2010/main" val="6913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4C7CEEE5-FBD2-4CB3-BD88-C9469EEE1B41}"/>
              </a:ext>
            </a:extLst>
          </p:cNvPr>
          <p:cNvSpPr txBox="1"/>
          <p:nvPr/>
        </p:nvSpPr>
        <p:spPr>
          <a:xfrm>
            <a:off x="6101542" y="1096121"/>
            <a:ext cx="5810599" cy="369332"/>
          </a:xfrm>
          <a:prstGeom prst="rect">
            <a:avLst/>
          </a:prstGeom>
          <a:solidFill>
            <a:srgbClr val="3B67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1ª Rodada do Excedente da Cessão Onerosa </a:t>
            </a:r>
            <a:r>
              <a:rPr lang="pt-BR" sz="1400" dirty="0"/>
              <a:t>– 06/11/2019</a:t>
            </a:r>
            <a:endParaRPr lang="pt-BR" i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204294" y="259289"/>
            <a:ext cx="10943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dirty="0"/>
              <a:t>Leilões do Excedente da Cessão Onerosa</a:t>
            </a:r>
            <a:endParaRPr lang="pt-BR" sz="1600" b="0" i="1" dirty="0"/>
          </a:p>
        </p:txBody>
      </p:sp>
      <p:sp>
        <p:nvSpPr>
          <p:cNvPr id="19" name="Retângulo 18"/>
          <p:cNvSpPr/>
          <p:nvPr/>
        </p:nvSpPr>
        <p:spPr>
          <a:xfrm>
            <a:off x="204295" y="2879359"/>
            <a:ext cx="551486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pt-BR" sz="1600" b="1" dirty="0"/>
              <a:t>Autorizou a União a ceder onerosamente à Petrobras o direito de extrair até </a:t>
            </a:r>
            <a:r>
              <a:rPr lang="pt-BR" b="1" dirty="0">
                <a:solidFill>
                  <a:srgbClr val="00973A"/>
                </a:solidFill>
              </a:rPr>
              <a:t>5 bilhões de barris </a:t>
            </a:r>
            <a:r>
              <a:rPr lang="pt-BR" sz="1600" b="1" dirty="0"/>
              <a:t>de petróleo equivalente de áreas não concedidas localizadas no </a:t>
            </a:r>
            <a:r>
              <a:rPr lang="pt-BR" sz="1600" b="1" dirty="0" err="1"/>
              <a:t>Pré</a:t>
            </a:r>
            <a:r>
              <a:rPr lang="pt-BR" sz="1600" b="1" dirty="0"/>
              <a:t>-sal.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pt-BR" sz="1600" b="1" dirty="0"/>
              <a:t>Considerando a limitação legal quanto ao volume máximo a ser extraído pela Petrobras e a identificação de </a:t>
            </a:r>
            <a:r>
              <a:rPr lang="pt-BR" b="1" dirty="0">
                <a:solidFill>
                  <a:srgbClr val="00973A"/>
                </a:solidFill>
              </a:rPr>
              <a:t>volumes excedentes muito superiores aos contratados</a:t>
            </a:r>
            <a:r>
              <a:rPr lang="pt-BR" sz="1600" b="1" dirty="0"/>
              <a:t>, foram viabilizadas as </a:t>
            </a:r>
            <a:r>
              <a:rPr lang="pt-BR" b="1" dirty="0">
                <a:solidFill>
                  <a:srgbClr val="00973A"/>
                </a:solidFill>
              </a:rPr>
              <a:t>duas Rodadas de Licitações </a:t>
            </a:r>
            <a:r>
              <a:rPr lang="pt-BR" sz="1600" b="1" dirty="0"/>
              <a:t>do Excedente da Cessão Onerosa, dentro do regime de partilha de produção.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C7CEEE5-FBD2-4CB3-BD88-C9469EEE1B41}"/>
              </a:ext>
            </a:extLst>
          </p:cNvPr>
          <p:cNvSpPr txBox="1"/>
          <p:nvPr/>
        </p:nvSpPr>
        <p:spPr>
          <a:xfrm>
            <a:off x="6101542" y="2644417"/>
            <a:ext cx="5810599" cy="369332"/>
          </a:xfrm>
          <a:prstGeom prst="rect">
            <a:avLst/>
          </a:prstGeom>
          <a:solidFill>
            <a:srgbClr val="3B67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2ª Rodada do Excedente da Cessão Onerosa </a:t>
            </a:r>
            <a:r>
              <a:rPr lang="pt-BR" sz="1400" dirty="0"/>
              <a:t>– 17/12/2021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C7CEEE5-FBD2-4CB3-BD88-C9469EEE1B41}"/>
              </a:ext>
            </a:extLst>
          </p:cNvPr>
          <p:cNvSpPr txBox="1"/>
          <p:nvPr/>
        </p:nvSpPr>
        <p:spPr>
          <a:xfrm>
            <a:off x="204294" y="2442058"/>
            <a:ext cx="5514865" cy="369332"/>
          </a:xfrm>
          <a:prstGeom prst="rect">
            <a:avLst/>
          </a:prstGeom>
          <a:solidFill>
            <a:srgbClr val="3B67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Lei nº 12.276/2010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101542" y="1530052"/>
            <a:ext cx="58105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pt-BR" sz="1600" b="1" dirty="0"/>
              <a:t>Blocos de Búzios e Itapu foram arrematados;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pt-BR" sz="1600" b="1" dirty="0"/>
              <a:t>Propiciaram arrecadação de </a:t>
            </a:r>
            <a:r>
              <a:rPr lang="pt-BR" b="1" dirty="0">
                <a:solidFill>
                  <a:srgbClr val="00973A"/>
                </a:solidFill>
              </a:rPr>
              <a:t>R$ 69,96 bilhões de bônus de Assinatura</a:t>
            </a:r>
            <a:r>
              <a:rPr lang="pt-BR" sz="1600" b="1" dirty="0"/>
              <a:t>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6676845" y="4952929"/>
            <a:ext cx="479628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pt-BR" dirty="0"/>
              <a:t>Estima-se que as receitas governamentais totais possam superar </a:t>
            </a:r>
            <a:r>
              <a:rPr lang="pt-BR" sz="2400" dirty="0">
                <a:solidFill>
                  <a:srgbClr val="002060"/>
                </a:solidFill>
              </a:rPr>
              <a:t>um trilhão de reais </a:t>
            </a:r>
            <a:r>
              <a:rPr lang="pt-BR" dirty="0"/>
              <a:t>até o final desses quatro contratos.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73" y="1068890"/>
            <a:ext cx="2475763" cy="118022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101542" y="3104513"/>
            <a:ext cx="58105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pt-BR" sz="1600" b="1" dirty="0"/>
              <a:t>Blocos de Sépia e Atapu foram arrematados;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pt-BR" sz="1600" b="1" dirty="0"/>
              <a:t>Propiciaram arrecadação de </a:t>
            </a:r>
            <a:r>
              <a:rPr lang="pt-BR" b="1" dirty="0">
                <a:solidFill>
                  <a:srgbClr val="00973A"/>
                </a:solidFill>
              </a:rPr>
              <a:t>R$ 11,14 bilhões de bônus de Assinatura</a:t>
            </a:r>
            <a:r>
              <a:rPr lang="pt-BR" sz="1600" b="1" dirty="0"/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676845" y="4164773"/>
            <a:ext cx="4804755" cy="738664"/>
          </a:xfrm>
          <a:prstGeom prst="rect">
            <a:avLst/>
          </a:prstGeom>
          <a:solidFill>
            <a:srgbClr val="C55A1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Investimentos previstos para os quatro contratos superior a </a:t>
            </a:r>
            <a:r>
              <a:rPr lang="pt-BR" sz="2400" b="1" dirty="0">
                <a:solidFill>
                  <a:srgbClr val="002060"/>
                </a:solidFill>
              </a:rPr>
              <a:t>R$ 700 bilhões</a:t>
            </a:r>
          </a:p>
        </p:txBody>
      </p:sp>
    </p:spTree>
    <p:extLst>
      <p:ext uri="{BB962C8B-B14F-4D97-AF65-F5344CB8AC3E}">
        <p14:creationId xmlns:p14="http://schemas.microsoft.com/office/powerpoint/2010/main" val="13566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09E66-BE3C-79FF-8BE2-CD6BA5E31670}"/>
              </a:ext>
            </a:extLst>
          </p:cNvPr>
          <p:cNvSpPr/>
          <p:nvPr/>
        </p:nvSpPr>
        <p:spPr>
          <a:xfrm>
            <a:off x="0" y="2421245"/>
            <a:ext cx="12192000" cy="1966197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1" y="1268835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4270" y="3240999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7" y="5203546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600646" y="941822"/>
            <a:ext cx="7980622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/>
              <a:t>Assimetria</a:t>
            </a:r>
            <a:r>
              <a:rPr lang="en-US" dirty="0"/>
              <a:t> </a:t>
            </a:r>
            <a:r>
              <a:rPr lang="en-US" dirty="0" err="1"/>
              <a:t>informacional</a:t>
            </a:r>
            <a:r>
              <a:rPr lang="en-US" dirty="0"/>
              <a:t> entre </a:t>
            </a:r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econômicos</a:t>
            </a:r>
            <a:endParaRPr lang="en-US" dirty="0"/>
          </a:p>
          <a:p>
            <a:pPr lvl="1"/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estruturação</a:t>
            </a:r>
            <a:r>
              <a:rPr lang="en-US" dirty="0"/>
              <a:t> de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de dados </a:t>
            </a:r>
            <a:r>
              <a:rPr lang="en-US" dirty="0" err="1"/>
              <a:t>geofísicos</a:t>
            </a:r>
            <a:endParaRPr lang="en-US" dirty="0"/>
          </a:p>
          <a:p>
            <a:pPr lvl="1"/>
            <a:r>
              <a:rPr lang="en-US" dirty="0" err="1"/>
              <a:t>Baixo</a:t>
            </a:r>
            <a:r>
              <a:rPr lang="en-US" dirty="0"/>
              <a:t>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geológico</a:t>
            </a:r>
            <a:r>
              <a:rPr lang="en-US" dirty="0"/>
              <a:t> do </a:t>
            </a:r>
            <a:r>
              <a:rPr lang="en-US" dirty="0" err="1"/>
              <a:t>território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dirty="0"/>
          </a:p>
        </p:txBody>
      </p:sp>
      <p:sp>
        <p:nvSpPr>
          <p:cNvPr id="10" name="TextBox 8"/>
          <p:cNvSpPr txBox="1"/>
          <p:nvPr/>
        </p:nvSpPr>
        <p:spPr>
          <a:xfrm>
            <a:off x="3600646" y="2449468"/>
            <a:ext cx="7980622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b="1" i="1" u="sng" dirty="0" err="1"/>
              <a:t>Proposta</a:t>
            </a:r>
            <a:r>
              <a:rPr lang="en-US" b="1" i="1" u="sng" dirty="0"/>
              <a:t> de </a:t>
            </a:r>
            <a:r>
              <a:rPr lang="en-US" b="1" i="1" u="sng" dirty="0" err="1"/>
              <a:t>Decreto</a:t>
            </a:r>
            <a:endParaRPr lang="en-US" b="1" i="1" u="sng" dirty="0"/>
          </a:p>
          <a:p>
            <a:pPr lvl="1"/>
            <a:r>
              <a:rPr lang="en-US" dirty="0" err="1"/>
              <a:t>Criação</a:t>
            </a:r>
            <a:r>
              <a:rPr lang="en-US" dirty="0"/>
              <a:t> da </a:t>
            </a:r>
            <a:r>
              <a:rPr lang="en-US" dirty="0" err="1"/>
              <a:t>obrigação</a:t>
            </a:r>
            <a:r>
              <a:rPr lang="en-US" dirty="0"/>
              <a:t> de </a:t>
            </a:r>
            <a:r>
              <a:rPr lang="en-US" dirty="0" err="1"/>
              <a:t>compartilhamento</a:t>
            </a:r>
            <a:r>
              <a:rPr lang="en-US" dirty="0"/>
              <a:t> de dados </a:t>
            </a:r>
            <a:r>
              <a:rPr lang="en-US" dirty="0" err="1"/>
              <a:t>geofísicos</a:t>
            </a:r>
            <a:r>
              <a:rPr lang="en-US" dirty="0"/>
              <a:t> </a:t>
            </a:r>
            <a:r>
              <a:rPr lang="en-US" dirty="0" err="1"/>
              <a:t>obtidos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de </a:t>
            </a:r>
            <a:r>
              <a:rPr lang="en-US" dirty="0" err="1"/>
              <a:t>aerolevantamento</a:t>
            </a:r>
            <a:r>
              <a:rPr lang="en-US" dirty="0"/>
              <a:t> </a:t>
            </a:r>
            <a:r>
              <a:rPr lang="en-US" dirty="0" err="1"/>
              <a:t>autorizadas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Ministério</a:t>
            </a:r>
            <a:r>
              <a:rPr lang="en-US" dirty="0"/>
              <a:t> da </a:t>
            </a:r>
            <a:r>
              <a:rPr lang="en-US" dirty="0" err="1"/>
              <a:t>Defesa</a:t>
            </a:r>
            <a:endParaRPr lang="en-US" dirty="0"/>
          </a:p>
          <a:p>
            <a:pPr lvl="1"/>
            <a:r>
              <a:rPr lang="en-US" dirty="0" err="1"/>
              <a:t>Restrição</a:t>
            </a:r>
            <a:r>
              <a:rPr lang="en-US" dirty="0"/>
              <a:t> </a:t>
            </a:r>
            <a:r>
              <a:rPr lang="en-US" dirty="0" err="1"/>
              <a:t>temporária</a:t>
            </a:r>
            <a:r>
              <a:rPr lang="en-US" dirty="0"/>
              <a:t> de </a:t>
            </a:r>
            <a:r>
              <a:rPr lang="en-US" dirty="0" err="1"/>
              <a:t>compartilhamento</a:t>
            </a:r>
            <a:r>
              <a:rPr lang="en-US" dirty="0"/>
              <a:t> de dados </a:t>
            </a:r>
            <a:r>
              <a:rPr lang="en-US" dirty="0" err="1"/>
              <a:t>obtidos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contratos</a:t>
            </a:r>
            <a:r>
              <a:rPr lang="en-US" dirty="0"/>
              <a:t> de </a:t>
            </a:r>
            <a:r>
              <a:rPr lang="en-US" dirty="0" err="1"/>
              <a:t>exclusividade</a:t>
            </a:r>
            <a:endParaRPr lang="en-US" dirty="0"/>
          </a:p>
          <a:p>
            <a:pPr lvl="1"/>
            <a:r>
              <a:rPr lang="en-US" dirty="0" err="1"/>
              <a:t>Estímulo</a:t>
            </a:r>
            <a:r>
              <a:rPr lang="en-US" dirty="0"/>
              <a:t> à </a:t>
            </a:r>
            <a:r>
              <a:rPr lang="en-US" dirty="0" err="1"/>
              <a:t>criação</a:t>
            </a:r>
            <a:r>
              <a:rPr lang="en-US" dirty="0"/>
              <a:t> de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de dados </a:t>
            </a:r>
            <a:r>
              <a:rPr lang="en-US" dirty="0" err="1"/>
              <a:t>geofísicos</a:t>
            </a:r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3600646" y="4886151"/>
            <a:ext cx="8009717" cy="94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/>
              <a:t>Melhoria</a:t>
            </a:r>
            <a:r>
              <a:rPr lang="en-US" dirty="0"/>
              <a:t> da </a:t>
            </a:r>
            <a:r>
              <a:rPr lang="en-US" dirty="0" err="1"/>
              <a:t>eficiência</a:t>
            </a:r>
            <a:r>
              <a:rPr lang="en-US" dirty="0"/>
              <a:t> </a:t>
            </a:r>
            <a:r>
              <a:rPr lang="en-US" dirty="0" err="1"/>
              <a:t>alocativa</a:t>
            </a:r>
            <a:endParaRPr lang="en-US" dirty="0"/>
          </a:p>
          <a:p>
            <a:pPr lvl="1"/>
            <a:r>
              <a:rPr lang="en-US" dirty="0" err="1"/>
              <a:t>Fornecimento</a:t>
            </a:r>
            <a:r>
              <a:rPr lang="en-US" dirty="0"/>
              <a:t> de dados para o </a:t>
            </a:r>
            <a:r>
              <a:rPr lang="en-US" dirty="0" err="1"/>
              <a:t>aumento</a:t>
            </a:r>
            <a:r>
              <a:rPr lang="en-US" dirty="0"/>
              <a:t> do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geológico</a:t>
            </a:r>
            <a:r>
              <a:rPr lang="en-US" dirty="0"/>
              <a:t> do </a:t>
            </a:r>
            <a:r>
              <a:rPr lang="en-US" dirty="0" err="1"/>
              <a:t>território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9284B-90B2-0AE6-01C3-E496CF2F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F4F479E9-945B-940E-3A84-367E4323A29F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Compartilhamento de dados geofísicos de aerolevantamento</a:t>
            </a:r>
          </a:p>
        </p:txBody>
      </p:sp>
    </p:spTree>
    <p:extLst>
      <p:ext uri="{BB962C8B-B14F-4D97-AF65-F5344CB8AC3E}">
        <p14:creationId xmlns:p14="http://schemas.microsoft.com/office/powerpoint/2010/main" val="32736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5C3910-19CA-325F-62F4-A94D15476507}"/>
              </a:ext>
            </a:extLst>
          </p:cNvPr>
          <p:cNvSpPr/>
          <p:nvPr/>
        </p:nvSpPr>
        <p:spPr>
          <a:xfrm>
            <a:off x="0" y="2100780"/>
            <a:ext cx="12192000" cy="2345386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1" y="1246968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4269" y="3128804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7" y="5154559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600647" y="759655"/>
            <a:ext cx="8101996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sz="1700" dirty="0" err="1"/>
              <a:t>Excesso</a:t>
            </a:r>
            <a:r>
              <a:rPr lang="en-US" sz="1700" dirty="0"/>
              <a:t> de </a:t>
            </a:r>
            <a:r>
              <a:rPr lang="en-US" sz="1700" dirty="0" err="1"/>
              <a:t>burocracia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análise</a:t>
            </a:r>
            <a:r>
              <a:rPr lang="en-US" sz="1700" dirty="0"/>
              <a:t> de </a:t>
            </a:r>
            <a:r>
              <a:rPr lang="en-US" sz="1700" dirty="0" err="1"/>
              <a:t>pedidos</a:t>
            </a:r>
            <a:r>
              <a:rPr lang="en-US" sz="1700" dirty="0"/>
              <a:t> de </a:t>
            </a:r>
            <a:r>
              <a:rPr lang="en-US" sz="1700" dirty="0" err="1"/>
              <a:t>exploração</a:t>
            </a:r>
            <a:r>
              <a:rPr lang="en-US" sz="1700" dirty="0"/>
              <a:t> mineral</a:t>
            </a:r>
          </a:p>
          <a:p>
            <a:pPr lvl="1"/>
            <a:r>
              <a:rPr lang="en-US" sz="1700" dirty="0" err="1"/>
              <a:t>Obrigações</a:t>
            </a:r>
            <a:r>
              <a:rPr lang="en-US" sz="1700" dirty="0"/>
              <a:t> </a:t>
            </a:r>
            <a:r>
              <a:rPr lang="en-US" sz="1700" dirty="0" err="1"/>
              <a:t>restritivas</a:t>
            </a:r>
            <a:r>
              <a:rPr lang="en-US" sz="1700" dirty="0"/>
              <a:t> para a </a:t>
            </a:r>
            <a:r>
              <a:rPr lang="en-US" sz="1700" dirty="0" err="1"/>
              <a:t>execução</a:t>
            </a:r>
            <a:r>
              <a:rPr lang="en-US" sz="1700" dirty="0"/>
              <a:t> de </a:t>
            </a:r>
            <a:r>
              <a:rPr lang="en-US" sz="1700" dirty="0" err="1"/>
              <a:t>atividade</a:t>
            </a:r>
            <a:r>
              <a:rPr lang="en-US" sz="1700" dirty="0"/>
              <a:t> </a:t>
            </a:r>
            <a:r>
              <a:rPr lang="en-US" sz="1700" dirty="0" err="1"/>
              <a:t>minerária</a:t>
            </a:r>
            <a:endParaRPr lang="en-US" sz="1700" dirty="0"/>
          </a:p>
          <a:p>
            <a:pPr lvl="1"/>
            <a:r>
              <a:rPr lang="en-US" sz="1700" dirty="0" err="1"/>
              <a:t>Limitação</a:t>
            </a:r>
            <a:r>
              <a:rPr lang="en-US" sz="1700" dirty="0"/>
              <a:t> da </a:t>
            </a:r>
            <a:r>
              <a:rPr lang="en-US" sz="1700" dirty="0" err="1"/>
              <a:t>possibilidade</a:t>
            </a:r>
            <a:r>
              <a:rPr lang="en-US" sz="1700" dirty="0"/>
              <a:t> de </a:t>
            </a:r>
            <a:r>
              <a:rPr lang="en-US" sz="1700" dirty="0" err="1"/>
              <a:t>atividade</a:t>
            </a:r>
            <a:r>
              <a:rPr lang="en-US" sz="1700" dirty="0"/>
              <a:t> </a:t>
            </a:r>
            <a:r>
              <a:rPr lang="en-US" sz="1700" dirty="0" err="1"/>
              <a:t>minerária</a:t>
            </a:r>
            <a:r>
              <a:rPr lang="en-US" sz="1700" dirty="0"/>
              <a:t> para </a:t>
            </a:r>
            <a:r>
              <a:rPr lang="en-US" sz="1700" dirty="0" err="1"/>
              <a:t>aplicação</a:t>
            </a:r>
            <a:r>
              <a:rPr lang="en-US" sz="1700" dirty="0"/>
              <a:t> </a:t>
            </a:r>
            <a:r>
              <a:rPr lang="en-US" sz="1700" dirty="0" err="1"/>
              <a:t>imediata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contrução</a:t>
            </a:r>
            <a:r>
              <a:rPr lang="en-US" sz="1700" dirty="0"/>
              <a:t> civil </a:t>
            </a:r>
            <a:r>
              <a:rPr lang="en-US" sz="1700" dirty="0" err="1"/>
              <a:t>pelos</a:t>
            </a:r>
            <a:r>
              <a:rPr lang="en-US" sz="1700" dirty="0"/>
              <a:t> </a:t>
            </a:r>
            <a:r>
              <a:rPr lang="en-US" sz="1700" dirty="0" err="1"/>
              <a:t>Entes</a:t>
            </a:r>
            <a:r>
              <a:rPr lang="en-US" sz="1700" dirty="0"/>
              <a:t> </a:t>
            </a:r>
            <a:r>
              <a:rPr lang="en-US" sz="1700" dirty="0" err="1"/>
              <a:t>Federados</a:t>
            </a:r>
            <a:endParaRPr lang="en-US" sz="1700" dirty="0"/>
          </a:p>
        </p:txBody>
      </p:sp>
      <p:sp>
        <p:nvSpPr>
          <p:cNvPr id="10" name="TextBox 8"/>
          <p:cNvSpPr txBox="1"/>
          <p:nvPr/>
        </p:nvSpPr>
        <p:spPr>
          <a:xfrm>
            <a:off x="3600646" y="2171875"/>
            <a:ext cx="8101996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sz="1700" b="1" i="1" u="sng" dirty="0" err="1"/>
              <a:t>Proposta</a:t>
            </a:r>
            <a:r>
              <a:rPr lang="en-US" sz="1700" b="1" i="1" u="sng" dirty="0"/>
              <a:t> de Lei </a:t>
            </a:r>
            <a:r>
              <a:rPr lang="en-US" sz="1700" b="1" i="1" u="sng" dirty="0" err="1"/>
              <a:t>Ordinária</a:t>
            </a:r>
            <a:r>
              <a:rPr lang="en-US" sz="1700" b="1" i="1" u="sng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Alterações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Lei nº 6.634/1979)</a:t>
            </a:r>
          </a:p>
          <a:p>
            <a:pPr lvl="1"/>
            <a:r>
              <a:rPr lang="en-US" sz="1700" dirty="0" err="1"/>
              <a:t>Inclusão</a:t>
            </a:r>
            <a:r>
              <a:rPr lang="en-US" sz="1700" dirty="0"/>
              <a:t> dos </a:t>
            </a:r>
            <a:r>
              <a:rPr lang="en-US" sz="1700" dirty="0" err="1"/>
              <a:t>remineralizadores</a:t>
            </a:r>
            <a:r>
              <a:rPr lang="en-US" sz="1700" dirty="0"/>
              <a:t> </a:t>
            </a:r>
            <a:r>
              <a:rPr lang="en-US" sz="1700" dirty="0" err="1"/>
              <a:t>como</a:t>
            </a:r>
            <a:r>
              <a:rPr lang="en-US" sz="1700" dirty="0"/>
              <a:t> </a:t>
            </a:r>
            <a:r>
              <a:rPr lang="en-US" sz="1700" dirty="0" err="1"/>
              <a:t>substância</a:t>
            </a:r>
            <a:r>
              <a:rPr lang="en-US" sz="1700" dirty="0"/>
              <a:t> mineral </a:t>
            </a:r>
            <a:r>
              <a:rPr lang="en-US" sz="1700" dirty="0" err="1"/>
              <a:t>afeta</a:t>
            </a:r>
            <a:r>
              <a:rPr lang="en-US" sz="1700" dirty="0"/>
              <a:t> </a:t>
            </a:r>
            <a:r>
              <a:rPr lang="en-US" sz="1700" dirty="0" err="1"/>
              <a:t>ao</a:t>
            </a:r>
            <a:r>
              <a:rPr lang="en-US" sz="1700" dirty="0"/>
              <a:t> regime de </a:t>
            </a:r>
            <a:r>
              <a:rPr lang="en-US" sz="1700" dirty="0" err="1"/>
              <a:t>licenciamento</a:t>
            </a:r>
            <a:endParaRPr lang="en-US" sz="1700" dirty="0"/>
          </a:p>
          <a:p>
            <a:pPr lvl="1"/>
            <a:r>
              <a:rPr lang="en-US" sz="1700" dirty="0" err="1" smtClean="0"/>
              <a:t>Aumento</a:t>
            </a:r>
            <a:r>
              <a:rPr lang="en-US" sz="1700" dirty="0" smtClean="0"/>
              <a:t> das </a:t>
            </a:r>
            <a:r>
              <a:rPr lang="en-US" sz="1700" dirty="0" err="1" smtClean="0"/>
              <a:t>hipóteses</a:t>
            </a:r>
            <a:r>
              <a:rPr lang="en-US" sz="1700" dirty="0" smtClean="0"/>
              <a:t> de </a:t>
            </a:r>
            <a:r>
              <a:rPr lang="en-US" sz="1700" dirty="0" err="1" smtClean="0"/>
              <a:t>exploração</a:t>
            </a:r>
            <a:r>
              <a:rPr lang="en-US" sz="1700" dirty="0" smtClean="0"/>
              <a:t> de </a:t>
            </a:r>
            <a:r>
              <a:rPr lang="en-US" sz="1700" dirty="0" err="1"/>
              <a:t>atividade</a:t>
            </a:r>
            <a:r>
              <a:rPr lang="en-US" sz="1700" dirty="0"/>
              <a:t> </a:t>
            </a:r>
            <a:r>
              <a:rPr lang="en-US" sz="1700" dirty="0" err="1"/>
              <a:t>minerária</a:t>
            </a:r>
            <a:r>
              <a:rPr lang="en-US" sz="1700" dirty="0"/>
              <a:t> para as </a:t>
            </a:r>
            <a:r>
              <a:rPr lang="en-US" sz="1700" dirty="0" err="1"/>
              <a:t>substâncias</a:t>
            </a:r>
            <a:r>
              <a:rPr lang="en-US" sz="1700" dirty="0"/>
              <a:t> </a:t>
            </a:r>
            <a:r>
              <a:rPr lang="en-US" sz="1700" dirty="0" err="1"/>
              <a:t>minerais</a:t>
            </a:r>
            <a:r>
              <a:rPr lang="en-US" sz="1700" dirty="0"/>
              <a:t> </a:t>
            </a:r>
            <a:r>
              <a:rPr lang="en-US" sz="1700" dirty="0" err="1"/>
              <a:t>exploradas</a:t>
            </a:r>
            <a:r>
              <a:rPr lang="en-US" sz="1700" dirty="0"/>
              <a:t> </a:t>
            </a:r>
            <a:r>
              <a:rPr lang="en-US" sz="1700" dirty="0" err="1"/>
              <a:t>pelo</a:t>
            </a:r>
            <a:r>
              <a:rPr lang="en-US" sz="1700" dirty="0"/>
              <a:t> regime de </a:t>
            </a:r>
            <a:r>
              <a:rPr lang="en-US" sz="1700" dirty="0" err="1" smtClean="0"/>
              <a:t>licenciamento</a:t>
            </a:r>
            <a:r>
              <a:rPr lang="en-US" sz="1700" dirty="0" smtClean="0"/>
              <a:t> </a:t>
            </a:r>
            <a:r>
              <a:rPr lang="en-US" sz="1700" dirty="0"/>
              <a:t>e </a:t>
            </a:r>
            <a:r>
              <a:rPr lang="en-US" sz="1700" dirty="0" err="1"/>
              <a:t>outras</a:t>
            </a:r>
            <a:r>
              <a:rPr lang="en-US" sz="1700" dirty="0"/>
              <a:t> </a:t>
            </a:r>
            <a:r>
              <a:rPr lang="en-US" sz="1700" dirty="0" err="1"/>
              <a:t>estabelecidas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 </a:t>
            </a:r>
            <a:r>
              <a:rPr lang="en-US" sz="1700" dirty="0" err="1"/>
              <a:t>Decreto</a:t>
            </a:r>
            <a:endParaRPr lang="en-US" sz="1700" dirty="0"/>
          </a:p>
          <a:p>
            <a:pPr lvl="1"/>
            <a:r>
              <a:rPr lang="en-US" sz="1700" dirty="0" err="1"/>
              <a:t>Extinção</a:t>
            </a:r>
            <a:r>
              <a:rPr lang="en-US" sz="1700" dirty="0"/>
              <a:t> da </a:t>
            </a:r>
            <a:r>
              <a:rPr lang="en-US" sz="1700" dirty="0" err="1"/>
              <a:t>obrigatoriedade</a:t>
            </a:r>
            <a:r>
              <a:rPr lang="en-US" sz="1700" dirty="0"/>
              <a:t> de a </a:t>
            </a:r>
            <a:r>
              <a:rPr lang="en-US" sz="1700" dirty="0" err="1"/>
              <a:t>empresa</a:t>
            </a:r>
            <a:r>
              <a:rPr lang="en-US" sz="1700" dirty="0"/>
              <a:t> ser </a:t>
            </a:r>
            <a:r>
              <a:rPr lang="en-US" sz="1700" dirty="0" err="1"/>
              <a:t>brasileira</a:t>
            </a:r>
            <a:r>
              <a:rPr lang="en-US" sz="1700" dirty="0"/>
              <a:t> e </a:t>
            </a:r>
            <a:r>
              <a:rPr lang="en-US" sz="1700" dirty="0" err="1"/>
              <a:t>gerida</a:t>
            </a:r>
            <a:r>
              <a:rPr lang="en-US" sz="1700" dirty="0"/>
              <a:t> </a:t>
            </a:r>
            <a:r>
              <a:rPr lang="en-US" sz="1700" dirty="0" err="1"/>
              <a:t>por</a:t>
            </a:r>
            <a:r>
              <a:rPr lang="en-US" sz="1700" dirty="0"/>
              <a:t> </a:t>
            </a:r>
            <a:r>
              <a:rPr lang="en-US" sz="1700" dirty="0" err="1"/>
              <a:t>brasileiro</a:t>
            </a:r>
            <a:endParaRPr lang="en-US" sz="1700" dirty="0"/>
          </a:p>
          <a:p>
            <a:pPr lvl="1"/>
            <a:r>
              <a:rPr lang="en-US" sz="1700" dirty="0" err="1"/>
              <a:t>Manutenção</a:t>
            </a:r>
            <a:r>
              <a:rPr lang="en-US" sz="1700" dirty="0"/>
              <a:t> </a:t>
            </a:r>
            <a:r>
              <a:rPr lang="en-US" sz="1700" dirty="0" smtClean="0"/>
              <a:t>da </a:t>
            </a:r>
            <a:r>
              <a:rPr lang="en-US" sz="1700" dirty="0" err="1"/>
              <a:t>contratação</a:t>
            </a:r>
            <a:r>
              <a:rPr lang="en-US" sz="1700" dirty="0"/>
              <a:t> de 2/3 de </a:t>
            </a:r>
            <a:r>
              <a:rPr lang="en-US" sz="1700" dirty="0" err="1"/>
              <a:t>trabalhadores</a:t>
            </a:r>
            <a:r>
              <a:rPr lang="en-US" sz="1700" dirty="0"/>
              <a:t> </a:t>
            </a:r>
            <a:r>
              <a:rPr lang="en-US" sz="1700" dirty="0" err="1"/>
              <a:t>brasileiros</a:t>
            </a:r>
            <a:endParaRPr lang="en-US" sz="1700" dirty="0"/>
          </a:p>
        </p:txBody>
      </p:sp>
      <p:sp>
        <p:nvSpPr>
          <p:cNvPr id="11" name="TextBox 9"/>
          <p:cNvSpPr txBox="1"/>
          <p:nvPr/>
        </p:nvSpPr>
        <p:spPr>
          <a:xfrm>
            <a:off x="3600647" y="4523328"/>
            <a:ext cx="8101996" cy="157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sz="1700" dirty="0" err="1"/>
              <a:t>Ampliação</a:t>
            </a:r>
            <a:r>
              <a:rPr lang="en-US" sz="1700" dirty="0"/>
              <a:t> da </a:t>
            </a:r>
            <a:r>
              <a:rPr lang="en-US" sz="1700" dirty="0" err="1"/>
              <a:t>eficiência</a:t>
            </a:r>
            <a:r>
              <a:rPr lang="en-US" sz="1700" dirty="0"/>
              <a:t> </a:t>
            </a:r>
            <a:r>
              <a:rPr lang="en-US" sz="1700" dirty="0" err="1"/>
              <a:t>produtiva</a:t>
            </a:r>
            <a:r>
              <a:rPr lang="en-US" sz="1700" dirty="0"/>
              <a:t> no </a:t>
            </a:r>
            <a:r>
              <a:rPr lang="en-US" sz="1700" dirty="0" err="1"/>
              <a:t>setor</a:t>
            </a:r>
            <a:r>
              <a:rPr lang="en-US" sz="1700" dirty="0"/>
              <a:t> mineral e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construção</a:t>
            </a:r>
            <a:r>
              <a:rPr lang="en-US" sz="1700" dirty="0"/>
              <a:t> civil</a:t>
            </a:r>
          </a:p>
          <a:p>
            <a:pPr lvl="1"/>
            <a:r>
              <a:rPr lang="en-US" sz="1700" dirty="0" err="1"/>
              <a:t>Flexibilização</a:t>
            </a:r>
            <a:r>
              <a:rPr lang="en-US" sz="1700" dirty="0"/>
              <a:t> do excess de </a:t>
            </a:r>
            <a:r>
              <a:rPr lang="en-US" sz="1700" dirty="0" err="1"/>
              <a:t>proteção</a:t>
            </a:r>
            <a:r>
              <a:rPr lang="en-US" sz="1700" dirty="0"/>
              <a:t> </a:t>
            </a:r>
            <a:r>
              <a:rPr lang="en-US" sz="1700" dirty="0" err="1"/>
              <a:t>jurídica</a:t>
            </a:r>
            <a:r>
              <a:rPr lang="en-US" sz="1700" dirty="0"/>
              <a:t> da </a:t>
            </a:r>
            <a:r>
              <a:rPr lang="en-US" sz="1700" dirty="0" err="1"/>
              <a:t>exploração</a:t>
            </a:r>
            <a:r>
              <a:rPr lang="en-US" sz="1700" dirty="0"/>
              <a:t> da </a:t>
            </a:r>
            <a:r>
              <a:rPr lang="en-US" sz="1700" dirty="0" err="1"/>
              <a:t>faixa</a:t>
            </a:r>
            <a:r>
              <a:rPr lang="en-US" sz="1700" dirty="0"/>
              <a:t> de </a:t>
            </a:r>
            <a:r>
              <a:rPr lang="en-US" sz="1700" dirty="0" err="1"/>
              <a:t>fronteira</a:t>
            </a:r>
            <a:endParaRPr lang="en-US" sz="1700" dirty="0"/>
          </a:p>
          <a:p>
            <a:pPr lvl="1"/>
            <a:r>
              <a:rPr lang="en-US" sz="1700" dirty="0" err="1"/>
              <a:t>Incremento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arrecadação</a:t>
            </a:r>
            <a:r>
              <a:rPr lang="en-US" sz="1700" dirty="0"/>
              <a:t> de CFEM e </a:t>
            </a:r>
            <a:r>
              <a:rPr lang="en-US" sz="1700" dirty="0" err="1"/>
              <a:t>consequenetemente</a:t>
            </a:r>
            <a:r>
              <a:rPr lang="en-US" sz="1700" dirty="0"/>
              <a:t> </a:t>
            </a:r>
            <a:r>
              <a:rPr lang="en-US" sz="1700" dirty="0" err="1"/>
              <a:t>aumento</a:t>
            </a:r>
            <a:r>
              <a:rPr lang="en-US" sz="1700" dirty="0"/>
              <a:t> de </a:t>
            </a:r>
            <a:r>
              <a:rPr lang="en-US" sz="1700" dirty="0" err="1"/>
              <a:t>repasse</a:t>
            </a:r>
            <a:r>
              <a:rPr lang="en-US" sz="1700" dirty="0"/>
              <a:t> de CFEM </a:t>
            </a:r>
            <a:r>
              <a:rPr lang="en-US" sz="1700" dirty="0" err="1"/>
              <a:t>aos</a:t>
            </a:r>
            <a:r>
              <a:rPr lang="en-US" sz="1700" dirty="0"/>
              <a:t> </a:t>
            </a:r>
            <a:r>
              <a:rPr lang="en-US" sz="1700" dirty="0" err="1"/>
              <a:t>Municípios</a:t>
            </a:r>
            <a:r>
              <a:rPr lang="en-US" sz="1700" dirty="0"/>
              <a:t> e </a:t>
            </a:r>
            <a:r>
              <a:rPr lang="en-US" sz="1700" dirty="0" err="1"/>
              <a:t>Estados</a:t>
            </a:r>
            <a:r>
              <a:rPr lang="en-US" sz="1700" dirty="0"/>
              <a:t> das </a:t>
            </a:r>
            <a:r>
              <a:rPr lang="en-US" sz="1700" dirty="0" err="1"/>
              <a:t>regiões</a:t>
            </a:r>
            <a:r>
              <a:rPr lang="en-US" sz="1700" dirty="0"/>
              <a:t> com </a:t>
            </a:r>
            <a:r>
              <a:rPr lang="en-US" sz="1700" dirty="0" err="1"/>
              <a:t>menor</a:t>
            </a:r>
            <a:r>
              <a:rPr lang="en-US" sz="1700" dirty="0"/>
              <a:t> </a:t>
            </a:r>
            <a:r>
              <a:rPr lang="en-US" sz="1700" dirty="0" err="1"/>
              <a:t>desenvolvimento</a:t>
            </a:r>
            <a:r>
              <a:rPr lang="en-US" sz="1700" dirty="0"/>
              <a:t> </a:t>
            </a:r>
            <a:r>
              <a:rPr lang="en-US" sz="1700" dirty="0" err="1"/>
              <a:t>socioeconômico</a:t>
            </a:r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34D772-7CA9-E068-304C-23A53676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E07366DE-B404-E863-242E-77F0C745CC5D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Aperfeiçoamento da exploração mineral em faixa de fronteira</a:t>
            </a:r>
          </a:p>
        </p:txBody>
      </p:sp>
    </p:spTree>
    <p:extLst>
      <p:ext uri="{BB962C8B-B14F-4D97-AF65-F5344CB8AC3E}">
        <p14:creationId xmlns:p14="http://schemas.microsoft.com/office/powerpoint/2010/main" val="5011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09E66-BE3C-79FF-8BE2-CD6BA5E31670}"/>
              </a:ext>
            </a:extLst>
          </p:cNvPr>
          <p:cNvSpPr/>
          <p:nvPr/>
        </p:nvSpPr>
        <p:spPr>
          <a:xfrm>
            <a:off x="0" y="2421245"/>
            <a:ext cx="12192000" cy="1966197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1" y="1268835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4270" y="3240999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 smtClean="0"/>
              <a:t>Produto</a:t>
            </a:r>
            <a:r>
              <a:rPr lang="en-US" dirty="0" smtClean="0"/>
              <a:t> </a:t>
            </a:r>
            <a:r>
              <a:rPr lang="en-US" dirty="0" err="1" smtClean="0"/>
              <a:t>Encaminhado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7" y="5203546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600646" y="1111740"/>
            <a:ext cx="7980622" cy="621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 smtClean="0"/>
              <a:t>Ausência</a:t>
            </a:r>
            <a:r>
              <a:rPr lang="en-US" dirty="0" smtClean="0"/>
              <a:t> de </a:t>
            </a:r>
            <a:r>
              <a:rPr lang="en-US" dirty="0" err="1" smtClean="0"/>
              <a:t>regularidade</a:t>
            </a:r>
            <a:r>
              <a:rPr lang="en-US" dirty="0" smtClean="0"/>
              <a:t> de </a:t>
            </a:r>
            <a:r>
              <a:rPr lang="en-US" dirty="0" err="1" smtClean="0"/>
              <a:t>disponibilização</a:t>
            </a:r>
            <a:r>
              <a:rPr lang="en-US" dirty="0" smtClean="0"/>
              <a:t> de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desoneradas</a:t>
            </a:r>
            <a:endParaRPr lang="en-US" dirty="0" smtClean="0"/>
          </a:p>
          <a:p>
            <a:pPr lvl="1"/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en-US" dirty="0" err="1" smtClean="0"/>
              <a:t>previsibilidade</a:t>
            </a:r>
            <a:r>
              <a:rPr lang="en-US" dirty="0" smtClean="0"/>
              <a:t> e </a:t>
            </a: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jurídica</a:t>
            </a:r>
            <a:endParaRPr lang="en-US" dirty="0" smtClean="0"/>
          </a:p>
        </p:txBody>
      </p:sp>
      <p:sp>
        <p:nvSpPr>
          <p:cNvPr id="10" name="TextBox 8"/>
          <p:cNvSpPr txBox="1"/>
          <p:nvPr/>
        </p:nvSpPr>
        <p:spPr>
          <a:xfrm>
            <a:off x="3600646" y="2763142"/>
            <a:ext cx="798062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b="1" i="1" u="sng" dirty="0" err="1" smtClean="0"/>
              <a:t>Portaria</a:t>
            </a:r>
            <a:r>
              <a:rPr lang="en-US" b="1" i="1" u="sng" dirty="0"/>
              <a:t> </a:t>
            </a:r>
            <a:r>
              <a:rPr lang="en-US" b="1" i="1" u="sng" dirty="0" smtClean="0"/>
              <a:t>nº 695/2022/GM/MME</a:t>
            </a:r>
            <a:endParaRPr lang="en-US" b="1" i="1" u="sng" dirty="0"/>
          </a:p>
          <a:p>
            <a:pPr lvl="1"/>
            <a:r>
              <a:rPr lang="en-US" dirty="0" err="1" smtClean="0"/>
              <a:t>Estabelece</a:t>
            </a:r>
            <a:r>
              <a:rPr lang="en-US" dirty="0" smtClean="0"/>
              <a:t> de </a:t>
            </a:r>
            <a:r>
              <a:rPr lang="en-US" dirty="0" err="1" smtClean="0"/>
              <a:t>diretrizes</a:t>
            </a:r>
            <a:r>
              <a:rPr lang="en-US" dirty="0" smtClean="0"/>
              <a:t> para o </a:t>
            </a:r>
            <a:r>
              <a:rPr lang="en-US" dirty="0" err="1" smtClean="0"/>
              <a:t>procedimento</a:t>
            </a:r>
            <a:r>
              <a:rPr lang="en-US" dirty="0" smtClean="0"/>
              <a:t> de </a:t>
            </a:r>
            <a:r>
              <a:rPr lang="en-US" dirty="0" err="1" smtClean="0"/>
              <a:t>disponibilidade</a:t>
            </a:r>
            <a:r>
              <a:rPr lang="en-US" dirty="0" smtClean="0"/>
              <a:t> de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desoneradas</a:t>
            </a:r>
            <a:endParaRPr lang="en-US" dirty="0"/>
          </a:p>
          <a:p>
            <a:pPr lvl="1"/>
            <a:r>
              <a:rPr lang="en-US" dirty="0" err="1" smtClean="0"/>
              <a:t>Mínimo</a:t>
            </a:r>
            <a:r>
              <a:rPr lang="en-US" dirty="0" smtClean="0"/>
              <a:t> de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ofertas</a:t>
            </a:r>
            <a:r>
              <a:rPr lang="en-US" dirty="0" smtClean="0"/>
              <a:t> </a:t>
            </a:r>
            <a:r>
              <a:rPr lang="en-US" dirty="0" err="1" smtClean="0"/>
              <a:t>anuais</a:t>
            </a:r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3600646" y="4886151"/>
            <a:ext cx="8009717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eficiência</a:t>
            </a:r>
            <a:r>
              <a:rPr lang="en-US" dirty="0" smtClean="0"/>
              <a:t> </a:t>
            </a:r>
            <a:r>
              <a:rPr lang="en-US" dirty="0" err="1" smtClean="0"/>
              <a:t>administrativa</a:t>
            </a:r>
            <a:endParaRPr lang="en-US" dirty="0"/>
          </a:p>
          <a:p>
            <a:pPr lvl="1"/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jurídica</a:t>
            </a:r>
            <a:r>
              <a:rPr lang="en-US" dirty="0" smtClean="0"/>
              <a:t> e </a:t>
            </a:r>
            <a:r>
              <a:rPr lang="en-US" dirty="0" err="1" smtClean="0"/>
              <a:t>previsibilidade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setor</a:t>
            </a:r>
            <a:endParaRPr lang="en-US" dirty="0" smtClean="0"/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eficiência</a:t>
            </a:r>
            <a:r>
              <a:rPr lang="en-US" dirty="0" smtClean="0"/>
              <a:t> </a:t>
            </a:r>
            <a:r>
              <a:rPr lang="en-US" dirty="0" err="1" smtClean="0"/>
              <a:t>alocativa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9284B-90B2-0AE6-01C3-E496CF2F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F4F479E9-945B-940E-3A84-367E4323A29F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 smtClean="0"/>
              <a:t>Disponibilidade de áreas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702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09E66-BE3C-79FF-8BE2-CD6BA5E31670}"/>
              </a:ext>
            </a:extLst>
          </p:cNvPr>
          <p:cNvSpPr/>
          <p:nvPr/>
        </p:nvSpPr>
        <p:spPr>
          <a:xfrm>
            <a:off x="0" y="2421245"/>
            <a:ext cx="12192000" cy="1966197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1" y="1268835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4270" y="3240999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 smtClean="0"/>
              <a:t>Produto</a:t>
            </a:r>
            <a:r>
              <a:rPr lang="en-US" dirty="0" smtClean="0"/>
              <a:t> </a:t>
            </a:r>
            <a:r>
              <a:rPr lang="en-US" dirty="0" err="1" smtClean="0"/>
              <a:t>Encaminhado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7" y="5203546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600646" y="1061406"/>
            <a:ext cx="7980622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 smtClean="0"/>
              <a:t>Baixa</a:t>
            </a:r>
            <a:r>
              <a:rPr lang="en-US" dirty="0" smtClean="0"/>
              <a:t> </a:t>
            </a:r>
            <a:r>
              <a:rPr lang="en-US" dirty="0" err="1" smtClean="0"/>
              <a:t>publicidade</a:t>
            </a:r>
            <a:r>
              <a:rPr lang="en-US" dirty="0" smtClean="0"/>
              <a:t>/</a:t>
            </a:r>
            <a:r>
              <a:rPr lang="en-US" dirty="0" err="1" smtClean="0"/>
              <a:t>transparência</a:t>
            </a:r>
            <a:r>
              <a:rPr lang="en-US" dirty="0" smtClean="0"/>
              <a:t> de dados de </a:t>
            </a:r>
            <a:r>
              <a:rPr lang="en-US" dirty="0" err="1" smtClean="0"/>
              <a:t>pesquisa</a:t>
            </a:r>
            <a:r>
              <a:rPr lang="en-US" dirty="0" smtClean="0"/>
              <a:t> mineral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protegidos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sigilo</a:t>
            </a:r>
            <a:endParaRPr lang="en-US" dirty="0" smtClean="0"/>
          </a:p>
          <a:p>
            <a:pPr lvl="1"/>
            <a:r>
              <a:rPr lang="en-US" dirty="0" err="1" smtClean="0"/>
              <a:t>Assimetria</a:t>
            </a:r>
            <a:r>
              <a:rPr lang="en-US" dirty="0" smtClean="0"/>
              <a:t> </a:t>
            </a:r>
            <a:r>
              <a:rPr lang="en-US" dirty="0" err="1" smtClean="0"/>
              <a:t>informacional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agentes</a:t>
            </a:r>
            <a:r>
              <a:rPr lang="en-US" dirty="0" smtClean="0"/>
              <a:t> </a:t>
            </a:r>
            <a:r>
              <a:rPr lang="en-US" dirty="0" err="1" smtClean="0"/>
              <a:t>econômicos</a:t>
            </a:r>
            <a:endParaRPr lang="en-US" dirty="0" smtClean="0"/>
          </a:p>
        </p:txBody>
      </p:sp>
      <p:sp>
        <p:nvSpPr>
          <p:cNvPr id="10" name="TextBox 8"/>
          <p:cNvSpPr txBox="1"/>
          <p:nvPr/>
        </p:nvSpPr>
        <p:spPr>
          <a:xfrm>
            <a:off x="3600646" y="2763142"/>
            <a:ext cx="798062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b="1" i="1" u="sng" dirty="0" err="1" smtClean="0"/>
              <a:t>Portaria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Normativa</a:t>
            </a:r>
            <a:r>
              <a:rPr lang="en-US" b="1" i="1" u="sng" dirty="0" smtClean="0"/>
              <a:t> nº 51/2022/GM/MME</a:t>
            </a:r>
            <a:endParaRPr lang="en-US" b="1" i="1" u="sng" dirty="0"/>
          </a:p>
          <a:p>
            <a:pPr lvl="1"/>
            <a:r>
              <a:rPr lang="en-US" dirty="0" err="1" smtClean="0"/>
              <a:t>Estabelece</a:t>
            </a:r>
            <a:r>
              <a:rPr lang="en-US" dirty="0" smtClean="0"/>
              <a:t> </a:t>
            </a:r>
            <a:r>
              <a:rPr lang="en-US" dirty="0" err="1" smtClean="0"/>
              <a:t>diretrizes</a:t>
            </a:r>
            <a:r>
              <a:rPr lang="en-US" dirty="0" smtClean="0"/>
              <a:t> para a </a:t>
            </a:r>
            <a:r>
              <a:rPr lang="en-US" dirty="0" err="1" smtClean="0"/>
              <a:t>estruturação</a:t>
            </a:r>
            <a:r>
              <a:rPr lang="en-US" dirty="0" smtClean="0"/>
              <a:t> e a </a:t>
            </a:r>
            <a:r>
              <a:rPr lang="en-US" dirty="0" err="1" smtClean="0"/>
              <a:t>disponibilização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r>
              <a:rPr lang="en-US" dirty="0" smtClean="0"/>
              <a:t> de base </a:t>
            </a:r>
            <a:r>
              <a:rPr lang="en-US" dirty="0" err="1" smtClean="0"/>
              <a:t>dedados</a:t>
            </a:r>
            <a:r>
              <a:rPr lang="en-US" dirty="0" smtClean="0"/>
              <a:t> </a:t>
            </a:r>
            <a:r>
              <a:rPr lang="en-US" dirty="0" err="1" smtClean="0"/>
              <a:t>gerados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levantamento</a:t>
            </a:r>
            <a:r>
              <a:rPr lang="en-US" dirty="0" smtClean="0"/>
              <a:t> </a:t>
            </a:r>
            <a:r>
              <a:rPr lang="en-US" dirty="0" err="1" smtClean="0"/>
              <a:t>geológico</a:t>
            </a:r>
            <a:endParaRPr lang="en-US" dirty="0"/>
          </a:p>
          <a:p>
            <a:pPr lvl="1"/>
            <a:r>
              <a:rPr lang="en-US" dirty="0" err="1" smtClean="0"/>
              <a:t>Atividades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desempenhadas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parceria</a:t>
            </a:r>
            <a:r>
              <a:rPr lang="en-US" dirty="0" smtClean="0"/>
              <a:t> entre ANM e CPRM/SGB</a:t>
            </a:r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3600646" y="4886151"/>
            <a:ext cx="8009717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 smtClean="0"/>
              <a:t>Transparência</a:t>
            </a:r>
            <a:endParaRPr lang="en-US" dirty="0"/>
          </a:p>
          <a:p>
            <a:pPr lvl="1"/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disseminação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geológico</a:t>
            </a:r>
            <a:endParaRPr lang="en-US" dirty="0" smtClean="0"/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eficiência</a:t>
            </a:r>
            <a:r>
              <a:rPr lang="en-US" dirty="0" smtClean="0"/>
              <a:t> </a:t>
            </a:r>
            <a:r>
              <a:rPr lang="en-US" dirty="0" err="1" smtClean="0"/>
              <a:t>alocativa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9284B-90B2-0AE6-01C3-E496CF2F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F4F479E9-945B-940E-3A84-367E4323A29F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 smtClean="0"/>
              <a:t>Disponibilização de dados de pesquisa mineral pelas empresas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422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09E66-BE3C-79FF-8BE2-CD6BA5E31670}"/>
              </a:ext>
            </a:extLst>
          </p:cNvPr>
          <p:cNvSpPr/>
          <p:nvPr/>
        </p:nvSpPr>
        <p:spPr>
          <a:xfrm>
            <a:off x="0" y="2421245"/>
            <a:ext cx="12192000" cy="1966197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1" y="1268835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Cenário</a:t>
            </a:r>
            <a:r>
              <a:rPr lang="en-US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4270" y="3240999"/>
            <a:ext cx="317637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7" y="5203546"/>
            <a:ext cx="22614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600646" y="1086332"/>
            <a:ext cx="7980622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 smtClean="0"/>
              <a:t>Assimetria</a:t>
            </a:r>
            <a:r>
              <a:rPr lang="en-US" dirty="0" smtClean="0"/>
              <a:t> </a:t>
            </a:r>
            <a:r>
              <a:rPr lang="en-US" dirty="0" err="1" smtClean="0"/>
              <a:t>informacional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agentes</a:t>
            </a:r>
            <a:r>
              <a:rPr lang="en-US" dirty="0" smtClean="0"/>
              <a:t> </a:t>
            </a:r>
            <a:r>
              <a:rPr lang="en-US" dirty="0" err="1" smtClean="0"/>
              <a:t>econômicos</a:t>
            </a:r>
            <a:endParaRPr lang="en-US" dirty="0" smtClean="0"/>
          </a:p>
          <a:p>
            <a:pPr lvl="1"/>
            <a:r>
              <a:rPr lang="en-US" dirty="0" err="1" smtClean="0"/>
              <a:t>Insuficiência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r>
              <a:rPr lang="en-US" dirty="0" smtClean="0"/>
              <a:t> para </a:t>
            </a:r>
            <a:r>
              <a:rPr lang="en-US" dirty="0" err="1" smtClean="0"/>
              <a:t>aumento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geológico</a:t>
            </a:r>
            <a:endParaRPr lang="en-US" dirty="0" smtClean="0"/>
          </a:p>
        </p:txBody>
      </p:sp>
      <p:sp>
        <p:nvSpPr>
          <p:cNvPr id="10" name="TextBox 8"/>
          <p:cNvSpPr txBox="1"/>
          <p:nvPr/>
        </p:nvSpPr>
        <p:spPr>
          <a:xfrm>
            <a:off x="3600646" y="2763142"/>
            <a:ext cx="798062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b="1" i="1" u="sng" dirty="0" err="1" smtClean="0"/>
              <a:t>Proposta</a:t>
            </a:r>
            <a:r>
              <a:rPr lang="en-US" b="1" i="1" u="sng" dirty="0" smtClean="0"/>
              <a:t> de </a:t>
            </a:r>
            <a:r>
              <a:rPr lang="en-US" b="1" i="1" u="sng" dirty="0" err="1" smtClean="0"/>
              <a:t>Portaria</a:t>
            </a:r>
            <a:endParaRPr lang="en-US" b="1" i="1" u="sng" dirty="0"/>
          </a:p>
          <a:p>
            <a:pPr lvl="1"/>
            <a:r>
              <a:rPr lang="en-US" dirty="0" err="1" smtClean="0"/>
              <a:t>Autoriza</a:t>
            </a:r>
            <a:r>
              <a:rPr lang="en-US" dirty="0" smtClean="0"/>
              <a:t> a CPRM/SGB realizer </a:t>
            </a:r>
            <a:r>
              <a:rPr lang="en-US" dirty="0" err="1" smtClean="0"/>
              <a:t>parceria</a:t>
            </a:r>
            <a:r>
              <a:rPr lang="en-US" dirty="0" smtClean="0"/>
              <a:t> com </a:t>
            </a:r>
            <a:r>
              <a:rPr lang="en-US" dirty="0" err="1" smtClean="0"/>
              <a:t>entidades</a:t>
            </a:r>
            <a:r>
              <a:rPr lang="en-US" dirty="0" smtClean="0"/>
              <a:t> </a:t>
            </a:r>
            <a:r>
              <a:rPr lang="en-US" dirty="0" err="1" smtClean="0"/>
              <a:t>privadas</a:t>
            </a:r>
            <a:r>
              <a:rPr lang="en-US" dirty="0" smtClean="0"/>
              <a:t> para </a:t>
            </a:r>
            <a:r>
              <a:rPr lang="en-US" dirty="0" err="1" smtClean="0"/>
              <a:t>executar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minerária</a:t>
            </a:r>
            <a:endParaRPr lang="en-US" dirty="0"/>
          </a:p>
          <a:p>
            <a:pPr lvl="1"/>
            <a:r>
              <a:rPr lang="en-US" dirty="0" smtClean="0"/>
              <a:t>MME/SGM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supervisora</a:t>
            </a:r>
            <a:r>
              <a:rPr lang="en-US" dirty="0" smtClean="0"/>
              <a:t> do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parceria</a:t>
            </a:r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3600646" y="4886151"/>
            <a:ext cx="8009717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572138" lvl="1" indent="-286069" algn="just">
              <a:lnSpc>
                <a:spcPts val="2500"/>
              </a:lnSpc>
              <a:buFont typeface="Arial"/>
              <a:buChar char="•"/>
            </a:lvl2pPr>
          </a:lstStyle>
          <a:p>
            <a:pPr lvl="1"/>
            <a:r>
              <a:rPr lang="en-US" dirty="0" err="1" smtClean="0"/>
              <a:t>Fortalecimento</a:t>
            </a:r>
            <a:r>
              <a:rPr lang="en-US" dirty="0" smtClean="0"/>
              <a:t> da </a:t>
            </a:r>
            <a:r>
              <a:rPr lang="en-US" dirty="0" err="1" smtClean="0"/>
              <a:t>governança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endParaRPr lang="en-US" dirty="0"/>
          </a:p>
          <a:p>
            <a:pPr lvl="1"/>
            <a:r>
              <a:rPr lang="en-US" dirty="0" err="1" smtClean="0"/>
              <a:t>Incremento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geológico</a:t>
            </a:r>
            <a:r>
              <a:rPr lang="en-US" dirty="0" smtClean="0"/>
              <a:t> do </a:t>
            </a:r>
            <a:r>
              <a:rPr lang="en-US" dirty="0" err="1" smtClean="0"/>
              <a:t>território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endParaRPr lang="en-US" dirty="0" smtClean="0"/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eficiência</a:t>
            </a:r>
            <a:r>
              <a:rPr lang="en-US" dirty="0" smtClean="0"/>
              <a:t> </a:t>
            </a:r>
            <a:r>
              <a:rPr lang="en-US" dirty="0" err="1" smtClean="0"/>
              <a:t>alocativa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9284B-90B2-0AE6-01C3-E496CF2F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F4F479E9-945B-940E-3A84-367E4323A29F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 smtClean="0"/>
              <a:t>Parceria com a iniciativa privada para a pesquisa mineral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20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0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4C7CEEE5-FBD2-4CB3-BD88-C9469EEE1B41}"/>
              </a:ext>
            </a:extLst>
          </p:cNvPr>
          <p:cNvSpPr txBox="1"/>
          <p:nvPr/>
        </p:nvSpPr>
        <p:spPr>
          <a:xfrm>
            <a:off x="157234" y="3494959"/>
            <a:ext cx="5561925" cy="369332"/>
          </a:xfrm>
          <a:prstGeom prst="rect">
            <a:avLst/>
          </a:prstGeom>
          <a:solidFill>
            <a:srgbClr val="3B67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Participação Especial</a:t>
            </a:r>
            <a:endParaRPr lang="pt-BR" i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204294" y="259289"/>
            <a:ext cx="10943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Aumento na arrecadação de participações governamentais e excedente em óleo da União</a:t>
            </a:r>
            <a:endParaRPr lang="pt-BR" sz="2800" b="0" i="1" dirty="0"/>
          </a:p>
        </p:txBody>
      </p:sp>
      <p:sp>
        <p:nvSpPr>
          <p:cNvPr id="19" name="Retângulo 18"/>
          <p:cNvSpPr/>
          <p:nvPr/>
        </p:nvSpPr>
        <p:spPr>
          <a:xfrm>
            <a:off x="204295" y="2525677"/>
            <a:ext cx="551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i="1" dirty="0"/>
              <a:t>Compensação financeira devida à União, aos Estados, ao DF e aos Municípios beneficiários pelas empresas que produzem petróleo e gás natural no território brasileiro.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C7CEEE5-FBD2-4CB3-BD88-C9469EEE1B41}"/>
              </a:ext>
            </a:extLst>
          </p:cNvPr>
          <p:cNvSpPr txBox="1"/>
          <p:nvPr/>
        </p:nvSpPr>
        <p:spPr>
          <a:xfrm>
            <a:off x="6162865" y="2088376"/>
            <a:ext cx="5810599" cy="369332"/>
          </a:xfrm>
          <a:prstGeom prst="rect">
            <a:avLst/>
          </a:prstGeom>
          <a:solidFill>
            <a:srgbClr val="3B67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Excedente em óleo da União</a:t>
            </a:r>
            <a:endParaRPr lang="pt-BR" sz="1400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C7CEEE5-FBD2-4CB3-BD88-C9469EEE1B41}"/>
              </a:ext>
            </a:extLst>
          </p:cNvPr>
          <p:cNvSpPr txBox="1"/>
          <p:nvPr/>
        </p:nvSpPr>
        <p:spPr>
          <a:xfrm>
            <a:off x="204294" y="2088376"/>
            <a:ext cx="5514865" cy="369332"/>
          </a:xfrm>
          <a:prstGeom prst="rect">
            <a:avLst/>
          </a:prstGeom>
          <a:solidFill>
            <a:srgbClr val="3B67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Royalties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7234" y="3928890"/>
            <a:ext cx="5561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i="1" dirty="0"/>
              <a:t>Compensação financeira extraordinária paga pelas empresas que operam campos de petróleo e gás natural de grande volume de produção.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450885" y="4775757"/>
            <a:ext cx="4974621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pt-BR" sz="1600" dirty="0"/>
              <a:t>De 2019 a abril de 2022 já foram arrecadados </a:t>
            </a:r>
            <a:r>
              <a:rPr lang="pt-BR" sz="2000" dirty="0">
                <a:solidFill>
                  <a:srgbClr val="002060"/>
                </a:solidFill>
              </a:rPr>
              <a:t>R$ 282,64 bilhões </a:t>
            </a:r>
            <a:r>
              <a:rPr lang="pt-BR" sz="1600" dirty="0"/>
              <a:t>a título de participações governamentais, um </a:t>
            </a:r>
            <a:r>
              <a:rPr lang="pt-BR" sz="2000" dirty="0">
                <a:solidFill>
                  <a:srgbClr val="002060"/>
                </a:solidFill>
              </a:rPr>
              <a:t>aumento de quase 209% </a:t>
            </a:r>
            <a:r>
              <a:rPr lang="pt-BR" sz="1600" dirty="0"/>
              <a:t>da arrecadação obtida entre os anos de 2015 e 2018.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162865" y="2531228"/>
            <a:ext cx="581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i="1" dirty="0"/>
              <a:t>Recursos arrecadados pela União com a venda do Excedente em óleo oriundos dos contratos de Partilha da Produção.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4294" y="1306220"/>
            <a:ext cx="11769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Compõem as participações governamentais os </a:t>
            </a:r>
            <a:r>
              <a:rPr lang="pt-BR" i="1" dirty="0">
                <a:solidFill>
                  <a:srgbClr val="00973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royalties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, as </a:t>
            </a:r>
            <a:r>
              <a:rPr lang="pt-BR" i="1" dirty="0">
                <a:solidFill>
                  <a:srgbClr val="00973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participações especiais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, as </a:t>
            </a:r>
            <a:r>
              <a:rPr lang="pt-BR" i="1" dirty="0">
                <a:solidFill>
                  <a:srgbClr val="00973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taxas de ocupação ou retenção de áreas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 e os </a:t>
            </a:r>
            <a:r>
              <a:rPr lang="pt-BR" i="1" dirty="0">
                <a:solidFill>
                  <a:srgbClr val="00973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bônus de assinatura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t-BR" i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6620772" y="3162019"/>
            <a:ext cx="489478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pt-BR" sz="1600" dirty="0"/>
              <a:t>De 2019 a 2022 já foram arrecadados </a:t>
            </a:r>
            <a:r>
              <a:rPr lang="pt-BR" sz="2000" dirty="0">
                <a:solidFill>
                  <a:srgbClr val="002060"/>
                </a:solidFill>
              </a:rPr>
              <a:t>R$ 3,9 bilhões</a:t>
            </a:r>
            <a:r>
              <a:rPr lang="pt-BR" sz="1600" dirty="0"/>
              <a:t>.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endParaRPr lang="pt-BR" sz="1600" dirty="0"/>
          </a:p>
        </p:txBody>
      </p:sp>
      <p:sp>
        <p:nvSpPr>
          <p:cNvPr id="17" name="Retângulo 16"/>
          <p:cNvSpPr/>
          <p:nvPr/>
        </p:nvSpPr>
        <p:spPr>
          <a:xfrm>
            <a:off x="6162865" y="3684034"/>
            <a:ext cx="5810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b="1" dirty="0"/>
              <a:t>Em função da realização dos leilões do excedente da cessão onerosa, iniciou-se, em 2022, o recebimento de uma parcela significativa do óleo da união oriunda dos campos de Sépia, Atapu e, principalmente, Búzios, que já estão em produção.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7081576" y="4883007"/>
            <a:ext cx="3973174" cy="8925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pt-BR" sz="1600" dirty="0"/>
              <a:t>Estima-se que a venda acumulada do excedente em óleo da União chegue a mais </a:t>
            </a:r>
            <a:r>
              <a:rPr lang="pt-BR" sz="2000" dirty="0">
                <a:solidFill>
                  <a:srgbClr val="002060"/>
                </a:solidFill>
              </a:rPr>
              <a:t>R$ 42 bilhões </a:t>
            </a:r>
            <a:r>
              <a:rPr lang="pt-BR" sz="1600" dirty="0"/>
              <a:t>entre 2022 e 2025. </a:t>
            </a:r>
          </a:p>
        </p:txBody>
      </p:sp>
    </p:spTree>
    <p:extLst>
      <p:ext uri="{BB962C8B-B14F-4D97-AF65-F5344CB8AC3E}">
        <p14:creationId xmlns:p14="http://schemas.microsoft.com/office/powerpoint/2010/main" val="13146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136248" y="250596"/>
            <a:ext cx="5387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dirty="0"/>
              <a:t>Novo Mercado de Gás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204294" y="1129638"/>
            <a:ext cx="5514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pt-BR" sz="1600" b="1" dirty="0"/>
              <a:t>OBJETIVO: </a:t>
            </a:r>
            <a:r>
              <a:rPr lang="pt-BR" sz="1600" dirty="0"/>
              <a:t>Formação de um mercado de gás natural aberto, dinâmico e competitivo.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181E94E-C516-F921-6ADF-5E51BBB2C75C}"/>
              </a:ext>
            </a:extLst>
          </p:cNvPr>
          <p:cNvSpPr txBox="1"/>
          <p:nvPr/>
        </p:nvSpPr>
        <p:spPr>
          <a:xfrm>
            <a:off x="204294" y="2163618"/>
            <a:ext cx="551486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lvl="0" defTabSz="457200">
              <a:defRPr sz="1600" b="1"/>
            </a:lvl1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dirty="0"/>
              <a:t>Promoção da concorrência.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dirty="0"/>
              <a:t>Integração do setor de gás com o elétrico e industrial.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dirty="0"/>
              <a:t>Harmonização das regulações estaduais e federal.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0" dirty="0"/>
              <a:t>Remoção das barreiras tributárias.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59C2B59-621C-C88A-E489-C3B11A9FCA6F}"/>
              </a:ext>
            </a:extLst>
          </p:cNvPr>
          <p:cNvSpPr txBox="1"/>
          <p:nvPr/>
        </p:nvSpPr>
        <p:spPr>
          <a:xfrm>
            <a:off x="204294" y="3937935"/>
            <a:ext cx="570446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lvl="0" defTabSz="457200">
              <a:defRPr sz="1600" b="0"/>
            </a:lvl1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Maior aproveitamento do gás natural, em especial do </a:t>
            </a:r>
            <a:r>
              <a:rPr lang="pt-BR" dirty="0" err="1"/>
              <a:t>pré</a:t>
            </a:r>
            <a:r>
              <a:rPr lang="pt-BR" dirty="0"/>
              <a:t>-sal.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Mais investimentos em infraestrutura de escoamento, processamento e transporte de gás natural.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Aumento da competição na geração termelétrica a gás com redução do preço da energia.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Maior competitividade da indústria nacional - celulose, cerâmica, fertilizantes, petroquímica, siderurgia, etc.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C7CEEE5-FBD2-4CB3-BD88-C9469EEE1B41}"/>
              </a:ext>
            </a:extLst>
          </p:cNvPr>
          <p:cNvSpPr txBox="1"/>
          <p:nvPr/>
        </p:nvSpPr>
        <p:spPr>
          <a:xfrm>
            <a:off x="204294" y="1794286"/>
            <a:ext cx="5514865" cy="369332"/>
          </a:xfrm>
          <a:prstGeom prst="rect">
            <a:avLst/>
          </a:prstGeom>
          <a:solidFill>
            <a:srgbClr val="3B67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Pilares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C7CEEE5-FBD2-4CB3-BD88-C9469EEE1B41}"/>
              </a:ext>
            </a:extLst>
          </p:cNvPr>
          <p:cNvSpPr txBox="1"/>
          <p:nvPr/>
        </p:nvSpPr>
        <p:spPr>
          <a:xfrm>
            <a:off x="204294" y="3568603"/>
            <a:ext cx="5514865" cy="369332"/>
          </a:xfrm>
          <a:prstGeom prst="rect">
            <a:avLst/>
          </a:prstGeom>
          <a:solidFill>
            <a:srgbClr val="3B67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Resultados Esperados</a:t>
            </a:r>
          </a:p>
        </p:txBody>
      </p:sp>
      <p:pic>
        <p:nvPicPr>
          <p:cNvPr id="30" name="Espaço Reservado para Imagem 10" descr="Logotipo, Ícone, nome da empresa&#10;&#10;Descrição gerada automaticamente">
            <a:extLst>
              <a:ext uri="{FF2B5EF4-FFF2-40B4-BE49-F238E27FC236}">
                <a16:creationId xmlns:a16="http://schemas.microsoft.com/office/drawing/2014/main" id="{B1EEF3FB-35EC-DD1B-8919-95DCC5017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9123" y="209536"/>
            <a:ext cx="1211612" cy="1251670"/>
          </a:xfrm>
          <a:prstGeom prst="ellipse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4C7CEEE5-FBD2-4CB3-BD88-C9469EEE1B41}"/>
              </a:ext>
            </a:extLst>
          </p:cNvPr>
          <p:cNvSpPr txBox="1"/>
          <p:nvPr/>
        </p:nvSpPr>
        <p:spPr>
          <a:xfrm>
            <a:off x="6292946" y="1794286"/>
            <a:ext cx="5514865" cy="369332"/>
          </a:xfrm>
          <a:prstGeom prst="rect">
            <a:avLst/>
          </a:prstGeom>
          <a:solidFill>
            <a:srgbClr val="3B67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Principais Instrumentos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181E94E-C516-F921-6ADF-5E51BBB2C75C}"/>
              </a:ext>
            </a:extLst>
          </p:cNvPr>
          <p:cNvSpPr txBox="1"/>
          <p:nvPr/>
        </p:nvSpPr>
        <p:spPr>
          <a:xfrm>
            <a:off x="6292946" y="2163618"/>
            <a:ext cx="58990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lvl="0" defTabSz="457200">
              <a:defRPr sz="1600" b="1"/>
            </a:lvl1pPr>
          </a:lstStyle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0" dirty="0"/>
              <a:t>Nova Lei do Gás - Lei nº 14.134/2021.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0" dirty="0"/>
              <a:t>Decreto Regulamentador - Decreto nº 10.712/2021.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0" dirty="0"/>
              <a:t>RCNPE nº 3/2022.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C7CEEE5-FBD2-4CB3-BD88-C9469EEE1B41}"/>
              </a:ext>
            </a:extLst>
          </p:cNvPr>
          <p:cNvSpPr txBox="1"/>
          <p:nvPr/>
        </p:nvSpPr>
        <p:spPr>
          <a:xfrm>
            <a:off x="6292946" y="3568603"/>
            <a:ext cx="5514865" cy="369332"/>
          </a:xfrm>
          <a:prstGeom prst="rect">
            <a:avLst/>
          </a:prstGeom>
          <a:solidFill>
            <a:srgbClr val="3B67A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Resultados Parciais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181E94E-C516-F921-6ADF-5E51BBB2C75C}"/>
              </a:ext>
            </a:extLst>
          </p:cNvPr>
          <p:cNvSpPr txBox="1"/>
          <p:nvPr/>
        </p:nvSpPr>
        <p:spPr>
          <a:xfrm>
            <a:off x="6292946" y="3937935"/>
            <a:ext cx="58990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lvl="0" defTabSz="457200">
              <a:defRPr sz="1600" b="1"/>
            </a:lvl1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0" dirty="0"/>
              <a:t>Novos ofertantes de gás natural.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0" dirty="0"/>
              <a:t>Novos consumidores livres.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0" dirty="0"/>
              <a:t>Processos competitivos das distribuidoras de gás canalizado para aquisição de gás natural.</a:t>
            </a:r>
            <a:endParaRPr lang="pt-B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0" dirty="0"/>
              <a:t>Processos para expansão do sistema de transporte.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0" dirty="0"/>
              <a:t>Diversificação de fontes e modais de suprimento de gás natural.</a:t>
            </a:r>
          </a:p>
        </p:txBody>
      </p:sp>
    </p:spTree>
    <p:extLst>
      <p:ext uri="{BB962C8B-B14F-4D97-AF65-F5344CB8AC3E}">
        <p14:creationId xmlns:p14="http://schemas.microsoft.com/office/powerpoint/2010/main" val="38895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4CBAAF-7528-AD1B-B69B-ADBEECB2DD7D}"/>
              </a:ext>
            </a:extLst>
          </p:cNvPr>
          <p:cNvSpPr txBox="1"/>
          <p:nvPr/>
        </p:nvSpPr>
        <p:spPr>
          <a:xfrm>
            <a:off x="53790" y="63959"/>
            <a:ext cx="1197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Estratégia Federal de Incentivo ao Uso Sustentável de Biogás e </a:t>
            </a:r>
            <a:r>
              <a:rPr lang="pt-BR" sz="2800" dirty="0" err="1"/>
              <a:t>Biometano</a:t>
            </a:r>
            <a:endParaRPr lang="pt-BR" sz="2800" dirty="0"/>
          </a:p>
        </p:txBody>
      </p:sp>
      <p:sp>
        <p:nvSpPr>
          <p:cNvPr id="12" name="Retângulo 11"/>
          <p:cNvSpPr/>
          <p:nvPr/>
        </p:nvSpPr>
        <p:spPr>
          <a:xfrm>
            <a:off x="2008097" y="4159158"/>
            <a:ext cx="391757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700" dirty="0">
                <a:ea typeface="Calibri" panose="020F0502020204030204" pitchFamily="34" charset="0"/>
              </a:rPr>
              <a:t>Alteração da </a:t>
            </a:r>
            <a:r>
              <a:rPr lang="pt-BR" sz="1700" b="1" dirty="0">
                <a:ea typeface="Calibri" panose="020F0502020204030204" pitchFamily="34" charset="0"/>
              </a:rPr>
              <a:t>Portaria </a:t>
            </a:r>
            <a:r>
              <a:rPr lang="pt-BR" sz="1700" b="1" dirty="0"/>
              <a:t>Normativa 19/GM/MME/2021 </a:t>
            </a:r>
            <a:r>
              <a:rPr lang="pt-BR" sz="1700" dirty="0"/>
              <a:t>instituiu a produção de </a:t>
            </a:r>
            <a:r>
              <a:rPr lang="pt-BR" sz="1700" dirty="0" err="1"/>
              <a:t>biometano</a:t>
            </a:r>
            <a:r>
              <a:rPr lang="pt-BR" sz="1700" dirty="0"/>
              <a:t> na lista de projetos de infraestrutura que podem obter benefícios fiscais no âmbito do Regime Especial de Incentivos para o Desenvolvimento da Infraestrutura (REIDI)</a:t>
            </a:r>
            <a:endParaRPr lang="pt-BR" sz="1700" b="1" dirty="0">
              <a:ea typeface="Calibri" panose="020F050202020403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1849" y="660260"/>
            <a:ext cx="56656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700" b="1" dirty="0" err="1">
                <a:ea typeface="Calibri" panose="020F0502020204030204" pitchFamily="34" charset="0"/>
              </a:rPr>
              <a:t>Biometano</a:t>
            </a:r>
            <a:r>
              <a:rPr lang="pt-BR" sz="1700" b="1" dirty="0">
                <a:ea typeface="Calibri" panose="020F0502020204030204" pitchFamily="34" charset="0"/>
              </a:rPr>
              <a:t>: </a:t>
            </a:r>
            <a:r>
              <a:rPr lang="pt-BR" sz="1700" dirty="0"/>
              <a:t>biocombustível gasoso constituído essencialmente de metano, derivado da purificação do biogás.</a:t>
            </a:r>
            <a:endParaRPr lang="pt-BR" sz="1700" b="1" dirty="0">
              <a:ea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024284" y="778724"/>
            <a:ext cx="531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dirty="0">
                <a:ea typeface="Calibri" panose="020F0502020204030204" pitchFamily="34" charset="0"/>
                <a:sym typeface="Symbol" panose="05050102010706020507" pitchFamily="18" charset="2"/>
              </a:rPr>
              <a:t> </a:t>
            </a:r>
            <a:r>
              <a:rPr lang="pt-BR" dirty="0">
                <a:ea typeface="Calibri" panose="020F0502020204030204" pitchFamily="34" charset="0"/>
              </a:rPr>
              <a:t>HOJE: </a:t>
            </a:r>
            <a:r>
              <a:rPr lang="pt-BR" b="1" dirty="0">
                <a:ea typeface="Calibri" panose="020F0502020204030204" pitchFamily="34" charset="0"/>
              </a:rPr>
              <a:t>5 unidades produtoras autorizadas pela ANP</a:t>
            </a:r>
          </a:p>
          <a:p>
            <a:pPr lvl="0" algn="just">
              <a:spcBef>
                <a:spcPts val="600"/>
              </a:spcBef>
              <a:defRPr/>
            </a:pPr>
            <a:r>
              <a:rPr lang="pt-BR" sz="1700" dirty="0">
                <a:ea typeface="Calibri" panose="020F0502020204030204" pitchFamily="34" charset="0"/>
              </a:rPr>
              <a:t>Capacidade produtiva: 387.113 Nm</a:t>
            </a:r>
            <a:r>
              <a:rPr lang="pt-BR" sz="1700" baseline="30000" dirty="0">
                <a:ea typeface="Calibri" panose="020F0502020204030204" pitchFamily="34" charset="0"/>
              </a:rPr>
              <a:t>3</a:t>
            </a:r>
            <a:r>
              <a:rPr lang="pt-BR" sz="1700" dirty="0">
                <a:ea typeface="Calibri" panose="020F0502020204030204" pitchFamily="34" charset="0"/>
              </a:rPr>
              <a:t>/dia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024284" y="1673822"/>
            <a:ext cx="531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dirty="0">
                <a:ea typeface="Calibri" panose="020F0502020204030204" pitchFamily="34" charset="0"/>
                <a:sym typeface="Symbol" panose="05050102010706020507" pitchFamily="18" charset="2"/>
              </a:rPr>
              <a:t> </a:t>
            </a:r>
            <a:r>
              <a:rPr lang="pt-BR" dirty="0">
                <a:ea typeface="Calibri" panose="020F0502020204030204" pitchFamily="34" charset="0"/>
              </a:rPr>
              <a:t>9 processos de novas instalações em curso na ANP:</a:t>
            </a:r>
            <a:endParaRPr lang="pt-BR" b="1" dirty="0">
              <a:ea typeface="Calibri" panose="020F0502020204030204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57165"/>
              </p:ext>
            </p:extLst>
          </p:nvPr>
        </p:nvGraphicFramePr>
        <p:xfrm>
          <a:off x="6051179" y="2156654"/>
          <a:ext cx="5979457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269">
                  <a:extLst>
                    <a:ext uri="{9D8B030D-6E8A-4147-A177-3AD203B41FA5}">
                      <a16:colId xmlns:a16="http://schemas.microsoft.com/office/drawing/2014/main" val="1717361720"/>
                    </a:ext>
                  </a:extLst>
                </a:gridCol>
                <a:gridCol w="1730188">
                  <a:extLst>
                    <a:ext uri="{9D8B030D-6E8A-4147-A177-3AD203B41FA5}">
                      <a16:colId xmlns:a16="http://schemas.microsoft.com/office/drawing/2014/main" val="2346782815"/>
                    </a:ext>
                  </a:extLst>
                </a:gridCol>
              </a:tblGrid>
              <a:tr h="290084"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Empresa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Município/UF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83088"/>
                  </a:ext>
                </a:extLst>
              </a:tr>
              <a:tr h="290084">
                <a:tc>
                  <a:txBody>
                    <a:bodyPr/>
                    <a:lstStyle/>
                    <a:p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Cocal Energia </a:t>
                      </a:r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Ltda</a:t>
                      </a:r>
                      <a:endParaRPr lang="pt-BR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Narandiba/SP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277040"/>
                  </a:ext>
                </a:extLst>
              </a:tr>
              <a:tr h="290084">
                <a:tc>
                  <a:txBody>
                    <a:bodyPr/>
                    <a:lstStyle/>
                    <a:p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CRI </a:t>
                      </a:r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Geo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 Biogás S.A.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Elias Fausto/SP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4692"/>
                  </a:ext>
                </a:extLst>
              </a:tr>
              <a:tr h="290084">
                <a:tc>
                  <a:txBody>
                    <a:bodyPr/>
                    <a:lstStyle/>
                    <a:p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Engep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 Ambiental </a:t>
                      </a:r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Ltda</a:t>
                      </a:r>
                      <a:endParaRPr lang="pt-BR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Jambeiro/SP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0565"/>
                  </a:ext>
                </a:extLst>
              </a:tr>
              <a:tr h="290084">
                <a:tc>
                  <a:txBody>
                    <a:bodyPr/>
                    <a:lstStyle/>
                    <a:p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Geo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 Elétrica </a:t>
                      </a:r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Tamboara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Bionenergia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Ltda</a:t>
                      </a:r>
                      <a:endParaRPr lang="pt-BR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Tamboara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/PR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618138"/>
                  </a:ext>
                </a:extLst>
              </a:tr>
              <a:tr h="290084">
                <a:tc>
                  <a:txBody>
                    <a:bodyPr/>
                    <a:lstStyle/>
                    <a:p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Raizen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 Energia S.A.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Piracicaba/SP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859186"/>
                  </a:ext>
                </a:extLst>
              </a:tr>
              <a:tr h="290084">
                <a:tc>
                  <a:txBody>
                    <a:bodyPr/>
                    <a:lstStyle/>
                    <a:p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Raizen-Geo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 Biogás Costa Pinto </a:t>
                      </a:r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Ltda</a:t>
                      </a:r>
                      <a:endParaRPr lang="pt-BR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Piracicaba/SP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37715"/>
                  </a:ext>
                </a:extLst>
              </a:tr>
              <a:tr h="290084">
                <a:tc>
                  <a:txBody>
                    <a:bodyPr/>
                    <a:lstStyle/>
                    <a:p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SCBIO Energias Renováveis SPE </a:t>
                      </a:r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Ltda</a:t>
                      </a:r>
                      <a:endParaRPr lang="pt-BR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Campos Novos/SC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01041"/>
                  </a:ext>
                </a:extLst>
              </a:tr>
              <a:tr h="318208">
                <a:tc>
                  <a:txBody>
                    <a:bodyPr/>
                    <a:lstStyle/>
                    <a:p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SPE Central de Tratamento Integrado Resíduo Zero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Porto Alegre/RS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57050"/>
                  </a:ext>
                </a:extLst>
              </a:tr>
              <a:tr h="290084">
                <a:tc>
                  <a:txBody>
                    <a:bodyPr/>
                    <a:lstStyle/>
                    <a:p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UISA </a:t>
                      </a:r>
                      <a:r>
                        <a:rPr lang="pt-BR" sz="1600" baseline="0" dirty="0" err="1">
                          <a:solidFill>
                            <a:schemeClr val="tx1"/>
                          </a:solidFill>
                        </a:rPr>
                        <a:t>Geo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 Biogás S.A.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Nova Olímpia/MT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72695"/>
                  </a:ext>
                </a:extLst>
              </a:tr>
              <a:tr h="290084"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>
                          <a:solidFill>
                            <a:schemeClr val="tx1"/>
                          </a:solidFill>
                        </a:rPr>
                        <a:t>Capacidade máxima de produção (Nm</a:t>
                      </a:r>
                      <a:r>
                        <a:rPr lang="pt-BR" sz="1600" b="1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</a:rPr>
                        <a:t>/dia)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>
                          <a:solidFill>
                            <a:schemeClr val="tx1"/>
                          </a:solidFill>
                        </a:rPr>
                        <a:t>319.498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0121"/>
                  </a:ext>
                </a:extLst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277907" y="2589033"/>
            <a:ext cx="5271245" cy="14003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700" b="1" dirty="0">
                <a:ea typeface="Calibri" panose="020F0502020204030204" pitchFamily="34" charset="0"/>
              </a:rPr>
              <a:t>Decreto 11.003, de 21 de março de 2022</a:t>
            </a:r>
          </a:p>
          <a:p>
            <a:pPr lvl="0" algn="just">
              <a:defRPr/>
            </a:pPr>
            <a:r>
              <a:rPr lang="pt-BR" sz="1700" dirty="0">
                <a:ea typeface="Calibri" panose="020F0502020204030204" pitchFamily="34" charset="0"/>
              </a:rPr>
              <a:t>Instituiu a Estratégia Federal de Incentivo ao Uso Sustentável de Biogás e </a:t>
            </a:r>
            <a:r>
              <a:rPr lang="pt-BR" sz="1700" dirty="0" err="1">
                <a:ea typeface="Calibri" panose="020F0502020204030204" pitchFamily="34" charset="0"/>
              </a:rPr>
              <a:t>Biometano</a:t>
            </a:r>
            <a:r>
              <a:rPr lang="pt-BR" sz="1700" dirty="0">
                <a:ea typeface="Calibri" panose="020F0502020204030204" pitchFamily="34" charset="0"/>
              </a:rPr>
              <a:t> com o objetivo principal de reduzir as emissões de metano, compromisso assumido pelo Brasil na COP 26, em Glasgow.</a:t>
            </a:r>
          </a:p>
        </p:txBody>
      </p:sp>
      <p:sp>
        <p:nvSpPr>
          <p:cNvPr id="2" name="Chave Esquerda 1"/>
          <p:cNvSpPr/>
          <p:nvPr/>
        </p:nvSpPr>
        <p:spPr>
          <a:xfrm rot="16200000">
            <a:off x="2799889" y="-1439773"/>
            <a:ext cx="227282" cy="5576047"/>
          </a:xfrm>
          <a:prstGeom prst="leftBrac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49" y="4466703"/>
            <a:ext cx="1856249" cy="12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923364" y="1577469"/>
            <a:ext cx="4405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pt-BR" sz="1600" dirty="0">
                <a:ea typeface="Calibri" panose="020F0502020204030204" pitchFamily="34" charset="0"/>
              </a:rPr>
              <a:t>Equivalente e intercambiável com o gás natural;</a:t>
            </a:r>
          </a:p>
          <a:p>
            <a:pPr lvl="0" algn="just">
              <a:defRPr/>
            </a:pPr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pt-BR" sz="1600" dirty="0">
                <a:ea typeface="Calibri" panose="020F0502020204030204" pitchFamily="34" charset="0"/>
              </a:rPr>
              <a:t>Injetável na rede de distribuição de gás natural;</a:t>
            </a:r>
          </a:p>
          <a:p>
            <a:pPr lvl="0" algn="just">
              <a:defRPr/>
            </a:pPr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▪</a:t>
            </a:r>
            <a:r>
              <a:rPr lang="pt-BR" sz="1600" dirty="0">
                <a:ea typeface="Calibri" panose="020F0502020204030204" pitchFamily="34" charset="0"/>
              </a:rPr>
              <a:t>Utilizável em veículos leves e pesados</a:t>
            </a:r>
          </a:p>
        </p:txBody>
      </p:sp>
    </p:spTree>
    <p:extLst>
      <p:ext uri="{BB962C8B-B14F-4D97-AF65-F5344CB8AC3E}">
        <p14:creationId xmlns:p14="http://schemas.microsoft.com/office/powerpoint/2010/main" val="18291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4CBAAF-7528-AD1B-B69B-ADBEECB2DD7D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 err="1"/>
              <a:t>Monofasia</a:t>
            </a:r>
            <a:r>
              <a:rPr lang="pt-BR" sz="2800" dirty="0"/>
              <a:t> do ICMS para combustíveis e </a:t>
            </a:r>
            <a:r>
              <a:rPr lang="pt-BR" sz="2800" dirty="0" smtClean="0"/>
              <a:t>essencialidade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18690" y="672397"/>
            <a:ext cx="11468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Lei Complementar nº 192/2022: incidência única </a:t>
            </a:r>
            <a:r>
              <a:rPr lang="pt-BR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 ICMS (monofasia) para o diesel, biodiesel, gasolina, etanol anidro e GLP, com alíquotas uniformes e do tipo </a:t>
            </a:r>
            <a:r>
              <a:rPr lang="pt-BR" sz="20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 rem</a:t>
            </a:r>
            <a:r>
              <a:rPr lang="pt-BR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(por unidade de medida) em todo o território nacional. Adicionalmente, reduziu-se a zero a alíquota dos tributos federais incidentes sobre o óleo diesel e o biodiesel até 31/12/2022. Além de reduzir os preços, medida tem o poder de: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simplificar as obrigações tributárias desse setor;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diminuir sonegação fiscal; e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suavizar a volatilidade dos preços.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62" y="3318346"/>
            <a:ext cx="5113286" cy="2371254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8686" y="3468937"/>
            <a:ext cx="68520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Lei Complementar nº 194/2022 </a:t>
            </a:r>
            <a:r>
              <a:rPr lang="pt-BR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classificou como bens ou serviços essenciais os combustíveis, o gás natural, a energia elétrica, o transporte coletivo e as comunicações, impondo uma alíquota máxima para o ICMS nessas operações. Além disso, reduziu-se a zero, até 31/12/2022, as alíquotas dos tributos federais incidentes sobre a gasolina, o etanol e o QAV. O impacto dessa medida nos </a:t>
            </a:r>
            <a:r>
              <a:rPr lang="pt-BR" sz="2000" b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índices inflacionários</a:t>
            </a:r>
            <a:r>
              <a:rPr lang="pt-BR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foi evidente.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7" name="Conector em Curva 6"/>
          <p:cNvCxnSpPr>
            <a:cxnSpLocks/>
          </p:cNvCxnSpPr>
          <p:nvPr/>
        </p:nvCxnSpPr>
        <p:spPr>
          <a:xfrm rot="5400000" flipH="1" flipV="1">
            <a:off x="6814409" y="2658992"/>
            <a:ext cx="333882" cy="5982681"/>
          </a:xfrm>
          <a:prstGeom prst="curvedConnector3">
            <a:avLst>
              <a:gd name="adj1" fmla="val -68467"/>
            </a:avLst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10045700" y="4267200"/>
            <a:ext cx="1435100" cy="558800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9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651FFA5-F43C-4763-9005-2C28E4F4CBB2}"/>
              </a:ext>
            </a:extLst>
          </p:cNvPr>
          <p:cNvSpPr txBox="1"/>
          <p:nvPr/>
        </p:nvSpPr>
        <p:spPr>
          <a:xfrm>
            <a:off x="142613" y="2778199"/>
            <a:ext cx="562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PROPOSTAS INICIATIVA MERCADO DE MINAS E ENERGIA ÓLEO &amp; GÁS</a:t>
            </a:r>
          </a:p>
        </p:txBody>
      </p:sp>
    </p:spTree>
    <p:extLst>
      <p:ext uri="{BB962C8B-B14F-4D97-AF65-F5344CB8AC3E}">
        <p14:creationId xmlns:p14="http://schemas.microsoft.com/office/powerpoint/2010/main" val="2596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6061AA-0725-083B-B205-7C60F0FD06F5}"/>
              </a:ext>
            </a:extLst>
          </p:cNvPr>
          <p:cNvSpPr/>
          <p:nvPr/>
        </p:nvSpPr>
        <p:spPr>
          <a:xfrm>
            <a:off x="0" y="2671956"/>
            <a:ext cx="12192000" cy="2058696"/>
          </a:xfrm>
          <a:prstGeom prst="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4"/>
          <p:cNvSpPr txBox="1"/>
          <p:nvPr/>
        </p:nvSpPr>
        <p:spPr>
          <a:xfrm>
            <a:off x="1127932" y="1336025"/>
            <a:ext cx="193701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 err="1"/>
              <a:t>Cenário</a:t>
            </a:r>
            <a:r>
              <a:rPr lang="en-US" sz="2000" b="1" dirty="0"/>
              <a:t> Atual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508251" y="3426203"/>
            <a:ext cx="3176377" cy="587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Modificação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65708" y="5205398"/>
            <a:ext cx="2261464" cy="587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defRPr sz="2000" b="1"/>
            </a:lvl1pPr>
          </a:lstStyle>
          <a:p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Positivos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831833" y="677384"/>
            <a:ext cx="7851916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Tributação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fases</a:t>
            </a:r>
            <a:r>
              <a:rPr lang="en-US" dirty="0"/>
              <a:t> da </a:t>
            </a:r>
            <a:r>
              <a:rPr lang="en-US" dirty="0" err="1"/>
              <a:t>cadeia</a:t>
            </a:r>
            <a:r>
              <a:rPr lang="en-US" dirty="0"/>
              <a:t> (</a:t>
            </a:r>
            <a:r>
              <a:rPr lang="en-US" dirty="0" err="1"/>
              <a:t>Dificuldade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criação</a:t>
            </a:r>
            <a:r>
              <a:rPr lang="en-US" dirty="0"/>
              <a:t> de </a:t>
            </a:r>
            <a:r>
              <a:rPr lang="en-US" dirty="0" err="1"/>
              <a:t>mercado</a:t>
            </a:r>
            <a:r>
              <a:rPr lang="en-US" dirty="0"/>
              <a:t> com </a:t>
            </a:r>
            <a:r>
              <a:rPr lang="en-US" dirty="0" err="1"/>
              <a:t>liquidez</a:t>
            </a:r>
            <a:r>
              <a:rPr lang="en-US" dirty="0"/>
              <a:t>)</a:t>
            </a:r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Multiplicidade</a:t>
            </a:r>
            <a:r>
              <a:rPr lang="en-US" dirty="0"/>
              <a:t> de </a:t>
            </a:r>
            <a:r>
              <a:rPr lang="en-US" dirty="0" err="1"/>
              <a:t>contribuintes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 smtClean="0"/>
              <a:t>Complexo</a:t>
            </a:r>
            <a:r>
              <a:rPr lang="en-US" dirty="0" smtClean="0"/>
              <a:t> </a:t>
            </a:r>
            <a:r>
              <a:rPr lang="en-US" dirty="0" err="1" smtClean="0"/>
              <a:t>conjunto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obrigações</a:t>
            </a:r>
            <a:r>
              <a:rPr lang="en-US" dirty="0"/>
              <a:t> </a:t>
            </a:r>
            <a:r>
              <a:rPr lang="en-US" dirty="0" err="1"/>
              <a:t>acessórias</a:t>
            </a:r>
            <a:r>
              <a:rPr lang="en-US" dirty="0"/>
              <a:t> (</a:t>
            </a:r>
            <a:r>
              <a:rPr lang="en-US" dirty="0" err="1"/>
              <a:t>Ineficiência</a:t>
            </a:r>
            <a:r>
              <a:rPr lang="en-US" dirty="0"/>
              <a:t> </a:t>
            </a:r>
            <a:r>
              <a:rPr lang="en-US" dirty="0" err="1"/>
              <a:t>tributária</a:t>
            </a:r>
            <a:r>
              <a:rPr lang="en-US" dirty="0"/>
              <a:t>)</a:t>
            </a:r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Alíquotas</a:t>
            </a:r>
            <a:r>
              <a:rPr lang="en-US" dirty="0"/>
              <a:t> </a:t>
            </a:r>
            <a:r>
              <a:rPr lang="en-US" dirty="0" err="1"/>
              <a:t>distintas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o </a:t>
            </a:r>
            <a:r>
              <a:rPr lang="en-US" dirty="0" err="1"/>
              <a:t>território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(Guerra fiscal)</a:t>
            </a:r>
          </a:p>
          <a:p>
            <a:pPr marL="572138" lvl="1" indent="-286069" algn="just">
              <a:lnSpc>
                <a:spcPts val="25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 err="1"/>
              <a:t>Dificuldade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fiscalização</a:t>
            </a:r>
            <a:r>
              <a:rPr lang="en-US" dirty="0"/>
              <a:t> </a:t>
            </a:r>
            <a:r>
              <a:rPr lang="en-US" dirty="0" err="1"/>
              <a:t>tributária</a:t>
            </a:r>
            <a:r>
              <a:rPr lang="en-US" dirty="0"/>
              <a:t> (</a:t>
            </a:r>
            <a:r>
              <a:rPr lang="en-US" dirty="0" err="1"/>
              <a:t>Sonegação</a:t>
            </a:r>
            <a:r>
              <a:rPr lang="en-US" dirty="0"/>
              <a:t> fiscal)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3817359" y="2767562"/>
            <a:ext cx="786639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b="1" i="1" u="sng" dirty="0" err="1"/>
              <a:t>Projeto</a:t>
            </a:r>
            <a:r>
              <a:rPr lang="en-US" b="1" i="1" u="sng" dirty="0"/>
              <a:t> de Lei </a:t>
            </a:r>
            <a:r>
              <a:rPr lang="en-US" b="1" i="1" u="sng" dirty="0" err="1"/>
              <a:t>Complementar</a:t>
            </a:r>
            <a:endParaRPr lang="en-US" b="1" i="1" u="sng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Simplificação</a:t>
            </a:r>
            <a:r>
              <a:rPr lang="en-US" dirty="0"/>
              <a:t> da </a:t>
            </a:r>
            <a:r>
              <a:rPr lang="en-US" dirty="0" err="1"/>
              <a:t>tributação</a:t>
            </a:r>
            <a:r>
              <a:rPr lang="en-US" dirty="0"/>
              <a:t> do ICMS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gás</a:t>
            </a:r>
            <a:r>
              <a:rPr lang="en-US" dirty="0"/>
              <a:t> natural</a:t>
            </a:r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Tributação</a:t>
            </a:r>
            <a:r>
              <a:rPr lang="en-US" dirty="0"/>
              <a:t> ad valorem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única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, </a:t>
            </a:r>
            <a:r>
              <a:rPr lang="en-US" dirty="0" err="1"/>
              <a:t>ao</a:t>
            </a:r>
            <a:r>
              <a:rPr lang="en-US" dirty="0"/>
              <a:t> final da </a:t>
            </a:r>
            <a:r>
              <a:rPr lang="en-US" dirty="0" err="1"/>
              <a:t>cadeia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Contribuinte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o </a:t>
            </a:r>
            <a:r>
              <a:rPr lang="en-US" dirty="0" err="1"/>
              <a:t>usuário</a:t>
            </a:r>
            <a:r>
              <a:rPr lang="en-US" dirty="0"/>
              <a:t> final e a </a:t>
            </a:r>
            <a:r>
              <a:rPr lang="en-US" dirty="0" err="1"/>
              <a:t>responsabilidade</a:t>
            </a:r>
            <a:r>
              <a:rPr lang="en-US" dirty="0"/>
              <a:t> </a:t>
            </a:r>
            <a:r>
              <a:rPr lang="en-US" dirty="0" err="1"/>
              <a:t>tributária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regra</a:t>
            </a:r>
            <a:r>
              <a:rPr lang="en-US" dirty="0"/>
              <a:t>, do </a:t>
            </a:r>
            <a:r>
              <a:rPr lang="en-US" dirty="0" err="1"/>
              <a:t>distribuidor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 err="1"/>
              <a:t>Alíquota</a:t>
            </a:r>
            <a:r>
              <a:rPr lang="en-US" dirty="0"/>
              <a:t> </a:t>
            </a:r>
            <a:r>
              <a:rPr lang="en-US" dirty="0" err="1"/>
              <a:t>única</a:t>
            </a:r>
            <a:r>
              <a:rPr lang="en-US" dirty="0"/>
              <a:t> do ICMS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o </a:t>
            </a:r>
            <a:r>
              <a:rPr lang="en-US" dirty="0" err="1"/>
              <a:t>território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fixada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CONFAZ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3831832" y="4857739"/>
            <a:ext cx="494225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Eficiência</a:t>
            </a:r>
            <a:r>
              <a:rPr lang="en-US" dirty="0"/>
              <a:t> </a:t>
            </a:r>
            <a:r>
              <a:rPr lang="en-US" dirty="0" err="1"/>
              <a:t>tributária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Redução</a:t>
            </a:r>
            <a:r>
              <a:rPr lang="en-US" dirty="0"/>
              <a:t> </a:t>
            </a:r>
            <a:r>
              <a:rPr lang="en-US" dirty="0" err="1"/>
              <a:t>massiva</a:t>
            </a:r>
            <a:r>
              <a:rPr lang="en-US" dirty="0"/>
              <a:t> de </a:t>
            </a:r>
            <a:r>
              <a:rPr lang="en-US" dirty="0" err="1"/>
              <a:t>obrigações</a:t>
            </a:r>
            <a:r>
              <a:rPr lang="en-US" dirty="0"/>
              <a:t> </a:t>
            </a:r>
            <a:r>
              <a:rPr lang="en-US" dirty="0" err="1"/>
              <a:t>acessórias</a:t>
            </a:r>
            <a:endParaRPr lang="en-US" dirty="0"/>
          </a:p>
          <a:p>
            <a:pPr marL="572138" lvl="1" indent="-286069" algn="just">
              <a:lnSpc>
                <a:spcPts val="2500"/>
              </a:lnSpc>
              <a:buFont typeface="Arial"/>
              <a:buChar char="•"/>
            </a:pPr>
            <a:r>
              <a:rPr lang="en-US" dirty="0" err="1"/>
              <a:t>Redução</a:t>
            </a:r>
            <a:r>
              <a:rPr lang="en-US" dirty="0"/>
              <a:t> da </a:t>
            </a:r>
            <a:r>
              <a:rPr lang="en-US" dirty="0" err="1"/>
              <a:t>sonegação</a:t>
            </a:r>
            <a:r>
              <a:rPr lang="en-US" dirty="0"/>
              <a:t> fiscal</a:t>
            </a:r>
          </a:p>
          <a:p>
            <a:pPr marL="572138" lvl="1" indent="-286069" algn="just">
              <a:lnSpc>
                <a:spcPts val="2500"/>
              </a:lnSpc>
              <a:spcBef>
                <a:spcPct val="0"/>
              </a:spcBef>
              <a:buFont typeface="Arial"/>
              <a:buChar char="•"/>
            </a:pPr>
            <a:r>
              <a:rPr lang="en-US" dirty="0" err="1"/>
              <a:t>Adoção</a:t>
            </a:r>
            <a:r>
              <a:rPr lang="en-US" dirty="0"/>
              <a:t> do </a:t>
            </a:r>
            <a:r>
              <a:rPr lang="en-US" dirty="0" err="1"/>
              <a:t>princípio</a:t>
            </a:r>
            <a:r>
              <a:rPr lang="en-US" dirty="0"/>
              <a:t> da </a:t>
            </a:r>
            <a:r>
              <a:rPr lang="en-US" dirty="0" err="1"/>
              <a:t>praticidade</a:t>
            </a:r>
            <a:r>
              <a:rPr lang="en-US" dirty="0"/>
              <a:t> </a:t>
            </a:r>
            <a:r>
              <a:rPr lang="en-US" dirty="0" err="1"/>
              <a:t>tributária</a:t>
            </a:r>
            <a:endParaRPr lang="en-US" dirty="0"/>
          </a:p>
        </p:txBody>
      </p:sp>
      <p:sp>
        <p:nvSpPr>
          <p:cNvPr id="2" name="CaixaDeTexto 10">
            <a:extLst>
              <a:ext uri="{FF2B5EF4-FFF2-40B4-BE49-F238E27FC236}">
                <a16:creationId xmlns:a16="http://schemas.microsoft.com/office/drawing/2014/main" id="{17745A35-FCDF-CE21-5E42-487DF19DB284}"/>
              </a:ext>
            </a:extLst>
          </p:cNvPr>
          <p:cNvSpPr txBox="1"/>
          <p:nvPr/>
        </p:nvSpPr>
        <p:spPr>
          <a:xfrm>
            <a:off x="53790" y="639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prstClr val="black"/>
                </a:solidFill>
              </a:defRPr>
            </a:lvl1pPr>
          </a:lstStyle>
          <a:p>
            <a:r>
              <a:rPr lang="pt-BR" sz="2800" dirty="0"/>
              <a:t>Simplificação da tributação do ICMS sobre o gás natural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08214-7558-B1A4-F0A7-D04A15183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17" y="150787"/>
            <a:ext cx="796139" cy="5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8312</TotalTime>
  <Words>3585</Words>
  <Application>Microsoft Office PowerPoint</Application>
  <PresentationFormat>Widescreen</PresentationFormat>
  <Paragraphs>446</Paragraphs>
  <Slides>35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Calps Sans</vt:lpstr>
      <vt:lpstr>Symbol</vt:lpstr>
      <vt:lpstr>Wingdings</vt:lpstr>
      <vt:lpstr>MME 1</vt:lpstr>
      <vt:lpstr>Personalizar design</vt:lpstr>
      <vt:lpstr>MME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Girão</dc:creator>
  <cp:lastModifiedBy>Jonathan de Mello Rodrigues Mariano</cp:lastModifiedBy>
  <cp:revision>297</cp:revision>
  <cp:lastPrinted>2022-12-07T13:53:07Z</cp:lastPrinted>
  <dcterms:created xsi:type="dcterms:W3CDTF">2020-06-24T16:19:29Z</dcterms:created>
  <dcterms:modified xsi:type="dcterms:W3CDTF">2022-12-07T21:28:06Z</dcterms:modified>
</cp:coreProperties>
</file>