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9" r:id="rId1"/>
    <p:sldMasterId id="2147483735" r:id="rId2"/>
  </p:sldMasterIdLst>
  <p:notesMasterIdLst>
    <p:notesMasterId r:id="rId17"/>
  </p:notesMasterIdLst>
  <p:handoutMasterIdLst>
    <p:handoutMasterId r:id="rId18"/>
  </p:handoutMasterIdLst>
  <p:sldIdLst>
    <p:sldId id="257" r:id="rId3"/>
    <p:sldId id="420" r:id="rId4"/>
    <p:sldId id="330" r:id="rId5"/>
    <p:sldId id="462" r:id="rId6"/>
    <p:sldId id="463" r:id="rId7"/>
    <p:sldId id="470" r:id="rId8"/>
    <p:sldId id="464" r:id="rId9"/>
    <p:sldId id="472" r:id="rId10"/>
    <p:sldId id="473" r:id="rId11"/>
    <p:sldId id="474" r:id="rId12"/>
    <p:sldId id="475" r:id="rId13"/>
    <p:sldId id="476" r:id="rId14"/>
    <p:sldId id="479" r:id="rId15"/>
    <p:sldId id="478" r:id="rId16"/>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73A"/>
    <a:srgbClr val="DABC00"/>
    <a:srgbClr val="3B67AE"/>
    <a:srgbClr val="629FD7"/>
    <a:srgbClr val="5B9BD5"/>
    <a:srgbClr val="529449"/>
    <a:srgbClr val="E1C930"/>
    <a:srgbClr val="6084BD"/>
    <a:srgbClr val="3A67AE"/>
    <a:srgbClr val="58595B"/>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254" autoAdjust="0"/>
    <p:restoredTop sz="91744" autoAdjust="0"/>
  </p:normalViewPr>
  <p:slideViewPr>
    <p:cSldViewPr snapToGrid="0">
      <p:cViewPr varScale="1">
        <p:scale>
          <a:sx n="71" d="100"/>
          <a:sy n="71" d="100"/>
        </p:scale>
        <p:origin x="90" y="3126"/>
      </p:cViewPr>
      <p:guideLst/>
    </p:cSldViewPr>
  </p:slideViewPr>
  <p:notesTextViewPr>
    <p:cViewPr>
      <p:scale>
        <a:sx n="3" d="2"/>
        <a:sy n="3" d="2"/>
      </p:scale>
      <p:origin x="0" y="0"/>
    </p:cViewPr>
  </p:notesTextViewPr>
  <p:sorterViewPr>
    <p:cViewPr>
      <p:scale>
        <a:sx n="80" d="100"/>
        <a:sy n="80" d="100"/>
      </p:scale>
      <p:origin x="0" y="0"/>
    </p:cViewPr>
  </p:sorterViewPr>
  <p:notesViewPr>
    <p:cSldViewPr snapToGrid="0">
      <p:cViewPr varScale="1">
        <p:scale>
          <a:sx n="85" d="100"/>
          <a:sy n="85" d="100"/>
        </p:scale>
        <p:origin x="3804"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a:extLst>
              <a:ext uri="{FF2B5EF4-FFF2-40B4-BE49-F238E27FC236}">
                <a16:creationId xmlns:a16="http://schemas.microsoft.com/office/drawing/2014/main" id="{9B7470B9-9BC4-47A1-B7C3-A94A60854FD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a:extLst>
              <a:ext uri="{FF2B5EF4-FFF2-40B4-BE49-F238E27FC236}">
                <a16:creationId xmlns:a16="http://schemas.microsoft.com/office/drawing/2014/main" id="{78886652-948E-4A17-8C08-D48C64D7AF0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2C2EAEE-9F92-4BB3-A6E8-A302F43EBDFE}" type="datetimeFigureOut">
              <a:rPr lang="pt-BR" smtClean="0"/>
              <a:t>07/12/2022</a:t>
            </a:fld>
            <a:endParaRPr lang="pt-BR"/>
          </a:p>
        </p:txBody>
      </p:sp>
      <p:sp>
        <p:nvSpPr>
          <p:cNvPr id="4" name="Espaço Reservado para Rodapé 3">
            <a:extLst>
              <a:ext uri="{FF2B5EF4-FFF2-40B4-BE49-F238E27FC236}">
                <a16:creationId xmlns:a16="http://schemas.microsoft.com/office/drawing/2014/main" id="{4C20362C-920C-47DB-9537-DEA03081D54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a:extLst>
              <a:ext uri="{FF2B5EF4-FFF2-40B4-BE49-F238E27FC236}">
                <a16:creationId xmlns:a16="http://schemas.microsoft.com/office/drawing/2014/main" id="{3E6A1518-CB6E-43A4-BE0A-4AADFB3A07E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4EB4CE9-BF74-4308-BF6D-EE2A42C7E748}" type="slidenum">
              <a:rPr lang="pt-BR" smtClean="0"/>
              <a:t>‹nº›</a:t>
            </a:fld>
            <a:endParaRPr lang="pt-BR"/>
          </a:p>
        </p:txBody>
      </p:sp>
    </p:spTree>
    <p:extLst>
      <p:ext uri="{BB962C8B-B14F-4D97-AF65-F5344CB8AC3E}">
        <p14:creationId xmlns:p14="http://schemas.microsoft.com/office/powerpoint/2010/main" val="24051989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8C31D5-BD93-7444-9868-DE6FA95EFE2E}" type="datetimeFigureOut">
              <a:rPr lang="pt-BR" smtClean="0"/>
              <a:t>07/12/2022</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4D86E0-C3BC-5F49-9C78-759465778EC3}" type="slidenum">
              <a:rPr lang="pt-BR" smtClean="0"/>
              <a:t>‹nº›</a:t>
            </a:fld>
            <a:endParaRPr lang="pt-BR"/>
          </a:p>
        </p:txBody>
      </p:sp>
    </p:spTree>
    <p:extLst>
      <p:ext uri="{BB962C8B-B14F-4D97-AF65-F5344CB8AC3E}">
        <p14:creationId xmlns:p14="http://schemas.microsoft.com/office/powerpoint/2010/main" val="9898917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8.svg"/><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undo padrao">
    <p:spTree>
      <p:nvGrpSpPr>
        <p:cNvPr id="1" name=""/>
        <p:cNvGrpSpPr/>
        <p:nvPr/>
      </p:nvGrpSpPr>
      <p:grpSpPr>
        <a:xfrm>
          <a:off x="0" y="0"/>
          <a:ext cx="0" cy="0"/>
          <a:chOff x="0" y="0"/>
          <a:chExt cx="0" cy="0"/>
        </a:xfrm>
      </p:grpSpPr>
    </p:spTree>
    <p:extLst>
      <p:ext uri="{BB962C8B-B14F-4D97-AF65-F5344CB8AC3E}">
        <p14:creationId xmlns:p14="http://schemas.microsoft.com/office/powerpoint/2010/main" val="961708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apa">
    <p:spTree>
      <p:nvGrpSpPr>
        <p:cNvPr id="1" name=""/>
        <p:cNvGrpSpPr/>
        <p:nvPr/>
      </p:nvGrpSpPr>
      <p:grpSpPr>
        <a:xfrm>
          <a:off x="0" y="0"/>
          <a:ext cx="0" cy="0"/>
          <a:chOff x="0" y="0"/>
          <a:chExt cx="0" cy="0"/>
        </a:xfrm>
      </p:grpSpPr>
      <p:pic>
        <p:nvPicPr>
          <p:cNvPr id="7" name="Imagem 6">
            <a:extLst>
              <a:ext uri="{FF2B5EF4-FFF2-40B4-BE49-F238E27FC236}">
                <a16:creationId xmlns:a16="http://schemas.microsoft.com/office/drawing/2014/main" id="{816B7F37-3030-4241-B0D0-06F127BD65F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4578350"/>
          </a:xfrm>
          <a:prstGeom prst="rect">
            <a:avLst/>
          </a:prstGeom>
        </p:spPr>
      </p:pic>
    </p:spTree>
    <p:extLst>
      <p:ext uri="{BB962C8B-B14F-4D97-AF65-F5344CB8AC3E}">
        <p14:creationId xmlns:p14="http://schemas.microsoft.com/office/powerpoint/2010/main" val="27818699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lide final">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0C0E0194-12C4-45A8-A262-2AC25342AD0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936222" y="2453532"/>
            <a:ext cx="8319556" cy="1950936"/>
          </a:xfrm>
          <a:prstGeom prst="rect">
            <a:avLst/>
          </a:prstGeom>
        </p:spPr>
      </p:pic>
    </p:spTree>
    <p:extLst>
      <p:ext uri="{BB962C8B-B14F-4D97-AF65-F5344CB8AC3E}">
        <p14:creationId xmlns:p14="http://schemas.microsoft.com/office/powerpoint/2010/main" val="20449954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op 3">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018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fase na imagem">
    <p:spTree>
      <p:nvGrpSpPr>
        <p:cNvPr id="1" name=""/>
        <p:cNvGrpSpPr/>
        <p:nvPr/>
      </p:nvGrpSpPr>
      <p:grpSpPr>
        <a:xfrm>
          <a:off x="0" y="0"/>
          <a:ext cx="0" cy="0"/>
          <a:chOff x="0" y="0"/>
          <a:chExt cx="0" cy="0"/>
        </a:xfrm>
      </p:grpSpPr>
      <p:sp>
        <p:nvSpPr>
          <p:cNvPr id="7" name="Espaço Reservado para Imagem 6">
            <a:extLst>
              <a:ext uri="{FF2B5EF4-FFF2-40B4-BE49-F238E27FC236}">
                <a16:creationId xmlns:a16="http://schemas.microsoft.com/office/drawing/2014/main" id="{3012F93A-4229-4333-9BBA-CA32D2C61AA6}"/>
              </a:ext>
            </a:extLst>
          </p:cNvPr>
          <p:cNvSpPr>
            <a:spLocks noGrp="1"/>
          </p:cNvSpPr>
          <p:nvPr>
            <p:ph type="pic" sz="quarter" idx="10" hasCustomPrompt="1"/>
          </p:nvPr>
        </p:nvSpPr>
        <p:spPr>
          <a:xfrm>
            <a:off x="6591301" y="847154"/>
            <a:ext cx="4510088" cy="4505325"/>
          </a:xfrm>
          <a:prstGeom prst="ellipse">
            <a:avLst/>
          </a:prstGeom>
        </p:spPr>
        <p:txBody>
          <a:bodyPr/>
          <a:lstStyle>
            <a:lvl1pPr marL="0" indent="0" algn="ctr">
              <a:buNone/>
              <a:defRPr>
                <a:solidFill>
                  <a:srgbClr val="3B67AE"/>
                </a:solidFill>
              </a:defRPr>
            </a:lvl1pPr>
          </a:lstStyle>
          <a:p>
            <a:r>
              <a:rPr lang="pt-BR" dirty="0"/>
              <a:t>Insira sua imagem</a:t>
            </a:r>
          </a:p>
          <a:p>
            <a:r>
              <a:rPr lang="pt-BR" dirty="0"/>
              <a:t>aqui</a:t>
            </a:r>
          </a:p>
        </p:txBody>
      </p:sp>
      <p:grpSp>
        <p:nvGrpSpPr>
          <p:cNvPr id="2" name="Gráfico 3">
            <a:extLst>
              <a:ext uri="{FF2B5EF4-FFF2-40B4-BE49-F238E27FC236}">
                <a16:creationId xmlns:a16="http://schemas.microsoft.com/office/drawing/2014/main" id="{EF5353E4-13F4-4389-AFE5-56C8C5D67115}"/>
              </a:ext>
            </a:extLst>
          </p:cNvPr>
          <p:cNvGrpSpPr/>
          <p:nvPr/>
        </p:nvGrpSpPr>
        <p:grpSpPr>
          <a:xfrm>
            <a:off x="5931015" y="184642"/>
            <a:ext cx="5830348" cy="5830348"/>
            <a:chOff x="5931015" y="184642"/>
            <a:chExt cx="5830348" cy="5830348"/>
          </a:xfrm>
        </p:grpSpPr>
        <p:sp>
          <p:nvSpPr>
            <p:cNvPr id="3" name="Forma Livre: Forma 2">
              <a:extLst>
                <a:ext uri="{FF2B5EF4-FFF2-40B4-BE49-F238E27FC236}">
                  <a16:creationId xmlns:a16="http://schemas.microsoft.com/office/drawing/2014/main" id="{51E07660-1935-4362-9207-73D7C8791E60}"/>
                </a:ext>
              </a:extLst>
            </p:cNvPr>
            <p:cNvSpPr/>
            <p:nvPr/>
          </p:nvSpPr>
          <p:spPr>
            <a:xfrm>
              <a:off x="5931015" y="184642"/>
              <a:ext cx="8041" cy="8041"/>
            </a:xfrm>
            <a:custGeom>
              <a:avLst/>
              <a:gdLst/>
              <a:ahLst/>
              <a:cxnLst/>
              <a:rect l="l" t="t" r="r" b="b"/>
              <a:pathLst>
                <a:path w="8041" h="8041"/>
              </a:pathLst>
            </a:custGeom>
            <a:solidFill>
              <a:srgbClr val="00973A"/>
            </a:solidFill>
            <a:ln w="8040" cap="flat">
              <a:noFill/>
              <a:prstDash val="solid"/>
              <a:miter/>
            </a:ln>
          </p:spPr>
          <p:txBody>
            <a:bodyPr rtlCol="0" anchor="ctr"/>
            <a:lstStyle/>
            <a:p>
              <a:endParaRPr lang="pt-BR"/>
            </a:p>
          </p:txBody>
        </p:sp>
        <p:sp>
          <p:nvSpPr>
            <p:cNvPr id="5" name="Forma Livre: Forma 4">
              <a:extLst>
                <a:ext uri="{FF2B5EF4-FFF2-40B4-BE49-F238E27FC236}">
                  <a16:creationId xmlns:a16="http://schemas.microsoft.com/office/drawing/2014/main" id="{6EAF24E9-E244-42E5-947A-20799A2E7F15}"/>
                </a:ext>
              </a:extLst>
            </p:cNvPr>
            <p:cNvSpPr/>
            <p:nvPr/>
          </p:nvSpPr>
          <p:spPr>
            <a:xfrm>
              <a:off x="5931015" y="184642"/>
              <a:ext cx="8041" cy="8041"/>
            </a:xfrm>
            <a:custGeom>
              <a:avLst/>
              <a:gdLst/>
              <a:ahLst/>
              <a:cxnLst/>
              <a:rect l="l" t="t" r="r" b="b"/>
              <a:pathLst>
                <a:path w="8041" h="8041"/>
              </a:pathLst>
            </a:custGeom>
            <a:solidFill>
              <a:srgbClr val="00973A"/>
            </a:solidFill>
            <a:ln w="8040" cap="flat">
              <a:noFill/>
              <a:prstDash val="solid"/>
              <a:miter/>
            </a:ln>
          </p:spPr>
          <p:txBody>
            <a:bodyPr rtlCol="0" anchor="ctr"/>
            <a:lstStyle/>
            <a:p>
              <a:endParaRPr lang="pt-BR"/>
            </a:p>
          </p:txBody>
        </p:sp>
        <p:sp>
          <p:nvSpPr>
            <p:cNvPr id="6" name="Forma Livre: Forma 5">
              <a:extLst>
                <a:ext uri="{FF2B5EF4-FFF2-40B4-BE49-F238E27FC236}">
                  <a16:creationId xmlns:a16="http://schemas.microsoft.com/office/drawing/2014/main" id="{FFDA74C7-1255-462D-A7BF-41A10839DFCD}"/>
                </a:ext>
              </a:extLst>
            </p:cNvPr>
            <p:cNvSpPr/>
            <p:nvPr/>
          </p:nvSpPr>
          <p:spPr>
            <a:xfrm>
              <a:off x="7363034" y="4951952"/>
              <a:ext cx="3634924" cy="1064515"/>
            </a:xfrm>
            <a:custGeom>
              <a:avLst/>
              <a:gdLst>
                <a:gd name="connsiteX0" fmla="*/ 12218 w 3634924"/>
                <a:gd name="connsiteY0" fmla="*/ 565086 h 1064515"/>
                <a:gd name="connsiteX1" fmla="*/ 125287 w 3634924"/>
                <a:gd name="connsiteY1" fmla="*/ 535572 h 1064515"/>
                <a:gd name="connsiteX2" fmla="*/ 2132616 w 3634924"/>
                <a:gd name="connsiteY2" fmla="*/ 818887 h 1064515"/>
                <a:gd name="connsiteX3" fmla="*/ 3490725 w 3634924"/>
                <a:gd name="connsiteY3" fmla="*/ 26362 h 1064515"/>
                <a:gd name="connsiteX4" fmla="*/ 3606688 w 3634924"/>
                <a:gd name="connsiteY4" fmla="*/ 20813 h 1064515"/>
                <a:gd name="connsiteX5" fmla="*/ 3606688 w 3634924"/>
                <a:gd name="connsiteY5" fmla="*/ 20813 h 1064515"/>
                <a:gd name="connsiteX6" fmla="*/ 3612318 w 3634924"/>
                <a:gd name="connsiteY6" fmla="*/ 140636 h 1064515"/>
                <a:gd name="connsiteX7" fmla="*/ 3078820 w 3634924"/>
                <a:gd name="connsiteY7" fmla="*/ 589613 h 1064515"/>
                <a:gd name="connsiteX8" fmla="*/ 2172021 w 3634924"/>
                <a:gd name="connsiteY8" fmla="*/ 981010 h 1064515"/>
                <a:gd name="connsiteX9" fmla="*/ 42777 w 3634924"/>
                <a:gd name="connsiteY9" fmla="*/ 682095 h 1064515"/>
                <a:gd name="connsiteX10" fmla="*/ 12218 w 3634924"/>
                <a:gd name="connsiteY10" fmla="*/ 565086 h 1064515"/>
                <a:gd name="connsiteX11" fmla="*/ 12218 w 3634924"/>
                <a:gd name="connsiteY11" fmla="*/ 565086 h 1064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34924" h="1064515">
                  <a:moveTo>
                    <a:pt x="12218" y="565086"/>
                  </a:moveTo>
                  <a:cubicBezTo>
                    <a:pt x="35781" y="526404"/>
                    <a:pt x="85882" y="513135"/>
                    <a:pt x="125287" y="535572"/>
                  </a:cubicBezTo>
                  <a:cubicBezTo>
                    <a:pt x="713227" y="870515"/>
                    <a:pt x="1424851" y="990822"/>
                    <a:pt x="2132616" y="818887"/>
                  </a:cubicBezTo>
                  <a:cubicBezTo>
                    <a:pt x="2657106" y="691504"/>
                    <a:pt x="3124981" y="418161"/>
                    <a:pt x="3490725" y="26362"/>
                  </a:cubicBezTo>
                  <a:cubicBezTo>
                    <a:pt x="3521445" y="-6530"/>
                    <a:pt x="3572832" y="-8942"/>
                    <a:pt x="3606688" y="20813"/>
                  </a:cubicBezTo>
                  <a:lnTo>
                    <a:pt x="3606688" y="20813"/>
                  </a:lnTo>
                  <a:cubicBezTo>
                    <a:pt x="3642073" y="51935"/>
                    <a:pt x="3644485" y="106137"/>
                    <a:pt x="3612318" y="140636"/>
                  </a:cubicBezTo>
                  <a:cubicBezTo>
                    <a:pt x="3451882" y="312491"/>
                    <a:pt x="3272871" y="462793"/>
                    <a:pt x="3078820" y="589613"/>
                  </a:cubicBezTo>
                  <a:cubicBezTo>
                    <a:pt x="2803628" y="769429"/>
                    <a:pt x="2498198" y="901798"/>
                    <a:pt x="2172021" y="981010"/>
                  </a:cubicBezTo>
                  <a:cubicBezTo>
                    <a:pt x="1443750" y="1157931"/>
                    <a:pt x="691112" y="1051618"/>
                    <a:pt x="42777" y="682095"/>
                  </a:cubicBezTo>
                  <a:cubicBezTo>
                    <a:pt x="1523" y="658532"/>
                    <a:pt x="-12470" y="605697"/>
                    <a:pt x="12218" y="565086"/>
                  </a:cubicBezTo>
                  <a:lnTo>
                    <a:pt x="12218" y="565086"/>
                  </a:lnTo>
                  <a:close/>
                </a:path>
              </a:pathLst>
            </a:custGeom>
            <a:solidFill>
              <a:srgbClr val="00973A"/>
            </a:solidFill>
            <a:ln w="8040" cap="flat">
              <a:noFill/>
              <a:prstDash val="solid"/>
              <a:miter/>
            </a:ln>
          </p:spPr>
          <p:txBody>
            <a:bodyPr rtlCol="0" anchor="ctr"/>
            <a:lstStyle/>
            <a:p>
              <a:endParaRPr lang="pt-BR"/>
            </a:p>
          </p:txBody>
        </p:sp>
        <p:sp>
          <p:nvSpPr>
            <p:cNvPr id="8" name="Forma Livre: Forma 7">
              <a:extLst>
                <a:ext uri="{FF2B5EF4-FFF2-40B4-BE49-F238E27FC236}">
                  <a16:creationId xmlns:a16="http://schemas.microsoft.com/office/drawing/2014/main" id="{9B77BB1C-CA2E-4639-AA1B-2E97A09A3935}"/>
                </a:ext>
              </a:extLst>
            </p:cNvPr>
            <p:cNvSpPr/>
            <p:nvPr/>
          </p:nvSpPr>
          <p:spPr>
            <a:xfrm>
              <a:off x="10832763" y="1084477"/>
              <a:ext cx="929649" cy="3662366"/>
            </a:xfrm>
            <a:custGeom>
              <a:avLst/>
              <a:gdLst>
                <a:gd name="connsiteX0" fmla="*/ 326184 w 929649"/>
                <a:gd name="connsiteY0" fmla="*/ 3647032 h 3662366"/>
                <a:gd name="connsiteX1" fmla="*/ 304391 w 929649"/>
                <a:gd name="connsiteY1" fmla="*/ 3532274 h 3662366"/>
                <a:gd name="connsiteX2" fmla="*/ 721924 w 929649"/>
                <a:gd name="connsiteY2" fmla="*/ 1548508 h 3662366"/>
                <a:gd name="connsiteX3" fmla="*/ 22443 w 929649"/>
                <a:gd name="connsiteY3" fmla="*/ 140218 h 3662366"/>
                <a:gd name="connsiteX4" fmla="*/ 24695 w 929649"/>
                <a:gd name="connsiteY4" fmla="*/ 24174 h 3662366"/>
                <a:gd name="connsiteX5" fmla="*/ 24695 w 929649"/>
                <a:gd name="connsiteY5" fmla="*/ 24174 h 3662366"/>
                <a:gd name="connsiteX6" fmla="*/ 144599 w 929649"/>
                <a:gd name="connsiteY6" fmla="*/ 26586 h 3662366"/>
                <a:gd name="connsiteX7" fmla="*/ 556744 w 929649"/>
                <a:gd name="connsiteY7" fmla="*/ 589034 h 3662366"/>
                <a:gd name="connsiteX8" fmla="*/ 886380 w 929649"/>
                <a:gd name="connsiteY8" fmla="*/ 1520121 h 3662366"/>
                <a:gd name="connsiteX9" fmla="*/ 445123 w 929649"/>
                <a:gd name="connsiteY9" fmla="*/ 3624434 h 3662366"/>
                <a:gd name="connsiteX10" fmla="*/ 326184 w 929649"/>
                <a:gd name="connsiteY10" fmla="*/ 3647032 h 3662366"/>
                <a:gd name="connsiteX11" fmla="*/ 326184 w 929649"/>
                <a:gd name="connsiteY11" fmla="*/ 3647032 h 3662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29649" h="3662366">
                  <a:moveTo>
                    <a:pt x="326184" y="3647032"/>
                  </a:moveTo>
                  <a:cubicBezTo>
                    <a:pt x="289191" y="3620896"/>
                    <a:pt x="279381" y="3570071"/>
                    <a:pt x="304391" y="3532274"/>
                  </a:cubicBezTo>
                  <a:cubicBezTo>
                    <a:pt x="678016" y="2968218"/>
                    <a:pt x="845929" y="2266245"/>
                    <a:pt x="721924" y="1548508"/>
                  </a:cubicBezTo>
                  <a:cubicBezTo>
                    <a:pt x="630086" y="1016620"/>
                    <a:pt x="388750" y="531454"/>
                    <a:pt x="22443" y="140218"/>
                  </a:cubicBezTo>
                  <a:cubicBezTo>
                    <a:pt x="-8357" y="107327"/>
                    <a:pt x="-7312" y="55859"/>
                    <a:pt x="24695" y="24174"/>
                  </a:cubicBezTo>
                  <a:lnTo>
                    <a:pt x="24695" y="24174"/>
                  </a:lnTo>
                  <a:cubicBezTo>
                    <a:pt x="58149" y="-9039"/>
                    <a:pt x="112351" y="-7833"/>
                    <a:pt x="144599" y="26586"/>
                  </a:cubicBezTo>
                  <a:cubicBezTo>
                    <a:pt x="305275" y="198200"/>
                    <a:pt x="443274" y="386862"/>
                    <a:pt x="556744" y="589034"/>
                  </a:cubicBezTo>
                  <a:cubicBezTo>
                    <a:pt x="717662" y="875646"/>
                    <a:pt x="829202" y="1189359"/>
                    <a:pt x="886380" y="1520121"/>
                  </a:cubicBezTo>
                  <a:cubicBezTo>
                    <a:pt x="1013924" y="2258605"/>
                    <a:pt x="857349" y="3002396"/>
                    <a:pt x="445123" y="3624434"/>
                  </a:cubicBezTo>
                  <a:cubicBezTo>
                    <a:pt x="418746" y="3664000"/>
                    <a:pt x="365026" y="3674454"/>
                    <a:pt x="326184" y="3647032"/>
                  </a:cubicBezTo>
                  <a:lnTo>
                    <a:pt x="326184" y="3647032"/>
                  </a:lnTo>
                  <a:close/>
                </a:path>
              </a:pathLst>
            </a:custGeom>
            <a:solidFill>
              <a:srgbClr val="00973A"/>
            </a:solidFill>
            <a:ln w="8040" cap="flat">
              <a:noFill/>
              <a:prstDash val="solid"/>
              <a:miter/>
            </a:ln>
          </p:spPr>
          <p:txBody>
            <a:bodyPr rtlCol="0" anchor="ctr"/>
            <a:lstStyle/>
            <a:p>
              <a:endParaRPr lang="pt-BR"/>
            </a:p>
          </p:txBody>
        </p:sp>
        <p:sp>
          <p:nvSpPr>
            <p:cNvPr id="9" name="Forma Livre: Forma 8">
              <a:extLst>
                <a:ext uri="{FF2B5EF4-FFF2-40B4-BE49-F238E27FC236}">
                  <a16:creationId xmlns:a16="http://schemas.microsoft.com/office/drawing/2014/main" id="{698681B0-BBDB-4242-BFA9-F7F3E44D1EB8}"/>
                </a:ext>
              </a:extLst>
            </p:cNvPr>
            <p:cNvSpPr/>
            <p:nvPr/>
          </p:nvSpPr>
          <p:spPr>
            <a:xfrm>
              <a:off x="6443795" y="184657"/>
              <a:ext cx="3526139" cy="1376017"/>
            </a:xfrm>
            <a:custGeom>
              <a:avLst/>
              <a:gdLst>
                <a:gd name="connsiteX0" fmla="*/ 3519327 w 3526139"/>
                <a:gd name="connsiteY0" fmla="*/ 316352 h 1376017"/>
                <a:gd name="connsiteX1" fmla="*/ 3411566 w 3526139"/>
                <a:gd name="connsiteY1" fmla="*/ 361467 h 1376017"/>
                <a:gd name="connsiteX2" fmla="*/ 1384294 w 3526139"/>
                <a:gd name="connsiteY2" fmla="*/ 364281 h 1376017"/>
                <a:gd name="connsiteX3" fmla="*/ 151638 w 3526139"/>
                <a:gd name="connsiteY3" fmla="*/ 1340483 h 1376017"/>
                <a:gd name="connsiteX4" fmla="*/ 37604 w 3526139"/>
                <a:gd name="connsiteY4" fmla="*/ 1362356 h 1376017"/>
                <a:gd name="connsiteX5" fmla="*/ 37604 w 3526139"/>
                <a:gd name="connsiteY5" fmla="*/ 1362356 h 1376017"/>
                <a:gd name="connsiteX6" fmla="*/ 15167 w 3526139"/>
                <a:gd name="connsiteY6" fmla="*/ 1244543 h 1376017"/>
                <a:gd name="connsiteX7" fmla="*/ 479906 w 3526139"/>
                <a:gd name="connsiteY7" fmla="*/ 724798 h 1376017"/>
                <a:gd name="connsiteX8" fmla="*/ 1322452 w 3526139"/>
                <a:gd name="connsiteY8" fmla="*/ 209315 h 1376017"/>
                <a:gd name="connsiteX9" fmla="*/ 3472524 w 3526139"/>
                <a:gd name="connsiteY9" fmla="*/ 204811 h 1376017"/>
                <a:gd name="connsiteX10" fmla="*/ 3519327 w 3526139"/>
                <a:gd name="connsiteY10" fmla="*/ 316352 h 1376017"/>
                <a:gd name="connsiteX11" fmla="*/ 3519327 w 3526139"/>
                <a:gd name="connsiteY11" fmla="*/ 316352 h 137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26139" h="1376017">
                  <a:moveTo>
                    <a:pt x="3519327" y="316352"/>
                  </a:moveTo>
                  <a:cubicBezTo>
                    <a:pt x="3501474" y="358009"/>
                    <a:pt x="3453706" y="378113"/>
                    <a:pt x="3411566" y="361467"/>
                  </a:cubicBezTo>
                  <a:cubicBezTo>
                    <a:pt x="2782291" y="112893"/>
                    <a:pt x="2060775" y="94155"/>
                    <a:pt x="1384294" y="364281"/>
                  </a:cubicBezTo>
                  <a:cubicBezTo>
                    <a:pt x="883045" y="564363"/>
                    <a:pt x="458354" y="900995"/>
                    <a:pt x="151638" y="1340483"/>
                  </a:cubicBezTo>
                  <a:cubicBezTo>
                    <a:pt x="125823" y="1377395"/>
                    <a:pt x="75320" y="1387045"/>
                    <a:pt x="37604" y="1362356"/>
                  </a:cubicBezTo>
                  <a:lnTo>
                    <a:pt x="37604" y="1362356"/>
                  </a:lnTo>
                  <a:cubicBezTo>
                    <a:pt x="-1801" y="1336542"/>
                    <a:pt x="-11853" y="1283225"/>
                    <a:pt x="15167" y="1244543"/>
                  </a:cubicBezTo>
                  <a:cubicBezTo>
                    <a:pt x="149788" y="1051780"/>
                    <a:pt x="305720" y="877674"/>
                    <a:pt x="479906" y="724798"/>
                  </a:cubicBezTo>
                  <a:cubicBezTo>
                    <a:pt x="726952" y="507989"/>
                    <a:pt x="1010669" y="333803"/>
                    <a:pt x="1322452" y="209315"/>
                  </a:cubicBezTo>
                  <a:cubicBezTo>
                    <a:pt x="2018475" y="-68532"/>
                    <a:pt x="2778591" y="-69497"/>
                    <a:pt x="3472524" y="204811"/>
                  </a:cubicBezTo>
                  <a:cubicBezTo>
                    <a:pt x="3516754" y="222342"/>
                    <a:pt x="3538065" y="272684"/>
                    <a:pt x="3519327" y="316352"/>
                  </a:cubicBezTo>
                  <a:lnTo>
                    <a:pt x="3519327" y="316352"/>
                  </a:lnTo>
                  <a:close/>
                </a:path>
              </a:pathLst>
            </a:custGeom>
            <a:solidFill>
              <a:srgbClr val="3B67AE"/>
            </a:solidFill>
            <a:ln w="8040" cap="flat">
              <a:noFill/>
              <a:prstDash val="solid"/>
              <a:miter/>
            </a:ln>
          </p:spPr>
          <p:txBody>
            <a:bodyPr rtlCol="0" anchor="ctr"/>
            <a:lstStyle/>
            <a:p>
              <a:endParaRPr lang="pt-BR"/>
            </a:p>
          </p:txBody>
        </p:sp>
        <p:sp>
          <p:nvSpPr>
            <p:cNvPr id="10" name="Forma Livre: Forma 9">
              <a:extLst>
                <a:ext uri="{FF2B5EF4-FFF2-40B4-BE49-F238E27FC236}">
                  <a16:creationId xmlns:a16="http://schemas.microsoft.com/office/drawing/2014/main" id="{5C792570-19B1-4A26-8844-BFD8EC8F0BBE}"/>
                </a:ext>
              </a:extLst>
            </p:cNvPr>
            <p:cNvSpPr/>
            <p:nvPr/>
          </p:nvSpPr>
          <p:spPr>
            <a:xfrm>
              <a:off x="5931037" y="1803309"/>
              <a:ext cx="1223654" cy="3586430"/>
            </a:xfrm>
            <a:custGeom>
              <a:avLst/>
              <a:gdLst>
                <a:gd name="connsiteX0" fmla="*/ 397085 w 1223654"/>
                <a:gd name="connsiteY0" fmla="*/ 9246 h 3586430"/>
                <a:gd name="connsiteX1" fmla="*/ 434882 w 1223654"/>
                <a:gd name="connsiteY1" fmla="*/ 119822 h 3586430"/>
                <a:gd name="connsiteX2" fmla="*/ 301387 w 1223654"/>
                <a:gd name="connsiteY2" fmla="*/ 2142672 h 3586430"/>
                <a:gd name="connsiteX3" fmla="*/ 1192586 w 1223654"/>
                <a:gd name="connsiteY3" fmla="*/ 3438135 h 3586430"/>
                <a:gd name="connsiteX4" fmla="*/ 1206739 w 1223654"/>
                <a:gd name="connsiteY4" fmla="*/ 3553375 h 3586430"/>
                <a:gd name="connsiteX5" fmla="*/ 1206739 w 1223654"/>
                <a:gd name="connsiteY5" fmla="*/ 3553375 h 3586430"/>
                <a:gd name="connsiteX6" fmla="*/ 1087720 w 1223654"/>
                <a:gd name="connsiteY6" fmla="*/ 3567850 h 3586430"/>
                <a:gd name="connsiteX7" fmla="*/ 600383 w 1223654"/>
                <a:gd name="connsiteY7" fmla="*/ 3069174 h 3586430"/>
                <a:gd name="connsiteX8" fmla="*/ 142721 w 1223654"/>
                <a:gd name="connsiteY8" fmla="*/ 2193898 h 3586430"/>
                <a:gd name="connsiteX9" fmla="*/ 282649 w 1223654"/>
                <a:gd name="connsiteY9" fmla="*/ 48330 h 3586430"/>
                <a:gd name="connsiteX10" fmla="*/ 397085 w 1223654"/>
                <a:gd name="connsiteY10" fmla="*/ 9246 h 3586430"/>
                <a:gd name="connsiteX11" fmla="*/ 397085 w 1223654"/>
                <a:gd name="connsiteY11" fmla="*/ 9246 h 3586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3654" h="3586430">
                  <a:moveTo>
                    <a:pt x="397085" y="9246"/>
                  </a:moveTo>
                  <a:cubicBezTo>
                    <a:pt x="437455" y="29914"/>
                    <a:pt x="454343" y="78889"/>
                    <a:pt x="434882" y="119822"/>
                  </a:cubicBezTo>
                  <a:cubicBezTo>
                    <a:pt x="144570" y="731003"/>
                    <a:pt x="77421" y="1449544"/>
                    <a:pt x="301387" y="2142672"/>
                  </a:cubicBezTo>
                  <a:cubicBezTo>
                    <a:pt x="467371" y="2656225"/>
                    <a:pt x="774731" y="3102548"/>
                    <a:pt x="1192586" y="3438135"/>
                  </a:cubicBezTo>
                  <a:cubicBezTo>
                    <a:pt x="1227728" y="3466362"/>
                    <a:pt x="1233921" y="3517427"/>
                    <a:pt x="1206739" y="3553375"/>
                  </a:cubicBezTo>
                  <a:lnTo>
                    <a:pt x="1206739" y="3553375"/>
                  </a:lnTo>
                  <a:cubicBezTo>
                    <a:pt x="1178271" y="3591010"/>
                    <a:pt x="1124471" y="3597444"/>
                    <a:pt x="1087720" y="3567850"/>
                  </a:cubicBezTo>
                  <a:cubicBezTo>
                    <a:pt x="904446" y="3420603"/>
                    <a:pt x="741196" y="3253252"/>
                    <a:pt x="600383" y="3069174"/>
                  </a:cubicBezTo>
                  <a:cubicBezTo>
                    <a:pt x="400623" y="2808135"/>
                    <a:pt x="245898" y="2513321"/>
                    <a:pt x="142721" y="2193898"/>
                  </a:cubicBezTo>
                  <a:cubicBezTo>
                    <a:pt x="-87759" y="1480746"/>
                    <a:pt x="-37658" y="722318"/>
                    <a:pt x="282649" y="48330"/>
                  </a:cubicBezTo>
                  <a:cubicBezTo>
                    <a:pt x="303075" y="5467"/>
                    <a:pt x="354785" y="-12467"/>
                    <a:pt x="397085" y="9246"/>
                  </a:cubicBezTo>
                  <a:lnTo>
                    <a:pt x="397085" y="9246"/>
                  </a:lnTo>
                  <a:close/>
                </a:path>
              </a:pathLst>
            </a:custGeom>
            <a:solidFill>
              <a:srgbClr val="3B67AE"/>
            </a:solidFill>
            <a:ln w="8040" cap="flat">
              <a:noFill/>
              <a:prstDash val="solid"/>
              <a:miter/>
            </a:ln>
          </p:spPr>
          <p:txBody>
            <a:bodyPr rtlCol="0" anchor="ctr"/>
            <a:lstStyle/>
            <a:p>
              <a:endParaRPr lang="pt-BR"/>
            </a:p>
          </p:txBody>
        </p:sp>
        <p:sp>
          <p:nvSpPr>
            <p:cNvPr id="11" name="Forma Livre: Forma 10">
              <a:extLst>
                <a:ext uri="{FF2B5EF4-FFF2-40B4-BE49-F238E27FC236}">
                  <a16:creationId xmlns:a16="http://schemas.microsoft.com/office/drawing/2014/main" id="{583C844D-C96A-4364-9F10-FFC2C39C2609}"/>
                </a:ext>
              </a:extLst>
            </p:cNvPr>
            <p:cNvSpPr/>
            <p:nvPr/>
          </p:nvSpPr>
          <p:spPr>
            <a:xfrm>
              <a:off x="6457318" y="711106"/>
              <a:ext cx="4778282" cy="4778911"/>
            </a:xfrm>
            <a:custGeom>
              <a:avLst/>
              <a:gdLst>
                <a:gd name="connsiteX0" fmla="*/ 2389755 w 4778282"/>
                <a:gd name="connsiteY0" fmla="*/ 4778911 h 4778911"/>
                <a:gd name="connsiteX1" fmla="*/ 1592164 w 4778282"/>
                <a:gd name="connsiteY1" fmla="*/ 4640994 h 4778911"/>
                <a:gd name="connsiteX2" fmla="*/ 233813 w 4778282"/>
                <a:gd name="connsiteY2" fmla="*/ 3417666 h 4778911"/>
                <a:gd name="connsiteX3" fmla="*/ 138356 w 4778282"/>
                <a:gd name="connsiteY3" fmla="*/ 1592164 h 4778911"/>
                <a:gd name="connsiteX4" fmla="*/ 1361684 w 4778282"/>
                <a:gd name="connsiteY4" fmla="*/ 233813 h 4778911"/>
                <a:gd name="connsiteX5" fmla="*/ 3187186 w 4778282"/>
                <a:gd name="connsiteY5" fmla="*/ 138356 h 4778911"/>
                <a:gd name="connsiteX6" fmla="*/ 4778268 w 4778282"/>
                <a:gd name="connsiteY6" fmla="*/ 2340539 h 4778911"/>
                <a:gd name="connsiteX7" fmla="*/ 4709269 w 4778282"/>
                <a:gd name="connsiteY7" fmla="*/ 2409941 h 4778911"/>
                <a:gd name="connsiteX8" fmla="*/ 4709269 w 4778282"/>
                <a:gd name="connsiteY8" fmla="*/ 2409941 h 4778911"/>
                <a:gd name="connsiteX9" fmla="*/ 4641557 w 4778282"/>
                <a:gd name="connsiteY9" fmla="*/ 2342630 h 4778911"/>
                <a:gd name="connsiteX10" fmla="*/ 3141589 w 4778282"/>
                <a:gd name="connsiteY10" fmla="*/ 267267 h 4778911"/>
                <a:gd name="connsiteX11" fmla="*/ 1420550 w 4778282"/>
                <a:gd name="connsiteY11" fmla="*/ 357256 h 4778911"/>
                <a:gd name="connsiteX12" fmla="*/ 267267 w 4778282"/>
                <a:gd name="connsiteY12" fmla="*/ 1637842 h 4778911"/>
                <a:gd name="connsiteX13" fmla="*/ 1637841 w 4778282"/>
                <a:gd name="connsiteY13" fmla="*/ 4512163 h 4778911"/>
                <a:gd name="connsiteX14" fmla="*/ 2924217 w 4778282"/>
                <a:gd name="connsiteY14" fmla="*/ 4577302 h 4778911"/>
                <a:gd name="connsiteX15" fmla="*/ 3006807 w 4778282"/>
                <a:gd name="connsiteY15" fmla="*/ 4625312 h 4778911"/>
                <a:gd name="connsiteX16" fmla="*/ 3006807 w 4778282"/>
                <a:gd name="connsiteY16" fmla="*/ 4625312 h 4778911"/>
                <a:gd name="connsiteX17" fmla="*/ 2957672 w 4778282"/>
                <a:gd name="connsiteY17" fmla="*/ 4709832 h 4778911"/>
                <a:gd name="connsiteX18" fmla="*/ 2389755 w 4778282"/>
                <a:gd name="connsiteY18" fmla="*/ 4778911 h 4778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778282" h="4778911">
                  <a:moveTo>
                    <a:pt x="2389755" y="4778911"/>
                  </a:moveTo>
                  <a:cubicBezTo>
                    <a:pt x="2120353" y="4778911"/>
                    <a:pt x="1851433" y="4732832"/>
                    <a:pt x="1592164" y="4640994"/>
                  </a:cubicBezTo>
                  <a:cubicBezTo>
                    <a:pt x="990793" y="4427965"/>
                    <a:pt x="508443" y="3993543"/>
                    <a:pt x="233813" y="3417666"/>
                  </a:cubicBezTo>
                  <a:cubicBezTo>
                    <a:pt x="-40816" y="2841788"/>
                    <a:pt x="-74672" y="2193454"/>
                    <a:pt x="138356" y="1592164"/>
                  </a:cubicBezTo>
                  <a:cubicBezTo>
                    <a:pt x="351385" y="990793"/>
                    <a:pt x="785807" y="508362"/>
                    <a:pt x="1361684" y="233813"/>
                  </a:cubicBezTo>
                  <a:cubicBezTo>
                    <a:pt x="1937562" y="-40816"/>
                    <a:pt x="2585896" y="-74672"/>
                    <a:pt x="3187186" y="138356"/>
                  </a:cubicBezTo>
                  <a:cubicBezTo>
                    <a:pt x="4125993" y="470887"/>
                    <a:pt x="4758003" y="1350184"/>
                    <a:pt x="4778268" y="2340539"/>
                  </a:cubicBezTo>
                  <a:cubicBezTo>
                    <a:pt x="4779072" y="2378899"/>
                    <a:pt x="4747629" y="2410262"/>
                    <a:pt x="4709269" y="2409941"/>
                  </a:cubicBezTo>
                  <a:lnTo>
                    <a:pt x="4709269" y="2409941"/>
                  </a:lnTo>
                  <a:cubicBezTo>
                    <a:pt x="4672116" y="2409619"/>
                    <a:pt x="4642361" y="2379703"/>
                    <a:pt x="4641557" y="2342630"/>
                  </a:cubicBezTo>
                  <a:cubicBezTo>
                    <a:pt x="4622176" y="1409292"/>
                    <a:pt x="4026354" y="580739"/>
                    <a:pt x="3141589" y="267267"/>
                  </a:cubicBezTo>
                  <a:cubicBezTo>
                    <a:pt x="2574638" y="66462"/>
                    <a:pt x="1963456" y="98388"/>
                    <a:pt x="1420550" y="357256"/>
                  </a:cubicBezTo>
                  <a:cubicBezTo>
                    <a:pt x="877645" y="616123"/>
                    <a:pt x="468073" y="1070890"/>
                    <a:pt x="267267" y="1637842"/>
                  </a:cubicBezTo>
                  <a:cubicBezTo>
                    <a:pt x="-147290" y="2808173"/>
                    <a:pt x="467510" y="4097605"/>
                    <a:pt x="1637841" y="4512163"/>
                  </a:cubicBezTo>
                  <a:cubicBezTo>
                    <a:pt x="2054571" y="4659811"/>
                    <a:pt x="2497838" y="4682007"/>
                    <a:pt x="2924217" y="4577302"/>
                  </a:cubicBezTo>
                  <a:cubicBezTo>
                    <a:pt x="2960325" y="4568456"/>
                    <a:pt x="2996916" y="4589526"/>
                    <a:pt x="3006807" y="4625312"/>
                  </a:cubicBezTo>
                  <a:lnTo>
                    <a:pt x="3006807" y="4625312"/>
                  </a:lnTo>
                  <a:cubicBezTo>
                    <a:pt x="3017020" y="4662304"/>
                    <a:pt x="2994905" y="4700664"/>
                    <a:pt x="2957672" y="4709832"/>
                  </a:cubicBezTo>
                  <a:cubicBezTo>
                    <a:pt x="2770377" y="4755912"/>
                    <a:pt x="2579945" y="4778911"/>
                    <a:pt x="2389755" y="4778911"/>
                  </a:cubicBezTo>
                  <a:close/>
                </a:path>
              </a:pathLst>
            </a:custGeom>
            <a:solidFill>
              <a:srgbClr val="DABC00"/>
            </a:solidFill>
            <a:ln w="8040" cap="flat">
              <a:noFill/>
              <a:prstDash val="solid"/>
              <a:miter/>
            </a:ln>
          </p:spPr>
          <p:txBody>
            <a:bodyPr rtlCol="0" anchor="ctr"/>
            <a:lstStyle/>
            <a:p>
              <a:endParaRPr lang="pt-BR"/>
            </a:p>
          </p:txBody>
        </p:sp>
      </p:grpSp>
    </p:spTree>
    <p:extLst>
      <p:ext uri="{BB962C8B-B14F-4D97-AF65-F5344CB8AC3E}">
        <p14:creationId xmlns:p14="http://schemas.microsoft.com/office/powerpoint/2010/main" val="22769458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Layout Personalizado">
    <p:spTree>
      <p:nvGrpSpPr>
        <p:cNvPr id="1" name=""/>
        <p:cNvGrpSpPr/>
        <p:nvPr/>
      </p:nvGrpSpPr>
      <p:grpSpPr>
        <a:xfrm>
          <a:off x="0" y="0"/>
          <a:ext cx="0" cy="0"/>
          <a:chOff x="0" y="0"/>
          <a:chExt cx="0" cy="0"/>
        </a:xfrm>
      </p:grpSpPr>
      <p:grpSp>
        <p:nvGrpSpPr>
          <p:cNvPr id="2" name="Gráfico 4">
            <a:extLst>
              <a:ext uri="{FF2B5EF4-FFF2-40B4-BE49-F238E27FC236}">
                <a16:creationId xmlns:a16="http://schemas.microsoft.com/office/drawing/2014/main" id="{90100C7E-6E9B-4366-93D3-45215D5743DA}"/>
              </a:ext>
            </a:extLst>
          </p:cNvPr>
          <p:cNvGrpSpPr/>
          <p:nvPr/>
        </p:nvGrpSpPr>
        <p:grpSpPr>
          <a:xfrm>
            <a:off x="5931015" y="184642"/>
            <a:ext cx="5830348" cy="5830348"/>
            <a:chOff x="5931015" y="184642"/>
            <a:chExt cx="5830348" cy="5830348"/>
          </a:xfrm>
        </p:grpSpPr>
        <p:sp>
          <p:nvSpPr>
            <p:cNvPr id="3" name="Forma Livre: Forma 2">
              <a:extLst>
                <a:ext uri="{FF2B5EF4-FFF2-40B4-BE49-F238E27FC236}">
                  <a16:creationId xmlns:a16="http://schemas.microsoft.com/office/drawing/2014/main" id="{3DB0F103-33BC-4D81-AC29-7E6B31A75175}"/>
                </a:ext>
              </a:extLst>
            </p:cNvPr>
            <p:cNvSpPr/>
            <p:nvPr/>
          </p:nvSpPr>
          <p:spPr>
            <a:xfrm>
              <a:off x="5931015" y="184642"/>
              <a:ext cx="8041" cy="8041"/>
            </a:xfrm>
            <a:custGeom>
              <a:avLst/>
              <a:gdLst/>
              <a:ahLst/>
              <a:cxnLst/>
              <a:rect l="l" t="t" r="r" b="b"/>
              <a:pathLst>
                <a:path w="8041" h="8041"/>
              </a:pathLst>
            </a:custGeom>
            <a:solidFill>
              <a:srgbClr val="00973A"/>
            </a:solidFill>
            <a:ln w="8040" cap="flat">
              <a:noFill/>
              <a:prstDash val="solid"/>
              <a:miter/>
            </a:ln>
          </p:spPr>
          <p:txBody>
            <a:bodyPr rtlCol="0" anchor="ctr"/>
            <a:lstStyle/>
            <a:p>
              <a:endParaRPr lang="pt-BR"/>
            </a:p>
          </p:txBody>
        </p:sp>
        <p:sp>
          <p:nvSpPr>
            <p:cNvPr id="4" name="Forma Livre: Forma 3">
              <a:extLst>
                <a:ext uri="{FF2B5EF4-FFF2-40B4-BE49-F238E27FC236}">
                  <a16:creationId xmlns:a16="http://schemas.microsoft.com/office/drawing/2014/main" id="{9B374123-72FB-448D-9949-77887ED764D2}"/>
                </a:ext>
              </a:extLst>
            </p:cNvPr>
            <p:cNvSpPr/>
            <p:nvPr/>
          </p:nvSpPr>
          <p:spPr>
            <a:xfrm>
              <a:off x="5931015" y="184642"/>
              <a:ext cx="8041" cy="8041"/>
            </a:xfrm>
            <a:custGeom>
              <a:avLst/>
              <a:gdLst/>
              <a:ahLst/>
              <a:cxnLst/>
              <a:rect l="l" t="t" r="r" b="b"/>
              <a:pathLst>
                <a:path w="8041" h="8041"/>
              </a:pathLst>
            </a:custGeom>
            <a:solidFill>
              <a:srgbClr val="00973A"/>
            </a:solidFill>
            <a:ln w="8040" cap="flat">
              <a:noFill/>
              <a:prstDash val="solid"/>
              <a:miter/>
            </a:ln>
          </p:spPr>
          <p:txBody>
            <a:bodyPr rtlCol="0" anchor="ctr"/>
            <a:lstStyle/>
            <a:p>
              <a:endParaRPr lang="pt-BR"/>
            </a:p>
          </p:txBody>
        </p:sp>
        <p:sp>
          <p:nvSpPr>
            <p:cNvPr id="6" name="Forma Livre: Forma 5">
              <a:extLst>
                <a:ext uri="{FF2B5EF4-FFF2-40B4-BE49-F238E27FC236}">
                  <a16:creationId xmlns:a16="http://schemas.microsoft.com/office/drawing/2014/main" id="{49FCDF9D-953C-46EF-8589-1E8752BA906B}"/>
                </a:ext>
              </a:extLst>
            </p:cNvPr>
            <p:cNvSpPr/>
            <p:nvPr/>
          </p:nvSpPr>
          <p:spPr>
            <a:xfrm>
              <a:off x="7363034" y="4951952"/>
              <a:ext cx="3634924" cy="1064515"/>
            </a:xfrm>
            <a:custGeom>
              <a:avLst/>
              <a:gdLst>
                <a:gd name="connsiteX0" fmla="*/ 12218 w 3634924"/>
                <a:gd name="connsiteY0" fmla="*/ 565086 h 1064515"/>
                <a:gd name="connsiteX1" fmla="*/ 125287 w 3634924"/>
                <a:gd name="connsiteY1" fmla="*/ 535572 h 1064515"/>
                <a:gd name="connsiteX2" fmla="*/ 2132616 w 3634924"/>
                <a:gd name="connsiteY2" fmla="*/ 818887 h 1064515"/>
                <a:gd name="connsiteX3" fmla="*/ 3490725 w 3634924"/>
                <a:gd name="connsiteY3" fmla="*/ 26362 h 1064515"/>
                <a:gd name="connsiteX4" fmla="*/ 3606688 w 3634924"/>
                <a:gd name="connsiteY4" fmla="*/ 20813 h 1064515"/>
                <a:gd name="connsiteX5" fmla="*/ 3606688 w 3634924"/>
                <a:gd name="connsiteY5" fmla="*/ 20813 h 1064515"/>
                <a:gd name="connsiteX6" fmla="*/ 3612318 w 3634924"/>
                <a:gd name="connsiteY6" fmla="*/ 140636 h 1064515"/>
                <a:gd name="connsiteX7" fmla="*/ 3078820 w 3634924"/>
                <a:gd name="connsiteY7" fmla="*/ 589613 h 1064515"/>
                <a:gd name="connsiteX8" fmla="*/ 2172021 w 3634924"/>
                <a:gd name="connsiteY8" fmla="*/ 981010 h 1064515"/>
                <a:gd name="connsiteX9" fmla="*/ 42777 w 3634924"/>
                <a:gd name="connsiteY9" fmla="*/ 682095 h 1064515"/>
                <a:gd name="connsiteX10" fmla="*/ 12218 w 3634924"/>
                <a:gd name="connsiteY10" fmla="*/ 565086 h 1064515"/>
                <a:gd name="connsiteX11" fmla="*/ 12218 w 3634924"/>
                <a:gd name="connsiteY11" fmla="*/ 565086 h 1064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34924" h="1064515">
                  <a:moveTo>
                    <a:pt x="12218" y="565086"/>
                  </a:moveTo>
                  <a:cubicBezTo>
                    <a:pt x="35781" y="526404"/>
                    <a:pt x="85882" y="513135"/>
                    <a:pt x="125287" y="535572"/>
                  </a:cubicBezTo>
                  <a:cubicBezTo>
                    <a:pt x="713227" y="870515"/>
                    <a:pt x="1424851" y="990822"/>
                    <a:pt x="2132616" y="818887"/>
                  </a:cubicBezTo>
                  <a:cubicBezTo>
                    <a:pt x="2657106" y="691504"/>
                    <a:pt x="3124981" y="418161"/>
                    <a:pt x="3490725" y="26362"/>
                  </a:cubicBezTo>
                  <a:cubicBezTo>
                    <a:pt x="3521445" y="-6530"/>
                    <a:pt x="3572832" y="-8942"/>
                    <a:pt x="3606688" y="20813"/>
                  </a:cubicBezTo>
                  <a:lnTo>
                    <a:pt x="3606688" y="20813"/>
                  </a:lnTo>
                  <a:cubicBezTo>
                    <a:pt x="3642073" y="51935"/>
                    <a:pt x="3644485" y="106137"/>
                    <a:pt x="3612318" y="140636"/>
                  </a:cubicBezTo>
                  <a:cubicBezTo>
                    <a:pt x="3451882" y="312491"/>
                    <a:pt x="3272871" y="462793"/>
                    <a:pt x="3078820" y="589613"/>
                  </a:cubicBezTo>
                  <a:cubicBezTo>
                    <a:pt x="2803628" y="769429"/>
                    <a:pt x="2498198" y="901798"/>
                    <a:pt x="2172021" y="981010"/>
                  </a:cubicBezTo>
                  <a:cubicBezTo>
                    <a:pt x="1443750" y="1157931"/>
                    <a:pt x="691112" y="1051618"/>
                    <a:pt x="42777" y="682095"/>
                  </a:cubicBezTo>
                  <a:cubicBezTo>
                    <a:pt x="1523" y="658532"/>
                    <a:pt x="-12470" y="605697"/>
                    <a:pt x="12218" y="565086"/>
                  </a:cubicBezTo>
                  <a:lnTo>
                    <a:pt x="12218" y="565086"/>
                  </a:lnTo>
                  <a:close/>
                </a:path>
              </a:pathLst>
            </a:custGeom>
            <a:solidFill>
              <a:srgbClr val="00973A"/>
            </a:solidFill>
            <a:ln w="8040" cap="flat">
              <a:noFill/>
              <a:prstDash val="solid"/>
              <a:miter/>
            </a:ln>
          </p:spPr>
          <p:txBody>
            <a:bodyPr rtlCol="0" anchor="ctr"/>
            <a:lstStyle/>
            <a:p>
              <a:endParaRPr lang="pt-BR"/>
            </a:p>
          </p:txBody>
        </p:sp>
        <p:sp>
          <p:nvSpPr>
            <p:cNvPr id="7" name="Forma Livre: Forma 6">
              <a:extLst>
                <a:ext uri="{FF2B5EF4-FFF2-40B4-BE49-F238E27FC236}">
                  <a16:creationId xmlns:a16="http://schemas.microsoft.com/office/drawing/2014/main" id="{AE97677F-2E57-47B6-B664-271C20BC1BEF}"/>
                </a:ext>
              </a:extLst>
            </p:cNvPr>
            <p:cNvSpPr/>
            <p:nvPr/>
          </p:nvSpPr>
          <p:spPr>
            <a:xfrm>
              <a:off x="10832763" y="1084477"/>
              <a:ext cx="929649" cy="3662366"/>
            </a:xfrm>
            <a:custGeom>
              <a:avLst/>
              <a:gdLst>
                <a:gd name="connsiteX0" fmla="*/ 326184 w 929649"/>
                <a:gd name="connsiteY0" fmla="*/ 3647032 h 3662366"/>
                <a:gd name="connsiteX1" fmla="*/ 304391 w 929649"/>
                <a:gd name="connsiteY1" fmla="*/ 3532274 h 3662366"/>
                <a:gd name="connsiteX2" fmla="*/ 721924 w 929649"/>
                <a:gd name="connsiteY2" fmla="*/ 1548508 h 3662366"/>
                <a:gd name="connsiteX3" fmla="*/ 22443 w 929649"/>
                <a:gd name="connsiteY3" fmla="*/ 140218 h 3662366"/>
                <a:gd name="connsiteX4" fmla="*/ 24695 w 929649"/>
                <a:gd name="connsiteY4" fmla="*/ 24174 h 3662366"/>
                <a:gd name="connsiteX5" fmla="*/ 24695 w 929649"/>
                <a:gd name="connsiteY5" fmla="*/ 24174 h 3662366"/>
                <a:gd name="connsiteX6" fmla="*/ 144599 w 929649"/>
                <a:gd name="connsiteY6" fmla="*/ 26586 h 3662366"/>
                <a:gd name="connsiteX7" fmla="*/ 556744 w 929649"/>
                <a:gd name="connsiteY7" fmla="*/ 589034 h 3662366"/>
                <a:gd name="connsiteX8" fmla="*/ 886380 w 929649"/>
                <a:gd name="connsiteY8" fmla="*/ 1520121 h 3662366"/>
                <a:gd name="connsiteX9" fmla="*/ 445123 w 929649"/>
                <a:gd name="connsiteY9" fmla="*/ 3624434 h 3662366"/>
                <a:gd name="connsiteX10" fmla="*/ 326184 w 929649"/>
                <a:gd name="connsiteY10" fmla="*/ 3647032 h 3662366"/>
                <a:gd name="connsiteX11" fmla="*/ 326184 w 929649"/>
                <a:gd name="connsiteY11" fmla="*/ 3647032 h 3662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29649" h="3662366">
                  <a:moveTo>
                    <a:pt x="326184" y="3647032"/>
                  </a:moveTo>
                  <a:cubicBezTo>
                    <a:pt x="289191" y="3620896"/>
                    <a:pt x="279381" y="3570071"/>
                    <a:pt x="304391" y="3532274"/>
                  </a:cubicBezTo>
                  <a:cubicBezTo>
                    <a:pt x="678016" y="2968218"/>
                    <a:pt x="845929" y="2266245"/>
                    <a:pt x="721924" y="1548508"/>
                  </a:cubicBezTo>
                  <a:cubicBezTo>
                    <a:pt x="630086" y="1016620"/>
                    <a:pt x="388750" y="531454"/>
                    <a:pt x="22443" y="140218"/>
                  </a:cubicBezTo>
                  <a:cubicBezTo>
                    <a:pt x="-8357" y="107327"/>
                    <a:pt x="-7312" y="55859"/>
                    <a:pt x="24695" y="24174"/>
                  </a:cubicBezTo>
                  <a:lnTo>
                    <a:pt x="24695" y="24174"/>
                  </a:lnTo>
                  <a:cubicBezTo>
                    <a:pt x="58149" y="-9039"/>
                    <a:pt x="112351" y="-7833"/>
                    <a:pt x="144599" y="26586"/>
                  </a:cubicBezTo>
                  <a:cubicBezTo>
                    <a:pt x="305275" y="198200"/>
                    <a:pt x="443274" y="386862"/>
                    <a:pt x="556744" y="589034"/>
                  </a:cubicBezTo>
                  <a:cubicBezTo>
                    <a:pt x="717662" y="875646"/>
                    <a:pt x="829202" y="1189359"/>
                    <a:pt x="886380" y="1520121"/>
                  </a:cubicBezTo>
                  <a:cubicBezTo>
                    <a:pt x="1013924" y="2258605"/>
                    <a:pt x="857349" y="3002396"/>
                    <a:pt x="445123" y="3624434"/>
                  </a:cubicBezTo>
                  <a:cubicBezTo>
                    <a:pt x="418746" y="3664000"/>
                    <a:pt x="365026" y="3674454"/>
                    <a:pt x="326184" y="3647032"/>
                  </a:cubicBezTo>
                  <a:lnTo>
                    <a:pt x="326184" y="3647032"/>
                  </a:lnTo>
                  <a:close/>
                </a:path>
              </a:pathLst>
            </a:custGeom>
            <a:solidFill>
              <a:srgbClr val="00973A"/>
            </a:solidFill>
            <a:ln w="8040" cap="flat">
              <a:noFill/>
              <a:prstDash val="solid"/>
              <a:miter/>
            </a:ln>
          </p:spPr>
          <p:txBody>
            <a:bodyPr rtlCol="0" anchor="ctr"/>
            <a:lstStyle/>
            <a:p>
              <a:endParaRPr lang="pt-BR"/>
            </a:p>
          </p:txBody>
        </p:sp>
        <p:sp>
          <p:nvSpPr>
            <p:cNvPr id="8" name="Forma Livre: Forma 7">
              <a:extLst>
                <a:ext uri="{FF2B5EF4-FFF2-40B4-BE49-F238E27FC236}">
                  <a16:creationId xmlns:a16="http://schemas.microsoft.com/office/drawing/2014/main" id="{9313C51E-3D24-4037-B730-EB8EA3CE60E7}"/>
                </a:ext>
              </a:extLst>
            </p:cNvPr>
            <p:cNvSpPr/>
            <p:nvPr/>
          </p:nvSpPr>
          <p:spPr>
            <a:xfrm>
              <a:off x="6443795" y="184657"/>
              <a:ext cx="3526139" cy="1376017"/>
            </a:xfrm>
            <a:custGeom>
              <a:avLst/>
              <a:gdLst>
                <a:gd name="connsiteX0" fmla="*/ 3519327 w 3526139"/>
                <a:gd name="connsiteY0" fmla="*/ 316352 h 1376017"/>
                <a:gd name="connsiteX1" fmla="*/ 3411566 w 3526139"/>
                <a:gd name="connsiteY1" fmla="*/ 361467 h 1376017"/>
                <a:gd name="connsiteX2" fmla="*/ 1384294 w 3526139"/>
                <a:gd name="connsiteY2" fmla="*/ 364281 h 1376017"/>
                <a:gd name="connsiteX3" fmla="*/ 151638 w 3526139"/>
                <a:gd name="connsiteY3" fmla="*/ 1340483 h 1376017"/>
                <a:gd name="connsiteX4" fmla="*/ 37604 w 3526139"/>
                <a:gd name="connsiteY4" fmla="*/ 1362356 h 1376017"/>
                <a:gd name="connsiteX5" fmla="*/ 37604 w 3526139"/>
                <a:gd name="connsiteY5" fmla="*/ 1362356 h 1376017"/>
                <a:gd name="connsiteX6" fmla="*/ 15167 w 3526139"/>
                <a:gd name="connsiteY6" fmla="*/ 1244543 h 1376017"/>
                <a:gd name="connsiteX7" fmla="*/ 479906 w 3526139"/>
                <a:gd name="connsiteY7" fmla="*/ 724798 h 1376017"/>
                <a:gd name="connsiteX8" fmla="*/ 1322452 w 3526139"/>
                <a:gd name="connsiteY8" fmla="*/ 209315 h 1376017"/>
                <a:gd name="connsiteX9" fmla="*/ 3472524 w 3526139"/>
                <a:gd name="connsiteY9" fmla="*/ 204811 h 1376017"/>
                <a:gd name="connsiteX10" fmla="*/ 3519327 w 3526139"/>
                <a:gd name="connsiteY10" fmla="*/ 316352 h 1376017"/>
                <a:gd name="connsiteX11" fmla="*/ 3519327 w 3526139"/>
                <a:gd name="connsiteY11" fmla="*/ 316352 h 137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26139" h="1376017">
                  <a:moveTo>
                    <a:pt x="3519327" y="316352"/>
                  </a:moveTo>
                  <a:cubicBezTo>
                    <a:pt x="3501474" y="358009"/>
                    <a:pt x="3453706" y="378113"/>
                    <a:pt x="3411566" y="361467"/>
                  </a:cubicBezTo>
                  <a:cubicBezTo>
                    <a:pt x="2782291" y="112893"/>
                    <a:pt x="2060775" y="94155"/>
                    <a:pt x="1384294" y="364281"/>
                  </a:cubicBezTo>
                  <a:cubicBezTo>
                    <a:pt x="883045" y="564363"/>
                    <a:pt x="458354" y="900995"/>
                    <a:pt x="151638" y="1340483"/>
                  </a:cubicBezTo>
                  <a:cubicBezTo>
                    <a:pt x="125823" y="1377395"/>
                    <a:pt x="75320" y="1387045"/>
                    <a:pt x="37604" y="1362356"/>
                  </a:cubicBezTo>
                  <a:lnTo>
                    <a:pt x="37604" y="1362356"/>
                  </a:lnTo>
                  <a:cubicBezTo>
                    <a:pt x="-1801" y="1336542"/>
                    <a:pt x="-11853" y="1283225"/>
                    <a:pt x="15167" y="1244543"/>
                  </a:cubicBezTo>
                  <a:cubicBezTo>
                    <a:pt x="149788" y="1051780"/>
                    <a:pt x="305720" y="877674"/>
                    <a:pt x="479906" y="724798"/>
                  </a:cubicBezTo>
                  <a:cubicBezTo>
                    <a:pt x="726952" y="507989"/>
                    <a:pt x="1010669" y="333803"/>
                    <a:pt x="1322452" y="209315"/>
                  </a:cubicBezTo>
                  <a:cubicBezTo>
                    <a:pt x="2018475" y="-68532"/>
                    <a:pt x="2778591" y="-69497"/>
                    <a:pt x="3472524" y="204811"/>
                  </a:cubicBezTo>
                  <a:cubicBezTo>
                    <a:pt x="3516754" y="222342"/>
                    <a:pt x="3538065" y="272684"/>
                    <a:pt x="3519327" y="316352"/>
                  </a:cubicBezTo>
                  <a:lnTo>
                    <a:pt x="3519327" y="316352"/>
                  </a:lnTo>
                  <a:close/>
                </a:path>
              </a:pathLst>
            </a:custGeom>
            <a:solidFill>
              <a:srgbClr val="3B67AE"/>
            </a:solidFill>
            <a:ln w="8040" cap="flat">
              <a:noFill/>
              <a:prstDash val="solid"/>
              <a:miter/>
            </a:ln>
          </p:spPr>
          <p:txBody>
            <a:bodyPr rtlCol="0" anchor="ctr"/>
            <a:lstStyle/>
            <a:p>
              <a:endParaRPr lang="pt-BR"/>
            </a:p>
          </p:txBody>
        </p:sp>
        <p:sp>
          <p:nvSpPr>
            <p:cNvPr id="9" name="Forma Livre: Forma 8">
              <a:extLst>
                <a:ext uri="{FF2B5EF4-FFF2-40B4-BE49-F238E27FC236}">
                  <a16:creationId xmlns:a16="http://schemas.microsoft.com/office/drawing/2014/main" id="{AF09B7C6-9C05-4982-B726-2C952D4F9FEA}"/>
                </a:ext>
              </a:extLst>
            </p:cNvPr>
            <p:cNvSpPr/>
            <p:nvPr/>
          </p:nvSpPr>
          <p:spPr>
            <a:xfrm>
              <a:off x="5931037" y="1803309"/>
              <a:ext cx="1223654" cy="3586430"/>
            </a:xfrm>
            <a:custGeom>
              <a:avLst/>
              <a:gdLst>
                <a:gd name="connsiteX0" fmla="*/ 397085 w 1223654"/>
                <a:gd name="connsiteY0" fmla="*/ 9246 h 3586430"/>
                <a:gd name="connsiteX1" fmla="*/ 434882 w 1223654"/>
                <a:gd name="connsiteY1" fmla="*/ 119822 h 3586430"/>
                <a:gd name="connsiteX2" fmla="*/ 301387 w 1223654"/>
                <a:gd name="connsiteY2" fmla="*/ 2142672 h 3586430"/>
                <a:gd name="connsiteX3" fmla="*/ 1192586 w 1223654"/>
                <a:gd name="connsiteY3" fmla="*/ 3438135 h 3586430"/>
                <a:gd name="connsiteX4" fmla="*/ 1206739 w 1223654"/>
                <a:gd name="connsiteY4" fmla="*/ 3553375 h 3586430"/>
                <a:gd name="connsiteX5" fmla="*/ 1206739 w 1223654"/>
                <a:gd name="connsiteY5" fmla="*/ 3553375 h 3586430"/>
                <a:gd name="connsiteX6" fmla="*/ 1087720 w 1223654"/>
                <a:gd name="connsiteY6" fmla="*/ 3567850 h 3586430"/>
                <a:gd name="connsiteX7" fmla="*/ 600383 w 1223654"/>
                <a:gd name="connsiteY7" fmla="*/ 3069174 h 3586430"/>
                <a:gd name="connsiteX8" fmla="*/ 142721 w 1223654"/>
                <a:gd name="connsiteY8" fmla="*/ 2193898 h 3586430"/>
                <a:gd name="connsiteX9" fmla="*/ 282649 w 1223654"/>
                <a:gd name="connsiteY9" fmla="*/ 48330 h 3586430"/>
                <a:gd name="connsiteX10" fmla="*/ 397085 w 1223654"/>
                <a:gd name="connsiteY10" fmla="*/ 9246 h 3586430"/>
                <a:gd name="connsiteX11" fmla="*/ 397085 w 1223654"/>
                <a:gd name="connsiteY11" fmla="*/ 9246 h 3586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3654" h="3586430">
                  <a:moveTo>
                    <a:pt x="397085" y="9246"/>
                  </a:moveTo>
                  <a:cubicBezTo>
                    <a:pt x="437455" y="29914"/>
                    <a:pt x="454343" y="78889"/>
                    <a:pt x="434882" y="119822"/>
                  </a:cubicBezTo>
                  <a:cubicBezTo>
                    <a:pt x="144570" y="731003"/>
                    <a:pt x="77421" y="1449544"/>
                    <a:pt x="301387" y="2142672"/>
                  </a:cubicBezTo>
                  <a:cubicBezTo>
                    <a:pt x="467371" y="2656225"/>
                    <a:pt x="774731" y="3102548"/>
                    <a:pt x="1192586" y="3438135"/>
                  </a:cubicBezTo>
                  <a:cubicBezTo>
                    <a:pt x="1227728" y="3466362"/>
                    <a:pt x="1233921" y="3517427"/>
                    <a:pt x="1206739" y="3553375"/>
                  </a:cubicBezTo>
                  <a:lnTo>
                    <a:pt x="1206739" y="3553375"/>
                  </a:lnTo>
                  <a:cubicBezTo>
                    <a:pt x="1178271" y="3591010"/>
                    <a:pt x="1124471" y="3597444"/>
                    <a:pt x="1087720" y="3567850"/>
                  </a:cubicBezTo>
                  <a:cubicBezTo>
                    <a:pt x="904446" y="3420603"/>
                    <a:pt x="741196" y="3253252"/>
                    <a:pt x="600383" y="3069174"/>
                  </a:cubicBezTo>
                  <a:cubicBezTo>
                    <a:pt x="400623" y="2808135"/>
                    <a:pt x="245898" y="2513321"/>
                    <a:pt x="142721" y="2193898"/>
                  </a:cubicBezTo>
                  <a:cubicBezTo>
                    <a:pt x="-87759" y="1480746"/>
                    <a:pt x="-37658" y="722318"/>
                    <a:pt x="282649" y="48330"/>
                  </a:cubicBezTo>
                  <a:cubicBezTo>
                    <a:pt x="303075" y="5467"/>
                    <a:pt x="354785" y="-12467"/>
                    <a:pt x="397085" y="9246"/>
                  </a:cubicBezTo>
                  <a:lnTo>
                    <a:pt x="397085" y="9246"/>
                  </a:lnTo>
                  <a:close/>
                </a:path>
              </a:pathLst>
            </a:custGeom>
            <a:solidFill>
              <a:srgbClr val="3B67AE"/>
            </a:solidFill>
            <a:ln w="8040" cap="flat">
              <a:noFill/>
              <a:prstDash val="solid"/>
              <a:miter/>
            </a:ln>
          </p:spPr>
          <p:txBody>
            <a:bodyPr rtlCol="0" anchor="ctr"/>
            <a:lstStyle/>
            <a:p>
              <a:endParaRPr lang="pt-BR"/>
            </a:p>
          </p:txBody>
        </p:sp>
        <p:sp>
          <p:nvSpPr>
            <p:cNvPr id="10" name="Forma Livre: Forma 9">
              <a:extLst>
                <a:ext uri="{FF2B5EF4-FFF2-40B4-BE49-F238E27FC236}">
                  <a16:creationId xmlns:a16="http://schemas.microsoft.com/office/drawing/2014/main" id="{31C9CE33-67E9-43F6-9B33-034202799F11}"/>
                </a:ext>
              </a:extLst>
            </p:cNvPr>
            <p:cNvSpPr/>
            <p:nvPr/>
          </p:nvSpPr>
          <p:spPr>
            <a:xfrm>
              <a:off x="6457318" y="711106"/>
              <a:ext cx="4778282" cy="4778911"/>
            </a:xfrm>
            <a:custGeom>
              <a:avLst/>
              <a:gdLst>
                <a:gd name="connsiteX0" fmla="*/ 2389755 w 4778282"/>
                <a:gd name="connsiteY0" fmla="*/ 4778911 h 4778911"/>
                <a:gd name="connsiteX1" fmla="*/ 1592164 w 4778282"/>
                <a:gd name="connsiteY1" fmla="*/ 4640994 h 4778911"/>
                <a:gd name="connsiteX2" fmla="*/ 233813 w 4778282"/>
                <a:gd name="connsiteY2" fmla="*/ 3417666 h 4778911"/>
                <a:gd name="connsiteX3" fmla="*/ 138356 w 4778282"/>
                <a:gd name="connsiteY3" fmla="*/ 1592164 h 4778911"/>
                <a:gd name="connsiteX4" fmla="*/ 1361684 w 4778282"/>
                <a:gd name="connsiteY4" fmla="*/ 233813 h 4778911"/>
                <a:gd name="connsiteX5" fmla="*/ 3187186 w 4778282"/>
                <a:gd name="connsiteY5" fmla="*/ 138356 h 4778911"/>
                <a:gd name="connsiteX6" fmla="*/ 4778268 w 4778282"/>
                <a:gd name="connsiteY6" fmla="*/ 2340539 h 4778911"/>
                <a:gd name="connsiteX7" fmla="*/ 4709269 w 4778282"/>
                <a:gd name="connsiteY7" fmla="*/ 2409941 h 4778911"/>
                <a:gd name="connsiteX8" fmla="*/ 4709269 w 4778282"/>
                <a:gd name="connsiteY8" fmla="*/ 2409941 h 4778911"/>
                <a:gd name="connsiteX9" fmla="*/ 4641557 w 4778282"/>
                <a:gd name="connsiteY9" fmla="*/ 2342630 h 4778911"/>
                <a:gd name="connsiteX10" fmla="*/ 3141589 w 4778282"/>
                <a:gd name="connsiteY10" fmla="*/ 267267 h 4778911"/>
                <a:gd name="connsiteX11" fmla="*/ 1420550 w 4778282"/>
                <a:gd name="connsiteY11" fmla="*/ 357256 h 4778911"/>
                <a:gd name="connsiteX12" fmla="*/ 267267 w 4778282"/>
                <a:gd name="connsiteY12" fmla="*/ 1637842 h 4778911"/>
                <a:gd name="connsiteX13" fmla="*/ 1637841 w 4778282"/>
                <a:gd name="connsiteY13" fmla="*/ 4512163 h 4778911"/>
                <a:gd name="connsiteX14" fmla="*/ 2924217 w 4778282"/>
                <a:gd name="connsiteY14" fmla="*/ 4577302 h 4778911"/>
                <a:gd name="connsiteX15" fmla="*/ 3006807 w 4778282"/>
                <a:gd name="connsiteY15" fmla="*/ 4625312 h 4778911"/>
                <a:gd name="connsiteX16" fmla="*/ 3006807 w 4778282"/>
                <a:gd name="connsiteY16" fmla="*/ 4625312 h 4778911"/>
                <a:gd name="connsiteX17" fmla="*/ 2957672 w 4778282"/>
                <a:gd name="connsiteY17" fmla="*/ 4709832 h 4778911"/>
                <a:gd name="connsiteX18" fmla="*/ 2389755 w 4778282"/>
                <a:gd name="connsiteY18" fmla="*/ 4778911 h 4778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778282" h="4778911">
                  <a:moveTo>
                    <a:pt x="2389755" y="4778911"/>
                  </a:moveTo>
                  <a:cubicBezTo>
                    <a:pt x="2120353" y="4778911"/>
                    <a:pt x="1851433" y="4732832"/>
                    <a:pt x="1592164" y="4640994"/>
                  </a:cubicBezTo>
                  <a:cubicBezTo>
                    <a:pt x="990793" y="4427965"/>
                    <a:pt x="508443" y="3993543"/>
                    <a:pt x="233813" y="3417666"/>
                  </a:cubicBezTo>
                  <a:cubicBezTo>
                    <a:pt x="-40816" y="2841788"/>
                    <a:pt x="-74672" y="2193454"/>
                    <a:pt x="138356" y="1592164"/>
                  </a:cubicBezTo>
                  <a:cubicBezTo>
                    <a:pt x="351385" y="990793"/>
                    <a:pt x="785807" y="508362"/>
                    <a:pt x="1361684" y="233813"/>
                  </a:cubicBezTo>
                  <a:cubicBezTo>
                    <a:pt x="1937562" y="-40816"/>
                    <a:pt x="2585896" y="-74672"/>
                    <a:pt x="3187186" y="138356"/>
                  </a:cubicBezTo>
                  <a:cubicBezTo>
                    <a:pt x="4125993" y="470887"/>
                    <a:pt x="4758003" y="1350184"/>
                    <a:pt x="4778268" y="2340539"/>
                  </a:cubicBezTo>
                  <a:cubicBezTo>
                    <a:pt x="4779072" y="2378899"/>
                    <a:pt x="4747629" y="2410262"/>
                    <a:pt x="4709269" y="2409941"/>
                  </a:cubicBezTo>
                  <a:lnTo>
                    <a:pt x="4709269" y="2409941"/>
                  </a:lnTo>
                  <a:cubicBezTo>
                    <a:pt x="4672116" y="2409619"/>
                    <a:pt x="4642361" y="2379703"/>
                    <a:pt x="4641557" y="2342630"/>
                  </a:cubicBezTo>
                  <a:cubicBezTo>
                    <a:pt x="4622176" y="1409292"/>
                    <a:pt x="4026354" y="580739"/>
                    <a:pt x="3141589" y="267267"/>
                  </a:cubicBezTo>
                  <a:cubicBezTo>
                    <a:pt x="2574638" y="66462"/>
                    <a:pt x="1963456" y="98388"/>
                    <a:pt x="1420550" y="357256"/>
                  </a:cubicBezTo>
                  <a:cubicBezTo>
                    <a:pt x="877645" y="616123"/>
                    <a:pt x="468073" y="1070890"/>
                    <a:pt x="267267" y="1637842"/>
                  </a:cubicBezTo>
                  <a:cubicBezTo>
                    <a:pt x="-147290" y="2808173"/>
                    <a:pt x="467510" y="4097605"/>
                    <a:pt x="1637841" y="4512163"/>
                  </a:cubicBezTo>
                  <a:cubicBezTo>
                    <a:pt x="2054571" y="4659811"/>
                    <a:pt x="2497838" y="4682007"/>
                    <a:pt x="2924217" y="4577302"/>
                  </a:cubicBezTo>
                  <a:cubicBezTo>
                    <a:pt x="2960325" y="4568456"/>
                    <a:pt x="2996916" y="4589526"/>
                    <a:pt x="3006807" y="4625312"/>
                  </a:cubicBezTo>
                  <a:lnTo>
                    <a:pt x="3006807" y="4625312"/>
                  </a:lnTo>
                  <a:cubicBezTo>
                    <a:pt x="3017020" y="4662304"/>
                    <a:pt x="2994905" y="4700664"/>
                    <a:pt x="2957672" y="4709832"/>
                  </a:cubicBezTo>
                  <a:cubicBezTo>
                    <a:pt x="2770377" y="4755912"/>
                    <a:pt x="2579945" y="4778911"/>
                    <a:pt x="2389755" y="4778911"/>
                  </a:cubicBezTo>
                  <a:close/>
                </a:path>
              </a:pathLst>
            </a:custGeom>
            <a:solidFill>
              <a:srgbClr val="DABC00"/>
            </a:solidFill>
            <a:ln w="8040" cap="flat">
              <a:noFill/>
              <a:prstDash val="solid"/>
              <a:miter/>
            </a:ln>
          </p:spPr>
          <p:txBody>
            <a:bodyPr rtlCol="0" anchor="ctr"/>
            <a:lstStyle/>
            <a:p>
              <a:endParaRPr lang="pt-BR"/>
            </a:p>
          </p:txBody>
        </p:sp>
      </p:grpSp>
    </p:spTree>
    <p:extLst>
      <p:ext uri="{BB962C8B-B14F-4D97-AF65-F5344CB8AC3E}">
        <p14:creationId xmlns:p14="http://schemas.microsoft.com/office/powerpoint/2010/main" val="12942603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8_Layout Personalizado">
    <p:spTree>
      <p:nvGrpSpPr>
        <p:cNvPr id="1" name=""/>
        <p:cNvGrpSpPr/>
        <p:nvPr/>
      </p:nvGrpSpPr>
      <p:grpSpPr>
        <a:xfrm>
          <a:off x="0" y="0"/>
          <a:ext cx="0" cy="0"/>
          <a:chOff x="0" y="0"/>
          <a:chExt cx="0" cy="0"/>
        </a:xfrm>
      </p:grpSpPr>
      <p:pic>
        <p:nvPicPr>
          <p:cNvPr id="3" name="Gráfico 2">
            <a:extLst>
              <a:ext uri="{FF2B5EF4-FFF2-40B4-BE49-F238E27FC236}">
                <a16:creationId xmlns:a16="http://schemas.microsoft.com/office/drawing/2014/main" id="{0783428F-E1C7-4586-AEC6-AB0D93157A0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50788"/>
            <a:ext cx="12192000" cy="3429000"/>
          </a:xfrm>
          <a:prstGeom prst="rect">
            <a:avLst/>
          </a:prstGeom>
        </p:spPr>
      </p:pic>
      <p:pic>
        <p:nvPicPr>
          <p:cNvPr id="4" name="Gráfico 3">
            <a:extLst>
              <a:ext uri="{FF2B5EF4-FFF2-40B4-BE49-F238E27FC236}">
                <a16:creationId xmlns:a16="http://schemas.microsoft.com/office/drawing/2014/main" id="{A7968C03-0413-414C-BCAA-5AA1C72A5EB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53858" y="473744"/>
            <a:ext cx="2827789" cy="2827789"/>
          </a:xfrm>
          <a:prstGeom prst="rect">
            <a:avLst/>
          </a:prstGeom>
        </p:spPr>
      </p:pic>
      <p:sp>
        <p:nvSpPr>
          <p:cNvPr id="5" name="Espaço Reservado para Imagem 6">
            <a:extLst>
              <a:ext uri="{FF2B5EF4-FFF2-40B4-BE49-F238E27FC236}">
                <a16:creationId xmlns:a16="http://schemas.microsoft.com/office/drawing/2014/main" id="{7E1D0E75-1ABB-48A8-B7AC-624B1D8F9B99}"/>
              </a:ext>
            </a:extLst>
          </p:cNvPr>
          <p:cNvSpPr>
            <a:spLocks noGrp="1"/>
          </p:cNvSpPr>
          <p:nvPr>
            <p:ph type="pic" sz="quarter" idx="10" hasCustomPrompt="1"/>
          </p:nvPr>
        </p:nvSpPr>
        <p:spPr>
          <a:xfrm>
            <a:off x="475431" y="796470"/>
            <a:ext cx="2184642" cy="2182336"/>
          </a:xfrm>
          <a:prstGeom prst="ellipse">
            <a:avLst/>
          </a:prstGeom>
        </p:spPr>
        <p:txBody>
          <a:bodyPr/>
          <a:lstStyle>
            <a:lvl1pPr marL="0" indent="0" algn="ctr">
              <a:buNone/>
              <a:defRPr>
                <a:solidFill>
                  <a:schemeClr val="bg1"/>
                </a:solidFill>
              </a:defRPr>
            </a:lvl1pPr>
          </a:lstStyle>
          <a:p>
            <a:r>
              <a:rPr lang="pt-BR" dirty="0"/>
              <a:t>Insira sua imagem</a:t>
            </a:r>
          </a:p>
          <a:p>
            <a:r>
              <a:rPr lang="pt-BR" dirty="0"/>
              <a:t>aqui</a:t>
            </a:r>
          </a:p>
        </p:txBody>
      </p:sp>
      <p:pic>
        <p:nvPicPr>
          <p:cNvPr id="6" name="Imagem 5">
            <a:extLst>
              <a:ext uri="{FF2B5EF4-FFF2-40B4-BE49-F238E27FC236}">
                <a16:creationId xmlns:a16="http://schemas.microsoft.com/office/drawing/2014/main" id="{2F33EA50-3137-41B2-B048-92EA207EB8EC}"/>
              </a:ext>
            </a:extLst>
          </p:cNvPr>
          <p:cNvPicPr>
            <a:picLocks noChangeAspect="1"/>
          </p:cNvPicPr>
          <p:nvPr userDrawn="1"/>
        </p:nvPicPr>
        <p:blipFill>
          <a:blip r:embed="rId6" cstate="print">
            <a:extLst>
              <a:ext uri="{28A0092B-C50C-407E-A947-70E740481C1C}">
                <a14:useLocalDpi xmlns:a14="http://schemas.microsoft.com/office/drawing/2010/main" val="0"/>
              </a:ext>
            </a:extLst>
          </a:blip>
          <a:srcRect/>
          <a:stretch/>
        </p:blipFill>
        <p:spPr>
          <a:xfrm>
            <a:off x="11411537" y="116861"/>
            <a:ext cx="592091" cy="592091"/>
          </a:xfrm>
          <a:prstGeom prst="rect">
            <a:avLst/>
          </a:prstGeom>
        </p:spPr>
      </p:pic>
    </p:spTree>
    <p:extLst>
      <p:ext uri="{BB962C8B-B14F-4D97-AF65-F5344CB8AC3E}">
        <p14:creationId xmlns:p14="http://schemas.microsoft.com/office/powerpoint/2010/main" val="3705148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agem e bloco de texto">
    <p:spTree>
      <p:nvGrpSpPr>
        <p:cNvPr id="1" name=""/>
        <p:cNvGrpSpPr/>
        <p:nvPr/>
      </p:nvGrpSpPr>
      <p:grpSpPr>
        <a:xfrm>
          <a:off x="0" y="0"/>
          <a:ext cx="0" cy="0"/>
          <a:chOff x="0" y="0"/>
          <a:chExt cx="0" cy="0"/>
        </a:xfrm>
      </p:grpSpPr>
      <p:pic>
        <p:nvPicPr>
          <p:cNvPr id="5" name="Imagem 4">
            <a:extLst>
              <a:ext uri="{FF2B5EF4-FFF2-40B4-BE49-F238E27FC236}">
                <a16:creationId xmlns:a16="http://schemas.microsoft.com/office/drawing/2014/main" id="{783F9565-EC9C-4871-9FA0-D0EF903CE4C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6350"/>
            <a:ext cx="12191998" cy="6845299"/>
          </a:xfrm>
          <a:prstGeom prst="rect">
            <a:avLst/>
          </a:prstGeom>
        </p:spPr>
      </p:pic>
      <p:sp>
        <p:nvSpPr>
          <p:cNvPr id="6" name="Espaço Reservado para Imagem 6">
            <a:extLst>
              <a:ext uri="{FF2B5EF4-FFF2-40B4-BE49-F238E27FC236}">
                <a16:creationId xmlns:a16="http://schemas.microsoft.com/office/drawing/2014/main" id="{C2E3F8F4-F9B5-4E8D-81C8-D77BE5193357}"/>
              </a:ext>
            </a:extLst>
          </p:cNvPr>
          <p:cNvSpPr>
            <a:spLocks noGrp="1"/>
          </p:cNvSpPr>
          <p:nvPr>
            <p:ph type="pic" sz="quarter" idx="10" hasCustomPrompt="1"/>
          </p:nvPr>
        </p:nvSpPr>
        <p:spPr>
          <a:xfrm>
            <a:off x="782974" y="1662545"/>
            <a:ext cx="3564581" cy="3560819"/>
          </a:xfrm>
          <a:prstGeom prst="ellipse">
            <a:avLst/>
          </a:prstGeom>
        </p:spPr>
        <p:txBody>
          <a:bodyPr/>
          <a:lstStyle>
            <a:lvl1pPr marL="0" indent="0" algn="ctr">
              <a:buNone/>
              <a:defRPr>
                <a:solidFill>
                  <a:schemeClr val="bg1"/>
                </a:solidFill>
              </a:defRPr>
            </a:lvl1pPr>
          </a:lstStyle>
          <a:p>
            <a:r>
              <a:rPr lang="pt-BR" dirty="0"/>
              <a:t>Insira sua imagem</a:t>
            </a:r>
          </a:p>
          <a:p>
            <a:r>
              <a:rPr lang="pt-BR" dirty="0"/>
              <a:t>aqui</a:t>
            </a:r>
          </a:p>
        </p:txBody>
      </p:sp>
      <p:pic>
        <p:nvPicPr>
          <p:cNvPr id="7" name="Imagem 6">
            <a:extLst>
              <a:ext uri="{FF2B5EF4-FFF2-40B4-BE49-F238E27FC236}">
                <a16:creationId xmlns:a16="http://schemas.microsoft.com/office/drawing/2014/main" id="{F3A5638B-AA30-440A-AF45-B33DB7BAAAE5}"/>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1411537" y="116861"/>
            <a:ext cx="592091" cy="592091"/>
          </a:xfrm>
          <a:prstGeom prst="rect">
            <a:avLst/>
          </a:prstGeom>
        </p:spPr>
      </p:pic>
    </p:spTree>
    <p:extLst>
      <p:ext uri="{BB962C8B-B14F-4D97-AF65-F5344CB8AC3E}">
        <p14:creationId xmlns:p14="http://schemas.microsoft.com/office/powerpoint/2010/main" val="24722089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1_Layout Personalizado">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34236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op 3">
    <p:spTree>
      <p:nvGrpSpPr>
        <p:cNvPr id="1" name=""/>
        <p:cNvGrpSpPr/>
        <p:nvPr/>
      </p:nvGrpSpPr>
      <p:grpSpPr>
        <a:xfrm>
          <a:off x="0" y="0"/>
          <a:ext cx="0" cy="0"/>
          <a:chOff x="0" y="0"/>
          <a:chExt cx="0" cy="0"/>
        </a:xfrm>
      </p:grpSpPr>
      <p:grpSp>
        <p:nvGrpSpPr>
          <p:cNvPr id="6" name="Agrupar 5">
            <a:extLst>
              <a:ext uri="{FF2B5EF4-FFF2-40B4-BE49-F238E27FC236}">
                <a16:creationId xmlns:a16="http://schemas.microsoft.com/office/drawing/2014/main" id="{D0460CDC-58C0-4666-B642-734AD02677D5}"/>
              </a:ext>
            </a:extLst>
          </p:cNvPr>
          <p:cNvGrpSpPr/>
          <p:nvPr userDrawn="1"/>
        </p:nvGrpSpPr>
        <p:grpSpPr>
          <a:xfrm>
            <a:off x="2490662" y="1864112"/>
            <a:ext cx="1193415" cy="4269988"/>
            <a:chOff x="1057011" y="1241571"/>
            <a:chExt cx="1367408" cy="4892529"/>
          </a:xfrm>
        </p:grpSpPr>
        <p:sp>
          <p:nvSpPr>
            <p:cNvPr id="7" name="Elipse 6">
              <a:extLst>
                <a:ext uri="{FF2B5EF4-FFF2-40B4-BE49-F238E27FC236}">
                  <a16:creationId xmlns:a16="http://schemas.microsoft.com/office/drawing/2014/main" id="{BF1F666E-8887-47EB-BE49-A8ECDC6A5F08}"/>
                </a:ext>
              </a:extLst>
            </p:cNvPr>
            <p:cNvSpPr/>
            <p:nvPr/>
          </p:nvSpPr>
          <p:spPr>
            <a:xfrm>
              <a:off x="1057013" y="1241571"/>
              <a:ext cx="1367406" cy="1367406"/>
            </a:xfrm>
            <a:prstGeom prst="ellipse">
              <a:avLst/>
            </a:prstGeom>
            <a:solidFill>
              <a:srgbClr val="DAB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8" name="Retângulo 7">
              <a:extLst>
                <a:ext uri="{FF2B5EF4-FFF2-40B4-BE49-F238E27FC236}">
                  <a16:creationId xmlns:a16="http://schemas.microsoft.com/office/drawing/2014/main" id="{04841C13-5D22-4B5E-B0BE-02AED989CF97}"/>
                </a:ext>
              </a:extLst>
            </p:cNvPr>
            <p:cNvSpPr/>
            <p:nvPr/>
          </p:nvSpPr>
          <p:spPr>
            <a:xfrm>
              <a:off x="1057011" y="1921080"/>
              <a:ext cx="1367407" cy="4213020"/>
            </a:xfrm>
            <a:prstGeom prst="rect">
              <a:avLst/>
            </a:prstGeom>
            <a:solidFill>
              <a:srgbClr val="DAB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grpSp>
        <p:nvGrpSpPr>
          <p:cNvPr id="9" name="Agrupar 8">
            <a:extLst>
              <a:ext uri="{FF2B5EF4-FFF2-40B4-BE49-F238E27FC236}">
                <a16:creationId xmlns:a16="http://schemas.microsoft.com/office/drawing/2014/main" id="{AE4DF11E-7A61-40C5-82A9-E78234F7DF8E}"/>
              </a:ext>
            </a:extLst>
          </p:cNvPr>
          <p:cNvGrpSpPr/>
          <p:nvPr userDrawn="1"/>
        </p:nvGrpSpPr>
        <p:grpSpPr>
          <a:xfrm>
            <a:off x="4035372" y="3057525"/>
            <a:ext cx="1193415" cy="3076574"/>
            <a:chOff x="1057011" y="2608977"/>
            <a:chExt cx="1367408" cy="3525122"/>
          </a:xfrm>
          <a:solidFill>
            <a:srgbClr val="3B67AE"/>
          </a:solidFill>
        </p:grpSpPr>
        <p:sp>
          <p:nvSpPr>
            <p:cNvPr id="10" name="Elipse 9">
              <a:extLst>
                <a:ext uri="{FF2B5EF4-FFF2-40B4-BE49-F238E27FC236}">
                  <a16:creationId xmlns:a16="http://schemas.microsoft.com/office/drawing/2014/main" id="{B56EBBD7-3A2A-4250-88F4-2575C705C19A}"/>
                </a:ext>
              </a:extLst>
            </p:cNvPr>
            <p:cNvSpPr/>
            <p:nvPr/>
          </p:nvSpPr>
          <p:spPr>
            <a:xfrm>
              <a:off x="1057013" y="2608977"/>
              <a:ext cx="1367406" cy="136740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1" name="Retângulo 10">
              <a:extLst>
                <a:ext uri="{FF2B5EF4-FFF2-40B4-BE49-F238E27FC236}">
                  <a16:creationId xmlns:a16="http://schemas.microsoft.com/office/drawing/2014/main" id="{17C71D88-5E3D-4B3B-A636-83F81CE3C576}"/>
                </a:ext>
              </a:extLst>
            </p:cNvPr>
            <p:cNvSpPr/>
            <p:nvPr/>
          </p:nvSpPr>
          <p:spPr>
            <a:xfrm>
              <a:off x="1057011" y="3280094"/>
              <a:ext cx="1367407" cy="28540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grpSp>
        <p:nvGrpSpPr>
          <p:cNvPr id="3" name="Agrupar 2">
            <a:extLst>
              <a:ext uri="{FF2B5EF4-FFF2-40B4-BE49-F238E27FC236}">
                <a16:creationId xmlns:a16="http://schemas.microsoft.com/office/drawing/2014/main" id="{7C674F80-104B-4271-A789-5448FC57A126}"/>
              </a:ext>
            </a:extLst>
          </p:cNvPr>
          <p:cNvGrpSpPr/>
          <p:nvPr userDrawn="1"/>
        </p:nvGrpSpPr>
        <p:grpSpPr>
          <a:xfrm>
            <a:off x="945952" y="3057525"/>
            <a:ext cx="1193415" cy="3076574"/>
            <a:chOff x="1057011" y="2608977"/>
            <a:chExt cx="1367408" cy="3525122"/>
          </a:xfrm>
        </p:grpSpPr>
        <p:sp>
          <p:nvSpPr>
            <p:cNvPr id="4" name="Elipse 3">
              <a:extLst>
                <a:ext uri="{FF2B5EF4-FFF2-40B4-BE49-F238E27FC236}">
                  <a16:creationId xmlns:a16="http://schemas.microsoft.com/office/drawing/2014/main" id="{902E54CF-FD9F-4726-9841-0056F1B0F8DE}"/>
                </a:ext>
              </a:extLst>
            </p:cNvPr>
            <p:cNvSpPr/>
            <p:nvPr/>
          </p:nvSpPr>
          <p:spPr>
            <a:xfrm>
              <a:off x="1057013" y="2608977"/>
              <a:ext cx="1367406" cy="1367406"/>
            </a:xfrm>
            <a:prstGeom prst="ellipse">
              <a:avLst/>
            </a:prstGeom>
            <a:solidFill>
              <a:srgbClr val="0097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5" name="Retângulo 4">
              <a:extLst>
                <a:ext uri="{FF2B5EF4-FFF2-40B4-BE49-F238E27FC236}">
                  <a16:creationId xmlns:a16="http://schemas.microsoft.com/office/drawing/2014/main" id="{12371534-ED2A-4674-8874-89DDB7F191D5}"/>
                </a:ext>
              </a:extLst>
            </p:cNvPr>
            <p:cNvSpPr/>
            <p:nvPr/>
          </p:nvSpPr>
          <p:spPr>
            <a:xfrm>
              <a:off x="1057011" y="3280094"/>
              <a:ext cx="1367407" cy="2854005"/>
            </a:xfrm>
            <a:prstGeom prst="rect">
              <a:avLst/>
            </a:prstGeom>
            <a:solidFill>
              <a:srgbClr val="0097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sp>
        <p:nvSpPr>
          <p:cNvPr id="12" name="Espaço Reservado para Imagem 6">
            <a:extLst>
              <a:ext uri="{FF2B5EF4-FFF2-40B4-BE49-F238E27FC236}">
                <a16:creationId xmlns:a16="http://schemas.microsoft.com/office/drawing/2014/main" id="{70E3738F-97FE-4C58-A9A7-F762C449FDE5}"/>
              </a:ext>
            </a:extLst>
          </p:cNvPr>
          <p:cNvSpPr>
            <a:spLocks noGrp="1"/>
          </p:cNvSpPr>
          <p:nvPr>
            <p:ph type="pic" sz="quarter" idx="10" hasCustomPrompt="1"/>
          </p:nvPr>
        </p:nvSpPr>
        <p:spPr>
          <a:xfrm>
            <a:off x="945951" y="3053392"/>
            <a:ext cx="1193413" cy="1192152"/>
          </a:xfrm>
          <a:prstGeom prst="ellipse">
            <a:avLst/>
          </a:prstGeom>
        </p:spPr>
        <p:txBody>
          <a:bodyPr/>
          <a:lstStyle>
            <a:lvl1pPr marL="0" indent="0" algn="ctr">
              <a:buNone/>
              <a:defRPr sz="1050">
                <a:solidFill>
                  <a:schemeClr val="bg1"/>
                </a:solidFill>
              </a:defRPr>
            </a:lvl1pPr>
          </a:lstStyle>
          <a:p>
            <a:r>
              <a:rPr lang="pt-BR" dirty="0"/>
              <a:t>Imagem ou ícone aqui</a:t>
            </a:r>
          </a:p>
        </p:txBody>
      </p:sp>
      <p:sp>
        <p:nvSpPr>
          <p:cNvPr id="13" name="Espaço Reservado para Imagem 6">
            <a:extLst>
              <a:ext uri="{FF2B5EF4-FFF2-40B4-BE49-F238E27FC236}">
                <a16:creationId xmlns:a16="http://schemas.microsoft.com/office/drawing/2014/main" id="{C5A71C52-06BB-495B-9BBC-ADFDCC1200BF}"/>
              </a:ext>
            </a:extLst>
          </p:cNvPr>
          <p:cNvSpPr>
            <a:spLocks noGrp="1"/>
          </p:cNvSpPr>
          <p:nvPr>
            <p:ph type="pic" sz="quarter" idx="11" hasCustomPrompt="1"/>
          </p:nvPr>
        </p:nvSpPr>
        <p:spPr>
          <a:xfrm>
            <a:off x="2490662" y="1864112"/>
            <a:ext cx="1186148" cy="1162458"/>
          </a:xfrm>
          <a:prstGeom prst="ellipse">
            <a:avLst/>
          </a:prstGeom>
        </p:spPr>
        <p:txBody>
          <a:bodyPr/>
          <a:lstStyle>
            <a:lvl1pPr marL="0" indent="0" algn="ctr">
              <a:buNone/>
              <a:defRPr sz="1050">
                <a:solidFill>
                  <a:schemeClr val="bg1"/>
                </a:solidFill>
              </a:defRPr>
            </a:lvl1pPr>
          </a:lstStyle>
          <a:p>
            <a:r>
              <a:rPr lang="pt-BR" dirty="0"/>
              <a:t>Imagem ou ícone aqui</a:t>
            </a:r>
          </a:p>
        </p:txBody>
      </p:sp>
      <p:sp>
        <p:nvSpPr>
          <p:cNvPr id="14" name="Espaço Reservado para Imagem 6">
            <a:extLst>
              <a:ext uri="{FF2B5EF4-FFF2-40B4-BE49-F238E27FC236}">
                <a16:creationId xmlns:a16="http://schemas.microsoft.com/office/drawing/2014/main" id="{A909DE56-455B-4F05-AFCB-65F20763C846}"/>
              </a:ext>
            </a:extLst>
          </p:cNvPr>
          <p:cNvSpPr>
            <a:spLocks noGrp="1"/>
          </p:cNvSpPr>
          <p:nvPr>
            <p:ph type="pic" sz="quarter" idx="12" hasCustomPrompt="1"/>
          </p:nvPr>
        </p:nvSpPr>
        <p:spPr>
          <a:xfrm>
            <a:off x="4035374" y="3058154"/>
            <a:ext cx="1193413" cy="1192152"/>
          </a:xfrm>
          <a:prstGeom prst="ellipse">
            <a:avLst/>
          </a:prstGeom>
        </p:spPr>
        <p:txBody>
          <a:bodyPr/>
          <a:lstStyle>
            <a:lvl1pPr marL="0" indent="0" algn="ctr">
              <a:buNone/>
              <a:defRPr sz="1050">
                <a:solidFill>
                  <a:schemeClr val="bg1"/>
                </a:solidFill>
              </a:defRPr>
            </a:lvl1pPr>
          </a:lstStyle>
          <a:p>
            <a:r>
              <a:rPr lang="pt-BR" dirty="0"/>
              <a:t>Imagem  ou ícone aqui</a:t>
            </a:r>
          </a:p>
        </p:txBody>
      </p:sp>
    </p:spTree>
    <p:extLst>
      <p:ext uri="{BB962C8B-B14F-4D97-AF65-F5344CB8AC3E}">
        <p14:creationId xmlns:p14="http://schemas.microsoft.com/office/powerpoint/2010/main" val="9955926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colunas">
    <p:spTree>
      <p:nvGrpSpPr>
        <p:cNvPr id="1" name=""/>
        <p:cNvGrpSpPr/>
        <p:nvPr/>
      </p:nvGrpSpPr>
      <p:grpSpPr>
        <a:xfrm>
          <a:off x="0" y="0"/>
          <a:ext cx="0" cy="0"/>
          <a:chOff x="0" y="0"/>
          <a:chExt cx="0" cy="0"/>
        </a:xfrm>
      </p:grpSpPr>
      <p:sp>
        <p:nvSpPr>
          <p:cNvPr id="6" name="Retângulo 5">
            <a:extLst>
              <a:ext uri="{FF2B5EF4-FFF2-40B4-BE49-F238E27FC236}">
                <a16:creationId xmlns:a16="http://schemas.microsoft.com/office/drawing/2014/main" id="{A97D4323-2D5A-4647-B8EB-F72146301C04}"/>
              </a:ext>
            </a:extLst>
          </p:cNvPr>
          <p:cNvSpPr/>
          <p:nvPr userDrawn="1"/>
        </p:nvSpPr>
        <p:spPr>
          <a:xfrm>
            <a:off x="276836" y="1135720"/>
            <a:ext cx="3581867" cy="4876892"/>
          </a:xfrm>
          <a:prstGeom prst="rect">
            <a:avLst/>
          </a:prstGeom>
          <a:solidFill>
            <a:schemeClr val="bg1">
              <a:alpha val="50000"/>
            </a:schemeClr>
          </a:solidFill>
          <a:ln w="31750">
            <a:solidFill>
              <a:srgbClr val="0097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7" name="Retângulo 6">
            <a:extLst>
              <a:ext uri="{FF2B5EF4-FFF2-40B4-BE49-F238E27FC236}">
                <a16:creationId xmlns:a16="http://schemas.microsoft.com/office/drawing/2014/main" id="{72481C7D-E6EB-489D-B109-F89B33D91744}"/>
              </a:ext>
            </a:extLst>
          </p:cNvPr>
          <p:cNvSpPr/>
          <p:nvPr userDrawn="1"/>
        </p:nvSpPr>
        <p:spPr>
          <a:xfrm>
            <a:off x="4305066" y="1135720"/>
            <a:ext cx="3581867" cy="4876892"/>
          </a:xfrm>
          <a:prstGeom prst="rect">
            <a:avLst/>
          </a:prstGeom>
          <a:solidFill>
            <a:schemeClr val="bg1">
              <a:alpha val="50000"/>
            </a:schemeClr>
          </a:solidFill>
          <a:ln w="31750">
            <a:solidFill>
              <a:srgbClr val="DAB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8" name="Retângulo 7">
            <a:extLst>
              <a:ext uri="{FF2B5EF4-FFF2-40B4-BE49-F238E27FC236}">
                <a16:creationId xmlns:a16="http://schemas.microsoft.com/office/drawing/2014/main" id="{F7C4D0E2-D484-48C6-AB40-0640F25DE000}"/>
              </a:ext>
            </a:extLst>
          </p:cNvPr>
          <p:cNvSpPr/>
          <p:nvPr userDrawn="1"/>
        </p:nvSpPr>
        <p:spPr>
          <a:xfrm>
            <a:off x="8333296" y="1135720"/>
            <a:ext cx="3581867" cy="4876892"/>
          </a:xfrm>
          <a:prstGeom prst="rect">
            <a:avLst/>
          </a:prstGeom>
          <a:solidFill>
            <a:schemeClr val="bg1">
              <a:alpha val="50000"/>
            </a:schemeClr>
          </a:solidFill>
          <a:ln w="31750">
            <a:solidFill>
              <a:srgbClr val="3B67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 name="Retângulo 2">
            <a:extLst>
              <a:ext uri="{FF2B5EF4-FFF2-40B4-BE49-F238E27FC236}">
                <a16:creationId xmlns:a16="http://schemas.microsoft.com/office/drawing/2014/main" id="{896D8A90-36BD-42B1-912F-724067BA2F2D}"/>
              </a:ext>
            </a:extLst>
          </p:cNvPr>
          <p:cNvSpPr/>
          <p:nvPr userDrawn="1"/>
        </p:nvSpPr>
        <p:spPr>
          <a:xfrm>
            <a:off x="276836" y="1092587"/>
            <a:ext cx="3581867" cy="675066"/>
          </a:xfrm>
          <a:prstGeom prst="rect">
            <a:avLst/>
          </a:prstGeom>
          <a:solidFill>
            <a:srgbClr val="00973A"/>
          </a:solidFill>
          <a:ln w="31750">
            <a:solidFill>
              <a:srgbClr val="0097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4" name="Retângulo 3">
            <a:extLst>
              <a:ext uri="{FF2B5EF4-FFF2-40B4-BE49-F238E27FC236}">
                <a16:creationId xmlns:a16="http://schemas.microsoft.com/office/drawing/2014/main" id="{A06C4DC1-EB73-4D56-AD9A-9BB5106E1424}"/>
              </a:ext>
            </a:extLst>
          </p:cNvPr>
          <p:cNvSpPr/>
          <p:nvPr userDrawn="1"/>
        </p:nvSpPr>
        <p:spPr>
          <a:xfrm>
            <a:off x="4305066" y="1092587"/>
            <a:ext cx="3581867" cy="675066"/>
          </a:xfrm>
          <a:prstGeom prst="rect">
            <a:avLst/>
          </a:prstGeom>
          <a:solidFill>
            <a:srgbClr val="DABC00"/>
          </a:solidFill>
          <a:ln w="31750">
            <a:solidFill>
              <a:srgbClr val="DAB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5" name="Retângulo 4">
            <a:extLst>
              <a:ext uri="{FF2B5EF4-FFF2-40B4-BE49-F238E27FC236}">
                <a16:creationId xmlns:a16="http://schemas.microsoft.com/office/drawing/2014/main" id="{63539344-AB4D-4D8C-B320-324A78AA00E2}"/>
              </a:ext>
            </a:extLst>
          </p:cNvPr>
          <p:cNvSpPr/>
          <p:nvPr userDrawn="1"/>
        </p:nvSpPr>
        <p:spPr>
          <a:xfrm>
            <a:off x="8333296" y="1092587"/>
            <a:ext cx="3581867" cy="675066"/>
          </a:xfrm>
          <a:prstGeom prst="rect">
            <a:avLst/>
          </a:prstGeom>
          <a:solidFill>
            <a:srgbClr val="3B67AE"/>
          </a:solidFill>
          <a:ln w="31750">
            <a:solidFill>
              <a:srgbClr val="3B67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Tree>
    <p:extLst>
      <p:ext uri="{BB962C8B-B14F-4D97-AF65-F5344CB8AC3E}">
        <p14:creationId xmlns:p14="http://schemas.microsoft.com/office/powerpoint/2010/main" val="39322725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op 5">
    <p:spTree>
      <p:nvGrpSpPr>
        <p:cNvPr id="1" name=""/>
        <p:cNvGrpSpPr/>
        <p:nvPr/>
      </p:nvGrpSpPr>
      <p:grpSpPr>
        <a:xfrm>
          <a:off x="0" y="0"/>
          <a:ext cx="0" cy="0"/>
          <a:chOff x="0" y="0"/>
          <a:chExt cx="0" cy="0"/>
        </a:xfrm>
      </p:grpSpPr>
      <p:pic>
        <p:nvPicPr>
          <p:cNvPr id="4" name="Gráfico 3">
            <a:extLst>
              <a:ext uri="{FF2B5EF4-FFF2-40B4-BE49-F238E27FC236}">
                <a16:creationId xmlns:a16="http://schemas.microsoft.com/office/drawing/2014/main" id="{E5A9704F-A1BA-4DF7-A058-D6750635915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19472" y="896758"/>
            <a:ext cx="10639104" cy="5064484"/>
          </a:xfrm>
          <a:prstGeom prst="rect">
            <a:avLst/>
          </a:prstGeom>
        </p:spPr>
      </p:pic>
    </p:spTree>
    <p:extLst>
      <p:ext uri="{BB962C8B-B14F-4D97-AF65-F5344CB8AC3E}">
        <p14:creationId xmlns:p14="http://schemas.microsoft.com/office/powerpoint/2010/main" val="18639174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5" Type="http://schemas.openxmlformats.org/officeDocument/2006/relationships/image" Target="../media/image1.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Imagem 8">
            <a:extLst>
              <a:ext uri="{FF2B5EF4-FFF2-40B4-BE49-F238E27FC236}">
                <a16:creationId xmlns:a16="http://schemas.microsoft.com/office/drawing/2014/main" id="{B5B6594C-4771-4900-9F44-79A494723577}"/>
              </a:ext>
            </a:extLst>
          </p:cNvPr>
          <p:cNvPicPr>
            <a:picLocks noChangeAspect="1"/>
          </p:cNvPicPr>
          <p:nvPr userDrawn="1"/>
        </p:nvPicPr>
        <p:blipFill>
          <a:blip r:embed="rId11">
            <a:alphaModFix amt="35000"/>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1" name="Retângulo 10">
            <a:extLst>
              <a:ext uri="{FF2B5EF4-FFF2-40B4-BE49-F238E27FC236}">
                <a16:creationId xmlns:a16="http://schemas.microsoft.com/office/drawing/2014/main" id="{C149A348-BFFF-49D5-8674-FC5F0035931D}"/>
              </a:ext>
            </a:extLst>
          </p:cNvPr>
          <p:cNvSpPr/>
          <p:nvPr userDrawn="1"/>
        </p:nvSpPr>
        <p:spPr>
          <a:xfrm>
            <a:off x="0" y="6143625"/>
            <a:ext cx="12192000" cy="7143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2" name="Imagem 11" descr="Uma imagem contendo medidor, relógio&#10;&#10;Descrição gerada automaticamente">
            <a:extLst>
              <a:ext uri="{FF2B5EF4-FFF2-40B4-BE49-F238E27FC236}">
                <a16:creationId xmlns:a16="http://schemas.microsoft.com/office/drawing/2014/main" id="{600B110F-C7B9-4198-89AB-B834BF72D307}"/>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9715674" y="6356804"/>
            <a:ext cx="2314401" cy="501196"/>
          </a:xfrm>
          <a:prstGeom prst="rect">
            <a:avLst/>
          </a:prstGeom>
        </p:spPr>
      </p:pic>
      <p:cxnSp>
        <p:nvCxnSpPr>
          <p:cNvPr id="14" name="Conector reto 13">
            <a:extLst>
              <a:ext uri="{FF2B5EF4-FFF2-40B4-BE49-F238E27FC236}">
                <a16:creationId xmlns:a16="http://schemas.microsoft.com/office/drawing/2014/main" id="{147F622F-8190-4310-AA71-84A6B4A8365D}"/>
              </a:ext>
            </a:extLst>
          </p:cNvPr>
          <p:cNvCxnSpPr>
            <a:cxnSpLocks/>
          </p:cNvCxnSpPr>
          <p:nvPr userDrawn="1"/>
        </p:nvCxnSpPr>
        <p:spPr>
          <a:xfrm flipH="1">
            <a:off x="0" y="6143625"/>
            <a:ext cx="12192001" cy="0"/>
          </a:xfrm>
          <a:prstGeom prst="line">
            <a:avLst/>
          </a:prstGeom>
          <a:ln w="12700" cmpd="sng">
            <a:solidFill>
              <a:srgbClr val="3B67AE"/>
            </a:solidFill>
          </a:ln>
        </p:spPr>
        <p:style>
          <a:lnRef idx="1">
            <a:schemeClr val="accent1"/>
          </a:lnRef>
          <a:fillRef idx="0">
            <a:schemeClr val="accent1"/>
          </a:fillRef>
          <a:effectRef idx="0">
            <a:schemeClr val="accent1"/>
          </a:effectRef>
          <a:fontRef idx="minor">
            <a:schemeClr val="tx1"/>
          </a:fontRef>
        </p:style>
      </p:cxnSp>
      <p:pic>
        <p:nvPicPr>
          <p:cNvPr id="15" name="Imagem 14">
            <a:extLst>
              <a:ext uri="{FF2B5EF4-FFF2-40B4-BE49-F238E27FC236}">
                <a16:creationId xmlns:a16="http://schemas.microsoft.com/office/drawing/2014/main" id="{2B472A25-FB70-42AE-AFA1-324F8C938C4B}"/>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p:blipFill>
        <p:spPr>
          <a:xfrm>
            <a:off x="0" y="6272717"/>
            <a:ext cx="2478689" cy="538647"/>
          </a:xfrm>
          <a:prstGeom prst="rect">
            <a:avLst/>
          </a:prstGeom>
        </p:spPr>
      </p:pic>
      <p:cxnSp>
        <p:nvCxnSpPr>
          <p:cNvPr id="19" name="Conector reto 18">
            <a:extLst>
              <a:ext uri="{FF2B5EF4-FFF2-40B4-BE49-F238E27FC236}">
                <a16:creationId xmlns:a16="http://schemas.microsoft.com/office/drawing/2014/main" id="{5EAFCEB8-0E50-423C-8E13-F2401D9B21DD}"/>
              </a:ext>
            </a:extLst>
          </p:cNvPr>
          <p:cNvCxnSpPr>
            <a:cxnSpLocks/>
          </p:cNvCxnSpPr>
          <p:nvPr userDrawn="1"/>
        </p:nvCxnSpPr>
        <p:spPr>
          <a:xfrm flipH="1">
            <a:off x="0" y="6203156"/>
            <a:ext cx="12192001" cy="0"/>
          </a:xfrm>
          <a:prstGeom prst="line">
            <a:avLst/>
          </a:prstGeom>
          <a:ln w="12700" cmpd="sng">
            <a:solidFill>
              <a:srgbClr val="00973A"/>
            </a:solidFill>
          </a:ln>
        </p:spPr>
        <p:style>
          <a:lnRef idx="1">
            <a:schemeClr val="accent1"/>
          </a:lnRef>
          <a:fillRef idx="0">
            <a:schemeClr val="accent1"/>
          </a:fillRef>
          <a:effectRef idx="0">
            <a:schemeClr val="accent1"/>
          </a:effectRef>
          <a:fontRef idx="minor">
            <a:schemeClr val="tx1"/>
          </a:fontRef>
        </p:style>
      </p:cxnSp>
      <p:cxnSp>
        <p:nvCxnSpPr>
          <p:cNvPr id="20" name="Conector reto 19">
            <a:extLst>
              <a:ext uri="{FF2B5EF4-FFF2-40B4-BE49-F238E27FC236}">
                <a16:creationId xmlns:a16="http://schemas.microsoft.com/office/drawing/2014/main" id="{1BAE4D27-2558-4CF3-AB10-2E376C0B32C3}"/>
              </a:ext>
            </a:extLst>
          </p:cNvPr>
          <p:cNvCxnSpPr>
            <a:cxnSpLocks/>
          </p:cNvCxnSpPr>
          <p:nvPr userDrawn="1"/>
        </p:nvCxnSpPr>
        <p:spPr>
          <a:xfrm flipH="1">
            <a:off x="0" y="6172200"/>
            <a:ext cx="12192001" cy="0"/>
          </a:xfrm>
          <a:prstGeom prst="line">
            <a:avLst/>
          </a:prstGeom>
          <a:ln w="12700" cmpd="sng">
            <a:solidFill>
              <a:srgbClr val="DABC00"/>
            </a:solidFill>
          </a:ln>
        </p:spPr>
        <p:style>
          <a:lnRef idx="1">
            <a:schemeClr val="accent1"/>
          </a:lnRef>
          <a:fillRef idx="0">
            <a:schemeClr val="accent1"/>
          </a:fillRef>
          <a:effectRef idx="0">
            <a:schemeClr val="accent1"/>
          </a:effectRef>
          <a:fontRef idx="minor">
            <a:schemeClr val="tx1"/>
          </a:fontRef>
        </p:style>
      </p:cxnSp>
      <p:pic>
        <p:nvPicPr>
          <p:cNvPr id="86" name="Imagem 85">
            <a:extLst>
              <a:ext uri="{FF2B5EF4-FFF2-40B4-BE49-F238E27FC236}">
                <a16:creationId xmlns:a16="http://schemas.microsoft.com/office/drawing/2014/main" id="{13313913-2C55-4A4E-92A3-272AC11A5415}"/>
              </a:ext>
            </a:extLst>
          </p:cNvPr>
          <p:cNvPicPr>
            <a:picLocks noChangeAspect="1"/>
          </p:cNvPicPr>
          <p:nvPr userDrawn="1"/>
        </p:nvPicPr>
        <p:blipFill>
          <a:blip r:embed="rId14" cstate="print">
            <a:extLst>
              <a:ext uri="{28A0092B-C50C-407E-A947-70E740481C1C}">
                <a14:useLocalDpi xmlns:a14="http://schemas.microsoft.com/office/drawing/2010/main" val="0"/>
              </a:ext>
            </a:extLst>
          </a:blip>
          <a:srcRect/>
          <a:stretch/>
        </p:blipFill>
        <p:spPr>
          <a:xfrm>
            <a:off x="11411537" y="116861"/>
            <a:ext cx="592091" cy="592091"/>
          </a:xfrm>
          <a:prstGeom prst="rect">
            <a:avLst/>
          </a:prstGeom>
        </p:spPr>
      </p:pic>
    </p:spTree>
    <p:extLst>
      <p:ext uri="{BB962C8B-B14F-4D97-AF65-F5344CB8AC3E}">
        <p14:creationId xmlns:p14="http://schemas.microsoft.com/office/powerpoint/2010/main" val="1785215253"/>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5" r:id="rId4"/>
    <p:sldLayoutId id="2147483756" r:id="rId5"/>
    <p:sldLayoutId id="2147483757" r:id="rId6"/>
    <p:sldLayoutId id="2147483758" r:id="rId7"/>
    <p:sldLayoutId id="2147483759" r:id="rId8"/>
    <p:sldLayoutId id="2147483760"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id="{A7A059CA-9B30-48FC-8A84-2D773B9D04C4}"/>
              </a:ext>
            </a:extLst>
          </p:cNvPr>
          <p:cNvPicPr>
            <a:picLocks noChangeAspect="1"/>
          </p:cNvPicPr>
          <p:nvPr userDrawn="1"/>
        </p:nvPicPr>
        <p:blipFill>
          <a:blip r:embed="rId5">
            <a:alphaModFix amt="35000"/>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79604692"/>
      </p:ext>
    </p:extLst>
  </p:cSld>
  <p:clrMap bg1="lt1" tx1="dk1" bg2="lt2" tx2="dk2" accent1="accent1" accent2="accent2" accent3="accent3" accent4="accent4" accent5="accent5" accent6="accent6" hlink="hlink" folHlink="folHlink"/>
  <p:sldLayoutIdLst>
    <p:sldLayoutId id="2147483736" r:id="rId1"/>
    <p:sldLayoutId id="2147483739" r:id="rId2"/>
    <p:sldLayoutId id="2147483764"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2.xml"/><Relationship Id="rId5" Type="http://schemas.openxmlformats.org/officeDocument/2006/relationships/image" Target="../media/image17.svg"/><Relationship Id="rId4" Type="http://schemas.openxmlformats.org/officeDocument/2006/relationships/image" Target="../media/image1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Imagem 19"/>
          <p:cNvPicPr>
            <a:picLocks noChangeAspect="1"/>
          </p:cNvPicPr>
          <p:nvPr/>
        </p:nvPicPr>
        <p:blipFill>
          <a:blip r:embed="rId2"/>
          <a:stretch>
            <a:fillRect/>
          </a:stretch>
        </p:blipFill>
        <p:spPr>
          <a:xfrm>
            <a:off x="1548" y="-18541"/>
            <a:ext cx="12190476" cy="4107297"/>
          </a:xfrm>
          <a:prstGeom prst="rect">
            <a:avLst/>
          </a:prstGeom>
        </p:spPr>
      </p:pic>
      <p:pic>
        <p:nvPicPr>
          <p:cNvPr id="25" name="Imagem 24"/>
          <p:cNvPicPr>
            <a:picLocks noChangeAspect="1"/>
          </p:cNvPicPr>
          <p:nvPr/>
        </p:nvPicPr>
        <p:blipFill rotWithShape="1">
          <a:blip r:embed="rId3"/>
          <a:srcRect t="38491" b="17963"/>
          <a:stretch/>
        </p:blipFill>
        <p:spPr>
          <a:xfrm>
            <a:off x="1548" y="1533589"/>
            <a:ext cx="12190476" cy="1788488"/>
          </a:xfrm>
          <a:prstGeom prst="rect">
            <a:avLst/>
          </a:prstGeom>
        </p:spPr>
      </p:pic>
      <p:sp>
        <p:nvSpPr>
          <p:cNvPr id="23" name="Retângulo 22"/>
          <p:cNvSpPr/>
          <p:nvPr/>
        </p:nvSpPr>
        <p:spPr>
          <a:xfrm flipV="1">
            <a:off x="-14168" y="-18536"/>
            <a:ext cx="12206168" cy="4114985"/>
          </a:xfrm>
          <a:prstGeom prst="rect">
            <a:avLst/>
          </a:prstGeom>
          <a:gradFill>
            <a:gsLst>
              <a:gs pos="0">
                <a:schemeClr val="tx2">
                  <a:lumMod val="75000"/>
                  <a:alpha val="36000"/>
                </a:schemeClr>
              </a:gs>
              <a:gs pos="70000">
                <a:srgbClr val="224A90">
                  <a:alpha val="60000"/>
                </a:srgbClr>
              </a:gs>
              <a:gs pos="83000">
                <a:srgbClr val="224A90">
                  <a:alpha val="68000"/>
                </a:srgbClr>
              </a:gs>
              <a:gs pos="100000">
                <a:schemeClr val="accent1">
                  <a:lumMod val="75000"/>
                  <a:alpha val="4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aixaDeTexto 2">
            <a:extLst>
              <a:ext uri="{FF2B5EF4-FFF2-40B4-BE49-F238E27FC236}">
                <a16:creationId xmlns:a16="http://schemas.microsoft.com/office/drawing/2014/main" id="{7351C50D-0BF9-412A-8571-773DAA8DDB6C}"/>
              </a:ext>
            </a:extLst>
          </p:cNvPr>
          <p:cNvSpPr txBox="1"/>
          <p:nvPr/>
        </p:nvSpPr>
        <p:spPr>
          <a:xfrm>
            <a:off x="144736" y="4628128"/>
            <a:ext cx="1008793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400" b="1" i="0" u="none" strike="noStrike" kern="1200" cap="none" spc="0" normalizeH="0" baseline="0" noProof="0" dirty="0">
                <a:ln>
                  <a:noFill/>
                </a:ln>
                <a:solidFill>
                  <a:srgbClr val="E7E6E6">
                    <a:lumMod val="25000"/>
                  </a:srgbClr>
                </a:solidFill>
                <a:effectLst/>
                <a:uLnTx/>
                <a:uFillTx/>
                <a:latin typeface="Arial Black" panose="020B0A04020102020204" pitchFamily="34" charset="0"/>
                <a:ea typeface="+mn-ea"/>
                <a:cs typeface="+mn-cs"/>
              </a:rPr>
              <a:t>Ministério de Minas e Energia</a:t>
            </a:r>
          </a:p>
        </p:txBody>
      </p:sp>
      <p:sp>
        <p:nvSpPr>
          <p:cNvPr id="5" name="CaixaDeTexto 4">
            <a:extLst>
              <a:ext uri="{FF2B5EF4-FFF2-40B4-BE49-F238E27FC236}">
                <a16:creationId xmlns:a16="http://schemas.microsoft.com/office/drawing/2014/main" id="{2A50C0EB-B61A-4C37-BC33-81A44C5B8F51}"/>
              </a:ext>
            </a:extLst>
          </p:cNvPr>
          <p:cNvSpPr txBox="1"/>
          <p:nvPr/>
        </p:nvSpPr>
        <p:spPr>
          <a:xfrm>
            <a:off x="10307276" y="6409283"/>
            <a:ext cx="1798040" cy="338554"/>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1600" b="0" u="none" strike="noStrike" kern="1200" cap="none" spc="0" normalizeH="0" baseline="0" noProof="0" dirty="0">
                <a:ln>
                  <a:noFill/>
                </a:ln>
                <a:solidFill>
                  <a:srgbClr val="E7E6E6">
                    <a:lumMod val="50000"/>
                  </a:srgbClr>
                </a:solidFill>
                <a:effectLst/>
                <a:uLnTx/>
                <a:uFillTx/>
                <a:latin typeface="Calibri Light" panose="020F0302020204030204"/>
                <a:ea typeface="+mn-ea"/>
                <a:cs typeface="+mn-cs"/>
              </a:rPr>
              <a:t>08/12/2022</a:t>
            </a:r>
            <a:endParaRPr kumimoji="0" lang="pt-BR" sz="2000" b="0" u="none" strike="noStrike" kern="1200" cap="none" spc="0" normalizeH="0" baseline="0" noProof="0" dirty="0">
              <a:ln>
                <a:noFill/>
              </a:ln>
              <a:solidFill>
                <a:srgbClr val="E7E6E6">
                  <a:lumMod val="50000"/>
                </a:srgbClr>
              </a:solidFill>
              <a:effectLst/>
              <a:uLnTx/>
              <a:uFillTx/>
              <a:latin typeface="Calibri Light" panose="020F0302020204030204"/>
              <a:ea typeface="+mn-ea"/>
              <a:cs typeface="+mn-cs"/>
            </a:endParaRPr>
          </a:p>
        </p:txBody>
      </p:sp>
      <p:pic>
        <p:nvPicPr>
          <p:cNvPr id="6" name="Gráfico 1">
            <a:extLst>
              <a:ext uri="{FF2B5EF4-FFF2-40B4-BE49-F238E27FC236}">
                <a16:creationId xmlns:a16="http://schemas.microsoft.com/office/drawing/2014/main" id="{F1D21BF4-9F3C-4616-A367-B59CA04C11D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77978" y="6296762"/>
            <a:ext cx="1165178" cy="370738"/>
          </a:xfrm>
          <a:prstGeom prst="rect">
            <a:avLst/>
          </a:prstGeom>
        </p:spPr>
      </p:pic>
      <p:sp>
        <p:nvSpPr>
          <p:cNvPr id="15" name="Retângulo 14"/>
          <p:cNvSpPr/>
          <p:nvPr/>
        </p:nvSpPr>
        <p:spPr>
          <a:xfrm>
            <a:off x="1548" y="-10847"/>
            <a:ext cx="526275" cy="752720"/>
          </a:xfrm>
          <a:prstGeom prst="rect">
            <a:avLst/>
          </a:prstGeom>
          <a:solidFill>
            <a:srgbClr val="0038A8">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tângulo 15"/>
          <p:cNvSpPr/>
          <p:nvPr/>
        </p:nvSpPr>
        <p:spPr>
          <a:xfrm>
            <a:off x="-14168" y="594556"/>
            <a:ext cx="309277" cy="609584"/>
          </a:xfrm>
          <a:prstGeom prst="rect">
            <a:avLst/>
          </a:prstGeom>
          <a:solidFill>
            <a:schemeClr val="accent6">
              <a:lumMod val="75000"/>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CaixaDeTexto 27">
            <a:extLst>
              <a:ext uri="{FF2B5EF4-FFF2-40B4-BE49-F238E27FC236}">
                <a16:creationId xmlns:a16="http://schemas.microsoft.com/office/drawing/2014/main" id="{7351C50D-0BF9-412A-8571-773DAA8DDB6C}"/>
              </a:ext>
            </a:extLst>
          </p:cNvPr>
          <p:cNvSpPr txBox="1"/>
          <p:nvPr/>
        </p:nvSpPr>
        <p:spPr>
          <a:xfrm>
            <a:off x="518221" y="1485047"/>
            <a:ext cx="11587095"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4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 CONJUR MME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4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GRANDES ENTREGAS</a:t>
            </a:r>
          </a:p>
        </p:txBody>
      </p:sp>
      <p:sp>
        <p:nvSpPr>
          <p:cNvPr id="2" name="CaixaDeTexto 1">
            <a:extLst>
              <a:ext uri="{FF2B5EF4-FFF2-40B4-BE49-F238E27FC236}">
                <a16:creationId xmlns:a16="http://schemas.microsoft.com/office/drawing/2014/main" id="{1F764554-B531-2A4C-901F-3D0BCAD99427}"/>
              </a:ext>
            </a:extLst>
          </p:cNvPr>
          <p:cNvSpPr txBox="1"/>
          <p:nvPr/>
        </p:nvSpPr>
        <p:spPr>
          <a:xfrm>
            <a:off x="140470" y="5004739"/>
            <a:ext cx="1008792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400" b="0" i="0" u="none" strike="noStrike" kern="1200" cap="none" spc="0" normalizeH="0" baseline="0" noProof="0" dirty="0">
                <a:ln>
                  <a:noFill/>
                </a:ln>
                <a:solidFill>
                  <a:srgbClr val="44546A">
                    <a:lumMod val="75000"/>
                  </a:srgbClr>
                </a:solidFill>
                <a:effectLst/>
                <a:uLnTx/>
                <a:uFillTx/>
                <a:latin typeface="Calibri" panose="020F0502020204030204"/>
                <a:ea typeface="+mn-ea"/>
                <a:cs typeface="+mn-cs"/>
              </a:rPr>
              <a:t>Consultoria Jurídica</a:t>
            </a:r>
            <a:endParaRPr kumimoji="0" lang="pt-BR" sz="2400" b="0" i="0" u="none" strike="noStrike" kern="1200" cap="none" spc="0" normalizeH="0" noProof="0" dirty="0">
              <a:ln>
                <a:noFill/>
              </a:ln>
              <a:solidFill>
                <a:srgbClr val="44546A">
                  <a:lumMod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88591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ixaDeTexto 7">
            <a:extLst>
              <a:ext uri="{FF2B5EF4-FFF2-40B4-BE49-F238E27FC236}">
                <a16:creationId xmlns:a16="http://schemas.microsoft.com/office/drawing/2014/main" id="{58FC0EF7-0EEE-44A6-A764-DC5C34D066EF}"/>
              </a:ext>
            </a:extLst>
          </p:cNvPr>
          <p:cNvSpPr txBox="1"/>
          <p:nvPr/>
        </p:nvSpPr>
        <p:spPr>
          <a:xfrm>
            <a:off x="880689" y="351622"/>
            <a:ext cx="10722317" cy="461665"/>
          </a:xfrm>
          <a:prstGeom prst="rect">
            <a:avLst/>
          </a:prstGeom>
          <a:noFill/>
        </p:spPr>
        <p:txBody>
          <a:bodyPr wrap="square" rtlCol="0">
            <a:spAutoFit/>
          </a:bodyPr>
          <a:lstStyle/>
          <a:p>
            <a:r>
              <a:rPr lang="pt-BR" sz="2400" dirty="0">
                <a:solidFill>
                  <a:schemeClr val="tx1">
                    <a:lumMod val="75000"/>
                    <a:lumOff val="25000"/>
                  </a:schemeClr>
                </a:solidFill>
              </a:rPr>
              <a:t>Realizações/Entregas</a:t>
            </a:r>
          </a:p>
        </p:txBody>
      </p:sp>
      <p:sp>
        <p:nvSpPr>
          <p:cNvPr id="11" name="CaixaDeTexto 10">
            <a:extLst>
              <a:ext uri="{FF2B5EF4-FFF2-40B4-BE49-F238E27FC236}">
                <a16:creationId xmlns:a16="http://schemas.microsoft.com/office/drawing/2014/main" id="{AF90245F-C8B4-106B-83BC-566E2F53CC25}"/>
              </a:ext>
            </a:extLst>
          </p:cNvPr>
          <p:cNvSpPr txBox="1"/>
          <p:nvPr/>
        </p:nvSpPr>
        <p:spPr>
          <a:xfrm>
            <a:off x="880689" y="755559"/>
            <a:ext cx="10722317" cy="523220"/>
          </a:xfrm>
          <a:prstGeom prst="rect">
            <a:avLst/>
          </a:prstGeom>
          <a:noFill/>
        </p:spPr>
        <p:txBody>
          <a:bodyPr wrap="square" rtlCol="0">
            <a:spAutoFit/>
          </a:bodyPr>
          <a:lstStyle/>
          <a:p>
            <a:pPr algn="just"/>
            <a:r>
              <a:rPr lang="pt-BR" sz="2800" b="1" dirty="0">
                <a:solidFill>
                  <a:schemeClr val="tx1">
                    <a:lumMod val="75000"/>
                    <a:lumOff val="25000"/>
                  </a:schemeClr>
                </a:solidFill>
              </a:rPr>
              <a:t>Setor de Mineração</a:t>
            </a:r>
          </a:p>
        </p:txBody>
      </p:sp>
      <p:sp>
        <p:nvSpPr>
          <p:cNvPr id="12" name="Retângulo 11">
            <a:extLst>
              <a:ext uri="{FF2B5EF4-FFF2-40B4-BE49-F238E27FC236}">
                <a16:creationId xmlns:a16="http://schemas.microsoft.com/office/drawing/2014/main" id="{BE3F8FD5-0B92-1D6D-0345-C60356EFE0DC}"/>
              </a:ext>
            </a:extLst>
          </p:cNvPr>
          <p:cNvSpPr/>
          <p:nvPr/>
        </p:nvSpPr>
        <p:spPr>
          <a:xfrm>
            <a:off x="668413" y="436985"/>
            <a:ext cx="126000" cy="695037"/>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3" name="Conector reto 12"/>
          <p:cNvCxnSpPr/>
          <p:nvPr/>
        </p:nvCxnSpPr>
        <p:spPr>
          <a:xfrm flipV="1">
            <a:off x="794413" y="738933"/>
            <a:ext cx="4276351" cy="4005"/>
          </a:xfrm>
          <a:prstGeom prst="line">
            <a:avLst/>
          </a:prstGeom>
        </p:spPr>
        <p:style>
          <a:lnRef idx="1">
            <a:schemeClr val="accent1"/>
          </a:lnRef>
          <a:fillRef idx="0">
            <a:schemeClr val="accent1"/>
          </a:fillRef>
          <a:effectRef idx="0">
            <a:schemeClr val="accent1"/>
          </a:effectRef>
          <a:fontRef idx="minor">
            <a:schemeClr val="tx1"/>
          </a:fontRef>
        </p:style>
      </p:cxnSp>
      <p:sp>
        <p:nvSpPr>
          <p:cNvPr id="10" name="Espaço Reservado para Conteúdo 4"/>
          <p:cNvSpPr txBox="1">
            <a:spLocks/>
          </p:cNvSpPr>
          <p:nvPr/>
        </p:nvSpPr>
        <p:spPr>
          <a:xfrm>
            <a:off x="668413" y="1519334"/>
            <a:ext cx="10934593" cy="422055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buFontTx/>
              <a:buChar char="-"/>
            </a:pPr>
            <a:r>
              <a:rPr lang="pt-BR" dirty="0"/>
              <a:t>setor altamente judicializado, cujas ações, em sua maioria ações civis públicas, inviabilizam, em âmbito nacional, o desenvolvimento de projetos de mineração</a:t>
            </a:r>
          </a:p>
          <a:p>
            <a:pPr algn="just">
              <a:buFontTx/>
              <a:buChar char="-"/>
            </a:pPr>
            <a:endParaRPr lang="pt-BR" dirty="0"/>
          </a:p>
          <a:p>
            <a:pPr marL="0" indent="0" algn="just">
              <a:buNone/>
            </a:pPr>
            <a:r>
              <a:rPr lang="pt-BR" dirty="0"/>
              <a:t>- a </a:t>
            </a:r>
            <a:r>
              <a:rPr lang="pt-BR" dirty="0" err="1"/>
              <a:t>Conjur</a:t>
            </a:r>
            <a:r>
              <a:rPr lang="pt-BR" dirty="0"/>
              <a:t> atua de forma prioritária, ao lado de outros atores relevantes no âmbito federal – MME (AESA e SGM), AGU, FUNAI, IBAMA, </a:t>
            </a:r>
            <a:r>
              <a:rPr lang="pt-BR" dirty="0" err="1"/>
              <a:t>etc</a:t>
            </a:r>
            <a:endParaRPr lang="pt-BR" dirty="0"/>
          </a:p>
          <a:p>
            <a:pPr marL="0" indent="0" algn="just">
              <a:buNone/>
            </a:pPr>
            <a:endParaRPr lang="pt-BR" dirty="0"/>
          </a:p>
        </p:txBody>
      </p:sp>
    </p:spTree>
    <p:extLst>
      <p:ext uri="{BB962C8B-B14F-4D97-AF65-F5344CB8AC3E}">
        <p14:creationId xmlns:p14="http://schemas.microsoft.com/office/powerpoint/2010/main" val="37811388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ixaDeTexto 7">
            <a:extLst>
              <a:ext uri="{FF2B5EF4-FFF2-40B4-BE49-F238E27FC236}">
                <a16:creationId xmlns:a16="http://schemas.microsoft.com/office/drawing/2014/main" id="{58FC0EF7-0EEE-44A6-A764-DC5C34D066EF}"/>
              </a:ext>
            </a:extLst>
          </p:cNvPr>
          <p:cNvSpPr txBox="1"/>
          <p:nvPr/>
        </p:nvSpPr>
        <p:spPr>
          <a:xfrm>
            <a:off x="880689" y="351622"/>
            <a:ext cx="10722317" cy="461665"/>
          </a:xfrm>
          <a:prstGeom prst="rect">
            <a:avLst/>
          </a:prstGeom>
          <a:noFill/>
        </p:spPr>
        <p:txBody>
          <a:bodyPr wrap="square" rtlCol="0">
            <a:spAutoFit/>
          </a:bodyPr>
          <a:lstStyle/>
          <a:p>
            <a:r>
              <a:rPr lang="pt-BR" sz="2400" dirty="0">
                <a:solidFill>
                  <a:schemeClr val="tx1">
                    <a:lumMod val="75000"/>
                    <a:lumOff val="25000"/>
                  </a:schemeClr>
                </a:solidFill>
              </a:rPr>
              <a:t>Realizações/Entregas</a:t>
            </a:r>
          </a:p>
        </p:txBody>
      </p:sp>
      <p:sp>
        <p:nvSpPr>
          <p:cNvPr id="11" name="CaixaDeTexto 10">
            <a:extLst>
              <a:ext uri="{FF2B5EF4-FFF2-40B4-BE49-F238E27FC236}">
                <a16:creationId xmlns:a16="http://schemas.microsoft.com/office/drawing/2014/main" id="{AF90245F-C8B4-106B-83BC-566E2F53CC25}"/>
              </a:ext>
            </a:extLst>
          </p:cNvPr>
          <p:cNvSpPr txBox="1"/>
          <p:nvPr/>
        </p:nvSpPr>
        <p:spPr>
          <a:xfrm>
            <a:off x="880689" y="755559"/>
            <a:ext cx="10722317" cy="523220"/>
          </a:xfrm>
          <a:prstGeom prst="rect">
            <a:avLst/>
          </a:prstGeom>
          <a:noFill/>
        </p:spPr>
        <p:txBody>
          <a:bodyPr wrap="square" rtlCol="0">
            <a:spAutoFit/>
          </a:bodyPr>
          <a:lstStyle/>
          <a:p>
            <a:pPr algn="just"/>
            <a:r>
              <a:rPr lang="pt-BR" sz="2800" b="1" dirty="0">
                <a:solidFill>
                  <a:schemeClr val="tx1">
                    <a:lumMod val="75000"/>
                    <a:lumOff val="25000"/>
                  </a:schemeClr>
                </a:solidFill>
              </a:rPr>
              <a:t>Setor de Mineração</a:t>
            </a:r>
          </a:p>
        </p:txBody>
      </p:sp>
      <p:sp>
        <p:nvSpPr>
          <p:cNvPr id="12" name="Retângulo 11">
            <a:extLst>
              <a:ext uri="{FF2B5EF4-FFF2-40B4-BE49-F238E27FC236}">
                <a16:creationId xmlns:a16="http://schemas.microsoft.com/office/drawing/2014/main" id="{BE3F8FD5-0B92-1D6D-0345-C60356EFE0DC}"/>
              </a:ext>
            </a:extLst>
          </p:cNvPr>
          <p:cNvSpPr/>
          <p:nvPr/>
        </p:nvSpPr>
        <p:spPr>
          <a:xfrm>
            <a:off x="668413" y="436985"/>
            <a:ext cx="126000" cy="695037"/>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3" name="Conector reto 12"/>
          <p:cNvCxnSpPr/>
          <p:nvPr/>
        </p:nvCxnSpPr>
        <p:spPr>
          <a:xfrm flipV="1">
            <a:off x="794413" y="738933"/>
            <a:ext cx="4276351" cy="4005"/>
          </a:xfrm>
          <a:prstGeom prst="line">
            <a:avLst/>
          </a:prstGeom>
        </p:spPr>
        <p:style>
          <a:lnRef idx="1">
            <a:schemeClr val="accent1"/>
          </a:lnRef>
          <a:fillRef idx="0">
            <a:schemeClr val="accent1"/>
          </a:fillRef>
          <a:effectRef idx="0">
            <a:schemeClr val="accent1"/>
          </a:effectRef>
          <a:fontRef idx="minor">
            <a:schemeClr val="tx1"/>
          </a:fontRef>
        </p:style>
      </p:cxnSp>
      <p:sp>
        <p:nvSpPr>
          <p:cNvPr id="10" name="Espaço Reservado para Conteúdo 4"/>
          <p:cNvSpPr txBox="1">
            <a:spLocks/>
          </p:cNvSpPr>
          <p:nvPr/>
        </p:nvSpPr>
        <p:spPr>
          <a:xfrm>
            <a:off x="668413" y="1220570"/>
            <a:ext cx="10934593" cy="47456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pt-BR" sz="2600" b="1" dirty="0"/>
              <a:t>Projeto Santa Quitéria - CE</a:t>
            </a:r>
            <a:endParaRPr lang="pt-BR" sz="2600" dirty="0"/>
          </a:p>
          <a:p>
            <a:pPr marL="0" indent="0" algn="just">
              <a:buNone/>
            </a:pPr>
            <a:r>
              <a:rPr lang="pt-BR" sz="2600" dirty="0"/>
              <a:t>- potencial de suprir 10% do fosfato consumido no mercado nacional e de suprir 100% da demanda nacional de urânio, cujo excedente ainda poderá ser exportado;</a:t>
            </a:r>
          </a:p>
          <a:p>
            <a:pPr marL="0" indent="0" algn="just">
              <a:buNone/>
            </a:pPr>
            <a:r>
              <a:rPr lang="pt-BR" sz="2600" dirty="0"/>
              <a:t>- 2,3 bi de investimentos;</a:t>
            </a:r>
          </a:p>
          <a:p>
            <a:pPr marL="0" indent="0" algn="just">
              <a:buNone/>
            </a:pPr>
            <a:r>
              <a:rPr lang="pt-BR" sz="2600" dirty="0"/>
              <a:t>- 10,8 milhões em compensação ambiental + CEFEM para os entes; e</a:t>
            </a:r>
          </a:p>
          <a:p>
            <a:pPr marL="0" indent="0" algn="just">
              <a:buNone/>
            </a:pPr>
            <a:r>
              <a:rPr lang="pt-BR" sz="2600" dirty="0"/>
              <a:t>- MPF exige estudo do componente indígena com premissas que extrapolam a regulamentação vigente, quais sejam, contemplar impactos a aldeias indígenas existentes no entorno do empreendimento e não apenas aquelas que se encontram demarcadas.</a:t>
            </a:r>
          </a:p>
        </p:txBody>
      </p:sp>
    </p:spTree>
    <p:extLst>
      <p:ext uri="{BB962C8B-B14F-4D97-AF65-F5344CB8AC3E}">
        <p14:creationId xmlns:p14="http://schemas.microsoft.com/office/powerpoint/2010/main" val="38093853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ixaDeTexto 7">
            <a:extLst>
              <a:ext uri="{FF2B5EF4-FFF2-40B4-BE49-F238E27FC236}">
                <a16:creationId xmlns:a16="http://schemas.microsoft.com/office/drawing/2014/main" id="{58FC0EF7-0EEE-44A6-A764-DC5C34D066EF}"/>
              </a:ext>
            </a:extLst>
          </p:cNvPr>
          <p:cNvSpPr txBox="1"/>
          <p:nvPr/>
        </p:nvSpPr>
        <p:spPr>
          <a:xfrm>
            <a:off x="880689" y="351622"/>
            <a:ext cx="10722317" cy="461665"/>
          </a:xfrm>
          <a:prstGeom prst="rect">
            <a:avLst/>
          </a:prstGeom>
          <a:noFill/>
        </p:spPr>
        <p:txBody>
          <a:bodyPr wrap="square" rtlCol="0">
            <a:spAutoFit/>
          </a:bodyPr>
          <a:lstStyle/>
          <a:p>
            <a:r>
              <a:rPr lang="pt-BR" sz="2400" dirty="0">
                <a:solidFill>
                  <a:schemeClr val="tx1">
                    <a:lumMod val="75000"/>
                    <a:lumOff val="25000"/>
                  </a:schemeClr>
                </a:solidFill>
              </a:rPr>
              <a:t>Realizações/Entregas</a:t>
            </a:r>
          </a:p>
        </p:txBody>
      </p:sp>
      <p:sp>
        <p:nvSpPr>
          <p:cNvPr id="11" name="CaixaDeTexto 10">
            <a:extLst>
              <a:ext uri="{FF2B5EF4-FFF2-40B4-BE49-F238E27FC236}">
                <a16:creationId xmlns:a16="http://schemas.microsoft.com/office/drawing/2014/main" id="{AF90245F-C8B4-106B-83BC-566E2F53CC25}"/>
              </a:ext>
            </a:extLst>
          </p:cNvPr>
          <p:cNvSpPr txBox="1"/>
          <p:nvPr/>
        </p:nvSpPr>
        <p:spPr>
          <a:xfrm>
            <a:off x="880689" y="755559"/>
            <a:ext cx="10722317" cy="523220"/>
          </a:xfrm>
          <a:prstGeom prst="rect">
            <a:avLst/>
          </a:prstGeom>
          <a:noFill/>
        </p:spPr>
        <p:txBody>
          <a:bodyPr wrap="square" rtlCol="0">
            <a:spAutoFit/>
          </a:bodyPr>
          <a:lstStyle/>
          <a:p>
            <a:pPr algn="just"/>
            <a:r>
              <a:rPr lang="pt-BR" sz="2800" b="1" dirty="0">
                <a:solidFill>
                  <a:schemeClr val="tx1">
                    <a:lumMod val="75000"/>
                    <a:lumOff val="25000"/>
                  </a:schemeClr>
                </a:solidFill>
              </a:rPr>
              <a:t>Setor de Mineração</a:t>
            </a:r>
          </a:p>
        </p:txBody>
      </p:sp>
      <p:sp>
        <p:nvSpPr>
          <p:cNvPr id="12" name="Retângulo 11">
            <a:extLst>
              <a:ext uri="{FF2B5EF4-FFF2-40B4-BE49-F238E27FC236}">
                <a16:creationId xmlns:a16="http://schemas.microsoft.com/office/drawing/2014/main" id="{BE3F8FD5-0B92-1D6D-0345-C60356EFE0DC}"/>
              </a:ext>
            </a:extLst>
          </p:cNvPr>
          <p:cNvSpPr/>
          <p:nvPr/>
        </p:nvSpPr>
        <p:spPr>
          <a:xfrm>
            <a:off x="668413" y="436985"/>
            <a:ext cx="126000" cy="695037"/>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3" name="Conector reto 12"/>
          <p:cNvCxnSpPr/>
          <p:nvPr/>
        </p:nvCxnSpPr>
        <p:spPr>
          <a:xfrm flipV="1">
            <a:off x="794413" y="738933"/>
            <a:ext cx="4276351" cy="4005"/>
          </a:xfrm>
          <a:prstGeom prst="line">
            <a:avLst/>
          </a:prstGeom>
        </p:spPr>
        <p:style>
          <a:lnRef idx="1">
            <a:schemeClr val="accent1"/>
          </a:lnRef>
          <a:fillRef idx="0">
            <a:schemeClr val="accent1"/>
          </a:fillRef>
          <a:effectRef idx="0">
            <a:schemeClr val="accent1"/>
          </a:effectRef>
          <a:fontRef idx="minor">
            <a:schemeClr val="tx1"/>
          </a:fontRef>
        </p:style>
      </p:cxnSp>
      <p:sp>
        <p:nvSpPr>
          <p:cNvPr id="10" name="Espaço Reservado para Conteúdo 4"/>
          <p:cNvSpPr txBox="1">
            <a:spLocks/>
          </p:cNvSpPr>
          <p:nvPr/>
        </p:nvSpPr>
        <p:spPr>
          <a:xfrm>
            <a:off x="668413" y="1220570"/>
            <a:ext cx="10934593" cy="47456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pt-BR" sz="2600" dirty="0"/>
              <a:t>Exemplos: </a:t>
            </a:r>
          </a:p>
          <a:p>
            <a:pPr marL="0" indent="0" algn="just">
              <a:buNone/>
            </a:pPr>
            <a:endParaRPr lang="pt-BR" sz="1200" dirty="0"/>
          </a:p>
          <a:p>
            <a:pPr algn="just"/>
            <a:r>
              <a:rPr lang="pt-BR" b="1" dirty="0"/>
              <a:t>Projeto Autazes – AM</a:t>
            </a:r>
            <a:endParaRPr lang="pt-BR" dirty="0"/>
          </a:p>
          <a:p>
            <a:pPr marL="0" indent="0" algn="just">
              <a:buNone/>
            </a:pPr>
            <a:endParaRPr lang="pt-BR" sz="1200" dirty="0"/>
          </a:p>
          <a:p>
            <a:pPr marL="0" indent="0" algn="just">
              <a:buNone/>
            </a:pPr>
            <a:r>
              <a:rPr lang="pt-BR" dirty="0"/>
              <a:t>- potencial de suprir 25% do cloreto de potássio no mercado nacional por cerca de 30 anos;</a:t>
            </a:r>
          </a:p>
          <a:p>
            <a:pPr marL="0" indent="0" algn="just">
              <a:buNone/>
            </a:pPr>
            <a:r>
              <a:rPr lang="pt-BR" dirty="0"/>
              <a:t>- 10 bi de investimentos; </a:t>
            </a:r>
          </a:p>
          <a:p>
            <a:pPr marL="0" indent="0" algn="just">
              <a:buNone/>
            </a:pPr>
            <a:r>
              <a:rPr lang="pt-BR" dirty="0"/>
              <a:t>- a ações civis públicas; e </a:t>
            </a:r>
          </a:p>
          <a:p>
            <a:pPr marL="0" indent="0" algn="just">
              <a:buNone/>
            </a:pPr>
            <a:r>
              <a:rPr lang="pt-BR" dirty="0"/>
              <a:t>- licença prévia do empreendimento suspensa até conclusão de consulta prévia a povo indígena.</a:t>
            </a:r>
          </a:p>
        </p:txBody>
      </p:sp>
    </p:spTree>
    <p:extLst>
      <p:ext uri="{BB962C8B-B14F-4D97-AF65-F5344CB8AC3E}">
        <p14:creationId xmlns:p14="http://schemas.microsoft.com/office/powerpoint/2010/main" val="40188142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ixaDeTexto 7">
            <a:extLst>
              <a:ext uri="{FF2B5EF4-FFF2-40B4-BE49-F238E27FC236}">
                <a16:creationId xmlns:a16="http://schemas.microsoft.com/office/drawing/2014/main" id="{58FC0EF7-0EEE-44A6-A764-DC5C34D066EF}"/>
              </a:ext>
            </a:extLst>
          </p:cNvPr>
          <p:cNvSpPr txBox="1"/>
          <p:nvPr/>
        </p:nvSpPr>
        <p:spPr>
          <a:xfrm>
            <a:off x="880689" y="351622"/>
            <a:ext cx="10722317" cy="461665"/>
          </a:xfrm>
          <a:prstGeom prst="rect">
            <a:avLst/>
          </a:prstGeom>
          <a:noFill/>
        </p:spPr>
        <p:txBody>
          <a:bodyPr wrap="square" rtlCol="0">
            <a:spAutoFit/>
          </a:bodyPr>
          <a:lstStyle/>
          <a:p>
            <a:r>
              <a:rPr lang="pt-BR" sz="2400" dirty="0">
                <a:solidFill>
                  <a:schemeClr val="tx1">
                    <a:lumMod val="75000"/>
                    <a:lumOff val="25000"/>
                  </a:schemeClr>
                </a:solidFill>
              </a:rPr>
              <a:t>Realizações/Entregas</a:t>
            </a:r>
          </a:p>
        </p:txBody>
      </p:sp>
      <p:sp>
        <p:nvSpPr>
          <p:cNvPr id="11" name="CaixaDeTexto 10">
            <a:extLst>
              <a:ext uri="{FF2B5EF4-FFF2-40B4-BE49-F238E27FC236}">
                <a16:creationId xmlns:a16="http://schemas.microsoft.com/office/drawing/2014/main" id="{AF90245F-C8B4-106B-83BC-566E2F53CC25}"/>
              </a:ext>
            </a:extLst>
          </p:cNvPr>
          <p:cNvSpPr txBox="1"/>
          <p:nvPr/>
        </p:nvSpPr>
        <p:spPr>
          <a:xfrm>
            <a:off x="880689" y="755559"/>
            <a:ext cx="10722317" cy="523220"/>
          </a:xfrm>
          <a:prstGeom prst="rect">
            <a:avLst/>
          </a:prstGeom>
          <a:noFill/>
        </p:spPr>
        <p:txBody>
          <a:bodyPr wrap="square" rtlCol="0">
            <a:spAutoFit/>
          </a:bodyPr>
          <a:lstStyle/>
          <a:p>
            <a:pPr algn="just"/>
            <a:r>
              <a:rPr lang="pt-BR" sz="2800" b="1" dirty="0">
                <a:solidFill>
                  <a:schemeClr val="tx1">
                    <a:lumMod val="75000"/>
                    <a:lumOff val="25000"/>
                  </a:schemeClr>
                </a:solidFill>
              </a:rPr>
              <a:t>DESAFIOS DA NOVA GESTÃO</a:t>
            </a:r>
          </a:p>
        </p:txBody>
      </p:sp>
      <p:sp>
        <p:nvSpPr>
          <p:cNvPr id="12" name="Retângulo 11">
            <a:extLst>
              <a:ext uri="{FF2B5EF4-FFF2-40B4-BE49-F238E27FC236}">
                <a16:creationId xmlns:a16="http://schemas.microsoft.com/office/drawing/2014/main" id="{BE3F8FD5-0B92-1D6D-0345-C60356EFE0DC}"/>
              </a:ext>
            </a:extLst>
          </p:cNvPr>
          <p:cNvSpPr/>
          <p:nvPr/>
        </p:nvSpPr>
        <p:spPr>
          <a:xfrm>
            <a:off x="668413" y="436985"/>
            <a:ext cx="126000" cy="695037"/>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3" name="Conector reto 12"/>
          <p:cNvCxnSpPr/>
          <p:nvPr/>
        </p:nvCxnSpPr>
        <p:spPr>
          <a:xfrm flipV="1">
            <a:off x="794413" y="738933"/>
            <a:ext cx="4276351" cy="4005"/>
          </a:xfrm>
          <a:prstGeom prst="line">
            <a:avLst/>
          </a:prstGeom>
        </p:spPr>
        <p:style>
          <a:lnRef idx="1">
            <a:schemeClr val="accent1"/>
          </a:lnRef>
          <a:fillRef idx="0">
            <a:schemeClr val="accent1"/>
          </a:fillRef>
          <a:effectRef idx="0">
            <a:schemeClr val="accent1"/>
          </a:effectRef>
          <a:fontRef idx="minor">
            <a:schemeClr val="tx1"/>
          </a:fontRef>
        </p:style>
      </p:cxnSp>
      <p:sp>
        <p:nvSpPr>
          <p:cNvPr id="10" name="Espaço Reservado para Conteúdo 4"/>
          <p:cNvSpPr txBox="1">
            <a:spLocks/>
          </p:cNvSpPr>
          <p:nvPr/>
        </p:nvSpPr>
        <p:spPr>
          <a:xfrm>
            <a:off x="668413" y="1220570"/>
            <a:ext cx="10934593" cy="47456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endParaRPr lang="pt-BR" dirty="0"/>
          </a:p>
          <a:p>
            <a:pPr marL="0" indent="0" algn="just">
              <a:buNone/>
            </a:pPr>
            <a:r>
              <a:rPr lang="pt-BR" dirty="0"/>
              <a:t>- combater </a:t>
            </a:r>
            <a:r>
              <a:rPr lang="pt-BR"/>
              <a:t>a judicialização </a:t>
            </a:r>
            <a:r>
              <a:rPr lang="pt-BR" dirty="0"/>
              <a:t>do PCS</a:t>
            </a:r>
          </a:p>
          <a:p>
            <a:pPr marL="0" indent="0" algn="just">
              <a:buNone/>
            </a:pPr>
            <a:r>
              <a:rPr lang="pt-BR" dirty="0"/>
              <a:t>- combater a judicialização da revisão ordinária de garantia </a:t>
            </a:r>
          </a:p>
        </p:txBody>
      </p:sp>
    </p:spTree>
    <p:extLst>
      <p:ext uri="{BB962C8B-B14F-4D97-AF65-F5344CB8AC3E}">
        <p14:creationId xmlns:p14="http://schemas.microsoft.com/office/powerpoint/2010/main" val="27987671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89314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794413" y="522893"/>
            <a:ext cx="11377246" cy="707886"/>
          </a:xfrm>
          <a:prstGeom prst="rect">
            <a:avLst/>
          </a:prstGeom>
          <a:noFill/>
        </p:spPr>
        <p:txBody>
          <a:bodyPr wrap="square" rtlCol="0">
            <a:spAutoFit/>
          </a:bodyPr>
          <a:lstStyle/>
          <a:p>
            <a:pPr lvl="0"/>
            <a:r>
              <a:rPr lang="pt-BR" sz="4000" b="1" dirty="0">
                <a:solidFill>
                  <a:schemeClr val="tx1">
                    <a:lumMod val="75000"/>
                    <a:lumOff val="25000"/>
                  </a:schemeClr>
                </a:solidFill>
              </a:rPr>
              <a:t>Grandes Entregas da CONJUR/MME</a:t>
            </a:r>
          </a:p>
        </p:txBody>
      </p:sp>
      <p:sp>
        <p:nvSpPr>
          <p:cNvPr id="2" name="Retângulo 1"/>
          <p:cNvSpPr/>
          <p:nvPr/>
        </p:nvSpPr>
        <p:spPr>
          <a:xfrm>
            <a:off x="597529" y="1339014"/>
            <a:ext cx="11090495" cy="3970318"/>
          </a:xfrm>
          <a:prstGeom prst="rect">
            <a:avLst/>
          </a:prstGeom>
        </p:spPr>
        <p:txBody>
          <a:bodyPr wrap="square">
            <a:spAutoFit/>
          </a:bodyPr>
          <a:lstStyle/>
          <a:p>
            <a:pPr marL="285750" indent="-285750">
              <a:spcAft>
                <a:spcPts val="0"/>
              </a:spcAft>
              <a:buFont typeface="Arial" panose="020B0604020202020204" pitchFamily="34" charset="0"/>
              <a:buChar char="•"/>
            </a:pPr>
            <a:endParaRPr lang="pt-BR" sz="3600" dirty="0">
              <a:ea typeface="Calibri" panose="020F0502020204030204" pitchFamily="34" charset="0"/>
            </a:endParaRPr>
          </a:p>
          <a:p>
            <a:pPr marL="285750" indent="-285750" algn="just">
              <a:spcAft>
                <a:spcPts val="0"/>
              </a:spcAft>
              <a:buFont typeface="Arial" panose="020B0604020202020204" pitchFamily="34" charset="0"/>
              <a:buChar char="•"/>
            </a:pPr>
            <a:r>
              <a:rPr lang="pt-BR" sz="3600" dirty="0"/>
              <a:t>Apoio da Administração ao trabalho da </a:t>
            </a:r>
            <a:r>
              <a:rPr lang="pt-BR" sz="3600" dirty="0" err="1"/>
              <a:t>Conjur</a:t>
            </a:r>
            <a:r>
              <a:rPr lang="pt-BR" sz="3600" dirty="0"/>
              <a:t> é fundamental e, em retribuição, a </a:t>
            </a:r>
            <a:r>
              <a:rPr lang="pt-BR" sz="3600" dirty="0" err="1"/>
              <a:t>Conjur</a:t>
            </a:r>
            <a:r>
              <a:rPr lang="pt-BR" sz="3600" dirty="0"/>
              <a:t> fortalece a atuação da Administração</a:t>
            </a:r>
            <a:endParaRPr lang="pt-BR" sz="3600" dirty="0">
              <a:ea typeface="Calibri" panose="020F0502020204030204" pitchFamily="34" charset="0"/>
            </a:endParaRPr>
          </a:p>
          <a:p>
            <a:pPr marL="285750" indent="-285750" algn="just">
              <a:spcAft>
                <a:spcPts val="0"/>
              </a:spcAft>
              <a:buFont typeface="Arial" panose="020B0604020202020204" pitchFamily="34" charset="0"/>
              <a:buChar char="•"/>
            </a:pPr>
            <a:endParaRPr lang="pt-BR" sz="3600" dirty="0">
              <a:ea typeface="Calibri" panose="020F0502020204030204" pitchFamily="34" charset="0"/>
            </a:endParaRPr>
          </a:p>
          <a:p>
            <a:pPr marL="285750" indent="-285750" algn="just">
              <a:buFont typeface="Arial" panose="020B0604020202020204" pitchFamily="34" charset="0"/>
              <a:buChar char="•"/>
            </a:pPr>
            <a:r>
              <a:rPr lang="pt-BR" sz="3600" dirty="0"/>
              <a:t>Dois destaques da atuação da CONJUR: </a:t>
            </a:r>
            <a:r>
              <a:rPr lang="pt-BR" sz="3600" dirty="0" err="1"/>
              <a:t>judicialização</a:t>
            </a:r>
            <a:r>
              <a:rPr lang="pt-BR" sz="3600" dirty="0"/>
              <a:t> do setor elétrico e do setor de mineração.</a:t>
            </a:r>
            <a:r>
              <a:rPr lang="pt-BR" sz="3600" dirty="0">
                <a:ea typeface="Calibri" panose="020F0502020204030204" pitchFamily="34" charset="0"/>
              </a:rPr>
              <a:t> </a:t>
            </a:r>
            <a:endParaRPr lang="pt-BR" sz="3600" dirty="0">
              <a:effectLst/>
              <a:ea typeface="Calibri" panose="020F0502020204030204" pitchFamily="34" charset="0"/>
            </a:endParaRPr>
          </a:p>
        </p:txBody>
      </p:sp>
      <p:sp>
        <p:nvSpPr>
          <p:cNvPr id="4" name="Retângulo 3">
            <a:extLst>
              <a:ext uri="{FF2B5EF4-FFF2-40B4-BE49-F238E27FC236}">
                <a16:creationId xmlns:a16="http://schemas.microsoft.com/office/drawing/2014/main" id="{DDC4D56C-E5D6-C5DF-61D4-B19CF3EF72CE}"/>
              </a:ext>
            </a:extLst>
          </p:cNvPr>
          <p:cNvSpPr/>
          <p:nvPr/>
        </p:nvSpPr>
        <p:spPr>
          <a:xfrm>
            <a:off x="668413" y="436985"/>
            <a:ext cx="126000" cy="695037"/>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35520373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a:extLst>
              <a:ext uri="{FF2B5EF4-FFF2-40B4-BE49-F238E27FC236}">
                <a16:creationId xmlns:a16="http://schemas.microsoft.com/office/drawing/2014/main" id="{58FC0EF7-0EEE-44A6-A764-DC5C34D066EF}"/>
              </a:ext>
            </a:extLst>
          </p:cNvPr>
          <p:cNvSpPr txBox="1"/>
          <p:nvPr/>
        </p:nvSpPr>
        <p:spPr>
          <a:xfrm>
            <a:off x="880690" y="706678"/>
            <a:ext cx="10722317" cy="523220"/>
          </a:xfrm>
          <a:prstGeom prst="rect">
            <a:avLst/>
          </a:prstGeom>
          <a:noFill/>
        </p:spPr>
        <p:txBody>
          <a:bodyPr wrap="square" rtlCol="0">
            <a:spAutoFit/>
          </a:bodyPr>
          <a:lstStyle/>
          <a:p>
            <a:r>
              <a:rPr lang="pt-BR" sz="2800" b="1" dirty="0">
                <a:solidFill>
                  <a:schemeClr val="tx1">
                    <a:lumMod val="75000"/>
                    <a:lumOff val="25000"/>
                  </a:schemeClr>
                </a:solidFill>
              </a:rPr>
              <a:t>Setor Elétrico</a:t>
            </a:r>
          </a:p>
        </p:txBody>
      </p:sp>
      <p:sp>
        <p:nvSpPr>
          <p:cNvPr id="4" name="Retângulo 3">
            <a:extLst>
              <a:ext uri="{FF2B5EF4-FFF2-40B4-BE49-F238E27FC236}">
                <a16:creationId xmlns:a16="http://schemas.microsoft.com/office/drawing/2014/main" id="{5B42B915-12BE-B18E-A7B3-BA7082ED0A44}"/>
              </a:ext>
            </a:extLst>
          </p:cNvPr>
          <p:cNvSpPr/>
          <p:nvPr/>
        </p:nvSpPr>
        <p:spPr>
          <a:xfrm>
            <a:off x="1874067" y="1376800"/>
            <a:ext cx="10035552" cy="3385542"/>
          </a:xfrm>
          <a:prstGeom prst="rect">
            <a:avLst/>
          </a:prstGeom>
        </p:spPr>
        <p:txBody>
          <a:bodyPr wrap="square">
            <a:spAutoFit/>
          </a:bodyPr>
          <a:lstStyle/>
          <a:p>
            <a:r>
              <a:rPr lang="pt-BR" b="1" dirty="0"/>
              <a:t> </a:t>
            </a:r>
            <a:endParaRPr lang="pt-BR" dirty="0"/>
          </a:p>
          <a:p>
            <a:pPr lvl="0"/>
            <a:endParaRPr lang="pt-BR" dirty="0"/>
          </a:p>
          <a:p>
            <a:pPr marL="285750" indent="-285750" algn="just">
              <a:spcAft>
                <a:spcPts val="0"/>
              </a:spcAft>
              <a:buFont typeface="Arial" panose="020B0604020202020204" pitchFamily="34" charset="0"/>
              <a:buChar char="•"/>
            </a:pPr>
            <a:r>
              <a:rPr lang="pt-BR" sz="4000" dirty="0"/>
              <a:t>Interlocução frequente entre os Jurídicos do Setor Elétrico - MME, ANEEL, EPE, AGU, ONS e CCEE -  tem aumentado o êxito nas ações do setor.</a:t>
            </a:r>
            <a:endParaRPr lang="pt-BR" sz="4000" dirty="0">
              <a:ea typeface="Calibri" panose="020F0502020204030204" pitchFamily="34" charset="0"/>
            </a:endParaRPr>
          </a:p>
          <a:p>
            <a:pPr marL="285750" indent="-285750">
              <a:spcAft>
                <a:spcPts val="0"/>
              </a:spcAft>
              <a:buFont typeface="Arial" panose="020B0604020202020204" pitchFamily="34" charset="0"/>
              <a:buChar char="•"/>
            </a:pPr>
            <a:endParaRPr lang="pt-BR" dirty="0"/>
          </a:p>
        </p:txBody>
      </p:sp>
      <p:sp>
        <p:nvSpPr>
          <p:cNvPr id="8" name="CaixaDeTexto 7">
            <a:extLst>
              <a:ext uri="{FF2B5EF4-FFF2-40B4-BE49-F238E27FC236}">
                <a16:creationId xmlns:a16="http://schemas.microsoft.com/office/drawing/2014/main" id="{58FC0EF7-0EEE-44A6-A764-DC5C34D066EF}"/>
              </a:ext>
            </a:extLst>
          </p:cNvPr>
          <p:cNvSpPr txBox="1"/>
          <p:nvPr/>
        </p:nvSpPr>
        <p:spPr>
          <a:xfrm>
            <a:off x="880689" y="351622"/>
            <a:ext cx="10722317" cy="461665"/>
          </a:xfrm>
          <a:prstGeom prst="rect">
            <a:avLst/>
          </a:prstGeom>
          <a:noFill/>
        </p:spPr>
        <p:txBody>
          <a:bodyPr wrap="square" rtlCol="0">
            <a:spAutoFit/>
          </a:bodyPr>
          <a:lstStyle/>
          <a:p>
            <a:r>
              <a:rPr lang="pt-BR" sz="2400" dirty="0">
                <a:solidFill>
                  <a:schemeClr val="tx1">
                    <a:lumMod val="75000"/>
                    <a:lumOff val="25000"/>
                  </a:schemeClr>
                </a:solidFill>
              </a:rPr>
              <a:t>Realizações/Entregas</a:t>
            </a:r>
          </a:p>
        </p:txBody>
      </p:sp>
      <p:sp>
        <p:nvSpPr>
          <p:cNvPr id="17" name="Retângulo 16">
            <a:extLst>
              <a:ext uri="{FF2B5EF4-FFF2-40B4-BE49-F238E27FC236}">
                <a16:creationId xmlns:a16="http://schemas.microsoft.com/office/drawing/2014/main" id="{BE3F8FD5-0B92-1D6D-0345-C60356EFE0DC}"/>
              </a:ext>
            </a:extLst>
          </p:cNvPr>
          <p:cNvSpPr/>
          <p:nvPr/>
        </p:nvSpPr>
        <p:spPr>
          <a:xfrm>
            <a:off x="668413" y="436985"/>
            <a:ext cx="126000" cy="695037"/>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8" name="Conector reto 17"/>
          <p:cNvCxnSpPr/>
          <p:nvPr/>
        </p:nvCxnSpPr>
        <p:spPr>
          <a:xfrm flipV="1">
            <a:off x="794413" y="738933"/>
            <a:ext cx="4276351" cy="4005"/>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31190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a:extLst>
              <a:ext uri="{FF2B5EF4-FFF2-40B4-BE49-F238E27FC236}">
                <a16:creationId xmlns:a16="http://schemas.microsoft.com/office/drawing/2014/main" id="{58FC0EF7-0EEE-44A6-A764-DC5C34D066EF}"/>
              </a:ext>
            </a:extLst>
          </p:cNvPr>
          <p:cNvSpPr txBox="1"/>
          <p:nvPr/>
        </p:nvSpPr>
        <p:spPr>
          <a:xfrm>
            <a:off x="880688" y="711178"/>
            <a:ext cx="10722317" cy="954107"/>
          </a:xfrm>
          <a:prstGeom prst="rect">
            <a:avLst/>
          </a:prstGeom>
          <a:noFill/>
        </p:spPr>
        <p:txBody>
          <a:bodyPr wrap="square" rtlCol="0">
            <a:spAutoFit/>
          </a:bodyPr>
          <a:lstStyle/>
          <a:p>
            <a:endParaRPr lang="pt-BR" sz="2800" b="1" dirty="0">
              <a:solidFill>
                <a:schemeClr val="tx1">
                  <a:lumMod val="75000"/>
                  <a:lumOff val="25000"/>
                </a:schemeClr>
              </a:solidFill>
            </a:endParaRPr>
          </a:p>
          <a:p>
            <a:r>
              <a:rPr lang="pt-BR" sz="2800" b="1" dirty="0">
                <a:solidFill>
                  <a:schemeClr val="tx1">
                    <a:lumMod val="75000"/>
                    <a:lumOff val="25000"/>
                  </a:schemeClr>
                </a:solidFill>
              </a:rPr>
              <a:t>Atuação firme em ações de massa que questionam a CFURH</a:t>
            </a:r>
          </a:p>
        </p:txBody>
      </p:sp>
      <p:sp>
        <p:nvSpPr>
          <p:cNvPr id="9" name="Retângulo 8">
            <a:extLst>
              <a:ext uri="{FF2B5EF4-FFF2-40B4-BE49-F238E27FC236}">
                <a16:creationId xmlns:a16="http://schemas.microsoft.com/office/drawing/2014/main" id="{F6827397-B042-2A0C-F0F5-84A7546F4BB5}"/>
              </a:ext>
            </a:extLst>
          </p:cNvPr>
          <p:cNvSpPr/>
          <p:nvPr/>
        </p:nvSpPr>
        <p:spPr>
          <a:xfrm>
            <a:off x="880689" y="1801115"/>
            <a:ext cx="11001770" cy="5262979"/>
          </a:xfrm>
          <a:prstGeom prst="rect">
            <a:avLst/>
          </a:prstGeom>
        </p:spPr>
        <p:txBody>
          <a:bodyPr wrap="square">
            <a:spAutoFit/>
          </a:bodyPr>
          <a:lstStyle/>
          <a:p>
            <a:pPr marL="457200" indent="-457200" algn="just">
              <a:buFontTx/>
              <a:buChar char="-"/>
            </a:pPr>
            <a:r>
              <a:rPr lang="pt-BR" sz="2800" b="1" dirty="0"/>
              <a:t>ações para  revisão do cálculo da CFURH podem acarretar um impacto de R$ 1,5 bi por ano a ser pago pelos consumidores</a:t>
            </a:r>
            <a:r>
              <a:rPr lang="pt-BR" sz="2800" dirty="0"/>
              <a:t> </a:t>
            </a:r>
          </a:p>
          <a:p>
            <a:pPr marL="457200" indent="-457200" algn="just">
              <a:buFontTx/>
              <a:buChar char="-"/>
            </a:pPr>
            <a:endParaRPr lang="pt-BR" sz="2800" dirty="0"/>
          </a:p>
          <a:p>
            <a:pPr marL="457200" indent="-457200" algn="just">
              <a:buFontTx/>
              <a:buChar char="-"/>
            </a:pPr>
            <a:r>
              <a:rPr lang="pt-BR" sz="2800" dirty="0"/>
              <a:t>evitamos, até então, o aumento da base de cálculo da CFURH e, em consequência, o acréscimo de mais ônus aos consumidores e agentes do setor </a:t>
            </a:r>
          </a:p>
          <a:p>
            <a:pPr algn="just"/>
            <a:r>
              <a:rPr lang="pt-BR" sz="2800" dirty="0"/>
              <a:t> </a:t>
            </a:r>
          </a:p>
          <a:p>
            <a:pPr algn="just"/>
            <a:r>
              <a:rPr lang="pt-BR" sz="2800" dirty="0"/>
              <a:t>- nesse sentido, a obtenção de decisão na SLS 2988 - STJ evita os acréscimos pretendidos pelos Municípios na CFURH até que sobrevenha decisão final de mérito nas ações</a:t>
            </a:r>
          </a:p>
          <a:p>
            <a:pPr algn="just"/>
            <a:r>
              <a:rPr lang="pt-BR" sz="2800" dirty="0"/>
              <a:t> </a:t>
            </a:r>
          </a:p>
          <a:p>
            <a:pPr algn="just"/>
            <a:r>
              <a:rPr lang="pt-BR" sz="2800" b="1" dirty="0"/>
              <a:t>-</a:t>
            </a:r>
            <a:endParaRPr lang="pt-BR" sz="2800" dirty="0"/>
          </a:p>
        </p:txBody>
      </p:sp>
      <p:sp>
        <p:nvSpPr>
          <p:cNvPr id="10" name="CaixaDeTexto 9">
            <a:extLst>
              <a:ext uri="{FF2B5EF4-FFF2-40B4-BE49-F238E27FC236}">
                <a16:creationId xmlns:a16="http://schemas.microsoft.com/office/drawing/2014/main" id="{58FC0EF7-0EEE-44A6-A764-DC5C34D066EF}"/>
              </a:ext>
            </a:extLst>
          </p:cNvPr>
          <p:cNvSpPr txBox="1"/>
          <p:nvPr/>
        </p:nvSpPr>
        <p:spPr>
          <a:xfrm>
            <a:off x="880689" y="351622"/>
            <a:ext cx="10722317" cy="461665"/>
          </a:xfrm>
          <a:prstGeom prst="rect">
            <a:avLst/>
          </a:prstGeom>
          <a:noFill/>
        </p:spPr>
        <p:txBody>
          <a:bodyPr wrap="square" rtlCol="0">
            <a:spAutoFit/>
          </a:bodyPr>
          <a:lstStyle/>
          <a:p>
            <a:r>
              <a:rPr lang="pt-BR" sz="2400" dirty="0">
                <a:solidFill>
                  <a:schemeClr val="tx1">
                    <a:lumMod val="75000"/>
                    <a:lumOff val="25000"/>
                  </a:schemeClr>
                </a:solidFill>
              </a:rPr>
              <a:t>Realizações/Entregas</a:t>
            </a:r>
          </a:p>
        </p:txBody>
      </p:sp>
      <p:sp>
        <p:nvSpPr>
          <p:cNvPr id="13" name="Retângulo 12">
            <a:extLst>
              <a:ext uri="{FF2B5EF4-FFF2-40B4-BE49-F238E27FC236}">
                <a16:creationId xmlns:a16="http://schemas.microsoft.com/office/drawing/2014/main" id="{BE3F8FD5-0B92-1D6D-0345-C60356EFE0DC}"/>
              </a:ext>
            </a:extLst>
          </p:cNvPr>
          <p:cNvSpPr/>
          <p:nvPr/>
        </p:nvSpPr>
        <p:spPr>
          <a:xfrm>
            <a:off x="668413" y="436985"/>
            <a:ext cx="126000" cy="695037"/>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4" name="Conector reto 13"/>
          <p:cNvCxnSpPr/>
          <p:nvPr/>
        </p:nvCxnSpPr>
        <p:spPr>
          <a:xfrm flipV="1">
            <a:off x="794413" y="738933"/>
            <a:ext cx="4276351" cy="4005"/>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20196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a:extLst>
              <a:ext uri="{FF2B5EF4-FFF2-40B4-BE49-F238E27FC236}">
                <a16:creationId xmlns:a16="http://schemas.microsoft.com/office/drawing/2014/main" id="{B1C116D9-8528-4219-8652-B769966E472C}"/>
              </a:ext>
            </a:extLst>
          </p:cNvPr>
          <p:cNvSpPr/>
          <p:nvPr/>
        </p:nvSpPr>
        <p:spPr>
          <a:xfrm>
            <a:off x="794414" y="1413711"/>
            <a:ext cx="10808592" cy="4893647"/>
          </a:xfrm>
          <a:prstGeom prst="rect">
            <a:avLst/>
          </a:prstGeom>
        </p:spPr>
        <p:txBody>
          <a:bodyPr wrap="square">
            <a:spAutoFit/>
          </a:bodyPr>
          <a:lstStyle/>
          <a:p>
            <a:pPr marL="342900" indent="-342900" algn="just">
              <a:buFontTx/>
              <a:buChar char="-"/>
            </a:pPr>
            <a:r>
              <a:rPr lang="pt-BR" sz="2400" dirty="0"/>
              <a:t>associação do setor elétrico questiona os limites de PLD vigentes desde a edição do Decreto n. 5163, de 2004,  vigente a quase 20 anos</a:t>
            </a:r>
          </a:p>
          <a:p>
            <a:pPr marL="342900" indent="-342900" algn="just">
              <a:buFontTx/>
              <a:buChar char="-"/>
            </a:pPr>
            <a:endParaRPr lang="pt-BR" sz="2400" dirty="0"/>
          </a:p>
          <a:p>
            <a:pPr marL="342900" indent="-342900" algn="just">
              <a:buFontTx/>
              <a:buChar char="-"/>
            </a:pPr>
            <a:r>
              <a:rPr lang="pt-BR" sz="2400" dirty="0"/>
              <a:t>liminar deferida sem oitiva da União, entendendo ilegal o parâmetro normativo e determinando que fosse editada nova regulamentação do tema</a:t>
            </a:r>
          </a:p>
          <a:p>
            <a:pPr marL="342900" indent="-342900" algn="just">
              <a:buFontTx/>
              <a:buChar char="-"/>
            </a:pPr>
            <a:r>
              <a:rPr lang="pt-BR" sz="2400" dirty="0"/>
              <a:t> </a:t>
            </a:r>
          </a:p>
          <a:p>
            <a:pPr marL="342900" indent="-342900" algn="just">
              <a:buFontTx/>
              <a:buChar char="-"/>
            </a:pPr>
            <a:r>
              <a:rPr lang="pt-BR" sz="2400" b="1" dirty="0"/>
              <a:t>a retirada do PLD máximo ocasionaria prejuízo aos consumidores cativos na ordem de até 11,2 bilhões de reais num cenário extremo, ao passo que traria ganhos na ordem de 1,7 bilhões aos consumidores livres + </a:t>
            </a:r>
            <a:r>
              <a:rPr lang="pt-BR" sz="2400" dirty="0"/>
              <a:t>aumento de cerca de 5% na conta de energia elétrica de um consumidor residencial, considerando apenas o mês de agosto de 2021</a:t>
            </a:r>
          </a:p>
          <a:p>
            <a:pPr marL="342900" indent="-342900" algn="just">
              <a:buFontTx/>
              <a:buChar char="-"/>
            </a:pPr>
            <a:endParaRPr lang="pt-BR" sz="2400" dirty="0"/>
          </a:p>
          <a:p>
            <a:pPr marL="342900" indent="-342900" algn="just">
              <a:buFontTx/>
              <a:buChar char="-"/>
            </a:pPr>
            <a:r>
              <a:rPr lang="pt-BR" sz="2400" dirty="0"/>
              <a:t>obtivemos êxito e conseguimos suspender a liminar</a:t>
            </a:r>
            <a:endParaRPr lang="pt-BR" dirty="0"/>
          </a:p>
        </p:txBody>
      </p:sp>
      <p:sp>
        <p:nvSpPr>
          <p:cNvPr id="8" name="CaixaDeTexto 7">
            <a:extLst>
              <a:ext uri="{FF2B5EF4-FFF2-40B4-BE49-F238E27FC236}">
                <a16:creationId xmlns:a16="http://schemas.microsoft.com/office/drawing/2014/main" id="{AF90245F-C8B4-106B-83BC-566E2F53CC25}"/>
              </a:ext>
            </a:extLst>
          </p:cNvPr>
          <p:cNvSpPr txBox="1"/>
          <p:nvPr/>
        </p:nvSpPr>
        <p:spPr>
          <a:xfrm>
            <a:off x="880689" y="708480"/>
            <a:ext cx="11377246" cy="523220"/>
          </a:xfrm>
          <a:prstGeom prst="rect">
            <a:avLst/>
          </a:prstGeom>
          <a:noFill/>
        </p:spPr>
        <p:txBody>
          <a:bodyPr wrap="square" rtlCol="0">
            <a:spAutoFit/>
          </a:bodyPr>
          <a:lstStyle/>
          <a:p>
            <a:pPr lvl="0"/>
            <a:r>
              <a:rPr lang="pt-BR" sz="2800" b="1" dirty="0">
                <a:solidFill>
                  <a:schemeClr val="tx1">
                    <a:lumMod val="75000"/>
                    <a:lumOff val="25000"/>
                  </a:schemeClr>
                </a:solidFill>
              </a:rPr>
              <a:t>Ação contra os limites máximo e mínimo do PLD</a:t>
            </a:r>
          </a:p>
        </p:txBody>
      </p:sp>
      <p:sp>
        <p:nvSpPr>
          <p:cNvPr id="26" name="CaixaDeTexto 25">
            <a:extLst>
              <a:ext uri="{FF2B5EF4-FFF2-40B4-BE49-F238E27FC236}">
                <a16:creationId xmlns:a16="http://schemas.microsoft.com/office/drawing/2014/main" id="{58FC0EF7-0EEE-44A6-A764-DC5C34D066EF}"/>
              </a:ext>
            </a:extLst>
          </p:cNvPr>
          <p:cNvSpPr txBox="1"/>
          <p:nvPr/>
        </p:nvSpPr>
        <p:spPr>
          <a:xfrm>
            <a:off x="880689" y="351622"/>
            <a:ext cx="10722317" cy="461665"/>
          </a:xfrm>
          <a:prstGeom prst="rect">
            <a:avLst/>
          </a:prstGeom>
          <a:noFill/>
        </p:spPr>
        <p:txBody>
          <a:bodyPr wrap="square" rtlCol="0">
            <a:spAutoFit/>
          </a:bodyPr>
          <a:lstStyle/>
          <a:p>
            <a:r>
              <a:rPr lang="pt-BR" sz="2400" dirty="0">
                <a:solidFill>
                  <a:schemeClr val="tx1">
                    <a:lumMod val="75000"/>
                    <a:lumOff val="25000"/>
                  </a:schemeClr>
                </a:solidFill>
              </a:rPr>
              <a:t>Realizações/Entregas</a:t>
            </a:r>
          </a:p>
        </p:txBody>
      </p:sp>
      <p:sp>
        <p:nvSpPr>
          <p:cNvPr id="27" name="Retângulo 26">
            <a:extLst>
              <a:ext uri="{FF2B5EF4-FFF2-40B4-BE49-F238E27FC236}">
                <a16:creationId xmlns:a16="http://schemas.microsoft.com/office/drawing/2014/main" id="{BE3F8FD5-0B92-1D6D-0345-C60356EFE0DC}"/>
              </a:ext>
            </a:extLst>
          </p:cNvPr>
          <p:cNvSpPr/>
          <p:nvPr/>
        </p:nvSpPr>
        <p:spPr>
          <a:xfrm>
            <a:off x="668413" y="436985"/>
            <a:ext cx="126000" cy="695037"/>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28" name="Conector reto 27"/>
          <p:cNvCxnSpPr/>
          <p:nvPr/>
        </p:nvCxnSpPr>
        <p:spPr>
          <a:xfrm flipV="1">
            <a:off x="794413" y="738933"/>
            <a:ext cx="4276351" cy="4005"/>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Conector reto 10"/>
          <p:cNvCxnSpPr/>
          <p:nvPr/>
        </p:nvCxnSpPr>
        <p:spPr>
          <a:xfrm flipV="1">
            <a:off x="946813" y="891333"/>
            <a:ext cx="4276351" cy="4005"/>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38944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a:extLst>
              <a:ext uri="{FF2B5EF4-FFF2-40B4-BE49-F238E27FC236}">
                <a16:creationId xmlns:a16="http://schemas.microsoft.com/office/drawing/2014/main" id="{B1C116D9-8528-4219-8652-B769966E472C}"/>
              </a:ext>
            </a:extLst>
          </p:cNvPr>
          <p:cNvSpPr/>
          <p:nvPr/>
        </p:nvSpPr>
        <p:spPr>
          <a:xfrm>
            <a:off x="282381" y="1296025"/>
            <a:ext cx="11899937" cy="4832092"/>
          </a:xfrm>
          <a:prstGeom prst="rect">
            <a:avLst/>
          </a:prstGeom>
        </p:spPr>
        <p:txBody>
          <a:bodyPr wrap="square">
            <a:spAutoFit/>
          </a:bodyPr>
          <a:lstStyle/>
          <a:p>
            <a:pPr marL="342900" indent="-342900" algn="just">
              <a:buFontTx/>
              <a:buChar char="-"/>
            </a:pPr>
            <a:r>
              <a:rPr lang="pt-BR" sz="2200" b="1" dirty="0"/>
              <a:t>superou divergência de 88 milhões de compensações para viabilizar empreendimento que diminuirá custos de cerca de 1 bilhão de reais de CCC/ano com geração termelétrica </a:t>
            </a:r>
          </a:p>
          <a:p>
            <a:pPr marL="342900" indent="-342900" algn="just">
              <a:buFontTx/>
              <a:buChar char="-"/>
            </a:pPr>
            <a:endParaRPr lang="pt-BR" sz="2200" b="1" dirty="0"/>
          </a:p>
          <a:p>
            <a:pPr marL="342900" indent="-342900" algn="just">
              <a:buFontTx/>
              <a:buChar char="-"/>
            </a:pPr>
            <a:r>
              <a:rPr lang="pt-BR" sz="2200" dirty="0"/>
              <a:t>LI emitida em 28.09.21, mas logo na sequencia foi ajuizada ACP no bojo da qual foi proferida decisão suspendendo o licenciamento em 17.12</a:t>
            </a:r>
          </a:p>
          <a:p>
            <a:pPr marL="342900" indent="-342900" algn="just">
              <a:buFontTx/>
              <a:buChar char="-"/>
            </a:pPr>
            <a:endParaRPr lang="pt-BR" sz="2200" dirty="0"/>
          </a:p>
          <a:p>
            <a:pPr marL="342900" indent="-342900" algn="just">
              <a:buFontTx/>
              <a:buChar char="-"/>
            </a:pPr>
            <a:r>
              <a:rPr lang="pt-BR" sz="2200" dirty="0"/>
              <a:t>o acordo colocou fim a 3 </a:t>
            </a:r>
            <a:r>
              <a:rPr lang="pt-BR" sz="2200" dirty="0" err="1"/>
              <a:t>ACPs</a:t>
            </a:r>
            <a:r>
              <a:rPr lang="pt-BR" sz="2200" dirty="0"/>
              <a:t> que traziam insegurança jurídica para o desenvolvimento do empreendimento</a:t>
            </a:r>
          </a:p>
          <a:p>
            <a:pPr marL="342900" indent="-342900" algn="just">
              <a:buFontTx/>
              <a:buChar char="-"/>
            </a:pPr>
            <a:endParaRPr lang="pt-BR" sz="2200" dirty="0"/>
          </a:p>
          <a:p>
            <a:pPr marL="342900" indent="-342900" algn="just">
              <a:buFontTx/>
              <a:buChar char="-"/>
            </a:pPr>
            <a:r>
              <a:rPr lang="pt-BR" sz="2200" dirty="0"/>
              <a:t>viabilizou o início das obras em outubro de 2022, depois de 10 anos da assinatura do contrato de concessão</a:t>
            </a:r>
          </a:p>
          <a:p>
            <a:pPr marL="342900" indent="-342900" algn="just">
              <a:buFontTx/>
              <a:buChar char="-"/>
            </a:pPr>
            <a:endParaRPr lang="pt-BR" sz="2200" dirty="0"/>
          </a:p>
          <a:p>
            <a:pPr marL="342900" indent="-342900" algn="just">
              <a:buFontTx/>
              <a:buChar char="-"/>
            </a:pPr>
            <a:r>
              <a:rPr lang="pt-BR" sz="2200" dirty="0"/>
              <a:t>acordo complexo que envolveu MME, AGU, IBAMA, FUNAI, Associação dos </a:t>
            </a:r>
            <a:r>
              <a:rPr lang="pt-BR" sz="2200" dirty="0" err="1"/>
              <a:t>Waimiri-Atroari</a:t>
            </a:r>
            <a:r>
              <a:rPr lang="pt-BR" sz="2200" dirty="0"/>
              <a:t> e empreendedor</a:t>
            </a:r>
          </a:p>
        </p:txBody>
      </p:sp>
      <p:sp>
        <p:nvSpPr>
          <p:cNvPr id="8" name="CaixaDeTexto 7">
            <a:extLst>
              <a:ext uri="{FF2B5EF4-FFF2-40B4-BE49-F238E27FC236}">
                <a16:creationId xmlns:a16="http://schemas.microsoft.com/office/drawing/2014/main" id="{AF90245F-C8B4-106B-83BC-566E2F53CC25}"/>
              </a:ext>
            </a:extLst>
          </p:cNvPr>
          <p:cNvSpPr txBox="1"/>
          <p:nvPr/>
        </p:nvSpPr>
        <p:spPr>
          <a:xfrm>
            <a:off x="880689" y="722307"/>
            <a:ext cx="11377246" cy="523220"/>
          </a:xfrm>
          <a:prstGeom prst="rect">
            <a:avLst/>
          </a:prstGeom>
          <a:noFill/>
        </p:spPr>
        <p:txBody>
          <a:bodyPr wrap="square" rtlCol="0">
            <a:spAutoFit/>
          </a:bodyPr>
          <a:lstStyle/>
          <a:p>
            <a:pPr lvl="0"/>
            <a:r>
              <a:rPr lang="pt-BR" sz="2800" b="1" dirty="0">
                <a:solidFill>
                  <a:schemeClr val="tx1">
                    <a:lumMod val="75000"/>
                    <a:lumOff val="25000"/>
                  </a:schemeClr>
                </a:solidFill>
              </a:rPr>
              <a:t>Acordo Judicial do Linhão Manaus - Boa Vista</a:t>
            </a:r>
          </a:p>
        </p:txBody>
      </p:sp>
      <p:sp>
        <p:nvSpPr>
          <p:cNvPr id="7" name="CaixaDeTexto 6">
            <a:extLst>
              <a:ext uri="{FF2B5EF4-FFF2-40B4-BE49-F238E27FC236}">
                <a16:creationId xmlns:a16="http://schemas.microsoft.com/office/drawing/2014/main" id="{58FC0EF7-0EEE-44A6-A764-DC5C34D066EF}"/>
              </a:ext>
            </a:extLst>
          </p:cNvPr>
          <p:cNvSpPr txBox="1"/>
          <p:nvPr/>
        </p:nvSpPr>
        <p:spPr>
          <a:xfrm>
            <a:off x="880689" y="351622"/>
            <a:ext cx="10722317" cy="461665"/>
          </a:xfrm>
          <a:prstGeom prst="rect">
            <a:avLst/>
          </a:prstGeom>
          <a:noFill/>
        </p:spPr>
        <p:txBody>
          <a:bodyPr wrap="square" rtlCol="0">
            <a:spAutoFit/>
          </a:bodyPr>
          <a:lstStyle/>
          <a:p>
            <a:r>
              <a:rPr lang="pt-BR" sz="2400" dirty="0">
                <a:solidFill>
                  <a:schemeClr val="tx1">
                    <a:lumMod val="75000"/>
                    <a:lumOff val="25000"/>
                  </a:schemeClr>
                </a:solidFill>
              </a:rPr>
              <a:t>Realizações/Entregas</a:t>
            </a:r>
          </a:p>
        </p:txBody>
      </p:sp>
      <p:sp>
        <p:nvSpPr>
          <p:cNvPr id="11" name="Retângulo 10">
            <a:extLst>
              <a:ext uri="{FF2B5EF4-FFF2-40B4-BE49-F238E27FC236}">
                <a16:creationId xmlns:a16="http://schemas.microsoft.com/office/drawing/2014/main" id="{BE3F8FD5-0B92-1D6D-0345-C60356EFE0DC}"/>
              </a:ext>
            </a:extLst>
          </p:cNvPr>
          <p:cNvSpPr/>
          <p:nvPr/>
        </p:nvSpPr>
        <p:spPr>
          <a:xfrm>
            <a:off x="668413" y="436985"/>
            <a:ext cx="126000" cy="695037"/>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2" name="Conector reto 11"/>
          <p:cNvCxnSpPr/>
          <p:nvPr/>
        </p:nvCxnSpPr>
        <p:spPr>
          <a:xfrm flipV="1">
            <a:off x="794413" y="738933"/>
            <a:ext cx="4276351" cy="4005"/>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67912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ixaDeTexto 7">
            <a:extLst>
              <a:ext uri="{FF2B5EF4-FFF2-40B4-BE49-F238E27FC236}">
                <a16:creationId xmlns:a16="http://schemas.microsoft.com/office/drawing/2014/main" id="{58FC0EF7-0EEE-44A6-A764-DC5C34D066EF}"/>
              </a:ext>
            </a:extLst>
          </p:cNvPr>
          <p:cNvSpPr txBox="1"/>
          <p:nvPr/>
        </p:nvSpPr>
        <p:spPr>
          <a:xfrm>
            <a:off x="880689" y="351622"/>
            <a:ext cx="10722317" cy="461665"/>
          </a:xfrm>
          <a:prstGeom prst="rect">
            <a:avLst/>
          </a:prstGeom>
          <a:noFill/>
        </p:spPr>
        <p:txBody>
          <a:bodyPr wrap="square" rtlCol="0">
            <a:spAutoFit/>
          </a:bodyPr>
          <a:lstStyle/>
          <a:p>
            <a:r>
              <a:rPr lang="pt-BR" sz="2400" dirty="0">
                <a:solidFill>
                  <a:schemeClr val="tx1">
                    <a:lumMod val="75000"/>
                    <a:lumOff val="25000"/>
                  </a:schemeClr>
                </a:solidFill>
              </a:rPr>
              <a:t>Realizações/Entregas</a:t>
            </a:r>
          </a:p>
        </p:txBody>
      </p:sp>
      <p:sp>
        <p:nvSpPr>
          <p:cNvPr id="11" name="Retângulo 10">
            <a:extLst>
              <a:ext uri="{FF2B5EF4-FFF2-40B4-BE49-F238E27FC236}">
                <a16:creationId xmlns:a16="http://schemas.microsoft.com/office/drawing/2014/main" id="{BE3F8FD5-0B92-1D6D-0345-C60356EFE0DC}"/>
              </a:ext>
            </a:extLst>
          </p:cNvPr>
          <p:cNvSpPr/>
          <p:nvPr/>
        </p:nvSpPr>
        <p:spPr>
          <a:xfrm>
            <a:off x="668413" y="436985"/>
            <a:ext cx="126000" cy="695037"/>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2" name="Conector reto 11"/>
          <p:cNvCxnSpPr/>
          <p:nvPr/>
        </p:nvCxnSpPr>
        <p:spPr>
          <a:xfrm flipV="1">
            <a:off x="794413" y="738933"/>
            <a:ext cx="4276351" cy="4005"/>
          </a:xfrm>
          <a:prstGeom prst="line">
            <a:avLst/>
          </a:prstGeom>
        </p:spPr>
        <p:style>
          <a:lnRef idx="1">
            <a:schemeClr val="accent1"/>
          </a:lnRef>
          <a:fillRef idx="0">
            <a:schemeClr val="accent1"/>
          </a:fillRef>
          <a:effectRef idx="0">
            <a:schemeClr val="accent1"/>
          </a:effectRef>
          <a:fontRef idx="minor">
            <a:schemeClr val="tx1"/>
          </a:fontRef>
        </p:style>
      </p:cxnSp>
      <p:sp>
        <p:nvSpPr>
          <p:cNvPr id="13" name="Espaço Reservado para Conteúdo 4"/>
          <p:cNvSpPr txBox="1">
            <a:spLocks/>
          </p:cNvSpPr>
          <p:nvPr/>
        </p:nvSpPr>
        <p:spPr>
          <a:xfrm>
            <a:off x="552261" y="1752758"/>
            <a:ext cx="11373984" cy="430400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pt-BR" sz="2000" dirty="0"/>
              <a:t>agente ofertou energia para contratação emergencial da Portaria n. 17/2021, mas deixou de fornecer o mínimo necessário previsto nas regras da contratação, de modo que foi descontratado na sequencia</a:t>
            </a:r>
          </a:p>
          <a:p>
            <a:pPr algn="just"/>
            <a:endParaRPr lang="pt-BR" sz="2000" dirty="0"/>
          </a:p>
          <a:p>
            <a:pPr algn="just"/>
            <a:r>
              <a:rPr lang="pt-BR" sz="2000" dirty="0"/>
              <a:t>judicialização das regras da contratação e liminar concedida para agente ofertar energia para o sistema, com risco à segurança do sistema </a:t>
            </a:r>
          </a:p>
          <a:p>
            <a:pPr algn="just"/>
            <a:endParaRPr lang="pt-BR" sz="2000" dirty="0"/>
          </a:p>
          <a:p>
            <a:pPr algn="just"/>
            <a:r>
              <a:rPr lang="pt-BR" sz="2000" dirty="0"/>
              <a:t>discussão acerca da remuneração pela energia ofertada – agente pede </a:t>
            </a:r>
            <a:r>
              <a:rPr lang="pt-BR" sz="2000" b="1" dirty="0"/>
              <a:t>1 bilhão de reais,</a:t>
            </a:r>
            <a:r>
              <a:rPr lang="pt-BR" sz="2000" dirty="0"/>
              <a:t> correspondente à diferença entre o valor recebido e o valor que seria pago no âmbito da contratação emergencial</a:t>
            </a:r>
          </a:p>
          <a:p>
            <a:pPr algn="just"/>
            <a:endParaRPr lang="pt-BR" sz="2000" dirty="0"/>
          </a:p>
          <a:p>
            <a:pPr algn="just"/>
            <a:r>
              <a:rPr lang="pt-BR" sz="2000" b="1" dirty="0"/>
              <a:t>obtivemos sucesso com 2 medidas que impedem o pagamento ao agente até que sobrevenha decisão final de mérito no processo - evitamos, até aqui, aumento de 0,5% na tarifa de energia.</a:t>
            </a:r>
            <a:endParaRPr lang="pt-BR" sz="2000" dirty="0"/>
          </a:p>
        </p:txBody>
      </p:sp>
      <p:sp>
        <p:nvSpPr>
          <p:cNvPr id="14" name="CaixaDeTexto 13">
            <a:extLst>
              <a:ext uri="{FF2B5EF4-FFF2-40B4-BE49-F238E27FC236}">
                <a16:creationId xmlns:a16="http://schemas.microsoft.com/office/drawing/2014/main" id="{58FC0EF7-0EEE-44A6-A764-DC5C34D066EF}"/>
              </a:ext>
            </a:extLst>
          </p:cNvPr>
          <p:cNvSpPr txBox="1"/>
          <p:nvPr/>
        </p:nvSpPr>
        <p:spPr>
          <a:xfrm>
            <a:off x="880688" y="711178"/>
            <a:ext cx="10722317" cy="954107"/>
          </a:xfrm>
          <a:prstGeom prst="rect">
            <a:avLst/>
          </a:prstGeom>
          <a:noFill/>
        </p:spPr>
        <p:txBody>
          <a:bodyPr wrap="square" rtlCol="0">
            <a:spAutoFit/>
          </a:bodyPr>
          <a:lstStyle/>
          <a:p>
            <a:pPr algn="just"/>
            <a:r>
              <a:rPr lang="pt-BR" sz="2800" b="1" dirty="0">
                <a:solidFill>
                  <a:schemeClr val="tx1">
                    <a:lumMod val="75000"/>
                    <a:lumOff val="25000"/>
                  </a:schemeClr>
                </a:solidFill>
              </a:rPr>
              <a:t>Questionamento das regras da Portaria nº 17/2021 do MME - Contratação Emergencial</a:t>
            </a:r>
          </a:p>
        </p:txBody>
      </p:sp>
    </p:spTree>
    <p:extLst>
      <p:ext uri="{BB962C8B-B14F-4D97-AF65-F5344CB8AC3E}">
        <p14:creationId xmlns:p14="http://schemas.microsoft.com/office/powerpoint/2010/main" val="40113548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ixaDeTexto 7">
            <a:extLst>
              <a:ext uri="{FF2B5EF4-FFF2-40B4-BE49-F238E27FC236}">
                <a16:creationId xmlns:a16="http://schemas.microsoft.com/office/drawing/2014/main" id="{58FC0EF7-0EEE-44A6-A764-DC5C34D066EF}"/>
              </a:ext>
            </a:extLst>
          </p:cNvPr>
          <p:cNvSpPr txBox="1"/>
          <p:nvPr/>
        </p:nvSpPr>
        <p:spPr>
          <a:xfrm>
            <a:off x="880689" y="351622"/>
            <a:ext cx="10722317" cy="461665"/>
          </a:xfrm>
          <a:prstGeom prst="rect">
            <a:avLst/>
          </a:prstGeom>
          <a:noFill/>
        </p:spPr>
        <p:txBody>
          <a:bodyPr wrap="square" rtlCol="0">
            <a:spAutoFit/>
          </a:bodyPr>
          <a:lstStyle/>
          <a:p>
            <a:r>
              <a:rPr lang="pt-BR" sz="2400" dirty="0">
                <a:solidFill>
                  <a:schemeClr val="tx1">
                    <a:lumMod val="75000"/>
                    <a:lumOff val="25000"/>
                  </a:schemeClr>
                </a:solidFill>
              </a:rPr>
              <a:t>Realizações/Entregas</a:t>
            </a:r>
          </a:p>
        </p:txBody>
      </p:sp>
      <p:sp>
        <p:nvSpPr>
          <p:cNvPr id="11" name="CaixaDeTexto 10">
            <a:extLst>
              <a:ext uri="{FF2B5EF4-FFF2-40B4-BE49-F238E27FC236}">
                <a16:creationId xmlns:a16="http://schemas.microsoft.com/office/drawing/2014/main" id="{AF90245F-C8B4-106B-83BC-566E2F53CC25}"/>
              </a:ext>
            </a:extLst>
          </p:cNvPr>
          <p:cNvSpPr txBox="1"/>
          <p:nvPr/>
        </p:nvSpPr>
        <p:spPr>
          <a:xfrm>
            <a:off x="880689" y="755559"/>
            <a:ext cx="10722317" cy="954107"/>
          </a:xfrm>
          <a:prstGeom prst="rect">
            <a:avLst/>
          </a:prstGeom>
          <a:noFill/>
        </p:spPr>
        <p:txBody>
          <a:bodyPr wrap="square" rtlCol="0">
            <a:spAutoFit/>
          </a:bodyPr>
          <a:lstStyle/>
          <a:p>
            <a:pPr algn="just"/>
            <a:r>
              <a:rPr lang="pt-BR" sz="2800" b="1" dirty="0">
                <a:solidFill>
                  <a:schemeClr val="tx1">
                    <a:lumMod val="75000"/>
                    <a:lumOff val="25000"/>
                  </a:schemeClr>
                </a:solidFill>
              </a:rPr>
              <a:t>Contratação de Energia Decorrente da Portaria nº 17/2021 do MME - Contratação Emergencial</a:t>
            </a:r>
          </a:p>
        </p:txBody>
      </p:sp>
      <p:sp>
        <p:nvSpPr>
          <p:cNvPr id="12" name="Retângulo 11">
            <a:extLst>
              <a:ext uri="{FF2B5EF4-FFF2-40B4-BE49-F238E27FC236}">
                <a16:creationId xmlns:a16="http://schemas.microsoft.com/office/drawing/2014/main" id="{BE3F8FD5-0B92-1D6D-0345-C60356EFE0DC}"/>
              </a:ext>
            </a:extLst>
          </p:cNvPr>
          <p:cNvSpPr/>
          <p:nvPr/>
        </p:nvSpPr>
        <p:spPr>
          <a:xfrm>
            <a:off x="668413" y="436985"/>
            <a:ext cx="126000" cy="695037"/>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3" name="Conector reto 12"/>
          <p:cNvCxnSpPr/>
          <p:nvPr/>
        </p:nvCxnSpPr>
        <p:spPr>
          <a:xfrm flipV="1">
            <a:off x="794413" y="738933"/>
            <a:ext cx="4276351" cy="4005"/>
          </a:xfrm>
          <a:prstGeom prst="line">
            <a:avLst/>
          </a:prstGeom>
        </p:spPr>
        <p:style>
          <a:lnRef idx="1">
            <a:schemeClr val="accent1"/>
          </a:lnRef>
          <a:fillRef idx="0">
            <a:schemeClr val="accent1"/>
          </a:fillRef>
          <a:effectRef idx="0">
            <a:schemeClr val="accent1"/>
          </a:effectRef>
          <a:fontRef idx="minor">
            <a:schemeClr val="tx1"/>
          </a:fontRef>
        </p:style>
      </p:cxnSp>
      <p:sp>
        <p:nvSpPr>
          <p:cNvPr id="10" name="Espaço Reservado para Conteúdo 4"/>
          <p:cNvSpPr txBox="1">
            <a:spLocks/>
          </p:cNvSpPr>
          <p:nvPr/>
        </p:nvSpPr>
        <p:spPr>
          <a:xfrm>
            <a:off x="668413" y="1888553"/>
            <a:ext cx="10934593" cy="371553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pt-BR" dirty="0"/>
              <a:t>- </a:t>
            </a:r>
            <a:r>
              <a:rPr lang="pt-BR" b="1" dirty="0"/>
              <a:t>Trilogia de decisões judiciais, no intervalo de 1 ano: </a:t>
            </a:r>
            <a:endParaRPr lang="pt-BR" dirty="0"/>
          </a:p>
          <a:p>
            <a:pPr marL="0" indent="0" algn="just">
              <a:buNone/>
            </a:pPr>
            <a:r>
              <a:rPr lang="pt-BR" b="1" dirty="0"/>
              <a:t> </a:t>
            </a:r>
            <a:r>
              <a:rPr lang="pt-BR" dirty="0"/>
              <a:t>- cerca de 13 decisões judiciais, entre êxito e revés;</a:t>
            </a:r>
          </a:p>
          <a:p>
            <a:pPr marL="0" indent="0" algn="just">
              <a:buNone/>
            </a:pPr>
            <a:r>
              <a:rPr lang="pt-BR" dirty="0"/>
              <a:t>- 3 decisões proferidas num intervalo de 3 dias;</a:t>
            </a:r>
          </a:p>
          <a:p>
            <a:pPr marL="0" indent="0" algn="just">
              <a:buNone/>
            </a:pPr>
            <a:r>
              <a:rPr lang="pt-BR" dirty="0"/>
              <a:t>- 2 decisões que trancam o pagamento ao agente até que sobrevenha decisão final, uma no STJ e outra no TRF1;</a:t>
            </a:r>
          </a:p>
          <a:p>
            <a:pPr marL="0" indent="0" algn="just">
              <a:buNone/>
            </a:pPr>
            <a:r>
              <a:rPr lang="pt-BR" dirty="0"/>
              <a:t>- já evitamos uma concessão de liminar no STF; e</a:t>
            </a:r>
          </a:p>
          <a:p>
            <a:pPr marL="0" indent="0" algn="just">
              <a:buNone/>
            </a:pPr>
            <a:r>
              <a:rPr lang="pt-BR" dirty="0"/>
              <a:t>- esperamos obter novo indeferimento do pedido do agente no STF. </a:t>
            </a:r>
          </a:p>
        </p:txBody>
      </p:sp>
    </p:spTree>
    <p:extLst>
      <p:ext uri="{BB962C8B-B14F-4D97-AF65-F5344CB8AC3E}">
        <p14:creationId xmlns:p14="http://schemas.microsoft.com/office/powerpoint/2010/main" val="10101945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ixaDeTexto 7">
            <a:extLst>
              <a:ext uri="{FF2B5EF4-FFF2-40B4-BE49-F238E27FC236}">
                <a16:creationId xmlns:a16="http://schemas.microsoft.com/office/drawing/2014/main" id="{58FC0EF7-0EEE-44A6-A764-DC5C34D066EF}"/>
              </a:ext>
            </a:extLst>
          </p:cNvPr>
          <p:cNvSpPr txBox="1"/>
          <p:nvPr/>
        </p:nvSpPr>
        <p:spPr>
          <a:xfrm>
            <a:off x="880689" y="351622"/>
            <a:ext cx="10722317" cy="461665"/>
          </a:xfrm>
          <a:prstGeom prst="rect">
            <a:avLst/>
          </a:prstGeom>
          <a:noFill/>
        </p:spPr>
        <p:txBody>
          <a:bodyPr wrap="square" rtlCol="0">
            <a:spAutoFit/>
          </a:bodyPr>
          <a:lstStyle/>
          <a:p>
            <a:r>
              <a:rPr lang="pt-BR" sz="2400" dirty="0">
                <a:solidFill>
                  <a:schemeClr val="tx1">
                    <a:lumMod val="75000"/>
                    <a:lumOff val="25000"/>
                  </a:schemeClr>
                </a:solidFill>
              </a:rPr>
              <a:t>Realizações/Entregas</a:t>
            </a:r>
          </a:p>
        </p:txBody>
      </p:sp>
      <p:sp>
        <p:nvSpPr>
          <p:cNvPr id="12" name="Retângulo 11">
            <a:extLst>
              <a:ext uri="{FF2B5EF4-FFF2-40B4-BE49-F238E27FC236}">
                <a16:creationId xmlns:a16="http://schemas.microsoft.com/office/drawing/2014/main" id="{BE3F8FD5-0B92-1D6D-0345-C60356EFE0DC}"/>
              </a:ext>
            </a:extLst>
          </p:cNvPr>
          <p:cNvSpPr/>
          <p:nvPr/>
        </p:nvSpPr>
        <p:spPr>
          <a:xfrm>
            <a:off x="668413" y="436985"/>
            <a:ext cx="126000" cy="695037"/>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3" name="Conector reto 12"/>
          <p:cNvCxnSpPr/>
          <p:nvPr/>
        </p:nvCxnSpPr>
        <p:spPr>
          <a:xfrm flipV="1">
            <a:off x="794413" y="738933"/>
            <a:ext cx="4276351" cy="4005"/>
          </a:xfrm>
          <a:prstGeom prst="line">
            <a:avLst/>
          </a:prstGeom>
        </p:spPr>
        <p:style>
          <a:lnRef idx="1">
            <a:schemeClr val="accent1"/>
          </a:lnRef>
          <a:fillRef idx="0">
            <a:schemeClr val="accent1"/>
          </a:fillRef>
          <a:effectRef idx="0">
            <a:schemeClr val="accent1"/>
          </a:effectRef>
          <a:fontRef idx="minor">
            <a:schemeClr val="tx1"/>
          </a:fontRef>
        </p:style>
      </p:cxnSp>
      <p:sp>
        <p:nvSpPr>
          <p:cNvPr id="10" name="Espaço Reservado para Conteúdo 4"/>
          <p:cNvSpPr txBox="1">
            <a:spLocks/>
          </p:cNvSpPr>
          <p:nvPr/>
        </p:nvSpPr>
        <p:spPr>
          <a:xfrm>
            <a:off x="668413" y="2024348"/>
            <a:ext cx="10934593" cy="371553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just"/>
            <a:r>
              <a:rPr lang="pt-BR" b="1" dirty="0"/>
              <a:t>Apoio da CNIR - Câmara Nacional de Infraestrutura e Regulação da AGU, na qual a CONJUR MME possui assento, para articulação junto ao CNJ visando expedição de recomendação nos moldes da Recomendação 129 – para os 3 setores do MME.</a:t>
            </a:r>
            <a:endParaRPr lang="pt-BR" dirty="0"/>
          </a:p>
          <a:p>
            <a:pPr marL="0" indent="0" algn="just">
              <a:buNone/>
            </a:pPr>
            <a:r>
              <a:rPr lang="pt-BR" b="1" i="1" dirty="0"/>
              <a:t> </a:t>
            </a:r>
            <a:endParaRPr lang="pt-BR" dirty="0"/>
          </a:p>
          <a:p>
            <a:pPr marL="457200" lvl="1" indent="0" algn="just">
              <a:buNone/>
            </a:pPr>
            <a:r>
              <a:rPr lang="pt-BR" b="1" i="1" dirty="0"/>
              <a:t>recomendação aos tribunais para adoção de cautelas visando o abuso do direito de demandar que possa comprometer projetos de infraestrutura.</a:t>
            </a:r>
            <a:r>
              <a:rPr lang="pt-BR" b="1" dirty="0"/>
              <a:t> </a:t>
            </a:r>
            <a:endParaRPr lang="pt-BR" dirty="0"/>
          </a:p>
        </p:txBody>
      </p:sp>
    </p:spTree>
    <p:extLst>
      <p:ext uri="{BB962C8B-B14F-4D97-AF65-F5344CB8AC3E}">
        <p14:creationId xmlns:p14="http://schemas.microsoft.com/office/powerpoint/2010/main" val="3110458019"/>
      </p:ext>
    </p:extLst>
  </p:cSld>
  <p:clrMapOvr>
    <a:masterClrMapping/>
  </p:clrMapOvr>
</p:sld>
</file>

<file path=ppt/theme/theme1.xml><?xml version="1.0" encoding="utf-8"?>
<a:theme xmlns:a="http://schemas.openxmlformats.org/drawingml/2006/main" name="MME 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4028</TotalTime>
  <Words>977</Words>
  <Application>Microsoft Office PowerPoint</Application>
  <PresentationFormat>Widescreen</PresentationFormat>
  <Paragraphs>93</Paragraphs>
  <Slides>14</Slides>
  <Notes>0</Notes>
  <HiddenSlides>0</HiddenSlides>
  <MMClips>0</MMClips>
  <ScaleCrop>false</ScaleCrop>
  <HeadingPairs>
    <vt:vector size="6" baseType="variant">
      <vt:variant>
        <vt:lpstr>Fontes usadas</vt:lpstr>
      </vt:variant>
      <vt:variant>
        <vt:i4>4</vt:i4>
      </vt:variant>
      <vt:variant>
        <vt:lpstr>Tema</vt:lpstr>
      </vt:variant>
      <vt:variant>
        <vt:i4>2</vt:i4>
      </vt:variant>
      <vt:variant>
        <vt:lpstr>Títulos de slides</vt:lpstr>
      </vt:variant>
      <vt:variant>
        <vt:i4>14</vt:i4>
      </vt:variant>
    </vt:vector>
  </HeadingPairs>
  <TitlesOfParts>
    <vt:vector size="20" baseType="lpstr">
      <vt:lpstr>Arial</vt:lpstr>
      <vt:lpstr>Arial Black</vt:lpstr>
      <vt:lpstr>Calibri</vt:lpstr>
      <vt:lpstr>Calibri Light</vt:lpstr>
      <vt:lpstr>MME 1</vt:lpstr>
      <vt:lpstr>MME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Alexandre Girão</dc:creator>
  <cp:lastModifiedBy>Ana Carolina de Almeida Tannuri Laferté</cp:lastModifiedBy>
  <cp:revision>203</cp:revision>
  <dcterms:created xsi:type="dcterms:W3CDTF">2020-06-24T16:19:29Z</dcterms:created>
  <dcterms:modified xsi:type="dcterms:W3CDTF">2022-12-07T19:42:23Z</dcterms:modified>
</cp:coreProperties>
</file>