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78" r:id="rId3"/>
    <p:sldId id="279" r:id="rId4"/>
    <p:sldId id="280" r:id="rId5"/>
    <p:sldId id="281" r:id="rId6"/>
    <p:sldId id="277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838A4-C149-4994-9A4B-3898C51BAA39}" type="datetimeFigureOut">
              <a:rPr lang="pt-BR" smtClean="0"/>
              <a:t>25/02/2019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23A93-D93D-458F-815E-69AD41F00E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0887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838A4-C149-4994-9A4B-3898C51BAA39}" type="datetimeFigureOut">
              <a:rPr lang="pt-BR" smtClean="0"/>
              <a:t>25/02/2019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23A93-D93D-458F-815E-69AD41F00E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5131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838A4-C149-4994-9A4B-3898C51BAA39}" type="datetimeFigureOut">
              <a:rPr lang="pt-BR" smtClean="0"/>
              <a:t>25/02/2019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23A93-D93D-458F-815E-69AD41F00E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6504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838A4-C149-4994-9A4B-3898C51BAA39}" type="datetimeFigureOut">
              <a:rPr lang="pt-BR" smtClean="0"/>
              <a:t>25/02/2019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23A93-D93D-458F-815E-69AD41F00E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9144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838A4-C149-4994-9A4B-3898C51BAA39}" type="datetimeFigureOut">
              <a:rPr lang="pt-BR" smtClean="0"/>
              <a:t>25/02/2019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23A93-D93D-458F-815E-69AD41F00E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3171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838A4-C149-4994-9A4B-3898C51BAA39}" type="datetimeFigureOut">
              <a:rPr lang="pt-BR" smtClean="0"/>
              <a:t>25/02/2019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23A93-D93D-458F-815E-69AD41F00E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694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838A4-C149-4994-9A4B-3898C51BAA39}" type="datetimeFigureOut">
              <a:rPr lang="pt-BR" smtClean="0"/>
              <a:t>25/02/2019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23A93-D93D-458F-815E-69AD41F00E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8259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838A4-C149-4994-9A4B-3898C51BAA39}" type="datetimeFigureOut">
              <a:rPr lang="pt-BR" smtClean="0"/>
              <a:t>25/02/2019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23A93-D93D-458F-815E-69AD41F00E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0051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838A4-C149-4994-9A4B-3898C51BAA39}" type="datetimeFigureOut">
              <a:rPr lang="pt-BR" smtClean="0"/>
              <a:t>25/02/2019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23A93-D93D-458F-815E-69AD41F00E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2488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838A4-C149-4994-9A4B-3898C51BAA39}" type="datetimeFigureOut">
              <a:rPr lang="pt-BR" smtClean="0"/>
              <a:t>25/02/2019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23A93-D93D-458F-815E-69AD41F00E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8220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838A4-C149-4994-9A4B-3898C51BAA39}" type="datetimeFigureOut">
              <a:rPr lang="pt-BR" smtClean="0"/>
              <a:t>25/02/2019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23A93-D93D-458F-815E-69AD41F00E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2819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838A4-C149-4994-9A4B-3898C51BAA39}" type="datetimeFigureOut">
              <a:rPr lang="pt-BR" smtClean="0"/>
              <a:t>25/02/2019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23A93-D93D-458F-815E-69AD41F00E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4503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2"/>
          <p:cNvSpPr txBox="1"/>
          <p:nvPr/>
        </p:nvSpPr>
        <p:spPr>
          <a:xfrm>
            <a:off x="1503722" y="901169"/>
            <a:ext cx="9144000" cy="410368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 defTabSz="825500" latinLnBrk="1" hangingPunct="0">
              <a:defRPr/>
            </a:pPr>
            <a:r>
              <a:rPr lang="pt-BR" sz="2800" b="1" kern="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Workshop</a:t>
            </a:r>
          </a:p>
          <a:p>
            <a:pPr algn="ctr" defTabSz="825500" latinLnBrk="1" hangingPunct="0">
              <a:defRPr/>
            </a:pPr>
            <a:r>
              <a:rPr lang="pt-BR" sz="2000" b="1" kern="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Cenários de Longo Prazo para</a:t>
            </a:r>
          </a:p>
          <a:p>
            <a:pPr algn="ctr" defTabSz="825500" latinLnBrk="1" hangingPunct="0">
              <a:defRPr/>
            </a:pPr>
            <a:r>
              <a:rPr lang="pt-BR" sz="2000" b="1" kern="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Transição de Energia Limpa na América Latina</a:t>
            </a:r>
          </a:p>
          <a:p>
            <a:pPr algn="ctr" defTabSz="825500" latinLnBrk="1" hangingPunct="0">
              <a:defRPr/>
            </a:pPr>
            <a:r>
              <a:rPr lang="pt-BR" sz="1400" b="1" kern="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25-26 de fevereiro de 2019 - </a:t>
            </a:r>
            <a:r>
              <a:rPr lang="pt-BR" sz="1400" b="1" kern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Brasília - Brasil</a:t>
            </a:r>
            <a:endParaRPr lang="pt-BR" sz="1400" b="1" kern="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Helvetica Light"/>
            </a:endParaRPr>
          </a:p>
          <a:p>
            <a:pPr algn="ctr" defTabSz="825500" latinLnBrk="1" hangingPunct="0">
              <a:defRPr/>
            </a:pPr>
            <a:r>
              <a:rPr lang="pt-BR" sz="1400" b="1" kern="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Ministério de Minas e Energia – Auditório</a:t>
            </a:r>
          </a:p>
          <a:p>
            <a:pPr algn="ctr" defTabSz="825500" latinLnBrk="1" hangingPunct="0">
              <a:defRPr/>
            </a:pPr>
            <a:endParaRPr lang="pt-BR" sz="2000" b="1" kern="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Helvetica Light"/>
            </a:endParaRPr>
          </a:p>
          <a:p>
            <a:pPr algn="ctr" defTabSz="825500" latinLnBrk="1" hangingPunct="0">
              <a:defRPr/>
            </a:pPr>
            <a:r>
              <a:rPr lang="pt-BR" sz="2000" b="1" kern="0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Long-term</a:t>
            </a:r>
            <a:r>
              <a:rPr lang="pt-BR" sz="2000" b="1" kern="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 </a:t>
            </a:r>
            <a:r>
              <a:rPr lang="pt-BR" sz="2000" b="1" kern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Energy </a:t>
            </a:r>
            <a:r>
              <a:rPr lang="pt-BR" sz="2000" b="1" kern="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Scenarios</a:t>
            </a:r>
            <a:r>
              <a:rPr lang="pt-BR" sz="2000" b="1" kern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 for </a:t>
            </a:r>
            <a:r>
              <a:rPr lang="pt-BR" sz="2000" b="1" kern="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the</a:t>
            </a:r>
            <a:endParaRPr lang="pt-BR" sz="2000" b="1" kern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Helvetica Light"/>
            </a:endParaRPr>
          </a:p>
          <a:p>
            <a:pPr algn="ctr" defTabSz="825500" latinLnBrk="1" hangingPunct="0">
              <a:defRPr/>
            </a:pPr>
            <a:r>
              <a:rPr lang="pt-BR" sz="2000" b="1" kern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Clean Energy </a:t>
            </a:r>
            <a:r>
              <a:rPr lang="pt-BR" sz="2000" b="1" kern="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Transition</a:t>
            </a:r>
            <a:r>
              <a:rPr lang="pt-BR" sz="2000" b="1" kern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 in </a:t>
            </a:r>
            <a:r>
              <a:rPr lang="pt-BR" sz="2000" b="1" kern="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Latin</a:t>
            </a:r>
            <a:r>
              <a:rPr lang="pt-BR" sz="2000" b="1" kern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 </a:t>
            </a:r>
            <a:r>
              <a:rPr lang="pt-BR" sz="2000" b="1" kern="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America</a:t>
            </a:r>
            <a:endParaRPr lang="pt-BR" sz="2000" b="1" kern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Helvetica Light"/>
            </a:endParaRPr>
          </a:p>
          <a:p>
            <a:pPr algn="ctr" defTabSz="825500" latinLnBrk="1" hangingPunct="0">
              <a:defRPr/>
            </a:pPr>
            <a:r>
              <a:rPr lang="pt-BR" sz="1200" b="1" kern="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25-26th </a:t>
            </a:r>
            <a:r>
              <a:rPr lang="pt-BR" sz="1200" b="1" kern="0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February</a:t>
            </a:r>
            <a:r>
              <a:rPr lang="pt-BR" sz="1200" b="1" kern="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 </a:t>
            </a:r>
            <a:r>
              <a:rPr lang="pt-BR" sz="1200" b="1" kern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2019 - Brasília - </a:t>
            </a:r>
            <a:r>
              <a:rPr lang="pt-BR" sz="1200" b="1" kern="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Brazil</a:t>
            </a:r>
            <a:endParaRPr lang="pt-BR" sz="1200" b="1" kern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Helvetica Light"/>
            </a:endParaRPr>
          </a:p>
          <a:p>
            <a:pPr algn="ctr" defTabSz="825500" latinLnBrk="1" hangingPunct="0">
              <a:defRPr/>
            </a:pPr>
            <a:r>
              <a:rPr lang="pt-BR" sz="1200" b="1" kern="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Auditorium</a:t>
            </a:r>
            <a:r>
              <a:rPr lang="pt-BR" sz="1200" b="1" kern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 – </a:t>
            </a:r>
            <a:r>
              <a:rPr lang="pt-BR" sz="1200" b="1" kern="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Ministry</a:t>
            </a:r>
            <a:r>
              <a:rPr lang="pt-BR" sz="1200" b="1" kern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 </a:t>
            </a:r>
            <a:r>
              <a:rPr lang="pt-BR" sz="1200" b="1" kern="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of</a:t>
            </a:r>
            <a:r>
              <a:rPr lang="pt-BR" sz="1200" b="1" kern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 Mines </a:t>
            </a:r>
            <a:r>
              <a:rPr lang="pt-BR" sz="1200" b="1" kern="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and</a:t>
            </a:r>
            <a:r>
              <a:rPr lang="pt-BR" sz="1200" b="1" kern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 Energy</a:t>
            </a:r>
          </a:p>
          <a:p>
            <a:pPr algn="ctr" defTabSz="825500" latinLnBrk="1" hangingPunct="0">
              <a:defRPr/>
            </a:pPr>
            <a:endParaRPr lang="pt-BR" sz="2800" b="1" kern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Helvetica Light"/>
            </a:endParaRPr>
          </a:p>
          <a:p>
            <a:pPr algn="ctr" defTabSz="825500" latinLnBrk="1" hangingPunct="0">
              <a:defRPr/>
            </a:pPr>
            <a:r>
              <a:rPr lang="pt-BR" sz="2400" b="1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Boas Vindas e Introdução ao Evento</a:t>
            </a:r>
          </a:p>
          <a:p>
            <a:pPr algn="ctr" defTabSz="825500" latinLnBrk="1" hangingPunct="0">
              <a:defRPr/>
            </a:pPr>
            <a:r>
              <a:rPr lang="pt-BR" sz="2400" b="1" kern="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Welcome</a:t>
            </a:r>
            <a:r>
              <a:rPr lang="pt-BR" sz="2400" b="1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 </a:t>
            </a:r>
            <a:r>
              <a:rPr lang="pt-BR" sz="2400" b="1" kern="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and</a:t>
            </a:r>
            <a:r>
              <a:rPr lang="pt-BR" sz="2400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 </a:t>
            </a:r>
            <a:r>
              <a:rPr lang="pt-BR" sz="2400" b="1" kern="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Introdution</a:t>
            </a:r>
            <a:r>
              <a:rPr lang="pt-BR" sz="2400" b="1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 </a:t>
            </a:r>
            <a:r>
              <a:rPr lang="pt-BR" sz="2400" b="1" kern="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to</a:t>
            </a:r>
            <a:r>
              <a:rPr lang="pt-BR" sz="2400" b="1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 </a:t>
            </a:r>
            <a:r>
              <a:rPr lang="pt-BR" sz="2400" b="1" kern="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Event</a:t>
            </a:r>
            <a:endParaRPr lang="pt-BR" sz="2400" b="1" kern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Helvetica Light"/>
            </a:endParaRPr>
          </a:p>
        </p:txBody>
      </p:sp>
      <p:pic>
        <p:nvPicPr>
          <p:cNvPr id="10" name="Picture 2"/>
          <p:cNvPicPr>
            <a:picLocks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1755722" y="6382087"/>
            <a:ext cx="8640000" cy="216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CaixaDeTexto 18"/>
          <p:cNvSpPr txBox="1"/>
          <p:nvPr/>
        </p:nvSpPr>
        <p:spPr>
          <a:xfrm>
            <a:off x="1524000" y="4939660"/>
            <a:ext cx="9144000" cy="1025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 defTabSz="825500" latinLnBrk="1" hangingPunct="0"/>
            <a:r>
              <a:rPr lang="pt-BR" sz="2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Reive Barros</a:t>
            </a:r>
          </a:p>
          <a:p>
            <a:pPr algn="ctr" defTabSz="825500" latinLnBrk="1" hangingPunct="0"/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Secretary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of Planning and Energy Development</a:t>
            </a:r>
          </a:p>
          <a:p>
            <a:pPr algn="ctr" defTabSz="825500" latinLnBrk="1" hangingPunct="0"/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Ministry of Mines and Energy - Brazil</a:t>
            </a:r>
          </a:p>
        </p:txBody>
      </p:sp>
      <p:grpSp>
        <p:nvGrpSpPr>
          <p:cNvPr id="2" name="Agrupar 1"/>
          <p:cNvGrpSpPr/>
          <p:nvPr/>
        </p:nvGrpSpPr>
        <p:grpSpPr>
          <a:xfrm>
            <a:off x="2291745" y="278208"/>
            <a:ext cx="7083489" cy="701847"/>
            <a:chOff x="2291745" y="278208"/>
            <a:chExt cx="7083489" cy="701847"/>
          </a:xfrm>
        </p:grpSpPr>
        <p:pic>
          <p:nvPicPr>
            <p:cNvPr id="4" name="Imagem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894792" y="278208"/>
              <a:ext cx="2480442" cy="698600"/>
            </a:xfrm>
            <a:prstGeom prst="rect">
              <a:avLst/>
            </a:prstGeom>
          </p:spPr>
        </p:pic>
        <p:pic>
          <p:nvPicPr>
            <p:cNvPr id="5" name="Imagem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291745" y="278208"/>
              <a:ext cx="4582016" cy="70184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7016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2"/>
          <p:cNvSpPr txBox="1"/>
          <p:nvPr/>
        </p:nvSpPr>
        <p:spPr>
          <a:xfrm>
            <a:off x="1503722" y="1422565"/>
            <a:ext cx="9144000" cy="419602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In </a:t>
            </a:r>
            <a:r>
              <a:rPr lang="pt-BR" sz="2800" b="1" dirty="0" err="1" smtClean="0">
                <a:solidFill>
                  <a:schemeClr val="accent1">
                    <a:lumMod val="50000"/>
                  </a:schemeClr>
                </a:solidFill>
              </a:rPr>
              <a:t>the</a:t>
            </a:r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2800" b="1" dirty="0" err="1" smtClean="0">
                <a:solidFill>
                  <a:schemeClr val="accent1">
                    <a:lumMod val="50000"/>
                  </a:schemeClr>
                </a:solidFill>
              </a:rPr>
              <a:t>name</a:t>
            </a:r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2800" b="1" dirty="0" err="1" smtClean="0">
                <a:solidFill>
                  <a:schemeClr val="accent1">
                    <a:lumMod val="50000"/>
                  </a:schemeClr>
                </a:solidFill>
              </a:rPr>
              <a:t>of</a:t>
            </a:r>
            <a:endParaRPr lang="pt-BR" sz="2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The </a:t>
            </a:r>
            <a:r>
              <a:rPr lang="pt-BR" sz="2800" b="1" dirty="0" err="1" smtClean="0">
                <a:solidFill>
                  <a:schemeClr val="accent1">
                    <a:lumMod val="50000"/>
                  </a:schemeClr>
                </a:solidFill>
              </a:rPr>
              <a:t>Ministry</a:t>
            </a:r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2800" b="1" dirty="0" err="1" smtClean="0">
                <a:solidFill>
                  <a:schemeClr val="accent1">
                    <a:lumMod val="50000"/>
                  </a:schemeClr>
                </a:solidFill>
              </a:rPr>
              <a:t>of</a:t>
            </a:r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 Mines </a:t>
            </a:r>
            <a:r>
              <a:rPr lang="pt-BR" sz="2800" b="1" dirty="0" err="1" smtClean="0">
                <a:solidFill>
                  <a:schemeClr val="accent1">
                    <a:lumMod val="50000"/>
                  </a:schemeClr>
                </a:solidFill>
              </a:rPr>
              <a:t>and</a:t>
            </a:r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 Energy </a:t>
            </a:r>
            <a:r>
              <a:rPr lang="pt-BR" sz="2800" b="1" dirty="0" err="1" smtClean="0">
                <a:solidFill>
                  <a:schemeClr val="accent1">
                    <a:lumMod val="50000"/>
                  </a:schemeClr>
                </a:solidFill>
              </a:rPr>
              <a:t>of</a:t>
            </a:r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2800" b="1" dirty="0" err="1" smtClean="0">
                <a:solidFill>
                  <a:schemeClr val="accent1">
                    <a:lumMod val="50000"/>
                  </a:schemeClr>
                </a:solidFill>
              </a:rPr>
              <a:t>Brazil</a:t>
            </a:r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r>
              <a:rPr lang="pt-BR" sz="2800" b="1" dirty="0" err="1" smtClean="0">
                <a:solidFill>
                  <a:schemeClr val="accent1">
                    <a:lumMod val="50000"/>
                  </a:schemeClr>
                </a:solidFill>
              </a:rPr>
              <a:t>and</a:t>
            </a:r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2800" b="1" dirty="0" err="1" smtClean="0">
                <a:solidFill>
                  <a:schemeClr val="accent1">
                    <a:lumMod val="50000"/>
                  </a:schemeClr>
                </a:solidFill>
              </a:rPr>
              <a:t>our</a:t>
            </a:r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 Energy </a:t>
            </a:r>
            <a:r>
              <a:rPr lang="pt-BR" sz="2800" b="1" dirty="0" err="1" smtClean="0">
                <a:solidFill>
                  <a:schemeClr val="accent1">
                    <a:lumMod val="50000"/>
                  </a:schemeClr>
                </a:solidFill>
              </a:rPr>
              <a:t>Reserach</a:t>
            </a:r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 Office EPE</a:t>
            </a:r>
            <a:r>
              <a:rPr lang="pt-BR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endParaRPr lang="pt-BR" dirty="0" smtClean="0"/>
          </a:p>
          <a:p>
            <a:pPr algn="ctr"/>
            <a:r>
              <a:rPr lang="pt-BR" sz="2800" dirty="0" err="1" smtClean="0"/>
              <a:t>We</a:t>
            </a:r>
            <a:r>
              <a:rPr lang="pt-BR" sz="2800" dirty="0" smtClean="0"/>
              <a:t> </a:t>
            </a:r>
            <a:r>
              <a:rPr lang="pt-BR" sz="2800" dirty="0" err="1" smtClean="0"/>
              <a:t>welcome</a:t>
            </a:r>
            <a:r>
              <a:rPr lang="pt-BR" sz="2800" dirty="0" smtClean="0"/>
              <a:t> </a:t>
            </a:r>
            <a:r>
              <a:rPr lang="pt-BR" sz="2800" dirty="0" err="1" smtClean="0"/>
              <a:t>all</a:t>
            </a:r>
            <a:r>
              <a:rPr lang="pt-BR" sz="2800" dirty="0" smtClean="0"/>
              <a:t> </a:t>
            </a:r>
            <a:r>
              <a:rPr lang="pt-BR" sz="2800" dirty="0" err="1" smtClean="0"/>
              <a:t>from</a:t>
            </a:r>
            <a:r>
              <a:rPr lang="pt-BR" sz="2800" dirty="0" smtClean="0"/>
              <a:t> </a:t>
            </a:r>
            <a:r>
              <a:rPr lang="pt-BR" sz="2800" dirty="0" err="1" smtClean="0"/>
              <a:t>organization</a:t>
            </a:r>
            <a:r>
              <a:rPr lang="pt-BR" sz="2800" dirty="0" smtClean="0"/>
              <a:t> </a:t>
            </a:r>
            <a:r>
              <a:rPr lang="pt-BR" sz="2800" dirty="0" err="1" smtClean="0"/>
              <a:t>of</a:t>
            </a:r>
            <a:r>
              <a:rPr lang="pt-BR" sz="2800" dirty="0" smtClean="0"/>
              <a:t> IRENA, </a:t>
            </a:r>
          </a:p>
          <a:p>
            <a:pPr algn="ctr"/>
            <a:r>
              <a:rPr lang="pt-BR" sz="2800" dirty="0" err="1" smtClean="0"/>
              <a:t>the</a:t>
            </a:r>
            <a:r>
              <a:rPr lang="pt-BR" sz="2800" dirty="0" smtClean="0"/>
              <a:t> OLADE </a:t>
            </a:r>
            <a:r>
              <a:rPr lang="pt-BR" sz="2800" dirty="0" err="1" smtClean="0"/>
              <a:t>representant</a:t>
            </a:r>
            <a:r>
              <a:rPr lang="pt-BR" sz="2800" dirty="0" smtClean="0"/>
              <a:t>, </a:t>
            </a:r>
          </a:p>
          <a:p>
            <a:pPr algn="ctr"/>
            <a:r>
              <a:rPr lang="pt-BR" sz="2800" dirty="0" err="1" smtClean="0"/>
              <a:t>and</a:t>
            </a:r>
            <a:r>
              <a:rPr lang="pt-BR" sz="2800" dirty="0" smtClean="0"/>
              <a:t> </a:t>
            </a:r>
            <a:r>
              <a:rPr lang="pt-BR" sz="2800" dirty="0" err="1" smtClean="0"/>
              <a:t>all</a:t>
            </a:r>
            <a:r>
              <a:rPr lang="pt-BR" sz="2800" dirty="0" smtClean="0"/>
              <a:t> professional </a:t>
            </a:r>
            <a:r>
              <a:rPr lang="pt-BR" sz="2800" dirty="0" err="1" smtClean="0"/>
              <a:t>from</a:t>
            </a:r>
            <a:r>
              <a:rPr lang="pt-BR" sz="2800" dirty="0" smtClean="0"/>
              <a:t> </a:t>
            </a:r>
            <a:r>
              <a:rPr lang="pt-BR" sz="2800" dirty="0" err="1" smtClean="0"/>
              <a:t>the</a:t>
            </a:r>
            <a:r>
              <a:rPr lang="pt-BR" sz="2800" dirty="0" smtClean="0"/>
              <a:t> countries </a:t>
            </a:r>
            <a:r>
              <a:rPr lang="pt-BR" sz="2800" dirty="0" err="1" smtClean="0"/>
              <a:t>of</a:t>
            </a:r>
            <a:r>
              <a:rPr lang="pt-BR" sz="2800" dirty="0" smtClean="0"/>
              <a:t> Latim </a:t>
            </a:r>
            <a:r>
              <a:rPr lang="pt-BR" sz="2800" dirty="0" err="1" smtClean="0"/>
              <a:t>America</a:t>
            </a:r>
            <a:endParaRPr lang="pt-BR" sz="2800" dirty="0" smtClean="0"/>
          </a:p>
          <a:p>
            <a:pPr algn="ctr"/>
            <a:r>
              <a:rPr lang="pt-BR" sz="2800" dirty="0" err="1"/>
              <a:t>a</a:t>
            </a:r>
            <a:r>
              <a:rPr lang="pt-BR" sz="2800" dirty="0" err="1" smtClean="0"/>
              <a:t>nd</a:t>
            </a:r>
            <a:r>
              <a:rPr lang="pt-BR" sz="2800" dirty="0" smtClean="0"/>
              <a:t> </a:t>
            </a:r>
            <a:r>
              <a:rPr lang="pt-BR" sz="2800" dirty="0" err="1" smtClean="0"/>
              <a:t>from</a:t>
            </a:r>
            <a:r>
              <a:rPr lang="pt-BR" sz="2800" dirty="0" smtClean="0"/>
              <a:t> </a:t>
            </a:r>
            <a:r>
              <a:rPr lang="pt-BR" sz="2800" dirty="0" err="1" smtClean="0"/>
              <a:t>Brazil</a:t>
            </a:r>
            <a:endParaRPr lang="pt-BR" sz="2800" dirty="0" smtClean="0"/>
          </a:p>
          <a:p>
            <a:pPr algn="ctr"/>
            <a:r>
              <a:rPr lang="pt-BR" sz="2800" dirty="0" smtClean="0"/>
              <a:t> </a:t>
            </a:r>
            <a:r>
              <a:rPr lang="pt-BR" sz="2800" dirty="0" err="1" smtClean="0"/>
              <a:t>that</a:t>
            </a:r>
            <a:r>
              <a:rPr lang="pt-BR" sz="2800" dirty="0" smtClean="0"/>
              <a:t> are </a:t>
            </a:r>
            <a:r>
              <a:rPr lang="pt-BR" sz="2800" dirty="0" err="1" smtClean="0"/>
              <a:t>atending</a:t>
            </a:r>
            <a:r>
              <a:rPr lang="pt-BR" sz="2800" dirty="0" smtClean="0"/>
              <a:t> </a:t>
            </a:r>
            <a:r>
              <a:rPr lang="pt-BR" sz="2800" dirty="0" err="1" smtClean="0"/>
              <a:t>this</a:t>
            </a:r>
            <a:r>
              <a:rPr lang="pt-BR" sz="2800" dirty="0" smtClean="0"/>
              <a:t> workshop</a:t>
            </a:r>
            <a:endParaRPr lang="pt-BR" sz="2800" dirty="0"/>
          </a:p>
          <a:p>
            <a:r>
              <a:rPr lang="pt-BR" sz="2400" dirty="0"/>
              <a:t> </a:t>
            </a:r>
            <a:r>
              <a:rPr lang="pt-BR" sz="2400" dirty="0" smtClean="0"/>
              <a:t>=</a:t>
            </a:r>
            <a:endParaRPr lang="pt-BR" sz="2400" dirty="0"/>
          </a:p>
        </p:txBody>
      </p:sp>
      <p:pic>
        <p:nvPicPr>
          <p:cNvPr id="10" name="Picture 2"/>
          <p:cNvPicPr>
            <a:picLocks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1755722" y="6382087"/>
            <a:ext cx="8640000" cy="216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Agrupar 1"/>
          <p:cNvGrpSpPr/>
          <p:nvPr/>
        </p:nvGrpSpPr>
        <p:grpSpPr>
          <a:xfrm>
            <a:off x="2291745" y="278208"/>
            <a:ext cx="7083489" cy="701847"/>
            <a:chOff x="2291745" y="278208"/>
            <a:chExt cx="7083489" cy="701847"/>
          </a:xfrm>
        </p:grpSpPr>
        <p:pic>
          <p:nvPicPr>
            <p:cNvPr id="4" name="Imagem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894792" y="278208"/>
              <a:ext cx="2480442" cy="698600"/>
            </a:xfrm>
            <a:prstGeom prst="rect">
              <a:avLst/>
            </a:prstGeom>
          </p:spPr>
        </p:pic>
        <p:pic>
          <p:nvPicPr>
            <p:cNvPr id="5" name="Imagem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291745" y="278208"/>
              <a:ext cx="4582016" cy="70184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945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2"/>
          <p:cNvSpPr txBox="1"/>
          <p:nvPr/>
        </p:nvSpPr>
        <p:spPr>
          <a:xfrm>
            <a:off x="1503722" y="991680"/>
            <a:ext cx="9144000" cy="505779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pt-BR" sz="2800" b="1" dirty="0" err="1" smtClean="0">
                <a:solidFill>
                  <a:schemeClr val="accent1">
                    <a:lumMod val="50000"/>
                  </a:schemeClr>
                </a:solidFill>
              </a:rPr>
              <a:t>Primary</a:t>
            </a:r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2800" b="1" dirty="0" err="1" smtClean="0">
                <a:solidFill>
                  <a:schemeClr val="accent1">
                    <a:lumMod val="50000"/>
                  </a:schemeClr>
                </a:solidFill>
              </a:rPr>
              <a:t>Objective</a:t>
            </a:r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2800" b="1" dirty="0" err="1" smtClean="0">
                <a:solidFill>
                  <a:schemeClr val="accent1">
                    <a:lumMod val="50000"/>
                  </a:schemeClr>
                </a:solidFill>
              </a:rPr>
              <a:t>of</a:t>
            </a:r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2800" b="1" dirty="0" err="1" smtClean="0">
                <a:solidFill>
                  <a:schemeClr val="accent1">
                    <a:lumMod val="50000"/>
                  </a:schemeClr>
                </a:solidFill>
              </a:rPr>
              <a:t>the</a:t>
            </a:r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 workshop:</a:t>
            </a:r>
          </a:p>
          <a:p>
            <a:endParaRPr lang="pt-BR" sz="2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Exchange </a:t>
            </a:r>
            <a:r>
              <a:rPr lang="pt-BR" sz="2800" b="1" dirty="0" err="1" smtClean="0">
                <a:solidFill>
                  <a:schemeClr val="accent1">
                    <a:lumMod val="50000"/>
                  </a:schemeClr>
                </a:solidFill>
              </a:rPr>
              <a:t>experience</a:t>
            </a:r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pt-BR" sz="2800" b="1" dirty="0" err="1" smtClean="0">
                <a:solidFill>
                  <a:schemeClr val="accent1">
                    <a:lumMod val="50000"/>
                  </a:schemeClr>
                </a:solidFill>
              </a:rPr>
              <a:t>demands</a:t>
            </a:r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pt-BR" sz="2800" b="1" dirty="0" err="1" smtClean="0">
                <a:solidFill>
                  <a:schemeClr val="accent1">
                    <a:lumMod val="50000"/>
                  </a:schemeClr>
                </a:solidFill>
              </a:rPr>
              <a:t>best</a:t>
            </a:r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2800" b="1" dirty="0" err="1" smtClean="0">
                <a:solidFill>
                  <a:schemeClr val="accent1">
                    <a:lumMod val="50000"/>
                  </a:schemeClr>
                </a:solidFill>
              </a:rPr>
              <a:t>practicies</a:t>
            </a:r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in </a:t>
            </a:r>
            <a:r>
              <a:rPr lang="pt-BR" sz="2800" b="1" dirty="0" err="1" smtClean="0">
                <a:solidFill>
                  <a:schemeClr val="accent1">
                    <a:lumMod val="50000"/>
                  </a:schemeClr>
                </a:solidFill>
              </a:rPr>
              <a:t>long-term</a:t>
            </a:r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2800" b="1" dirty="0" err="1" smtClean="0">
                <a:solidFill>
                  <a:schemeClr val="accent1">
                    <a:lumMod val="50000"/>
                  </a:schemeClr>
                </a:solidFill>
              </a:rPr>
              <a:t>energy</a:t>
            </a:r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2800" b="1" dirty="0" err="1" smtClean="0">
                <a:solidFill>
                  <a:schemeClr val="accent1">
                    <a:lumMod val="50000"/>
                  </a:schemeClr>
                </a:solidFill>
              </a:rPr>
              <a:t>scenarios</a:t>
            </a:r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for </a:t>
            </a:r>
            <a:r>
              <a:rPr lang="pt-BR" sz="2800" b="1" dirty="0" err="1" smtClean="0">
                <a:solidFill>
                  <a:schemeClr val="accent1">
                    <a:lumMod val="50000"/>
                  </a:schemeClr>
                </a:solidFill>
              </a:rPr>
              <a:t>planning</a:t>
            </a:r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 in </a:t>
            </a:r>
            <a:r>
              <a:rPr lang="pt-BR" sz="2800" b="1" dirty="0" err="1" smtClean="0">
                <a:solidFill>
                  <a:schemeClr val="accent1">
                    <a:lumMod val="50000"/>
                  </a:schemeClr>
                </a:solidFill>
              </a:rPr>
              <a:t>the</a:t>
            </a:r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2800" b="1" dirty="0" err="1" smtClean="0">
                <a:solidFill>
                  <a:schemeClr val="accent1">
                    <a:lumMod val="50000"/>
                  </a:schemeClr>
                </a:solidFill>
              </a:rPr>
              <a:t>context</a:t>
            </a:r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2800" b="1" dirty="0" err="1" smtClean="0">
                <a:solidFill>
                  <a:schemeClr val="accent1">
                    <a:lumMod val="50000"/>
                  </a:schemeClr>
                </a:solidFill>
              </a:rPr>
              <a:t>of</a:t>
            </a:r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clean </a:t>
            </a:r>
            <a:r>
              <a:rPr lang="pt-BR" sz="2800" b="1" dirty="0" err="1" smtClean="0">
                <a:solidFill>
                  <a:schemeClr val="accent1">
                    <a:lumMod val="50000"/>
                  </a:schemeClr>
                </a:solidFill>
              </a:rPr>
              <a:t>energy</a:t>
            </a:r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2800" b="1" dirty="0" err="1" smtClean="0">
                <a:solidFill>
                  <a:schemeClr val="accent1">
                    <a:lumMod val="50000"/>
                  </a:schemeClr>
                </a:solidFill>
              </a:rPr>
              <a:t>transition</a:t>
            </a:r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pt-BR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pt-BR" dirty="0" smtClean="0"/>
          </a:p>
          <a:p>
            <a:pPr algn="ctr"/>
            <a:r>
              <a:rPr lang="pt-BR" sz="2800" b="1" dirty="0" smtClean="0">
                <a:solidFill>
                  <a:srgbClr val="FF0000"/>
                </a:solidFill>
              </a:rPr>
              <a:t>In </a:t>
            </a:r>
            <a:r>
              <a:rPr lang="pt-BR" sz="2800" b="1" dirty="0" err="1" smtClean="0">
                <a:solidFill>
                  <a:srgbClr val="FF0000"/>
                </a:solidFill>
              </a:rPr>
              <a:t>the</a:t>
            </a:r>
            <a:r>
              <a:rPr lang="pt-BR" sz="2800" b="1" dirty="0" smtClean="0">
                <a:solidFill>
                  <a:srgbClr val="FF0000"/>
                </a:solidFill>
              </a:rPr>
              <a:t> </a:t>
            </a:r>
            <a:r>
              <a:rPr lang="pt-BR" sz="2800" b="1" dirty="0" err="1" smtClean="0">
                <a:solidFill>
                  <a:srgbClr val="FF0000"/>
                </a:solidFill>
              </a:rPr>
              <a:t>context</a:t>
            </a:r>
            <a:r>
              <a:rPr lang="pt-BR" sz="2800" b="1" dirty="0" smtClean="0">
                <a:solidFill>
                  <a:srgbClr val="FF0000"/>
                </a:solidFill>
              </a:rPr>
              <a:t> </a:t>
            </a:r>
            <a:r>
              <a:rPr lang="pt-BR" sz="2800" b="1" dirty="0" err="1" smtClean="0">
                <a:solidFill>
                  <a:srgbClr val="FF0000"/>
                </a:solidFill>
              </a:rPr>
              <a:t>of</a:t>
            </a:r>
            <a:r>
              <a:rPr lang="pt-BR" sz="2800" b="1" dirty="0" smtClean="0">
                <a:solidFill>
                  <a:srgbClr val="FF0000"/>
                </a:solidFill>
              </a:rPr>
              <a:t> </a:t>
            </a:r>
            <a:r>
              <a:rPr lang="pt-BR" sz="2800" b="1" dirty="0" err="1" smtClean="0">
                <a:solidFill>
                  <a:srgbClr val="FF0000"/>
                </a:solidFill>
              </a:rPr>
              <a:t>our</a:t>
            </a:r>
            <a:r>
              <a:rPr lang="pt-BR" sz="2800" b="1" dirty="0" smtClean="0">
                <a:solidFill>
                  <a:srgbClr val="FF0000"/>
                </a:solidFill>
              </a:rPr>
              <a:t> </a:t>
            </a:r>
            <a:r>
              <a:rPr lang="pt-BR" sz="2800" b="1" dirty="0" err="1" smtClean="0">
                <a:solidFill>
                  <a:srgbClr val="FF0000"/>
                </a:solidFill>
              </a:rPr>
              <a:t>Region</a:t>
            </a:r>
            <a:r>
              <a:rPr lang="pt-BR" sz="2800" b="1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pt-BR" sz="2800" b="1" dirty="0" err="1" smtClean="0">
                <a:solidFill>
                  <a:srgbClr val="FF0000"/>
                </a:solidFill>
              </a:rPr>
              <a:t>and</a:t>
            </a:r>
            <a:r>
              <a:rPr lang="pt-BR" sz="2800" b="1" dirty="0" smtClean="0">
                <a:solidFill>
                  <a:srgbClr val="FF0000"/>
                </a:solidFill>
              </a:rPr>
              <a:t> in </a:t>
            </a:r>
            <a:r>
              <a:rPr lang="pt-BR" sz="2800" b="1" dirty="0" err="1" smtClean="0">
                <a:solidFill>
                  <a:srgbClr val="FF0000"/>
                </a:solidFill>
              </a:rPr>
              <a:t>such</a:t>
            </a:r>
            <a:r>
              <a:rPr lang="pt-BR" sz="2800" b="1" dirty="0" smtClean="0">
                <a:solidFill>
                  <a:srgbClr val="FF0000"/>
                </a:solidFill>
              </a:rPr>
              <a:t> a </a:t>
            </a:r>
            <a:r>
              <a:rPr lang="pt-BR" sz="2800" b="1" dirty="0" err="1" smtClean="0">
                <a:solidFill>
                  <a:srgbClr val="FF0000"/>
                </a:solidFill>
              </a:rPr>
              <a:t>way</a:t>
            </a:r>
            <a:r>
              <a:rPr lang="pt-BR" sz="2800" b="1" dirty="0" smtClean="0">
                <a:solidFill>
                  <a:srgbClr val="FF0000"/>
                </a:solidFill>
              </a:rPr>
              <a:t> </a:t>
            </a:r>
            <a:r>
              <a:rPr lang="pt-BR" sz="2800" b="1" dirty="0" err="1" smtClean="0">
                <a:solidFill>
                  <a:srgbClr val="FF0000"/>
                </a:solidFill>
              </a:rPr>
              <a:t>that</a:t>
            </a:r>
            <a:r>
              <a:rPr lang="pt-BR" sz="2800" b="1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pt-BR" sz="2800" b="1" dirty="0" err="1" smtClean="0">
                <a:solidFill>
                  <a:srgbClr val="FF0000"/>
                </a:solidFill>
              </a:rPr>
              <a:t>matters</a:t>
            </a:r>
            <a:r>
              <a:rPr lang="pt-BR" sz="2800" b="1" dirty="0" smtClean="0">
                <a:solidFill>
                  <a:srgbClr val="FF0000"/>
                </a:solidFill>
              </a:rPr>
              <a:t> for </a:t>
            </a:r>
            <a:r>
              <a:rPr lang="pt-BR" sz="2800" b="1" dirty="0" err="1" smtClean="0">
                <a:solidFill>
                  <a:srgbClr val="FF0000"/>
                </a:solidFill>
              </a:rPr>
              <a:t>each</a:t>
            </a:r>
            <a:r>
              <a:rPr lang="pt-BR" sz="2800" b="1" dirty="0" smtClean="0">
                <a:solidFill>
                  <a:srgbClr val="FF0000"/>
                </a:solidFill>
              </a:rPr>
              <a:t> country </a:t>
            </a:r>
            <a:r>
              <a:rPr lang="pt-BR" sz="2800" b="1" dirty="0" err="1" smtClean="0">
                <a:solidFill>
                  <a:srgbClr val="FF0000"/>
                </a:solidFill>
              </a:rPr>
              <a:t>and</a:t>
            </a:r>
            <a:r>
              <a:rPr lang="pt-BR" sz="2800" b="1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pt-BR" sz="2800" b="1" dirty="0" smtClean="0">
                <a:solidFill>
                  <a:srgbClr val="FF0000"/>
                </a:solidFill>
              </a:rPr>
              <a:t>in </a:t>
            </a:r>
            <a:r>
              <a:rPr lang="pt-BR" sz="2800" b="1" dirty="0" err="1" smtClean="0">
                <a:solidFill>
                  <a:srgbClr val="FF0000"/>
                </a:solidFill>
              </a:rPr>
              <a:t>favour</a:t>
            </a:r>
            <a:r>
              <a:rPr lang="pt-BR" sz="2800" b="1" dirty="0" smtClean="0">
                <a:solidFill>
                  <a:srgbClr val="FF0000"/>
                </a:solidFill>
              </a:rPr>
              <a:t> </a:t>
            </a:r>
            <a:r>
              <a:rPr lang="pt-BR" sz="2800" b="1" dirty="0" err="1" smtClean="0">
                <a:solidFill>
                  <a:srgbClr val="FF0000"/>
                </a:solidFill>
              </a:rPr>
              <a:t>of</a:t>
            </a:r>
            <a:r>
              <a:rPr lang="pt-BR" sz="2800" b="1" dirty="0" smtClean="0">
                <a:solidFill>
                  <a:srgbClr val="FF0000"/>
                </a:solidFill>
              </a:rPr>
              <a:t> </a:t>
            </a:r>
            <a:r>
              <a:rPr lang="pt-BR" sz="2800" b="1" dirty="0" err="1" smtClean="0">
                <a:solidFill>
                  <a:srgbClr val="FF0000"/>
                </a:solidFill>
              </a:rPr>
              <a:t>the</a:t>
            </a:r>
            <a:r>
              <a:rPr lang="pt-BR" sz="2800" b="1" dirty="0" smtClean="0">
                <a:solidFill>
                  <a:srgbClr val="FF0000"/>
                </a:solidFill>
              </a:rPr>
              <a:t> regional </a:t>
            </a:r>
            <a:r>
              <a:rPr lang="pt-BR" sz="2800" b="1" dirty="0" err="1" smtClean="0">
                <a:solidFill>
                  <a:srgbClr val="FF0000"/>
                </a:solidFill>
              </a:rPr>
              <a:t>integration</a:t>
            </a:r>
            <a:endParaRPr lang="pt-BR" sz="2800" b="1" dirty="0">
              <a:solidFill>
                <a:srgbClr val="FF0000"/>
              </a:solidFill>
            </a:endParaRPr>
          </a:p>
          <a:p>
            <a:r>
              <a:rPr lang="pt-BR" sz="2400" dirty="0"/>
              <a:t> </a:t>
            </a:r>
          </a:p>
        </p:txBody>
      </p:sp>
      <p:pic>
        <p:nvPicPr>
          <p:cNvPr id="10" name="Picture 2"/>
          <p:cNvPicPr>
            <a:picLocks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1755722" y="6382087"/>
            <a:ext cx="8640000" cy="216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Agrupar 1"/>
          <p:cNvGrpSpPr/>
          <p:nvPr/>
        </p:nvGrpSpPr>
        <p:grpSpPr>
          <a:xfrm>
            <a:off x="2291745" y="278208"/>
            <a:ext cx="7083489" cy="701847"/>
            <a:chOff x="2291745" y="278208"/>
            <a:chExt cx="7083489" cy="701847"/>
          </a:xfrm>
        </p:grpSpPr>
        <p:pic>
          <p:nvPicPr>
            <p:cNvPr id="4" name="Imagem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894792" y="278208"/>
              <a:ext cx="2480442" cy="698600"/>
            </a:xfrm>
            <a:prstGeom prst="rect">
              <a:avLst/>
            </a:prstGeom>
          </p:spPr>
        </p:pic>
        <p:pic>
          <p:nvPicPr>
            <p:cNvPr id="5" name="Imagem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291745" y="278208"/>
              <a:ext cx="4582016" cy="70184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2595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2"/>
          <p:cNvSpPr txBox="1"/>
          <p:nvPr/>
        </p:nvSpPr>
        <p:spPr>
          <a:xfrm>
            <a:off x="831060" y="1235888"/>
            <a:ext cx="9144000" cy="139525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pt-BR" sz="2800" b="1" dirty="0" err="1" smtClean="0">
                <a:solidFill>
                  <a:schemeClr val="accent1">
                    <a:lumMod val="50000"/>
                  </a:schemeClr>
                </a:solidFill>
              </a:rPr>
              <a:t>Long-term</a:t>
            </a:r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2800" b="1" dirty="0" err="1" smtClean="0">
                <a:solidFill>
                  <a:schemeClr val="accent1">
                    <a:lumMod val="50000"/>
                  </a:schemeClr>
                </a:solidFill>
              </a:rPr>
              <a:t>Scenarios</a:t>
            </a:r>
            <a:endParaRPr lang="pt-BR" sz="2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2800" b="1" dirty="0" err="1" smtClean="0">
                <a:solidFill>
                  <a:srgbClr val="FF0000"/>
                </a:solidFill>
              </a:rPr>
              <a:t>To</a:t>
            </a:r>
            <a:r>
              <a:rPr lang="pt-BR" sz="2800" b="1" dirty="0" smtClean="0">
                <a:solidFill>
                  <a:srgbClr val="FF0000"/>
                </a:solidFill>
              </a:rPr>
              <a:t> </a:t>
            </a:r>
            <a:r>
              <a:rPr lang="pt-BR" sz="2800" b="1" dirty="0" err="1" smtClean="0">
                <a:solidFill>
                  <a:srgbClr val="FF0000"/>
                </a:solidFill>
              </a:rPr>
              <a:t>Suport</a:t>
            </a:r>
            <a:r>
              <a:rPr lang="pt-BR" sz="2800" b="1" dirty="0" smtClean="0">
                <a:solidFill>
                  <a:srgbClr val="FF0000"/>
                </a:solidFill>
              </a:rPr>
              <a:t> </a:t>
            </a:r>
            <a:r>
              <a:rPr lang="pt-BR" sz="2800" b="1" dirty="0" err="1" smtClean="0">
                <a:solidFill>
                  <a:srgbClr val="FF0000"/>
                </a:solidFill>
              </a:rPr>
              <a:t>the</a:t>
            </a:r>
            <a:r>
              <a:rPr lang="pt-BR" sz="2800" b="1" dirty="0" smtClean="0">
                <a:solidFill>
                  <a:srgbClr val="FF0000"/>
                </a:solidFill>
              </a:rPr>
              <a:t> </a:t>
            </a:r>
            <a:r>
              <a:rPr lang="pt-BR" sz="2800" b="1" dirty="0" err="1" smtClean="0">
                <a:solidFill>
                  <a:srgbClr val="FF0000"/>
                </a:solidFill>
              </a:rPr>
              <a:t>decision</a:t>
            </a:r>
            <a:r>
              <a:rPr lang="pt-BR" sz="2800" b="1" dirty="0" smtClean="0">
                <a:solidFill>
                  <a:srgbClr val="FF0000"/>
                </a:solidFill>
              </a:rPr>
              <a:t> </a:t>
            </a:r>
            <a:r>
              <a:rPr lang="pt-BR" sz="2800" b="1" dirty="0" err="1" smtClean="0">
                <a:solidFill>
                  <a:srgbClr val="FF0000"/>
                </a:solidFill>
              </a:rPr>
              <a:t>making</a:t>
            </a:r>
            <a:r>
              <a:rPr lang="pt-BR" sz="2800" b="1" dirty="0" smtClean="0">
                <a:solidFill>
                  <a:srgbClr val="FF0000"/>
                </a:solidFill>
              </a:rPr>
              <a:t> </a:t>
            </a:r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– </a:t>
            </a:r>
            <a:r>
              <a:rPr lang="pt-BR" sz="2800" b="1" dirty="0" err="1" smtClean="0">
                <a:solidFill>
                  <a:schemeClr val="accent1">
                    <a:lumMod val="50000"/>
                  </a:schemeClr>
                </a:solidFill>
              </a:rPr>
              <a:t>on</a:t>
            </a:r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2800" b="1" dirty="0" err="1" smtClean="0">
                <a:solidFill>
                  <a:schemeClr val="accent1">
                    <a:lumMod val="50000"/>
                  </a:schemeClr>
                </a:solidFill>
              </a:rPr>
              <a:t>policy</a:t>
            </a:r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2800" b="1" dirty="0" err="1" smtClean="0">
                <a:solidFill>
                  <a:schemeClr val="accent1">
                    <a:lumMod val="50000"/>
                  </a:schemeClr>
                </a:solidFill>
              </a:rPr>
              <a:t>and</a:t>
            </a:r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2800" b="1" dirty="0" err="1" smtClean="0">
                <a:solidFill>
                  <a:schemeClr val="accent1">
                    <a:lumMod val="50000"/>
                  </a:schemeClr>
                </a:solidFill>
              </a:rPr>
              <a:t>on</a:t>
            </a:r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 investimento </a:t>
            </a:r>
            <a:r>
              <a:rPr lang="pt-BR" sz="2800" b="1" dirty="0" err="1" smtClean="0">
                <a:solidFill>
                  <a:schemeClr val="accent1">
                    <a:lumMod val="50000"/>
                  </a:schemeClr>
                </a:solidFill>
              </a:rPr>
              <a:t>planning</a:t>
            </a:r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 in high </a:t>
            </a:r>
            <a:r>
              <a:rPr lang="pt-BR" sz="2800" b="1" dirty="0" err="1" smtClean="0">
                <a:solidFill>
                  <a:schemeClr val="accent1">
                    <a:lumMod val="50000"/>
                  </a:schemeClr>
                </a:solidFill>
              </a:rPr>
              <a:t>degree</a:t>
            </a:r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2800" b="1" dirty="0" err="1" smtClean="0">
                <a:solidFill>
                  <a:schemeClr val="accent1">
                    <a:lumMod val="50000"/>
                  </a:schemeClr>
                </a:solidFill>
              </a:rPr>
              <a:t>of</a:t>
            </a:r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2800" b="1" dirty="0" err="1" smtClean="0">
                <a:solidFill>
                  <a:schemeClr val="accent1">
                    <a:lumMod val="50000"/>
                  </a:schemeClr>
                </a:solidFill>
              </a:rPr>
              <a:t>uncertainty</a:t>
            </a:r>
            <a:endParaRPr lang="pt-BR" sz="28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" name="Picture 2"/>
          <p:cNvPicPr>
            <a:picLocks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1755722" y="6382087"/>
            <a:ext cx="8640000" cy="216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Agrupar 1"/>
          <p:cNvGrpSpPr/>
          <p:nvPr/>
        </p:nvGrpSpPr>
        <p:grpSpPr>
          <a:xfrm>
            <a:off x="2291745" y="278208"/>
            <a:ext cx="7083489" cy="701847"/>
            <a:chOff x="2291745" y="278208"/>
            <a:chExt cx="7083489" cy="701847"/>
          </a:xfrm>
        </p:grpSpPr>
        <p:pic>
          <p:nvPicPr>
            <p:cNvPr id="4" name="Imagem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894792" y="278208"/>
              <a:ext cx="2480442" cy="698600"/>
            </a:xfrm>
            <a:prstGeom prst="rect">
              <a:avLst/>
            </a:prstGeom>
          </p:spPr>
        </p:pic>
        <p:pic>
          <p:nvPicPr>
            <p:cNvPr id="5" name="Imagem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291745" y="278208"/>
              <a:ext cx="4582016" cy="701847"/>
            </a:xfrm>
            <a:prstGeom prst="rect">
              <a:avLst/>
            </a:prstGeom>
          </p:spPr>
        </p:pic>
      </p:grpSp>
      <p:sp>
        <p:nvSpPr>
          <p:cNvPr id="7" name="TextBox 2"/>
          <p:cNvSpPr txBox="1"/>
          <p:nvPr/>
        </p:nvSpPr>
        <p:spPr>
          <a:xfrm>
            <a:off x="1729692" y="2828204"/>
            <a:ext cx="9726583" cy="139525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pt-BR" sz="2800" b="1" dirty="0" err="1" smtClean="0">
                <a:solidFill>
                  <a:schemeClr val="accent1">
                    <a:lumMod val="50000"/>
                  </a:schemeClr>
                </a:solidFill>
              </a:rPr>
              <a:t>Development</a:t>
            </a:r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2800" b="1" dirty="0" err="1" smtClean="0">
                <a:solidFill>
                  <a:schemeClr val="accent1">
                    <a:lumMod val="50000"/>
                  </a:schemeClr>
                </a:solidFill>
              </a:rPr>
              <a:t>and</a:t>
            </a:r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2800" b="1" dirty="0" err="1" smtClean="0">
                <a:solidFill>
                  <a:schemeClr val="accent1">
                    <a:lumMod val="50000"/>
                  </a:schemeClr>
                </a:solidFill>
              </a:rPr>
              <a:t>improvement</a:t>
            </a:r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2800" b="1" dirty="0" err="1" smtClean="0">
                <a:solidFill>
                  <a:schemeClr val="accent1">
                    <a:lumMod val="50000"/>
                  </a:schemeClr>
                </a:solidFill>
              </a:rPr>
              <a:t>of</a:t>
            </a:r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2800" b="1" dirty="0" err="1" smtClean="0">
                <a:solidFill>
                  <a:schemeClr val="accent1">
                    <a:lumMod val="50000"/>
                  </a:schemeClr>
                </a:solidFill>
              </a:rPr>
              <a:t>Long-term</a:t>
            </a:r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2800" b="1" dirty="0" err="1" smtClean="0">
                <a:solidFill>
                  <a:schemeClr val="accent1">
                    <a:lumMod val="50000"/>
                  </a:schemeClr>
                </a:solidFill>
              </a:rPr>
              <a:t>Scenarios</a:t>
            </a:r>
            <a:endParaRPr lang="pt-BR" sz="2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2800" b="1" dirty="0" err="1" smtClean="0">
                <a:solidFill>
                  <a:srgbClr val="FF0000"/>
                </a:solidFill>
              </a:rPr>
              <a:t>To</a:t>
            </a:r>
            <a:r>
              <a:rPr lang="pt-BR" sz="2800" b="1" dirty="0" smtClean="0">
                <a:solidFill>
                  <a:srgbClr val="FF0000"/>
                </a:solidFill>
              </a:rPr>
              <a:t> </a:t>
            </a:r>
            <a:r>
              <a:rPr lang="pt-BR" sz="2800" b="1" dirty="0" err="1" smtClean="0">
                <a:solidFill>
                  <a:srgbClr val="FF0000"/>
                </a:solidFill>
              </a:rPr>
              <a:t>be</a:t>
            </a:r>
            <a:r>
              <a:rPr lang="pt-BR" sz="2800" b="1" dirty="0" smtClean="0">
                <a:solidFill>
                  <a:srgbClr val="FF0000"/>
                </a:solidFill>
              </a:rPr>
              <a:t> </a:t>
            </a:r>
            <a:r>
              <a:rPr lang="pt-BR" sz="2800" b="1" dirty="0" err="1" smtClean="0">
                <a:solidFill>
                  <a:srgbClr val="FF0000"/>
                </a:solidFill>
              </a:rPr>
              <a:t>relevant</a:t>
            </a:r>
            <a:r>
              <a:rPr lang="pt-BR" sz="2800" b="1" dirty="0" smtClean="0">
                <a:solidFill>
                  <a:srgbClr val="FF0000"/>
                </a:solidFill>
              </a:rPr>
              <a:t> </a:t>
            </a:r>
            <a:r>
              <a:rPr lang="pt-BR" sz="2800" b="1" dirty="0" err="1" smtClean="0">
                <a:solidFill>
                  <a:schemeClr val="accent1">
                    <a:lumMod val="50000"/>
                  </a:schemeClr>
                </a:solidFill>
              </a:rPr>
              <a:t>on</a:t>
            </a:r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2800" b="1" dirty="0" err="1" smtClean="0">
                <a:solidFill>
                  <a:schemeClr val="accent1">
                    <a:lumMod val="50000"/>
                  </a:schemeClr>
                </a:solidFill>
              </a:rPr>
              <a:t>reflect</a:t>
            </a:r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2800" b="1" dirty="0" err="1" smtClean="0">
                <a:solidFill>
                  <a:schemeClr val="accent1">
                    <a:lumMod val="50000"/>
                  </a:schemeClr>
                </a:solidFill>
              </a:rPr>
              <a:t>the</a:t>
            </a:r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 drivers </a:t>
            </a:r>
            <a:r>
              <a:rPr lang="pt-BR" sz="2800" b="1" dirty="0" err="1" smtClean="0">
                <a:solidFill>
                  <a:schemeClr val="accent1">
                    <a:lumMod val="50000"/>
                  </a:schemeClr>
                </a:solidFill>
              </a:rPr>
              <a:t>and</a:t>
            </a:r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2800" b="1" dirty="0" err="1" smtClean="0">
                <a:solidFill>
                  <a:schemeClr val="accent1">
                    <a:lumMod val="50000"/>
                  </a:schemeClr>
                </a:solidFill>
              </a:rPr>
              <a:t>consider</a:t>
            </a:r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2800" b="1" dirty="0" err="1" smtClean="0">
                <a:solidFill>
                  <a:schemeClr val="accent1">
                    <a:lumMod val="50000"/>
                  </a:schemeClr>
                </a:solidFill>
              </a:rPr>
              <a:t>the</a:t>
            </a:r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 essencial </a:t>
            </a:r>
            <a:r>
              <a:rPr lang="pt-BR" sz="2800" b="1" dirty="0" err="1" smtClean="0">
                <a:solidFill>
                  <a:schemeClr val="accent1">
                    <a:lumMod val="50000"/>
                  </a:schemeClr>
                </a:solidFill>
              </a:rPr>
              <a:t>elements</a:t>
            </a:r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, in </a:t>
            </a:r>
            <a:r>
              <a:rPr lang="pt-BR" sz="2800" b="1" dirty="0" err="1" smtClean="0">
                <a:solidFill>
                  <a:schemeClr val="accent1">
                    <a:lumMod val="50000"/>
                  </a:schemeClr>
                </a:solidFill>
              </a:rPr>
              <a:t>the</a:t>
            </a:r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2800" b="1" smtClean="0">
                <a:solidFill>
                  <a:schemeClr val="accent1">
                    <a:lumMod val="50000"/>
                  </a:schemeClr>
                </a:solidFill>
              </a:rPr>
              <a:t>context </a:t>
            </a:r>
            <a:r>
              <a:rPr lang="pt-BR" sz="2800" b="1" dirty="0" err="1" smtClean="0">
                <a:solidFill>
                  <a:schemeClr val="accent1">
                    <a:lumMod val="50000"/>
                  </a:schemeClr>
                </a:solidFill>
              </a:rPr>
              <a:t>of</a:t>
            </a:r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 clean </a:t>
            </a:r>
            <a:r>
              <a:rPr lang="pt-BR" sz="2800" b="1" dirty="0" err="1" smtClean="0">
                <a:solidFill>
                  <a:schemeClr val="accent1">
                    <a:lumMod val="50000"/>
                  </a:schemeClr>
                </a:solidFill>
              </a:rPr>
              <a:t>energy</a:t>
            </a:r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2800" b="1" dirty="0" err="1" smtClean="0">
                <a:solidFill>
                  <a:schemeClr val="accent1">
                    <a:lumMod val="50000"/>
                  </a:schemeClr>
                </a:solidFill>
              </a:rPr>
              <a:t>transition</a:t>
            </a:r>
            <a:endParaRPr lang="pt-BR" sz="28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TextBox 2"/>
          <p:cNvSpPr txBox="1"/>
          <p:nvPr/>
        </p:nvSpPr>
        <p:spPr>
          <a:xfrm>
            <a:off x="3458647" y="4504603"/>
            <a:ext cx="7345988" cy="139525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pt-BR" sz="2800" b="1" dirty="0" err="1" smtClean="0">
                <a:solidFill>
                  <a:srgbClr val="FF0000"/>
                </a:solidFill>
              </a:rPr>
              <a:t>Capacity</a:t>
            </a:r>
            <a:r>
              <a:rPr lang="pt-BR" sz="2800" b="1" dirty="0" smtClean="0">
                <a:solidFill>
                  <a:srgbClr val="FF0000"/>
                </a:solidFill>
              </a:rPr>
              <a:t> </a:t>
            </a:r>
            <a:r>
              <a:rPr lang="pt-BR" sz="2800" b="1" dirty="0" err="1" smtClean="0">
                <a:solidFill>
                  <a:srgbClr val="FF0000"/>
                </a:solidFill>
              </a:rPr>
              <a:t>Building</a:t>
            </a:r>
            <a:r>
              <a:rPr lang="pt-BR" sz="2800" b="1" dirty="0" smtClean="0">
                <a:solidFill>
                  <a:srgbClr val="FF0000"/>
                </a:solidFill>
              </a:rPr>
              <a:t> </a:t>
            </a:r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for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Build </a:t>
            </a:r>
            <a:r>
              <a:rPr lang="pt-BR" sz="2800" b="1" dirty="0" err="1" smtClean="0">
                <a:solidFill>
                  <a:schemeClr val="accent1">
                    <a:lumMod val="50000"/>
                  </a:schemeClr>
                </a:solidFill>
              </a:rPr>
              <a:t>and</a:t>
            </a:r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 use </a:t>
            </a:r>
            <a:r>
              <a:rPr lang="pt-BR" sz="2800" b="1" dirty="0" err="1" smtClean="0">
                <a:solidFill>
                  <a:schemeClr val="accent1">
                    <a:lumMod val="50000"/>
                  </a:schemeClr>
                </a:solidFill>
              </a:rPr>
              <a:t>of</a:t>
            </a:r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2800" b="1" dirty="0" err="1" smtClean="0">
                <a:solidFill>
                  <a:schemeClr val="accent1">
                    <a:lumMod val="50000"/>
                  </a:schemeClr>
                </a:solidFill>
              </a:rPr>
              <a:t>scenarios</a:t>
            </a:r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; </a:t>
            </a:r>
            <a:r>
              <a:rPr lang="pt-BR" sz="2800" b="1" dirty="0" err="1" smtClean="0">
                <a:solidFill>
                  <a:schemeClr val="accent1">
                    <a:lumMod val="50000"/>
                  </a:schemeClr>
                </a:solidFill>
              </a:rPr>
              <a:t>and</a:t>
            </a:r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2800" b="1" dirty="0" err="1" smtClean="0">
                <a:solidFill>
                  <a:schemeClr val="accent1">
                    <a:lumMod val="50000"/>
                  </a:schemeClr>
                </a:solidFill>
              </a:rPr>
              <a:t>the</a:t>
            </a:r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2800" b="1" dirty="0" err="1" smtClean="0">
                <a:solidFill>
                  <a:schemeClr val="accent1">
                    <a:lumMod val="50000"/>
                  </a:schemeClr>
                </a:solidFill>
              </a:rPr>
              <a:t>development</a:t>
            </a:r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2800" b="1" dirty="0" err="1" smtClean="0">
                <a:solidFill>
                  <a:schemeClr val="accent1">
                    <a:lumMod val="50000"/>
                  </a:schemeClr>
                </a:solidFill>
              </a:rPr>
              <a:t>of</a:t>
            </a:r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2800" b="1" dirty="0" err="1" smtClean="0">
                <a:solidFill>
                  <a:schemeClr val="accent1">
                    <a:lumMod val="50000"/>
                  </a:schemeClr>
                </a:solidFill>
              </a:rPr>
              <a:t>scenarios</a:t>
            </a:r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 / </a:t>
            </a:r>
            <a:r>
              <a:rPr lang="pt-BR" sz="2800" b="1" dirty="0" err="1" smtClean="0">
                <a:solidFill>
                  <a:schemeClr val="accent1">
                    <a:lumMod val="50000"/>
                  </a:schemeClr>
                </a:solidFill>
              </a:rPr>
              <a:t>models</a:t>
            </a:r>
            <a:endParaRPr lang="pt-BR" sz="28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15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2"/>
          <p:cNvSpPr txBox="1"/>
          <p:nvPr/>
        </p:nvSpPr>
        <p:spPr>
          <a:xfrm>
            <a:off x="808559" y="1701369"/>
            <a:ext cx="10563633" cy="3734356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pt-BR" sz="3600" b="1" dirty="0" smtClean="0">
                <a:solidFill>
                  <a:schemeClr val="accent1">
                    <a:lumMod val="50000"/>
                  </a:schemeClr>
                </a:solidFill>
              </a:rPr>
              <a:t>MME </a:t>
            </a:r>
            <a:r>
              <a:rPr lang="pt-BR" sz="3600" b="1" dirty="0" err="1" smtClean="0">
                <a:solidFill>
                  <a:schemeClr val="accent1">
                    <a:lumMod val="50000"/>
                  </a:schemeClr>
                </a:solidFill>
              </a:rPr>
              <a:t>and</a:t>
            </a:r>
            <a:r>
              <a:rPr lang="pt-BR" sz="3600" b="1" dirty="0" smtClean="0">
                <a:solidFill>
                  <a:schemeClr val="accent1">
                    <a:lumMod val="50000"/>
                  </a:schemeClr>
                </a:solidFill>
              </a:rPr>
              <a:t> EPE are </a:t>
            </a:r>
            <a:r>
              <a:rPr lang="pt-BR" sz="3600" b="1" dirty="0" err="1" smtClean="0">
                <a:solidFill>
                  <a:schemeClr val="accent1">
                    <a:lumMod val="50000"/>
                  </a:schemeClr>
                </a:solidFill>
              </a:rPr>
              <a:t>very</a:t>
            </a:r>
            <a:r>
              <a:rPr lang="pt-BR" sz="36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3600" b="1" dirty="0" err="1" smtClean="0">
                <a:solidFill>
                  <a:schemeClr val="accent1">
                    <a:lumMod val="50000"/>
                  </a:schemeClr>
                </a:solidFill>
              </a:rPr>
              <a:t>proud</a:t>
            </a:r>
            <a:r>
              <a:rPr lang="pt-BR" sz="36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3600" b="1" dirty="0" err="1" smtClean="0">
                <a:solidFill>
                  <a:schemeClr val="accent1">
                    <a:lumMod val="50000"/>
                  </a:schemeClr>
                </a:solidFill>
              </a:rPr>
              <a:t>to</a:t>
            </a:r>
            <a:r>
              <a:rPr lang="pt-BR" sz="3600" b="1" dirty="0" smtClean="0">
                <a:solidFill>
                  <a:schemeClr val="accent1">
                    <a:lumMod val="50000"/>
                  </a:schemeClr>
                </a:solidFill>
              </a:rPr>
              <a:t> host </a:t>
            </a:r>
            <a:r>
              <a:rPr lang="pt-BR" sz="3600" b="1" dirty="0" err="1" smtClean="0">
                <a:solidFill>
                  <a:schemeClr val="accent1">
                    <a:lumMod val="50000"/>
                  </a:schemeClr>
                </a:solidFill>
              </a:rPr>
              <a:t>this</a:t>
            </a:r>
            <a:r>
              <a:rPr lang="pt-BR" sz="3600" b="1" dirty="0" smtClean="0">
                <a:solidFill>
                  <a:schemeClr val="accent1">
                    <a:lumMod val="50000"/>
                  </a:schemeClr>
                </a:solidFill>
              </a:rPr>
              <a:t> workshop </a:t>
            </a:r>
          </a:p>
          <a:p>
            <a:endParaRPr lang="pt-BR" sz="36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pt-BR" sz="3600" b="1" dirty="0" err="1" smtClean="0">
                <a:solidFill>
                  <a:schemeClr val="accent1">
                    <a:lumMod val="50000"/>
                  </a:schemeClr>
                </a:solidFill>
              </a:rPr>
              <a:t>and</a:t>
            </a:r>
            <a:r>
              <a:rPr lang="pt-BR" sz="36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3600" b="1" dirty="0" err="1" smtClean="0">
                <a:solidFill>
                  <a:schemeClr val="accent1">
                    <a:lumMod val="50000"/>
                  </a:schemeClr>
                </a:solidFill>
              </a:rPr>
              <a:t>to</a:t>
            </a:r>
            <a:r>
              <a:rPr lang="pt-BR" sz="36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3600" b="1" dirty="0" err="1" smtClean="0">
                <a:solidFill>
                  <a:schemeClr val="accent1">
                    <a:lumMod val="50000"/>
                  </a:schemeClr>
                </a:solidFill>
              </a:rPr>
              <a:t>bring</a:t>
            </a:r>
            <a:r>
              <a:rPr lang="pt-BR" sz="36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3600" b="1" dirty="0" err="1" smtClean="0">
                <a:solidFill>
                  <a:schemeClr val="accent1">
                    <a:lumMod val="50000"/>
                  </a:schemeClr>
                </a:solidFill>
              </a:rPr>
              <a:t>the</a:t>
            </a:r>
            <a:r>
              <a:rPr lang="pt-BR" sz="36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3600" b="1" dirty="0" err="1" smtClean="0">
                <a:solidFill>
                  <a:schemeClr val="accent1">
                    <a:lumMod val="50000"/>
                  </a:schemeClr>
                </a:solidFill>
              </a:rPr>
              <a:t>oportunity</a:t>
            </a:r>
            <a:r>
              <a:rPr lang="pt-BR" sz="36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3600" b="1" dirty="0" err="1" smtClean="0">
                <a:solidFill>
                  <a:schemeClr val="accent1">
                    <a:lumMod val="50000"/>
                  </a:schemeClr>
                </a:solidFill>
              </a:rPr>
              <a:t>to</a:t>
            </a:r>
            <a:r>
              <a:rPr lang="pt-BR" sz="3600" b="1" dirty="0" smtClean="0">
                <a:solidFill>
                  <a:schemeClr val="accent1">
                    <a:lumMod val="50000"/>
                  </a:schemeClr>
                </a:solidFill>
              </a:rPr>
              <a:t> local </a:t>
            </a:r>
            <a:r>
              <a:rPr lang="pt-BR" sz="3600" b="1" dirty="0" err="1" smtClean="0">
                <a:solidFill>
                  <a:schemeClr val="accent1">
                    <a:lumMod val="50000"/>
                  </a:schemeClr>
                </a:solidFill>
              </a:rPr>
              <a:t>and</a:t>
            </a:r>
            <a:r>
              <a:rPr lang="pt-BR" sz="3600" b="1" dirty="0" smtClean="0">
                <a:solidFill>
                  <a:schemeClr val="accent1">
                    <a:lumMod val="50000"/>
                  </a:schemeClr>
                </a:solidFill>
              </a:rPr>
              <a:t> regional </a:t>
            </a:r>
            <a:r>
              <a:rPr lang="pt-BR" sz="3600" b="1" dirty="0" err="1" smtClean="0">
                <a:solidFill>
                  <a:schemeClr val="accent1">
                    <a:lumMod val="50000"/>
                  </a:schemeClr>
                </a:solidFill>
              </a:rPr>
              <a:t>institutions</a:t>
            </a:r>
            <a:r>
              <a:rPr lang="pt-BR" sz="36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3600" b="1" dirty="0" err="1" smtClean="0">
                <a:solidFill>
                  <a:schemeClr val="accent1">
                    <a:lumMod val="50000"/>
                  </a:schemeClr>
                </a:solidFill>
              </a:rPr>
              <a:t>and</a:t>
            </a:r>
            <a:r>
              <a:rPr lang="pt-BR" sz="3600" b="1" dirty="0" smtClean="0">
                <a:solidFill>
                  <a:schemeClr val="accent1">
                    <a:lumMod val="50000"/>
                  </a:schemeClr>
                </a:solidFill>
              </a:rPr>
              <a:t> professional improve </a:t>
            </a:r>
            <a:r>
              <a:rPr lang="pt-BR" sz="3600" b="1" dirty="0" err="1" smtClean="0">
                <a:solidFill>
                  <a:schemeClr val="accent1">
                    <a:lumMod val="50000"/>
                  </a:schemeClr>
                </a:solidFill>
              </a:rPr>
              <a:t>their</a:t>
            </a:r>
            <a:r>
              <a:rPr lang="pt-BR" sz="36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3600" b="1" dirty="0" err="1" smtClean="0">
                <a:solidFill>
                  <a:schemeClr val="accent1">
                    <a:lumMod val="50000"/>
                  </a:schemeClr>
                </a:solidFill>
              </a:rPr>
              <a:t>experience</a:t>
            </a:r>
            <a:endParaRPr lang="pt-BR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pt-BR" sz="3600" b="1" dirty="0" err="1" smtClean="0">
                <a:solidFill>
                  <a:schemeClr val="accent1">
                    <a:lumMod val="50000"/>
                  </a:schemeClr>
                </a:solidFill>
              </a:rPr>
              <a:t>been</a:t>
            </a:r>
            <a:r>
              <a:rPr lang="pt-BR" sz="36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3600" b="1" dirty="0" err="1" smtClean="0">
                <a:solidFill>
                  <a:schemeClr val="accent1">
                    <a:lumMod val="50000"/>
                  </a:schemeClr>
                </a:solidFill>
              </a:rPr>
              <a:t>exposed</a:t>
            </a:r>
            <a:r>
              <a:rPr lang="pt-BR" sz="36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3600" b="1" dirty="0" err="1" smtClean="0">
                <a:solidFill>
                  <a:schemeClr val="accent1">
                    <a:lumMod val="50000"/>
                  </a:schemeClr>
                </a:solidFill>
              </a:rPr>
              <a:t>to</a:t>
            </a:r>
            <a:r>
              <a:rPr lang="pt-BR" sz="36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3600" b="1" dirty="0" err="1" smtClean="0">
                <a:solidFill>
                  <a:schemeClr val="accent1">
                    <a:lumMod val="50000"/>
                  </a:schemeClr>
                </a:solidFill>
              </a:rPr>
              <a:t>this</a:t>
            </a:r>
            <a:r>
              <a:rPr lang="pt-BR" sz="36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3600" b="1" dirty="0" err="1" smtClean="0">
                <a:solidFill>
                  <a:schemeClr val="accent1">
                    <a:lumMod val="50000"/>
                  </a:schemeClr>
                </a:solidFill>
              </a:rPr>
              <a:t>discussion</a:t>
            </a:r>
            <a:r>
              <a:rPr lang="pt-BR" sz="3600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endParaRPr lang="pt-BR" sz="28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pt-BR" sz="28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" name="Picture 2"/>
          <p:cNvPicPr>
            <a:picLocks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1755722" y="6382087"/>
            <a:ext cx="8640000" cy="216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Agrupar 1"/>
          <p:cNvGrpSpPr/>
          <p:nvPr/>
        </p:nvGrpSpPr>
        <p:grpSpPr>
          <a:xfrm>
            <a:off x="2291745" y="278208"/>
            <a:ext cx="7083489" cy="701847"/>
            <a:chOff x="2291745" y="278208"/>
            <a:chExt cx="7083489" cy="701847"/>
          </a:xfrm>
        </p:grpSpPr>
        <p:pic>
          <p:nvPicPr>
            <p:cNvPr id="4" name="Imagem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894792" y="278208"/>
              <a:ext cx="2480442" cy="698600"/>
            </a:xfrm>
            <a:prstGeom prst="rect">
              <a:avLst/>
            </a:prstGeom>
          </p:spPr>
        </p:pic>
        <p:pic>
          <p:nvPicPr>
            <p:cNvPr id="5" name="Imagem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291745" y="278208"/>
              <a:ext cx="4582016" cy="70184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6647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2"/>
          <p:cNvSpPr txBox="1"/>
          <p:nvPr/>
        </p:nvSpPr>
        <p:spPr>
          <a:xfrm>
            <a:off x="1503722" y="958022"/>
            <a:ext cx="9144000" cy="3857466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 defTabSz="825500" latinLnBrk="1" hangingPunct="0">
              <a:defRPr/>
            </a:pPr>
            <a:r>
              <a:rPr lang="pt-BR" sz="2800" b="1" kern="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Workshop</a:t>
            </a:r>
          </a:p>
          <a:p>
            <a:pPr algn="ctr" defTabSz="825500" latinLnBrk="1" hangingPunct="0">
              <a:defRPr/>
            </a:pPr>
            <a:r>
              <a:rPr lang="pt-BR" sz="2000" b="1" kern="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Cenários de Longo Prazo para</a:t>
            </a:r>
          </a:p>
          <a:p>
            <a:pPr algn="ctr" defTabSz="825500" latinLnBrk="1" hangingPunct="0">
              <a:defRPr/>
            </a:pPr>
            <a:r>
              <a:rPr lang="pt-BR" sz="2000" b="1" kern="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Transição de Energia Limpa na América Latina</a:t>
            </a:r>
          </a:p>
          <a:p>
            <a:pPr algn="ctr" defTabSz="825500" latinLnBrk="1" hangingPunct="0">
              <a:defRPr/>
            </a:pPr>
            <a:r>
              <a:rPr lang="pt-BR" sz="1600" b="1" kern="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25-26 de fevereiro de 2019 - </a:t>
            </a:r>
            <a:r>
              <a:rPr lang="pt-BR" sz="1600" b="1" kern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Brasília - Brasil</a:t>
            </a:r>
            <a:endParaRPr lang="pt-BR" sz="1600" b="1" kern="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Helvetica Light"/>
            </a:endParaRPr>
          </a:p>
          <a:p>
            <a:pPr algn="ctr" defTabSz="825500" latinLnBrk="1" hangingPunct="0">
              <a:defRPr/>
            </a:pPr>
            <a:r>
              <a:rPr lang="pt-BR" sz="1600" b="1" kern="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Ministério de Minas e Energia – Auditório</a:t>
            </a:r>
          </a:p>
          <a:p>
            <a:pPr algn="ctr" defTabSz="825500" latinLnBrk="1" hangingPunct="0">
              <a:defRPr/>
            </a:pPr>
            <a:endParaRPr lang="pt-BR" sz="2000" b="1" kern="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Helvetica Light"/>
            </a:endParaRPr>
          </a:p>
          <a:p>
            <a:pPr algn="ctr" defTabSz="825500" latinLnBrk="1" hangingPunct="0">
              <a:defRPr/>
            </a:pPr>
            <a:r>
              <a:rPr lang="pt-BR" sz="2000" b="1" kern="0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Long-term</a:t>
            </a:r>
            <a:r>
              <a:rPr lang="pt-BR" sz="2000" b="1" kern="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 </a:t>
            </a:r>
            <a:r>
              <a:rPr lang="pt-BR" sz="2000" b="1" kern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Energy </a:t>
            </a:r>
            <a:r>
              <a:rPr lang="pt-BR" sz="2000" b="1" kern="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Scenarios</a:t>
            </a:r>
            <a:r>
              <a:rPr lang="pt-BR" sz="2000" b="1" kern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 for </a:t>
            </a:r>
            <a:r>
              <a:rPr lang="pt-BR" sz="2000" b="1" kern="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the</a:t>
            </a:r>
            <a:endParaRPr lang="pt-BR" sz="2000" b="1" kern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Helvetica Light"/>
            </a:endParaRPr>
          </a:p>
          <a:p>
            <a:pPr algn="ctr" defTabSz="825500" latinLnBrk="1" hangingPunct="0">
              <a:defRPr/>
            </a:pPr>
            <a:r>
              <a:rPr lang="pt-BR" sz="2000" b="1" kern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Clean Energy </a:t>
            </a:r>
            <a:r>
              <a:rPr lang="pt-BR" sz="2000" b="1" kern="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Transition</a:t>
            </a:r>
            <a:r>
              <a:rPr lang="pt-BR" sz="2000" b="1" kern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 in </a:t>
            </a:r>
            <a:r>
              <a:rPr lang="pt-BR" sz="2000" b="1" kern="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Latin</a:t>
            </a:r>
            <a:r>
              <a:rPr lang="pt-BR" sz="2000" b="1" kern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 </a:t>
            </a:r>
            <a:r>
              <a:rPr lang="pt-BR" sz="2000" b="1" kern="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America</a:t>
            </a:r>
            <a:endParaRPr lang="pt-BR" sz="2000" b="1" kern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Helvetica Light"/>
            </a:endParaRPr>
          </a:p>
          <a:p>
            <a:pPr algn="ctr" defTabSz="825500" latinLnBrk="1" hangingPunct="0">
              <a:defRPr/>
            </a:pPr>
            <a:r>
              <a:rPr lang="pt-BR" sz="1400" b="1" kern="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25-26th </a:t>
            </a:r>
            <a:r>
              <a:rPr lang="pt-BR" sz="1400" b="1" kern="0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February</a:t>
            </a:r>
            <a:r>
              <a:rPr lang="pt-BR" sz="1400" b="1" kern="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 </a:t>
            </a:r>
            <a:r>
              <a:rPr lang="pt-BR" sz="1400" b="1" kern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2019 - Brasília - </a:t>
            </a:r>
            <a:r>
              <a:rPr lang="pt-BR" sz="1400" b="1" kern="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Brazil</a:t>
            </a:r>
            <a:endParaRPr lang="pt-BR" sz="1400" b="1" kern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Helvetica Light"/>
            </a:endParaRPr>
          </a:p>
          <a:p>
            <a:pPr algn="ctr" defTabSz="825500" latinLnBrk="1" hangingPunct="0">
              <a:defRPr/>
            </a:pPr>
            <a:r>
              <a:rPr lang="pt-BR" sz="1400" b="1" kern="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Auditorium</a:t>
            </a:r>
            <a:r>
              <a:rPr lang="pt-BR" sz="1400" b="1" kern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 – </a:t>
            </a:r>
            <a:r>
              <a:rPr lang="pt-BR" sz="1400" b="1" kern="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Ministry</a:t>
            </a:r>
            <a:r>
              <a:rPr lang="pt-BR" sz="1400" b="1" kern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 </a:t>
            </a:r>
            <a:r>
              <a:rPr lang="pt-BR" sz="1400" b="1" kern="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of</a:t>
            </a:r>
            <a:r>
              <a:rPr lang="pt-BR" sz="1400" b="1" kern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 Mines </a:t>
            </a:r>
            <a:r>
              <a:rPr lang="pt-BR" sz="1400" b="1" kern="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and</a:t>
            </a:r>
            <a:r>
              <a:rPr lang="pt-BR" sz="1400" b="1" kern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 Energy</a:t>
            </a:r>
          </a:p>
          <a:p>
            <a:pPr algn="ctr" defTabSz="825500" latinLnBrk="1" hangingPunct="0">
              <a:defRPr/>
            </a:pPr>
            <a:endParaRPr lang="pt-BR" sz="2800" b="1" kern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Helvetica Light"/>
            </a:endParaRPr>
          </a:p>
          <a:p>
            <a:pPr algn="ctr" defTabSz="825500" latinLnBrk="1" hangingPunct="0">
              <a:defRPr/>
            </a:pPr>
            <a:r>
              <a:rPr lang="pt-BR" sz="2800" b="1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Bom evento, obrigado! </a:t>
            </a:r>
            <a:r>
              <a:rPr lang="pt-BR" sz="2800" b="1" kern="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Thanks</a:t>
            </a:r>
            <a:r>
              <a:rPr lang="pt-BR" sz="2800" b="1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!</a:t>
            </a:r>
            <a:endParaRPr lang="pt-BR" sz="2800" b="1" kern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Helvetica Light"/>
            </a:endParaRPr>
          </a:p>
        </p:txBody>
      </p:sp>
      <p:pic>
        <p:nvPicPr>
          <p:cNvPr id="10" name="Picture 2"/>
          <p:cNvPicPr>
            <a:picLocks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1755722" y="6382087"/>
            <a:ext cx="8640000" cy="216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CaixaDeTexto 18"/>
          <p:cNvSpPr txBox="1"/>
          <p:nvPr/>
        </p:nvSpPr>
        <p:spPr>
          <a:xfrm>
            <a:off x="1524000" y="4939660"/>
            <a:ext cx="9144000" cy="1025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 defTabSz="825500" latinLnBrk="1" hangingPunct="0"/>
            <a:r>
              <a:rPr lang="pt-BR" sz="2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Reive Barros</a:t>
            </a:r>
          </a:p>
          <a:p>
            <a:pPr algn="ctr" defTabSz="825500" latinLnBrk="1" hangingPunct="0"/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Secretary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of Planning and Energy Development</a:t>
            </a:r>
          </a:p>
          <a:p>
            <a:pPr algn="ctr" defTabSz="825500" latinLnBrk="1" hangingPunct="0"/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Ministry of Mines and Energy - Brazil</a:t>
            </a:r>
          </a:p>
        </p:txBody>
      </p:sp>
      <p:grpSp>
        <p:nvGrpSpPr>
          <p:cNvPr id="2" name="Agrupar 1"/>
          <p:cNvGrpSpPr/>
          <p:nvPr/>
        </p:nvGrpSpPr>
        <p:grpSpPr>
          <a:xfrm>
            <a:off x="2291745" y="278208"/>
            <a:ext cx="7083489" cy="701847"/>
            <a:chOff x="2291745" y="278208"/>
            <a:chExt cx="7083489" cy="701847"/>
          </a:xfrm>
        </p:grpSpPr>
        <p:pic>
          <p:nvPicPr>
            <p:cNvPr id="4" name="Imagem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894792" y="278208"/>
              <a:ext cx="2480442" cy="698600"/>
            </a:xfrm>
            <a:prstGeom prst="rect">
              <a:avLst/>
            </a:prstGeom>
          </p:spPr>
        </p:pic>
        <p:pic>
          <p:nvPicPr>
            <p:cNvPr id="5" name="Imagem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291745" y="278208"/>
              <a:ext cx="4582016" cy="70184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9537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705</TotalTime>
  <Words>349</Words>
  <Application>Microsoft Office PowerPoint</Application>
  <PresentationFormat>Widescreen</PresentationFormat>
  <Paragraphs>64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Helvetica Light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Daniele de Oliveira Bandeira</dc:creator>
  <cp:lastModifiedBy>Ubiratan Francisco Castellano</cp:lastModifiedBy>
  <cp:revision>59</cp:revision>
  <dcterms:created xsi:type="dcterms:W3CDTF">2019-02-20T12:14:12Z</dcterms:created>
  <dcterms:modified xsi:type="dcterms:W3CDTF">2019-02-25T12:06:11Z</dcterms:modified>
</cp:coreProperties>
</file>