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2" r:id="rId12"/>
  </p:sldIdLst>
  <p:sldSz cx="12192000" cy="6858000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9A181-1BA9-4343-99AB-ABFBF6B0CF51}" v="3" dt="2019-02-24T12:08:54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B73F-E43E-453D-82FA-99B6CBFFE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614B33-E9A1-42EC-85C9-8E9C80655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CDA96-0BDD-488B-9C1F-FE1F00C8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FED076-E697-4DE7-B9A3-A25A159F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E5F886-8F69-44BA-9A44-6E0C2B56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4C08A-D1FA-428E-9E7E-41E37A6D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0C060C-28E9-4138-990F-8D5C09882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BA847-2555-4D33-9998-F09397DE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DA34A6-01F6-4635-AAE1-D3FA9A14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77A83-28BD-4F48-B9DC-3FDFF415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03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FF66C3-2C5D-4957-849D-A7FAEEFD2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29F8B8-C6C9-4F52-A22B-2C47F8D53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F3905A-936C-4BAC-9105-14CC70E2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E80642-3A50-427C-AB8B-979F27ED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447708-3752-4630-BA3E-E3F390EE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6C350-F801-4EA1-BC93-A10A1A29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2F416C-EF06-4AEB-9CDC-CFC9573E3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FF899C-0DE7-4B47-8A6D-80000B02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66C3B1-03FA-4D84-8A17-4D2D9720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124FC2-1E45-4D26-9DC1-9268ED56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54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81994-52EA-4111-A1EC-3AB9420E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E88F01-E4ED-49A5-92A0-004B9E9D5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3BB425-42A0-4DBB-AED1-23539240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A211AC-D310-4E3C-9B6A-AC1115DF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2055C0-DEFD-4B11-9D0E-2D39089C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83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8B24A-A091-4A81-830F-E50A215E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F0820E-17DF-4B73-BF57-6E5D4C5D4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7907FB-A069-4825-8977-1B087CED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13F284-8D9B-420E-B6BA-7BA768AC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0731BA-F214-4D32-AD2C-609EFF23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F60CB7-C88E-4D1A-AF28-F8E60AAE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78780-EBB6-4B63-B475-706DA6E7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ED8D6C-7D99-48E6-AB5E-529312E35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879633-B711-4DBF-928B-D0A054F81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D4001D-4ED2-4F7A-8F1A-D0A5E86AB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F6150B-169E-4A35-82BE-152CF1925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2ED66E-F231-4BD2-959B-4FD4EAFA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029204-1543-411D-BF5D-D8375B25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AF507AA-2C80-49FE-B717-7DC2E110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02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FC4C5-65E8-4C1C-A64D-2712FE27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D883AF-BE90-44E4-8DEC-1E906DA6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B71E52-7BB1-4B96-9790-A7A4E850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DADC92-FF26-4A30-9B4C-37825742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2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CD149A-700F-465F-AAF3-E6B67D1C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D0E9E63-D117-4ECE-8F36-63A8E07D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DB173A-9948-4755-B86D-2DD35A85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4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34689-778B-4959-A6A9-5BFBA265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7D51FE-795E-47BB-8F9F-D93D77CD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19CE77-1C96-4550-A80F-AA39A6305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879AD6-CA0D-41C0-B1E1-B15199F9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85DFFC-F996-4630-8DF8-2E86AE47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2FF3A6-0CBA-4D69-A36C-56310D49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10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394E3-1178-4E70-9A85-C22A71CA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F593A7-27B1-47A4-9668-B128B4A72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E6966D-D561-4E9F-A529-8E5D4A602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59111-C72D-428D-BF4B-C8A1260B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082F14-1257-4508-AA78-C6BDA702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AF2C7-B4AA-4B73-BCF2-BC05F77E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42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B65E4A-98EE-4552-9A0A-8B6884AC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FE1C62-C718-4A52-ACE4-9D55E80C6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24ED28-C957-4EEE-BEDF-29FC89F08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9380-E41B-4504-8569-5DABFC7D5D30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A72A21-2A9B-4F79-8F56-895ED60F4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3737B1-1EC8-4198-97BD-4E14AAE52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E05F-2353-466F-A2C4-A8E1F9659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05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amarcial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ovo_LAYOUT_r6_c2">
            <a:extLst>
              <a:ext uri="{FF2B5EF4-FFF2-40B4-BE49-F238E27FC236}">
                <a16:creationId xmlns:a16="http://schemas.microsoft.com/office/drawing/2014/main" id="{446C055A-7AA6-4AA4-A632-B42F6934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1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257A01-D9F0-4FD1-842B-A236C3608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122" y="1216023"/>
            <a:ext cx="8829822" cy="2387600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Long term energy Planning</a:t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cenarios for decision making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C33366-B2DE-4FBD-92BC-DAEC432C8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3033" y="4420825"/>
            <a:ext cx="9144000" cy="154566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PhD Elaine C. Marcial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Bef>
                <a:spcPts val="1200"/>
              </a:spcBef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Ipea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NEP-Mackenzie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4B1B9C-D1C0-405C-BC1F-7D7149EBA272}"/>
              </a:ext>
            </a:extLst>
          </p:cNvPr>
          <p:cNvSpPr txBox="1"/>
          <p:nvPr/>
        </p:nvSpPr>
        <p:spPr>
          <a:xfrm>
            <a:off x="4317717" y="6042910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Brasília, 25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38933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B77C2D-1D21-4A56-B00B-AF3EB2213524}"/>
              </a:ext>
            </a:extLst>
          </p:cNvPr>
          <p:cNvSpPr txBox="1"/>
          <p:nvPr/>
        </p:nvSpPr>
        <p:spPr>
          <a:xfrm>
            <a:off x="641784" y="2147334"/>
            <a:ext cx="81347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Developing the capacity of scenarios’ production and using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724585-81BD-4765-9D3B-7A92A936363B}"/>
              </a:ext>
            </a:extLst>
          </p:cNvPr>
          <p:cNvSpPr txBox="1">
            <a:spLocks/>
          </p:cNvSpPr>
          <p:nvPr/>
        </p:nvSpPr>
        <p:spPr>
          <a:xfrm>
            <a:off x="814512" y="1035958"/>
            <a:ext cx="7789270" cy="704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mitigate STRATEGIC Risk?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D45EF7-5362-492A-96BD-29276CCD3FF5}"/>
              </a:ext>
            </a:extLst>
          </p:cNvPr>
          <p:cNvSpPr txBox="1"/>
          <p:nvPr/>
        </p:nvSpPr>
        <p:spPr>
          <a:xfrm>
            <a:off x="3457430" y="13026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1BE27-5456-4854-BCEC-EE716216ACCA}"/>
              </a:ext>
            </a:extLst>
          </p:cNvPr>
          <p:cNvSpPr txBox="1"/>
          <p:nvPr/>
        </p:nvSpPr>
        <p:spPr>
          <a:xfrm>
            <a:off x="1119825" y="2980514"/>
            <a:ext cx="47128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Training staff and policy makers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EAC8BB-3C4E-41FC-937E-C59C685C4AFD}"/>
              </a:ext>
            </a:extLst>
          </p:cNvPr>
          <p:cNvSpPr txBox="1"/>
          <p:nvPr/>
        </p:nvSpPr>
        <p:spPr>
          <a:xfrm>
            <a:off x="1603201" y="3730576"/>
            <a:ext cx="7369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Applying appropriate and participative methodology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461964-A100-420C-B057-4481C06D5711}"/>
              </a:ext>
            </a:extLst>
          </p:cNvPr>
          <p:cNvSpPr txBox="1"/>
          <p:nvPr/>
        </p:nvSpPr>
        <p:spPr>
          <a:xfrm>
            <a:off x="2078789" y="4536266"/>
            <a:ext cx="75963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Permanently and systematically environment scanning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2BEF71-B166-4ED9-B30C-3C47491CBC9C}"/>
              </a:ext>
            </a:extLst>
          </p:cNvPr>
          <p:cNvSpPr txBox="1"/>
          <p:nvPr/>
        </p:nvSpPr>
        <p:spPr>
          <a:xfrm>
            <a:off x="2430126" y="5341956"/>
            <a:ext cx="40485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Building contingency plans</a:t>
            </a:r>
          </a:p>
        </p:txBody>
      </p:sp>
      <p:pic>
        <p:nvPicPr>
          <p:cNvPr id="6146" name="Picture 2" descr="Resultado de imagem para reduce risk">
            <a:extLst>
              <a:ext uri="{FF2B5EF4-FFF2-40B4-BE49-F238E27FC236}">
                <a16:creationId xmlns:a16="http://schemas.microsoft.com/office/drawing/2014/main" id="{36846B79-997E-4851-BAF2-460CA11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55" y="142686"/>
            <a:ext cx="3313721" cy="18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7E6C90-9B6A-4E46-ABD4-BDA8C123E094}"/>
              </a:ext>
            </a:extLst>
          </p:cNvPr>
          <p:cNvSpPr txBox="1"/>
          <p:nvPr/>
        </p:nvSpPr>
        <p:spPr>
          <a:xfrm>
            <a:off x="2835744" y="6035103"/>
            <a:ext cx="76914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Integrating qualitative and quantitative methodologies</a:t>
            </a:r>
          </a:p>
        </p:txBody>
      </p:sp>
    </p:spTree>
    <p:extLst>
      <p:ext uri="{BB962C8B-B14F-4D97-AF65-F5344CB8AC3E}">
        <p14:creationId xmlns:p14="http://schemas.microsoft.com/office/powerpoint/2010/main" val="299343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ovo_LAYOUT_r6_c2">
            <a:extLst>
              <a:ext uri="{FF2B5EF4-FFF2-40B4-BE49-F238E27FC236}">
                <a16:creationId xmlns:a16="http://schemas.microsoft.com/office/drawing/2014/main" id="{446C055A-7AA6-4AA4-A632-B42F6934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1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257A01-D9F0-4FD1-842B-A236C3608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122" y="1216023"/>
            <a:ext cx="8829822" cy="2387600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Long term energy Planning</a:t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cenarios for decision making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C33366-B2DE-4FBD-92BC-DAEC432C8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3033" y="4420824"/>
            <a:ext cx="9144000" cy="1811163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PhD Elaine C. Marcial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Bef>
                <a:spcPts val="1200"/>
              </a:spcBef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Ipea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NEP-Mackenzie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elamarcial@gmail.com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http://elaine-marcial.blogspot.com/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4B1B9C-D1C0-405C-BC1F-7D7149EBA272}"/>
              </a:ext>
            </a:extLst>
          </p:cNvPr>
          <p:cNvSpPr txBox="1"/>
          <p:nvPr/>
        </p:nvSpPr>
        <p:spPr>
          <a:xfrm>
            <a:off x="2559255" y="6174348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Brasília, 25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February 2019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9FEECC-73F4-44E5-B59C-3F2337D21EA8}"/>
              </a:ext>
            </a:extLst>
          </p:cNvPr>
          <p:cNvSpPr/>
          <p:nvPr/>
        </p:nvSpPr>
        <p:spPr>
          <a:xfrm rot="20385265">
            <a:off x="1024659" y="435334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</a:t>
            </a:r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B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</a:t>
            </a:r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920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information">
            <a:extLst>
              <a:ext uri="{FF2B5EF4-FFF2-40B4-BE49-F238E27FC236}">
                <a16:creationId xmlns:a16="http://schemas.microsoft.com/office/drawing/2014/main" id="{4B6E2BD9-F764-4117-B45D-FEB744CD2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F8E8B74-507F-44A7-B620-37C51385934B}"/>
              </a:ext>
            </a:extLst>
          </p:cNvPr>
          <p:cNvSpPr/>
          <p:nvPr/>
        </p:nvSpPr>
        <p:spPr>
          <a:xfrm>
            <a:off x="2250831" y="1294228"/>
            <a:ext cx="6963507" cy="3798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DB77EE-D3B9-4C3F-A2AF-852A63C6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986" y="1181058"/>
            <a:ext cx="64770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Long term energy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118F5EDC-74B6-4E61-ADCE-9800AC35EAE1}"/>
              </a:ext>
            </a:extLst>
          </p:cNvPr>
          <p:cNvSpPr/>
          <p:nvPr/>
        </p:nvSpPr>
        <p:spPr>
          <a:xfrm>
            <a:off x="7272998" y="2307108"/>
            <a:ext cx="464234" cy="64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E9739C-8CFB-4BA6-9DB3-243332D754C2}"/>
              </a:ext>
            </a:extLst>
          </p:cNvPr>
          <p:cNvSpPr txBox="1"/>
          <p:nvPr/>
        </p:nvSpPr>
        <p:spPr>
          <a:xfrm>
            <a:off x="6240281" y="3105834"/>
            <a:ext cx="247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Information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521508E3-BBBB-4BE1-B524-1DA8DB08E204}"/>
              </a:ext>
            </a:extLst>
          </p:cNvPr>
          <p:cNvCxnSpPr>
            <a:cxnSpLocks/>
            <a:stCxn id="5" idx="2"/>
            <a:endCxn id="11" idx="2"/>
          </p:cNvCxnSpPr>
          <p:nvPr/>
        </p:nvCxnSpPr>
        <p:spPr>
          <a:xfrm rot="5400000" flipH="1">
            <a:off x="4874813" y="1149500"/>
            <a:ext cx="1306469" cy="3898862"/>
          </a:xfrm>
          <a:prstGeom prst="bentConnector3">
            <a:avLst>
              <a:gd name="adj1" fmla="val -17498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6CC1656-C7AA-410F-A898-B331140C6F8C}"/>
              </a:ext>
            </a:extLst>
          </p:cNvPr>
          <p:cNvCxnSpPr/>
          <p:nvPr/>
        </p:nvCxnSpPr>
        <p:spPr>
          <a:xfrm>
            <a:off x="2574389" y="2307108"/>
            <a:ext cx="21523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A260E5-DB6E-47D5-9FF9-FD8E27784FA1}"/>
              </a:ext>
            </a:extLst>
          </p:cNvPr>
          <p:cNvSpPr txBox="1"/>
          <p:nvPr/>
        </p:nvSpPr>
        <p:spPr>
          <a:xfrm>
            <a:off x="3457430" y="20763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D3386D-9FF3-4E90-AAD0-89F0A554AFDF}"/>
              </a:ext>
            </a:extLst>
          </p:cNvPr>
          <p:cNvSpPr txBox="1"/>
          <p:nvPr/>
        </p:nvSpPr>
        <p:spPr>
          <a:xfrm>
            <a:off x="4726746" y="3471206"/>
            <a:ext cx="776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Type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13D04D-F0C3-4710-850E-C794EFF4A4DB}"/>
              </a:ext>
            </a:extLst>
          </p:cNvPr>
          <p:cNvSpPr txBox="1"/>
          <p:nvPr/>
        </p:nvSpPr>
        <p:spPr>
          <a:xfrm>
            <a:off x="4324759" y="4305695"/>
            <a:ext cx="3412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Future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2514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65FDEFA-6E02-461A-987F-041A87CC4BD7}"/>
              </a:ext>
            </a:extLst>
          </p:cNvPr>
          <p:cNvSpPr/>
          <p:nvPr/>
        </p:nvSpPr>
        <p:spPr>
          <a:xfrm>
            <a:off x="539750" y="409575"/>
            <a:ext cx="6535738" cy="10810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/>
              <a:t>  The future has its caracteristics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713716A-66AB-4C00-88B9-8965ED93F02E}"/>
              </a:ext>
            </a:extLst>
          </p:cNvPr>
          <p:cNvSpPr/>
          <p:nvPr/>
        </p:nvSpPr>
        <p:spPr>
          <a:xfrm>
            <a:off x="3720954" y="1753499"/>
            <a:ext cx="2093284" cy="11133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/>
              <a:t>Multiple and uncertain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20D3860-95C7-43B4-A7FB-301CDB6F5ED5}"/>
              </a:ext>
            </a:extLst>
          </p:cNvPr>
          <p:cNvSpPr/>
          <p:nvPr/>
        </p:nvSpPr>
        <p:spPr>
          <a:xfrm>
            <a:off x="6451307" y="1730153"/>
            <a:ext cx="2093284" cy="11133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/>
              <a:t>Improbable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DA5787F-EA27-4D01-819A-1995EC70B446}"/>
              </a:ext>
            </a:extLst>
          </p:cNvPr>
          <p:cNvSpPr/>
          <p:nvPr/>
        </p:nvSpPr>
        <p:spPr>
          <a:xfrm>
            <a:off x="2029938" y="3340041"/>
            <a:ext cx="2093283" cy="11133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/>
              <a:t>Impossible to predict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34C74C43-F407-4877-A02E-345A3444A68E}"/>
              </a:ext>
            </a:extLst>
          </p:cNvPr>
          <p:cNvSpPr/>
          <p:nvPr/>
        </p:nvSpPr>
        <p:spPr>
          <a:xfrm>
            <a:off x="8401616" y="3372333"/>
            <a:ext cx="2093283" cy="11133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Our imagination construct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7D247167-61B4-4325-866C-82C8B55ECF5B}"/>
              </a:ext>
            </a:extLst>
          </p:cNvPr>
          <p:cNvSpPr/>
          <p:nvPr/>
        </p:nvSpPr>
        <p:spPr>
          <a:xfrm>
            <a:off x="3418449" y="4998550"/>
            <a:ext cx="2254526" cy="11133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Actors may change its course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5196E24-8FAA-4F5F-A644-76FB93A8043F}"/>
              </a:ext>
            </a:extLst>
          </p:cNvPr>
          <p:cNvSpPr/>
          <p:nvPr/>
        </p:nvSpPr>
        <p:spPr>
          <a:xfrm>
            <a:off x="6911392" y="5014513"/>
            <a:ext cx="2254525" cy="11133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/>
              <a:t>Influenced by environmental forces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B77C2D-1D21-4A56-B00B-AF3EB2213524}"/>
              </a:ext>
            </a:extLst>
          </p:cNvPr>
          <p:cNvSpPr txBox="1"/>
          <p:nvPr/>
        </p:nvSpPr>
        <p:spPr>
          <a:xfrm>
            <a:off x="5189620" y="3527425"/>
            <a:ext cx="205376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2060"/>
                </a:solidFill>
              </a:rPr>
              <a:t>FUTURE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492B449-0128-4FA9-82A5-CFE43AF60C26}"/>
              </a:ext>
            </a:extLst>
          </p:cNvPr>
          <p:cNvCxnSpPr>
            <a:cxnSpLocks/>
            <a:stCxn id="24" idx="0"/>
            <a:endCxn id="18" idx="2"/>
          </p:cNvCxnSpPr>
          <p:nvPr/>
        </p:nvCxnSpPr>
        <p:spPr>
          <a:xfrm flipH="1" flipV="1">
            <a:off x="4767596" y="2866834"/>
            <a:ext cx="1448908" cy="66059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9CBB8345-228A-413A-8C30-CC44F02A1888}"/>
              </a:ext>
            </a:extLst>
          </p:cNvPr>
          <p:cNvCxnSpPr>
            <a:cxnSpLocks/>
            <a:stCxn id="24" idx="0"/>
            <a:endCxn id="19" idx="2"/>
          </p:cNvCxnSpPr>
          <p:nvPr/>
        </p:nvCxnSpPr>
        <p:spPr>
          <a:xfrm flipV="1">
            <a:off x="6216504" y="2843488"/>
            <a:ext cx="1281445" cy="68393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779D4D2-AD03-43EA-BE1C-DCE5CC098B20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>
            <a:off x="7243388" y="3912146"/>
            <a:ext cx="1158228" cy="1685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A72361EC-7734-415A-BB9C-B06309C59526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>
            <a:off x="6216504" y="4296866"/>
            <a:ext cx="1822151" cy="71764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DA37E9AB-5681-4CA9-A91B-09D4AC121684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 flipH="1">
            <a:off x="4545712" y="4296866"/>
            <a:ext cx="1670792" cy="70168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615F077-4BB9-4AAA-A64A-CC435BD378EC}"/>
              </a:ext>
            </a:extLst>
          </p:cNvPr>
          <p:cNvCxnSpPr>
            <a:cxnSpLocks/>
            <a:stCxn id="24" idx="1"/>
            <a:endCxn id="20" idx="3"/>
          </p:cNvCxnSpPr>
          <p:nvPr/>
        </p:nvCxnSpPr>
        <p:spPr>
          <a:xfrm flipH="1" flipV="1">
            <a:off x="4123221" y="3896709"/>
            <a:ext cx="1066399" cy="1543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9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65FDEFA-6E02-461A-987F-041A87CC4BD7}"/>
              </a:ext>
            </a:extLst>
          </p:cNvPr>
          <p:cNvSpPr/>
          <p:nvPr/>
        </p:nvSpPr>
        <p:spPr>
          <a:xfrm>
            <a:off x="5224470" y="1337253"/>
            <a:ext cx="6535738" cy="17295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/>
              <a:t>In this context,</a:t>
            </a:r>
          </a:p>
          <a:p>
            <a:pPr>
              <a:defRPr/>
            </a:pPr>
            <a:r>
              <a:rPr lang="en-US" sz="2800" b="1" dirty="0"/>
              <a:t>SCENARIOS are the best methodology to handle it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B77C2D-1D21-4A56-B00B-AF3EB2213524}"/>
              </a:ext>
            </a:extLst>
          </p:cNvPr>
          <p:cNvSpPr txBox="1"/>
          <p:nvPr/>
        </p:nvSpPr>
        <p:spPr>
          <a:xfrm>
            <a:off x="1097681" y="4026953"/>
            <a:ext cx="1032763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It regards: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The actors decisions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The trends’ breaks and disruptions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The future is multiple and uncertain and needs to be constructed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9C4FF0-25CF-4F8E-9912-45B398C1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9" y="1223889"/>
            <a:ext cx="4165202" cy="21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9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B77C2D-1D21-4A56-B00B-AF3EB2213524}"/>
              </a:ext>
            </a:extLst>
          </p:cNvPr>
          <p:cNvSpPr txBox="1"/>
          <p:nvPr/>
        </p:nvSpPr>
        <p:spPr>
          <a:xfrm>
            <a:off x="779148" y="3997497"/>
            <a:ext cx="61083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2060"/>
                </a:solidFill>
              </a:rPr>
              <a:t>Long term – everything can change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724585-81BD-4765-9D3B-7A92A936363B}"/>
              </a:ext>
            </a:extLst>
          </p:cNvPr>
          <p:cNvSpPr txBox="1">
            <a:spLocks/>
          </p:cNvSpPr>
          <p:nvPr/>
        </p:nvSpPr>
        <p:spPr>
          <a:xfrm>
            <a:off x="1249439" y="416093"/>
            <a:ext cx="6477000" cy="704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 TRANSITION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B7141DF4-5A12-406F-8344-AB15D31C4CC4}"/>
              </a:ext>
            </a:extLst>
          </p:cNvPr>
          <p:cNvSpPr/>
          <p:nvPr/>
        </p:nvSpPr>
        <p:spPr>
          <a:xfrm>
            <a:off x="4038657" y="1536143"/>
            <a:ext cx="464234" cy="64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851E48-1DF1-4B8D-AA58-576BF0A73AD4}"/>
              </a:ext>
            </a:extLst>
          </p:cNvPr>
          <p:cNvSpPr txBox="1"/>
          <p:nvPr/>
        </p:nvSpPr>
        <p:spPr>
          <a:xfrm>
            <a:off x="911812" y="2311319"/>
            <a:ext cx="59756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paradigm is not consolidate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technologies are not developed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unusual could appear anytime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D45EF7-5362-492A-96BD-29276CCD3FF5}"/>
              </a:ext>
            </a:extLst>
          </p:cNvPr>
          <p:cNvSpPr txBox="1"/>
          <p:nvPr/>
        </p:nvSpPr>
        <p:spPr>
          <a:xfrm>
            <a:off x="3119803" y="13026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E59CA0FF-7A70-41DF-9F59-4C670451756C}"/>
              </a:ext>
            </a:extLst>
          </p:cNvPr>
          <p:cNvSpPr/>
          <p:nvPr/>
        </p:nvSpPr>
        <p:spPr>
          <a:xfrm>
            <a:off x="6781740" y="1489579"/>
            <a:ext cx="464234" cy="3753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E9F66E-C67D-4410-A63E-9F98E9483118}"/>
              </a:ext>
            </a:extLst>
          </p:cNvPr>
          <p:cNvSpPr txBox="1"/>
          <p:nvPr/>
        </p:nvSpPr>
        <p:spPr>
          <a:xfrm>
            <a:off x="1871951" y="5705054"/>
            <a:ext cx="58544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2060"/>
                </a:solidFill>
              </a:rPr>
              <a:t>It is not only in the energy field….</a:t>
            </a:r>
          </a:p>
        </p:txBody>
      </p:sp>
      <p:pic>
        <p:nvPicPr>
          <p:cNvPr id="9" name="Picture 4" descr="Resultado de imagem para decentralized power generation">
            <a:extLst>
              <a:ext uri="{FF2B5EF4-FFF2-40B4-BE49-F238E27FC236}">
                <a16:creationId xmlns:a16="http://schemas.microsoft.com/office/drawing/2014/main" id="{F00A4958-F091-4EAF-AF28-67981C1C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17" y="238953"/>
            <a:ext cx="4082428" cy="25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m relacionada">
            <a:extLst>
              <a:ext uri="{FF2B5EF4-FFF2-40B4-BE49-F238E27FC236}">
                <a16:creationId xmlns:a16="http://schemas.microsoft.com/office/drawing/2014/main" id="{5DABF079-FBCF-4C56-8576-19F4A7FA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53" y="2995442"/>
            <a:ext cx="4514447" cy="22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9D287E0-4930-4946-A3D7-D922A225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76" y="5389221"/>
            <a:ext cx="3845169" cy="12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5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Resultado de imagem para bitcoins">
            <a:extLst>
              <a:ext uri="{FF2B5EF4-FFF2-40B4-BE49-F238E27FC236}">
                <a16:creationId xmlns:a16="http://schemas.microsoft.com/office/drawing/2014/main" id="{086C8B0D-760C-4E82-87DF-1E303D376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4" y="1251549"/>
            <a:ext cx="2380649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B44C7B-0A2C-46F8-A866-2325593B5251}"/>
              </a:ext>
            </a:extLst>
          </p:cNvPr>
          <p:cNvSpPr/>
          <p:nvPr/>
        </p:nvSpPr>
        <p:spPr>
          <a:xfrm>
            <a:off x="826196" y="189534"/>
            <a:ext cx="5456583" cy="9541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  The world is changing...</a:t>
            </a:r>
          </a:p>
        </p:txBody>
      </p:sp>
      <p:pic>
        <p:nvPicPr>
          <p:cNvPr id="8" name="Picture 8" descr="Resultado de imagem para cloud computer">
            <a:extLst>
              <a:ext uri="{FF2B5EF4-FFF2-40B4-BE49-F238E27FC236}">
                <a16:creationId xmlns:a16="http://schemas.microsoft.com/office/drawing/2014/main" id="{60CB8E5C-E8BD-4784-9770-A9503E0C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12" y="454771"/>
            <a:ext cx="2635156" cy="23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m para internet of things">
            <a:extLst>
              <a:ext uri="{FF2B5EF4-FFF2-40B4-BE49-F238E27FC236}">
                <a16:creationId xmlns:a16="http://schemas.microsoft.com/office/drawing/2014/main" id="{61CACEB0-6AE3-41C3-9B4C-9BD5EAF1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28" y="5180937"/>
            <a:ext cx="2983963" cy="16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m relacionada">
            <a:extLst>
              <a:ext uri="{FF2B5EF4-FFF2-40B4-BE49-F238E27FC236}">
                <a16:creationId xmlns:a16="http://schemas.microsoft.com/office/drawing/2014/main" id="{64B2A999-44F9-4BFB-8D16-28DE3048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23" y="1385094"/>
            <a:ext cx="2574941" cy="17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Resultado de imagem para autonomy car">
            <a:extLst>
              <a:ext uri="{FF2B5EF4-FFF2-40B4-BE49-F238E27FC236}">
                <a16:creationId xmlns:a16="http://schemas.microsoft.com/office/drawing/2014/main" id="{1F2C7EFB-BABC-4005-8B7A-23E28EE1E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82" y="3040082"/>
            <a:ext cx="3138932" cy="20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Resultado de imagem para 3 d printer">
            <a:extLst>
              <a:ext uri="{FF2B5EF4-FFF2-40B4-BE49-F238E27FC236}">
                <a16:creationId xmlns:a16="http://schemas.microsoft.com/office/drawing/2014/main" id="{A96F4C90-C11C-4A07-9416-DDC2611B8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9436" r="13128" b="7077"/>
          <a:stretch/>
        </p:blipFill>
        <p:spPr bwMode="auto">
          <a:xfrm>
            <a:off x="4285558" y="1210464"/>
            <a:ext cx="2230132" cy="18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Resultado de imagem para nanotechnology">
            <a:extLst>
              <a:ext uri="{FF2B5EF4-FFF2-40B4-BE49-F238E27FC236}">
                <a16:creationId xmlns:a16="http://schemas.microsoft.com/office/drawing/2014/main" id="{3ADCD82B-3FB5-47AE-9758-43D62165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85" y="367909"/>
            <a:ext cx="2676753" cy="21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1EDB2AC-F74A-4900-89F9-945FC90F7870}"/>
              </a:ext>
            </a:extLst>
          </p:cNvPr>
          <p:cNvSpPr txBox="1">
            <a:spLocks noChangeArrowheads="1"/>
          </p:cNvSpPr>
          <p:nvPr/>
        </p:nvSpPr>
        <p:spPr>
          <a:xfrm>
            <a:off x="6761826" y="2434101"/>
            <a:ext cx="2476250" cy="3986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Nanotecnology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6" descr="Resultado de imagem para biotechnology">
            <a:extLst>
              <a:ext uri="{FF2B5EF4-FFF2-40B4-BE49-F238E27FC236}">
                <a16:creationId xmlns:a16="http://schemas.microsoft.com/office/drawing/2014/main" id="{E011E11C-6CCA-42DC-A03A-895834B2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99" y="3173494"/>
            <a:ext cx="2837764" cy="18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Resultado de imagem para augmented intelligence">
            <a:extLst>
              <a:ext uri="{FF2B5EF4-FFF2-40B4-BE49-F238E27FC236}">
                <a16:creationId xmlns:a16="http://schemas.microsoft.com/office/drawing/2014/main" id="{090A30C0-020B-4746-A8AA-43705505D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1320" r="5889" b="9849"/>
          <a:stretch/>
        </p:blipFill>
        <p:spPr bwMode="auto">
          <a:xfrm>
            <a:off x="6067425" y="5341003"/>
            <a:ext cx="2456172" cy="14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B07DD0F6-DD1D-4C4F-AC7C-5B9D95D18BEA}"/>
              </a:ext>
            </a:extLst>
          </p:cNvPr>
          <p:cNvSpPr txBox="1">
            <a:spLocks noChangeArrowheads="1"/>
          </p:cNvSpPr>
          <p:nvPr/>
        </p:nvSpPr>
        <p:spPr>
          <a:xfrm>
            <a:off x="5719546" y="4647907"/>
            <a:ext cx="2230131" cy="3986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</a:rPr>
              <a:t>Biotecnology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16" descr="Resultado de imagem para augmented reality">
            <a:extLst>
              <a:ext uri="{FF2B5EF4-FFF2-40B4-BE49-F238E27FC236}">
                <a16:creationId xmlns:a16="http://schemas.microsoft.com/office/drawing/2014/main" id="{D9960222-10EB-4D06-963C-A0A75A46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26" y="3279696"/>
            <a:ext cx="2981636" cy="19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1E663844-BF71-48E5-9CA4-662D15CA8B03}"/>
              </a:ext>
            </a:extLst>
          </p:cNvPr>
          <p:cNvSpPr txBox="1">
            <a:spLocks noChangeArrowheads="1"/>
          </p:cNvSpPr>
          <p:nvPr/>
        </p:nvSpPr>
        <p:spPr>
          <a:xfrm>
            <a:off x="2554349" y="4965353"/>
            <a:ext cx="3104215" cy="3986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Augmented reality</a:t>
            </a:r>
          </a:p>
        </p:txBody>
      </p:sp>
      <p:pic>
        <p:nvPicPr>
          <p:cNvPr id="1026" name="Picture 2" descr="Resultado de imagem para marte colonizaÃ§Ã£o">
            <a:extLst>
              <a:ext uri="{FF2B5EF4-FFF2-40B4-BE49-F238E27FC236}">
                <a16:creationId xmlns:a16="http://schemas.microsoft.com/office/drawing/2014/main" id="{E90D5408-54F4-4323-9A02-249D9B6F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18" y="5448261"/>
            <a:ext cx="2897846" cy="12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A765C4E-51F5-418C-A262-E6C3CED3A834}"/>
              </a:ext>
            </a:extLst>
          </p:cNvPr>
          <p:cNvSpPr txBox="1">
            <a:spLocks noChangeArrowheads="1"/>
          </p:cNvSpPr>
          <p:nvPr/>
        </p:nvSpPr>
        <p:spPr>
          <a:xfrm>
            <a:off x="5719546" y="6398548"/>
            <a:ext cx="3349362" cy="3986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Augmented intelligence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6A6DF31E-D17B-47DC-BED2-7620D9324B01}"/>
              </a:ext>
            </a:extLst>
          </p:cNvPr>
          <p:cNvSpPr txBox="1">
            <a:spLocks noChangeArrowheads="1"/>
          </p:cNvSpPr>
          <p:nvPr/>
        </p:nvSpPr>
        <p:spPr>
          <a:xfrm>
            <a:off x="2536018" y="2581392"/>
            <a:ext cx="1626472" cy="3986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Blockchain</a:t>
            </a:r>
          </a:p>
        </p:txBody>
      </p:sp>
      <p:pic>
        <p:nvPicPr>
          <p:cNvPr id="23" name="Picture 2" descr="Resultado de imagem para geraÃ§Ã£o de energia distribuida">
            <a:extLst>
              <a:ext uri="{FF2B5EF4-FFF2-40B4-BE49-F238E27FC236}">
                <a16:creationId xmlns:a16="http://schemas.microsoft.com/office/drawing/2014/main" id="{4C5D75EA-69CE-4AED-AC02-76D52A92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8" y="5364032"/>
            <a:ext cx="2367961" cy="14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Resultado de imagem para fusÃ£o nuclear geraÃ§Ã£o de energia">
            <a:extLst>
              <a:ext uri="{FF2B5EF4-FFF2-40B4-BE49-F238E27FC236}">
                <a16:creationId xmlns:a16="http://schemas.microsoft.com/office/drawing/2014/main" id="{C25C9ACD-3EB7-4BD1-9A8D-A6FC0FEE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3091242"/>
            <a:ext cx="2036585" cy="19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D7CCEE9E-FF58-42DE-B665-AB1F55ABF03C}"/>
              </a:ext>
            </a:extLst>
          </p:cNvPr>
          <p:cNvSpPr txBox="1">
            <a:spLocks noChangeArrowheads="1"/>
          </p:cNvSpPr>
          <p:nvPr/>
        </p:nvSpPr>
        <p:spPr>
          <a:xfrm>
            <a:off x="121752" y="4647907"/>
            <a:ext cx="2202111" cy="6519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Nuclear fusion reactor</a:t>
            </a:r>
          </a:p>
        </p:txBody>
      </p:sp>
    </p:spTree>
    <p:extLst>
      <p:ext uri="{BB962C8B-B14F-4D97-AF65-F5344CB8AC3E}">
        <p14:creationId xmlns:p14="http://schemas.microsoft.com/office/powerpoint/2010/main" val="181972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envelhecimento.jpg">
            <a:extLst>
              <a:ext uri="{FF2B5EF4-FFF2-40B4-BE49-F238E27FC236}">
                <a16:creationId xmlns:a16="http://schemas.microsoft.com/office/drawing/2014/main" id="{67E35E3F-421E-4807-896B-50D66E1BA6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9556"/>
          <a:stretch>
            <a:fillRect/>
          </a:stretch>
        </p:blipFill>
        <p:spPr>
          <a:xfrm>
            <a:off x="4941408" y="1311681"/>
            <a:ext cx="3083880" cy="2283484"/>
          </a:xfrm>
          <a:prstGeom prst="rect">
            <a:avLst/>
          </a:prstGeom>
        </p:spPr>
      </p:pic>
      <p:pic>
        <p:nvPicPr>
          <p:cNvPr id="20" name="Picture 4" descr="Resultado de imagem para fiscalização social">
            <a:extLst>
              <a:ext uri="{FF2B5EF4-FFF2-40B4-BE49-F238E27FC236}">
                <a16:creationId xmlns:a16="http://schemas.microsoft.com/office/drawing/2014/main" id="{333642EC-BF6F-4AAD-B60A-2DC1C028E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14652" r="15511" b="10757"/>
          <a:stretch/>
        </p:blipFill>
        <p:spPr bwMode="auto">
          <a:xfrm>
            <a:off x="191448" y="3197038"/>
            <a:ext cx="2570898" cy="1818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empoderamento pessoal">
            <a:extLst>
              <a:ext uri="{FF2B5EF4-FFF2-40B4-BE49-F238E27FC236}">
                <a16:creationId xmlns:a16="http://schemas.microsoft.com/office/drawing/2014/main" id="{007E65E4-9BE2-48B3-814A-D8B350C5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75" y="1230956"/>
            <a:ext cx="3314142" cy="18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hurricane-ivan">
            <a:extLst>
              <a:ext uri="{FF2B5EF4-FFF2-40B4-BE49-F238E27FC236}">
                <a16:creationId xmlns:a16="http://schemas.microsoft.com/office/drawing/2014/main" id="{69D17735-3829-4B9F-81FE-BA663E92A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/>
          <a:stretch/>
        </p:blipFill>
        <p:spPr bwMode="auto">
          <a:xfrm>
            <a:off x="9598214" y="4657795"/>
            <a:ext cx="2382420" cy="202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Resultado de imagem para robots  in 2100">
            <a:extLst>
              <a:ext uri="{FF2B5EF4-FFF2-40B4-BE49-F238E27FC236}">
                <a16:creationId xmlns:a16="http://schemas.microsoft.com/office/drawing/2014/main" id="{73067458-198E-4474-85BB-BC3A4A9A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r="10312"/>
          <a:stretch>
            <a:fillRect/>
          </a:stretch>
        </p:blipFill>
        <p:spPr bwMode="auto">
          <a:xfrm>
            <a:off x="9017391" y="172279"/>
            <a:ext cx="2859444" cy="230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DA84298-5B4D-4220-983A-0F323B8773C7}"/>
              </a:ext>
            </a:extLst>
          </p:cNvPr>
          <p:cNvSpPr txBox="1">
            <a:spLocks noChangeArrowheads="1"/>
          </p:cNvSpPr>
          <p:nvPr/>
        </p:nvSpPr>
        <p:spPr>
          <a:xfrm>
            <a:off x="405010" y="2815452"/>
            <a:ext cx="3104215" cy="3986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en-US" sz="2400" b="1" dirty="0">
                <a:solidFill>
                  <a:schemeClr val="accent1">
                    <a:lumMod val="50000"/>
                  </a:schemeClr>
                </a:solidFill>
              </a:rPr>
              <a:t>Empowerment</a:t>
            </a:r>
          </a:p>
        </p:txBody>
      </p:sp>
      <p:pic>
        <p:nvPicPr>
          <p:cNvPr id="6148" name="Picture 4" descr="Resultado de imagem para escassez de agua">
            <a:extLst>
              <a:ext uri="{FF2B5EF4-FFF2-40B4-BE49-F238E27FC236}">
                <a16:creationId xmlns:a16="http://schemas.microsoft.com/office/drawing/2014/main" id="{598033C1-D9A4-4397-9E16-09A92457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28" y="4657797"/>
            <a:ext cx="2694285" cy="20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ciberataques">
            <a:extLst>
              <a:ext uri="{FF2B5EF4-FFF2-40B4-BE49-F238E27FC236}">
                <a16:creationId xmlns:a16="http://schemas.microsoft.com/office/drawing/2014/main" id="{86B919D5-C584-4E63-BB7D-4D8172F5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76" y="3780411"/>
            <a:ext cx="3111074" cy="20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fluxos migratorios">
            <a:extLst>
              <a:ext uri="{FF2B5EF4-FFF2-40B4-BE49-F238E27FC236}">
                <a16:creationId xmlns:a16="http://schemas.microsoft.com/office/drawing/2014/main" id="{D6AF39DE-6E76-4DD7-8E5A-30C29486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7" y="4998048"/>
            <a:ext cx="2634932" cy="18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m para trabalho em casa">
            <a:extLst>
              <a:ext uri="{FF2B5EF4-FFF2-40B4-BE49-F238E27FC236}">
                <a16:creationId xmlns:a16="http://schemas.microsoft.com/office/drawing/2014/main" id="{7D1981E1-EF35-4919-88DD-46892B81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31" y="2643311"/>
            <a:ext cx="3205483" cy="17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D4B8EBB-FD20-4767-AC24-FF559DD43292}"/>
              </a:ext>
            </a:extLst>
          </p:cNvPr>
          <p:cNvSpPr/>
          <p:nvPr/>
        </p:nvSpPr>
        <p:spPr>
          <a:xfrm>
            <a:off x="826196" y="189534"/>
            <a:ext cx="5456583" cy="9541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  The world is changing...</a:t>
            </a:r>
          </a:p>
        </p:txBody>
      </p:sp>
    </p:spTree>
    <p:extLst>
      <p:ext uri="{BB962C8B-B14F-4D97-AF65-F5344CB8AC3E}">
        <p14:creationId xmlns:p14="http://schemas.microsoft.com/office/powerpoint/2010/main" val="352706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B77C2D-1D21-4A56-B00B-AF3EB2213524}"/>
              </a:ext>
            </a:extLst>
          </p:cNvPr>
          <p:cNvSpPr txBox="1"/>
          <p:nvPr/>
        </p:nvSpPr>
        <p:spPr>
          <a:xfrm>
            <a:off x="1772300" y="2921240"/>
            <a:ext cx="76047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2060"/>
                </a:solidFill>
              </a:rPr>
              <a:t>Qualitative – are STORIES about the future 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724585-81BD-4765-9D3B-7A92A936363B}"/>
              </a:ext>
            </a:extLst>
          </p:cNvPr>
          <p:cNvSpPr txBox="1">
            <a:spLocks/>
          </p:cNvSpPr>
          <p:nvPr/>
        </p:nvSpPr>
        <p:spPr>
          <a:xfrm>
            <a:off x="1837007" y="1437045"/>
            <a:ext cx="6477000" cy="704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B7141DF4-5A12-406F-8344-AB15D31C4CC4}"/>
              </a:ext>
            </a:extLst>
          </p:cNvPr>
          <p:cNvSpPr/>
          <p:nvPr/>
        </p:nvSpPr>
        <p:spPr>
          <a:xfrm>
            <a:off x="2350755" y="2092222"/>
            <a:ext cx="464234" cy="64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D45EF7-5362-492A-96BD-29276CCD3FF5}"/>
              </a:ext>
            </a:extLst>
          </p:cNvPr>
          <p:cNvSpPr txBox="1"/>
          <p:nvPr/>
        </p:nvSpPr>
        <p:spPr>
          <a:xfrm>
            <a:off x="3457430" y="190755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1BE27-5456-4854-BCEC-EE716216ACCA}"/>
              </a:ext>
            </a:extLst>
          </p:cNvPr>
          <p:cNvSpPr txBox="1"/>
          <p:nvPr/>
        </p:nvSpPr>
        <p:spPr>
          <a:xfrm>
            <a:off x="2350755" y="3687919"/>
            <a:ext cx="68112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2060"/>
                </a:solidFill>
              </a:rPr>
              <a:t>Illuminate the decision-making process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84DC1C-04F5-45F2-9D50-BA45B045AEDE}"/>
              </a:ext>
            </a:extLst>
          </p:cNvPr>
          <p:cNvSpPr txBox="1"/>
          <p:nvPr/>
        </p:nvSpPr>
        <p:spPr>
          <a:xfrm>
            <a:off x="2582872" y="4767836"/>
            <a:ext cx="656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But, could emerge an STRATEGIC RISK</a:t>
            </a:r>
          </a:p>
        </p:txBody>
      </p:sp>
      <p:pic>
        <p:nvPicPr>
          <p:cNvPr id="8" name="Picture 2" descr="Resultado de imagem para imaginação">
            <a:extLst>
              <a:ext uri="{FF2B5EF4-FFF2-40B4-BE49-F238E27FC236}">
                <a16:creationId xmlns:a16="http://schemas.microsoft.com/office/drawing/2014/main" id="{5A2CB3A2-5371-4E22-BD88-AE2A9719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0" y="299490"/>
            <a:ext cx="47085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8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B77C2D-1D21-4A56-B00B-AF3EB2213524}"/>
              </a:ext>
            </a:extLst>
          </p:cNvPr>
          <p:cNvSpPr txBox="1"/>
          <p:nvPr/>
        </p:nvSpPr>
        <p:spPr>
          <a:xfrm>
            <a:off x="2322620" y="2157963"/>
            <a:ext cx="28328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Inappropriate use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724585-81BD-4765-9D3B-7A92A936363B}"/>
              </a:ext>
            </a:extLst>
          </p:cNvPr>
          <p:cNvSpPr txBox="1">
            <a:spLocks/>
          </p:cNvSpPr>
          <p:nvPr/>
        </p:nvSpPr>
        <p:spPr>
          <a:xfrm>
            <a:off x="1859630" y="807138"/>
            <a:ext cx="8193258" cy="48724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 and the STRATEGIC RISK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B7141DF4-5A12-406F-8344-AB15D31C4CC4}"/>
              </a:ext>
            </a:extLst>
          </p:cNvPr>
          <p:cNvSpPr/>
          <p:nvPr/>
        </p:nvSpPr>
        <p:spPr>
          <a:xfrm>
            <a:off x="3346500" y="1356674"/>
            <a:ext cx="464234" cy="647114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D45EF7-5362-492A-96BD-29276CCD3FF5}"/>
              </a:ext>
            </a:extLst>
          </p:cNvPr>
          <p:cNvSpPr txBox="1"/>
          <p:nvPr/>
        </p:nvSpPr>
        <p:spPr>
          <a:xfrm>
            <a:off x="3457430" y="13026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1BE27-5456-4854-BCEC-EE716216ACCA}"/>
              </a:ext>
            </a:extLst>
          </p:cNvPr>
          <p:cNvSpPr txBox="1"/>
          <p:nvPr/>
        </p:nvSpPr>
        <p:spPr>
          <a:xfrm>
            <a:off x="2924114" y="2915642"/>
            <a:ext cx="52469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Low credibility – without numbers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84DC1C-04F5-45F2-9D50-BA45B045AEDE}"/>
              </a:ext>
            </a:extLst>
          </p:cNvPr>
          <p:cNvSpPr txBox="1"/>
          <p:nvPr/>
        </p:nvSpPr>
        <p:spPr>
          <a:xfrm>
            <a:off x="4327267" y="4412938"/>
            <a:ext cx="6983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Why?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	The methodology was not absorbed and do not change the plans and the views of the future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94B989-8298-419B-891D-B820DB27A92F}"/>
              </a:ext>
            </a:extLst>
          </p:cNvPr>
          <p:cNvSpPr txBox="1"/>
          <p:nvPr/>
        </p:nvSpPr>
        <p:spPr>
          <a:xfrm>
            <a:off x="3457430" y="3625047"/>
            <a:ext cx="24867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Wrong decision</a:t>
            </a:r>
          </a:p>
        </p:txBody>
      </p:sp>
      <p:pic>
        <p:nvPicPr>
          <p:cNvPr id="2050" name="Picture 2" descr="Resultado de imagem para risk">
            <a:extLst>
              <a:ext uri="{FF2B5EF4-FFF2-40B4-BE49-F238E27FC236}">
                <a16:creationId xmlns:a16="http://schemas.microsoft.com/office/drawing/2014/main" id="{C2D74CCE-B91B-4F7D-9D9A-8A810066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795"/>
            <a:ext cx="4075103" cy="24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8B04DDC-B9AC-44F2-8545-60E809C0D89C}"/>
              </a:ext>
            </a:extLst>
          </p:cNvPr>
          <p:cNvSpPr/>
          <p:nvPr/>
        </p:nvSpPr>
        <p:spPr>
          <a:xfrm>
            <a:off x="3953022" y="4278795"/>
            <a:ext cx="7666892" cy="21444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537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253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Tema do Office</vt:lpstr>
      <vt:lpstr>Long term energy Planning scenarios for decision making</vt:lpstr>
      <vt:lpstr>Long term energy Planning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Long term energy Planning scenarios for 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term energy Planning Energy scenarios for the clean energy transition in Latin America: use, development and capacity building</dc:title>
  <dc:creator>Elaine Marcial</dc:creator>
  <cp:lastModifiedBy>Elaine Marcial</cp:lastModifiedBy>
  <cp:revision>30</cp:revision>
  <cp:lastPrinted>2019-02-17T14:39:34Z</cp:lastPrinted>
  <dcterms:created xsi:type="dcterms:W3CDTF">2019-02-17T13:06:50Z</dcterms:created>
  <dcterms:modified xsi:type="dcterms:W3CDTF">2019-02-24T12:12:09Z</dcterms:modified>
</cp:coreProperties>
</file>