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  <p:sldMasterId id="2147483685" r:id="rId5"/>
  </p:sldMasterIdLst>
  <p:notesMasterIdLst>
    <p:notesMasterId r:id="rId16"/>
  </p:notesMasterIdLst>
  <p:sldIdLst>
    <p:sldId id="562" r:id="rId6"/>
    <p:sldId id="582" r:id="rId7"/>
    <p:sldId id="598" r:id="rId8"/>
    <p:sldId id="603" r:id="rId9"/>
    <p:sldId id="604" r:id="rId10"/>
    <p:sldId id="605" r:id="rId11"/>
    <p:sldId id="606" r:id="rId12"/>
    <p:sldId id="607" r:id="rId13"/>
    <p:sldId id="608" r:id="rId14"/>
    <p:sldId id="279" r:id="rId15"/>
  </p:sldIdLst>
  <p:sldSz cx="12192000" cy="6858000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38316B8-2885-C198-B663-375F2648D637}" name="William Wills" initials="WW" userId="ece5a67d7e469492" providerId="Windows Live"/>
  <p188:author id="{E8D82ED9-1A75-F862-2DDC-7B1464F9449E}" name="Ana Toni" initials="AT" userId="S::ana.toni@climaesociedade.org::63ca930f-2a1e-4589-b49d-1362b5c2e1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7E"/>
    <a:srgbClr val="F9AD05"/>
    <a:srgbClr val="00A0A7"/>
    <a:srgbClr val="89AF6F"/>
    <a:srgbClr val="FBC34A"/>
    <a:srgbClr val="7ABC32"/>
    <a:srgbClr val="E5382A"/>
    <a:srgbClr val="00392A"/>
    <a:srgbClr val="ACC90C"/>
    <a:srgbClr val="017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6" y="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9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9ACC72A-81D9-4812-A76A-48206EEF0A0E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61038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3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46AADD4-B851-4248-B5D4-B635D77582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573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19301-9FCF-3289-DD26-DBFE6786A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57F4B0-0922-B775-69EA-DC5644560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C473A6-B1DF-4293-432C-68420816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5721DF-8941-9E3E-DAF6-FA76DB3C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AEE215-8131-7FA4-ED71-5F6E3EAD5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87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1DBE6-C8D3-F750-9EF2-D71C71972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588DB4-75F4-6AE3-1ECE-A38E43410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C587A9-FEE3-15A8-8D13-72EDB12E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DC24E5-3E44-D3C6-65A7-D854C187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00CBAD-0BA8-A728-672F-C05146DD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36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4B9E85-653C-C704-DEEC-C6302D580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67CADB-B332-CB31-0863-E0B836CF3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94F9FD-A96C-A647-F753-55454FAC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DBB623-CAC6-1A73-F979-CA2770A1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D9E276-E44D-D609-E0EE-B843B7B6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13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 txBox="1">
            <a:spLocks noGrp="1"/>
          </p:cNvSpPr>
          <p:nvPr>
            <p:ph type="title"/>
          </p:nvPr>
        </p:nvSpPr>
        <p:spPr>
          <a:xfrm>
            <a:off x="1026360" y="1509120"/>
            <a:ext cx="484956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subTitle" idx="1"/>
          </p:nvPr>
        </p:nvSpPr>
        <p:spPr>
          <a:xfrm>
            <a:off x="838080" y="2443320"/>
            <a:ext cx="10515240" cy="261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9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2400" b="0" strike="noStrik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1pPr>
            <a:lvl2pPr marL="0" lvl="1" indent="0" algn="l">
              <a:spcBef>
                <a:spcPts val="0"/>
              </a:spcBef>
              <a:buNone/>
              <a:defRPr sz="2400" b="0" strike="noStrik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2pPr>
            <a:lvl3pPr marL="0" lvl="2" indent="0" algn="l">
              <a:spcBef>
                <a:spcPts val="0"/>
              </a:spcBef>
              <a:buNone/>
              <a:defRPr sz="2400" b="0" strike="noStrik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3pPr>
            <a:lvl4pPr marL="0" lvl="3" indent="0" algn="l">
              <a:spcBef>
                <a:spcPts val="0"/>
              </a:spcBef>
              <a:buNone/>
              <a:defRPr sz="2400" b="0" strike="noStrik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4pPr>
            <a:lvl5pPr marL="0" lvl="4" indent="0" algn="l">
              <a:spcBef>
                <a:spcPts val="0"/>
              </a:spcBef>
              <a:buNone/>
              <a:defRPr sz="2400" b="0" strike="noStrik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5pPr>
            <a:lvl6pPr marL="0" lvl="5" indent="0" algn="l">
              <a:spcBef>
                <a:spcPts val="0"/>
              </a:spcBef>
              <a:buNone/>
              <a:defRPr sz="2400" b="0" strike="noStrik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6pPr>
            <a:lvl7pPr marL="0" lvl="6" indent="0" algn="l">
              <a:spcBef>
                <a:spcPts val="0"/>
              </a:spcBef>
              <a:buNone/>
              <a:defRPr sz="2400" b="0" strike="noStrik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7pPr>
            <a:lvl8pPr marL="0" lvl="7" indent="0" algn="l">
              <a:spcBef>
                <a:spcPts val="0"/>
              </a:spcBef>
              <a:buNone/>
              <a:defRPr sz="2400" b="0" strike="noStrik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8pPr>
            <a:lvl9pPr marL="0" lvl="8" indent="0" algn="l">
              <a:spcBef>
                <a:spcPts val="0"/>
              </a:spcBef>
              <a:buNone/>
              <a:defRPr sz="2400" b="0" strike="noStrik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  <p:sp>
        <p:nvSpPr>
          <p:cNvPr id="26" name="Google Shape;26;p29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4913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046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345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47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54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878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582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51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AEC9E-C53B-20D2-5529-7D13CB1E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35D6F4-57BD-359A-3856-7E7A505B4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8AC6D2-BF64-5043-283F-46E0E9605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6AD8DB-651B-FD61-33E3-F09C66FB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D3B092-CB29-082E-E71A-294AC37E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6103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526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738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5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83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A51F3-77EA-9C86-C2C3-E2CE6646B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6363F0-AE9B-23C4-7716-6BCFDC74C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FD10D3-9987-7EAC-7959-F4C9C6DD9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2F8DAE-69ED-FA02-1A35-9CF93E12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A562F4-0748-7F19-1CCC-6F18A912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32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D4909-94FB-49D8-EAD9-1F85DC98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84D78B-8C24-24A0-2EB9-566A15097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9DBEEE0-09D2-D9A7-95AA-BC897404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691E08-0FD5-ED6D-1909-48752369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894D4F-96A3-8B0F-D8E8-8F0EB7EF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5466CC-220B-A1EF-7FB5-79815A1BA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61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FF798-7201-DD21-EA8E-B1B7ADB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67BF7A-BD8B-8296-3A17-0543783CE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6E034E-596F-3CF9-5655-AEBE1AE2B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B627429-328C-EC12-8F36-2F369AC2C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E1209C-30FA-2900-2C48-186825C13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E5EB895-3294-0795-E198-27C56B50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409443D-76A4-48A8-4509-127377F4F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232EEC9-E865-3BE6-FAE8-536BA39D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00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2A170-2017-AB66-2EE1-5088C128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ADA4699-7211-5E53-2DF6-0EC05CBE6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A9331A5-6D5E-010A-971C-6F1A44DB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7A01DE9-C58E-B04A-3863-3065DF3AD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F28AD1B-E598-BC00-57D9-2A9659EF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CD711D-68D2-9E80-75E6-7F2F696A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5D7576-CEE2-A572-4923-BB791938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57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090DD3-45A2-CB31-E66C-BA85A8DDF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EB6938-8D6A-5B30-468B-07D96A071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C5B13E-C4B5-980D-2AF4-3A6AE5360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BACA34-26D1-CDE0-C13E-6913D3FC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DB15DA-59BC-AC9E-4452-F9B93BC6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C18ED3-0BD1-560D-38B3-F2EE575D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0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4B9FD-84E5-72B6-523F-CC0218EC8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9E53201-0DDB-B9B3-55DC-487E15E7B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47BA33-66B1-6421-31A5-DCEC70A40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85176C-B1FC-9CD9-6BC7-89243F5C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DA4014-7506-D753-2072-AC69CECB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9A0048-3E51-CCD9-FD0E-E67D411B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35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2DBE767-1108-8022-F810-A03B8838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6B29F-FFE0-D27A-173E-D0D0CB807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E985DB-527A-89C6-3A09-19E2F6B6B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14267-D7C2-4454-8505-3AF4333B0743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108F51-FC5E-4BAC-3BB7-F094F84B5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777743-19A2-1B70-6934-990EFB30E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F8FB-439C-43D7-B58C-0CD03462E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38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9C27C-669E-694F-B1E7-CF3385E262B8}" type="datetimeFigureOut">
              <a:rPr lang="pt-BR" smtClean="0"/>
              <a:pPr/>
              <a:t>28/06/2024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47249-D744-EE46-A82C-EB38D453C1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22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EAA2C4D-1B11-CCCB-02E9-36BBEB57D672}"/>
              </a:ext>
            </a:extLst>
          </p:cNvPr>
          <p:cNvSpPr txBox="1"/>
          <p:nvPr/>
        </p:nvSpPr>
        <p:spPr>
          <a:xfrm>
            <a:off x="671241" y="2029486"/>
            <a:ext cx="10479049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pt-BR" sz="4000" b="1" dirty="0">
                <a:solidFill>
                  <a:srgbClr val="00392A"/>
                </a:solidFill>
                <a:latin typeface="Barlow ExtraBold"/>
                <a:cs typeface="Calibri"/>
              </a:rPr>
              <a:t>RESUMO </a:t>
            </a:r>
          </a:p>
          <a:p>
            <a:pPr algn="r"/>
            <a:r>
              <a:rPr lang="pt-BR" sz="4000" b="1" dirty="0">
                <a:solidFill>
                  <a:srgbClr val="00392A"/>
                </a:solidFill>
                <a:latin typeface="Barlow ExtraBold"/>
                <a:cs typeface="Calibri"/>
              </a:rPr>
              <a:t>GRUPOS TÉCNICOS TEMPORÁRIOS (</a:t>
            </a:r>
            <a:r>
              <a:rPr lang="pt-BR" sz="4000" b="1" dirty="0" err="1">
                <a:solidFill>
                  <a:srgbClr val="00392A"/>
                </a:solidFill>
                <a:latin typeface="Barlow ExtraBold"/>
                <a:cs typeface="Calibri"/>
              </a:rPr>
              <a:t>GTTs</a:t>
            </a:r>
            <a:r>
              <a:rPr lang="pt-BR" sz="4000" b="1" dirty="0">
                <a:solidFill>
                  <a:srgbClr val="00392A"/>
                </a:solidFill>
                <a:latin typeface="Barlow ExtraBold"/>
                <a:cs typeface="Calibri"/>
              </a:rPr>
              <a:t>) </a:t>
            </a:r>
            <a:endParaRPr lang="pt-BR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 algn="r"/>
            <a:r>
              <a:rPr lang="pt-BR" sz="5400" b="1" dirty="0">
                <a:solidFill>
                  <a:srgbClr val="00787E"/>
                </a:solidFill>
                <a:latin typeface="Barlow ExtraBold"/>
              </a:rPr>
              <a:t>CIM</a:t>
            </a:r>
            <a:endParaRPr lang="pt-B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r"/>
            <a:r>
              <a:rPr lang="pt-BR" sz="4000" b="1" dirty="0">
                <a:solidFill>
                  <a:srgbClr val="00392A"/>
                </a:solidFill>
                <a:latin typeface="Barlow ExtraBold"/>
                <a:cs typeface="Calibri"/>
              </a:rPr>
              <a:t>2024</a:t>
            </a:r>
          </a:p>
          <a:p>
            <a:pPr algn="r"/>
            <a:endParaRPr lang="pt-BR" sz="2200" b="1" dirty="0">
              <a:solidFill>
                <a:schemeClr val="accent6">
                  <a:lumMod val="75000"/>
                </a:schemeClr>
              </a:solidFill>
              <a:latin typeface="Barlow"/>
              <a:cs typeface="Arial"/>
            </a:endParaRPr>
          </a:p>
          <a:p>
            <a:pPr algn="ctr"/>
            <a:r>
              <a:rPr lang="pt-BR" sz="1200" b="1" dirty="0">
                <a:latin typeface="Arial"/>
                <a:cs typeface="Arial"/>
              </a:rPr>
              <a:t>Departamento de Apoio ao Conselho Nacional de Mudança do Clima e ao Comitê Interministerial sobre Mudança do Clima</a:t>
            </a:r>
          </a:p>
          <a:p>
            <a:pPr algn="ctr"/>
            <a:r>
              <a:rPr lang="pt-BR" sz="1200" b="1" dirty="0">
                <a:latin typeface="Arial"/>
                <a:cs typeface="Arial"/>
              </a:rPr>
              <a:t>Secretaria Nacional de Mudança do Clima (SMC)</a:t>
            </a:r>
          </a:p>
          <a:p>
            <a:pPr algn="ctr"/>
            <a:r>
              <a:rPr lang="pt-BR" sz="1200" b="1" dirty="0">
                <a:solidFill>
                  <a:srgbClr val="000000"/>
                </a:solidFill>
                <a:latin typeface="Arial"/>
                <a:cs typeface="Arial"/>
              </a:rPr>
              <a:t>Ministério do Meio Ambiente e Mudança do Clima (MMA)</a:t>
            </a:r>
          </a:p>
          <a:p>
            <a:pPr algn="r"/>
            <a:endParaRPr lang="pt-BR" sz="2800" b="1" dirty="0">
              <a:solidFill>
                <a:srgbClr val="00787E"/>
              </a:solidFill>
              <a:latin typeface="Arial"/>
              <a:cs typeface="Arial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BB1F038F-5EDA-B602-CCD2-73ACECBA87D2}"/>
              </a:ext>
            </a:extLst>
          </p:cNvPr>
          <p:cNvCxnSpPr/>
          <p:nvPr/>
        </p:nvCxnSpPr>
        <p:spPr>
          <a:xfrm>
            <a:off x="11112190" y="2854094"/>
            <a:ext cx="0" cy="1650380"/>
          </a:xfrm>
          <a:prstGeom prst="line">
            <a:avLst/>
          </a:prstGeom>
          <a:ln w="82550">
            <a:solidFill>
              <a:srgbClr val="00A0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Agrupar 2">
            <a:extLst>
              <a:ext uri="{FF2B5EF4-FFF2-40B4-BE49-F238E27FC236}">
                <a16:creationId xmlns:a16="http://schemas.microsoft.com/office/drawing/2014/main" id="{A19DE270-1921-4BBD-021D-030F6D61E890}"/>
              </a:ext>
            </a:extLst>
          </p:cNvPr>
          <p:cNvGrpSpPr/>
          <p:nvPr/>
        </p:nvGrpSpPr>
        <p:grpSpPr>
          <a:xfrm>
            <a:off x="0" y="6737057"/>
            <a:ext cx="12203995" cy="144000"/>
            <a:chOff x="7878657" y="0"/>
            <a:chExt cx="4074725" cy="91723"/>
          </a:xfrm>
        </p:grpSpPr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4A117DF2-C687-0BEA-22F4-5933490120C6}"/>
                </a:ext>
              </a:extLst>
            </p:cNvPr>
            <p:cNvGrpSpPr/>
            <p:nvPr/>
          </p:nvGrpSpPr>
          <p:grpSpPr>
            <a:xfrm>
              <a:off x="7878657" y="0"/>
              <a:ext cx="3056046" cy="91723"/>
              <a:chOff x="7772400" y="1164320"/>
              <a:chExt cx="4419600" cy="221845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80A86652-8D8E-A518-8468-BE882D4EC9C7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8C75D21E-A0C9-162C-6BF6-94FB515B8498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F39E78D0-1086-2CF0-D647-06AA364E0BC0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</p:grp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244056E9-142A-3091-BEEA-FAB0A80C3825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4F8BAA27-434B-40B2-E64A-04D908E5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82" y="6123208"/>
            <a:ext cx="2468530" cy="530136"/>
          </a:xfrm>
          <a:prstGeom prst="rect">
            <a:avLst/>
          </a:prstGeom>
        </p:spPr>
      </p:pic>
      <p:pic>
        <p:nvPicPr>
          <p:cNvPr id="13" name="Imagem 12" descr="Logotipo&#10;&#10;Descrição gerada automaticamente">
            <a:extLst>
              <a:ext uri="{FF2B5EF4-FFF2-40B4-BE49-F238E27FC236}">
                <a16:creationId xmlns:a16="http://schemas.microsoft.com/office/drawing/2014/main" id="{6B3B1C75-11EC-10E1-08EC-49B7BF3A75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" t="8546" r="6790" b="43455"/>
          <a:stretch/>
        </p:blipFill>
        <p:spPr>
          <a:xfrm>
            <a:off x="8811114" y="-167368"/>
            <a:ext cx="3227540" cy="220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284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EFDB15D-6F7F-AA8C-36A3-9CB880F7E4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32" t="5526" r="16231" b="5526"/>
          <a:stretch/>
        </p:blipFill>
        <p:spPr>
          <a:xfrm rot="5400000">
            <a:off x="2667001" y="-2667001"/>
            <a:ext cx="6857998" cy="12192003"/>
          </a:xfrm>
          <a:prstGeom prst="rect">
            <a:avLst/>
          </a:prstGeom>
        </p:spPr>
      </p:pic>
      <p:sp>
        <p:nvSpPr>
          <p:cNvPr id="6" name="Retângulo Arredondado 5">
            <a:extLst>
              <a:ext uri="{FF2B5EF4-FFF2-40B4-BE49-F238E27FC236}">
                <a16:creationId xmlns:a16="http://schemas.microsoft.com/office/drawing/2014/main" id="{E932D449-80EF-0B16-370D-9E8ABAA730DB}"/>
              </a:ext>
            </a:extLst>
          </p:cNvPr>
          <p:cNvSpPr/>
          <p:nvPr/>
        </p:nvSpPr>
        <p:spPr>
          <a:xfrm>
            <a:off x="2119746" y="914400"/>
            <a:ext cx="7716982" cy="5029199"/>
          </a:xfrm>
          <a:prstGeom prst="roundRect">
            <a:avLst>
              <a:gd name="adj" fmla="val 54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A8A8E"/>
              </a:solidFill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D37BCDE-062E-1F9D-2F48-72094F41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FA91-0618-41B6-AADE-098A9FB3381B}" type="slidenum">
              <a:rPr lang="pt-BR" smtClean="0"/>
              <a:t>10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28930A9-0258-6533-073F-7E7E38279299}"/>
              </a:ext>
            </a:extLst>
          </p:cNvPr>
          <p:cNvSpPr txBox="1"/>
          <p:nvPr/>
        </p:nvSpPr>
        <p:spPr>
          <a:xfrm>
            <a:off x="2452254" y="1958767"/>
            <a:ext cx="7148945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pt-BR" sz="2400" b="1" dirty="0">
              <a:solidFill>
                <a:schemeClr val="accent6">
                  <a:lumMod val="75000"/>
                </a:schemeClr>
              </a:solidFill>
              <a:latin typeface="Montserrat" pitchFamily="2" charset="77"/>
            </a:endParaRPr>
          </a:p>
          <a:p>
            <a:pPr algn="ctr"/>
            <a:endParaRPr lang="pt-BR" sz="1600" b="1" dirty="0">
              <a:solidFill>
                <a:schemeClr val="tx1">
                  <a:lumMod val="65000"/>
                  <a:lumOff val="35000"/>
                </a:schemeClr>
              </a:solidFill>
              <a:latin typeface="Montserrat" pitchFamily="2" charset="77"/>
            </a:endParaRPr>
          </a:p>
          <a:p>
            <a:pPr algn="ctr"/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Secretaria Nacional de Mudança do Clima (SMC)</a:t>
            </a:r>
          </a:p>
          <a:p>
            <a:pPr algn="ctr"/>
            <a:endParaRPr lang="pt-BR" sz="1600" b="1" dirty="0">
              <a:solidFill>
                <a:schemeClr val="tx1">
                  <a:lumMod val="65000"/>
                  <a:lumOff val="35000"/>
                </a:schemeClr>
              </a:solidFill>
              <a:latin typeface="Montserrat" pitchFamily="2" charset="77"/>
            </a:endParaRPr>
          </a:p>
          <a:p>
            <a:pPr algn="ctr"/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  <a:t>Ministério do Meio Ambiente e Mudança do Clima (MMA)</a:t>
            </a:r>
          </a:p>
          <a:p>
            <a:pPr algn="ctr"/>
            <a:endParaRPr lang="pt-BR" sz="1600" b="1" i="0" dirty="0">
              <a:solidFill>
                <a:srgbClr val="292929"/>
              </a:solidFill>
              <a:effectLst/>
              <a:latin typeface="Montserrat" pitchFamily="2" charset="77"/>
            </a:endParaRPr>
          </a:p>
          <a:p>
            <a:pPr algn="ctr"/>
            <a:r>
              <a:rPr lang="pt-BR" sz="1600" dirty="0">
                <a:solidFill>
                  <a:srgbClr val="292929"/>
                </a:solidFill>
                <a:latin typeface="Montserrat"/>
              </a:rPr>
              <a:t>dcol@</a:t>
            </a:r>
            <a:r>
              <a:rPr lang="pt-BR" sz="1600" i="0" dirty="0">
                <a:solidFill>
                  <a:srgbClr val="292929"/>
                </a:solidFill>
                <a:effectLst/>
                <a:latin typeface="Montserrat"/>
              </a:rPr>
              <a:t>mma.gov.br</a:t>
            </a:r>
          </a:p>
          <a:p>
            <a:pPr algn="ctr"/>
            <a:endParaRPr lang="pt-BR" sz="1600" i="0" dirty="0">
              <a:solidFill>
                <a:srgbClr val="292929"/>
              </a:solidFill>
              <a:effectLst/>
              <a:latin typeface="Montserrat" pitchFamily="2" charset="77"/>
            </a:endParaRPr>
          </a:p>
        </p:txBody>
      </p:sp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6477A06E-BF3F-707D-3CF3-187EC32A0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95" y="4415423"/>
            <a:ext cx="5430684" cy="305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EAA2C4D-1B11-CCCB-02E9-36BBEB57D672}"/>
              </a:ext>
            </a:extLst>
          </p:cNvPr>
          <p:cNvSpPr txBox="1"/>
          <p:nvPr/>
        </p:nvSpPr>
        <p:spPr>
          <a:xfrm>
            <a:off x="702730" y="464422"/>
            <a:ext cx="483775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pt-BR" sz="5400" b="1" dirty="0">
                <a:solidFill>
                  <a:srgbClr val="00787E"/>
                </a:solidFill>
                <a:latin typeface="Barlow ExtraBold"/>
              </a:rPr>
              <a:t>INTRODUÇÃO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890D582C-095A-F73A-2C06-454FF004F510}"/>
              </a:ext>
            </a:extLst>
          </p:cNvPr>
          <p:cNvGrpSpPr/>
          <p:nvPr/>
        </p:nvGrpSpPr>
        <p:grpSpPr>
          <a:xfrm>
            <a:off x="0" y="6737057"/>
            <a:ext cx="12203995" cy="144000"/>
            <a:chOff x="7878657" y="0"/>
            <a:chExt cx="4074725" cy="91723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06638302-AC45-AD62-BBF4-6C64211448FB}"/>
                </a:ext>
              </a:extLst>
            </p:cNvPr>
            <p:cNvGrpSpPr/>
            <p:nvPr/>
          </p:nvGrpSpPr>
          <p:grpSpPr>
            <a:xfrm>
              <a:off x="7878657" y="0"/>
              <a:ext cx="3056046" cy="91723"/>
              <a:chOff x="7772400" y="1164320"/>
              <a:chExt cx="4419600" cy="221845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988DF37-72FE-361B-63C6-2E0128992F94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16B10368-7F4F-E828-6AB8-013342C47FEE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A033A030-C548-D7D4-C559-714F5AD5F416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6E098780-75DE-FA92-B13B-11631AF1ED0B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B2FAA574-D30A-6C10-E738-1DCD21EBF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82" y="6194232"/>
            <a:ext cx="2468530" cy="530136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908285AE-5C15-F20B-506F-5B278A075736}"/>
              </a:ext>
            </a:extLst>
          </p:cNvPr>
          <p:cNvSpPr txBox="1"/>
          <p:nvPr/>
        </p:nvSpPr>
        <p:spPr>
          <a:xfrm>
            <a:off x="981075" y="1714499"/>
            <a:ext cx="10431411" cy="45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sz="1600" dirty="0">
                <a:ea typeface="+mn-lt"/>
                <a:cs typeface="+mn-lt"/>
              </a:rPr>
              <a:t>O Conselho Interministerial sobre Mudança do Clima (CIM), instituído pelo Decreto N. 11.550, de 5 de junho de 2023, tem a finalidade de acompanhar a implementação das ações e das políticas públicas no âmbito do Poder Executivo federal relativas à Política Nacional sobre Mudança do Clima. </a:t>
            </a:r>
            <a:endParaRPr lang="en-US" sz="1600" dirty="0">
              <a:ea typeface="+mn-lt"/>
              <a:cs typeface="+mn-lt"/>
            </a:endParaRPr>
          </a:p>
          <a:p>
            <a:pPr algn="just">
              <a:lnSpc>
                <a:spcPct val="107000"/>
              </a:lnSpc>
            </a:pPr>
            <a:endParaRPr lang="pt-BR" sz="1600" dirty="0">
              <a:ea typeface="+mn-lt"/>
              <a:cs typeface="+mn-lt"/>
            </a:endParaRPr>
          </a:p>
          <a:p>
            <a:pPr algn="just">
              <a:lnSpc>
                <a:spcPct val="107000"/>
              </a:lnSpc>
            </a:pPr>
            <a:r>
              <a:rPr lang="pt-BR" sz="1600" dirty="0">
                <a:ea typeface="+mn-lt"/>
                <a:cs typeface="+mn-lt"/>
              </a:rPr>
              <a:t>Dentre as ações que o CIM deve acompanhar, foram criados os Grupos de Natureza Técnica Temporária (</a:t>
            </a:r>
            <a:r>
              <a:rPr lang="pt-BR" sz="1600" dirty="0" err="1">
                <a:ea typeface="+mn-lt"/>
                <a:cs typeface="+mn-lt"/>
              </a:rPr>
              <a:t>GTTs</a:t>
            </a:r>
            <a:r>
              <a:rPr lang="pt-BR" sz="1600" dirty="0">
                <a:ea typeface="+mn-lt"/>
                <a:cs typeface="+mn-lt"/>
              </a:rPr>
              <a:t>) com a finalidade de debater e deliberar assuntos voltados para a Política Nacional sobre Mudança do Clima e relacionados. </a:t>
            </a:r>
            <a:endParaRPr lang="en-US" sz="1600" dirty="0">
              <a:ea typeface="+mn-lt"/>
              <a:cs typeface="+mn-lt"/>
            </a:endParaRPr>
          </a:p>
          <a:p>
            <a:pPr algn="just">
              <a:lnSpc>
                <a:spcPct val="107000"/>
              </a:lnSpc>
            </a:pPr>
            <a:endParaRPr lang="pt-BR" sz="1600" dirty="0">
              <a:ea typeface="+mn-lt"/>
              <a:cs typeface="+mn-lt"/>
            </a:endParaRPr>
          </a:p>
          <a:p>
            <a:pPr algn="just">
              <a:lnSpc>
                <a:spcPct val="107000"/>
              </a:lnSpc>
            </a:pPr>
            <a:r>
              <a:rPr lang="pt-BR" sz="1600" dirty="0">
                <a:ea typeface="+mn-lt"/>
                <a:cs typeface="+mn-lt"/>
              </a:rPr>
              <a:t>A partir das Resoluções CIM nº 2, 3 e 4, os seguintes Grupos Técnicos Temporários foram estabelecidos: </a:t>
            </a:r>
            <a:endParaRPr lang="en-US" sz="1600" dirty="0">
              <a:ea typeface="+mn-lt"/>
              <a:cs typeface="+mn-lt"/>
            </a:endParaRPr>
          </a:p>
          <a:p>
            <a:pPr marL="285750" indent="-285750" algn="just">
              <a:lnSpc>
                <a:spcPct val="107000"/>
              </a:lnSpc>
              <a:buFont typeface="Arial"/>
              <a:buChar char="•"/>
            </a:pPr>
            <a:r>
              <a:rPr lang="pt-BR" sz="1600" dirty="0">
                <a:ea typeface="+mn-lt"/>
                <a:cs typeface="+mn-lt"/>
              </a:rPr>
              <a:t>GTT PNMC; </a:t>
            </a:r>
            <a:endParaRPr lang="en-US" sz="1600" dirty="0">
              <a:ea typeface="+mn-lt"/>
              <a:cs typeface="+mn-lt"/>
            </a:endParaRPr>
          </a:p>
          <a:p>
            <a:pPr marL="285750" indent="-285750" algn="just">
              <a:lnSpc>
                <a:spcPct val="107000"/>
              </a:lnSpc>
              <a:buFont typeface="Arial"/>
              <a:buChar char="•"/>
            </a:pPr>
            <a:r>
              <a:rPr lang="pt-BR" sz="1600" dirty="0">
                <a:ea typeface="+mn-lt"/>
                <a:cs typeface="+mn-lt"/>
              </a:rPr>
              <a:t>GTT Mitigação; </a:t>
            </a:r>
            <a:endParaRPr lang="en-US" sz="1600" dirty="0">
              <a:ea typeface="+mn-lt"/>
              <a:cs typeface="+mn-lt"/>
            </a:endParaRPr>
          </a:p>
          <a:p>
            <a:pPr marL="285750" indent="-285750" algn="just">
              <a:lnSpc>
                <a:spcPct val="107000"/>
              </a:lnSpc>
              <a:buFont typeface="Arial"/>
              <a:buChar char="•"/>
            </a:pPr>
            <a:r>
              <a:rPr lang="pt-BR" sz="1600" dirty="0">
                <a:ea typeface="+mn-lt"/>
                <a:cs typeface="+mn-lt"/>
              </a:rPr>
              <a:t>GTT Adaptação; </a:t>
            </a:r>
            <a:endParaRPr lang="en-US" sz="1600" dirty="0">
              <a:ea typeface="+mn-lt"/>
              <a:cs typeface="+mn-lt"/>
            </a:endParaRPr>
          </a:p>
          <a:p>
            <a:pPr marL="285750" indent="-285750" algn="just">
              <a:lnSpc>
                <a:spcPct val="107000"/>
              </a:lnSpc>
              <a:buFont typeface="Arial"/>
              <a:buChar char="•"/>
            </a:pPr>
            <a:r>
              <a:rPr lang="pt-BR" sz="1600" dirty="0">
                <a:ea typeface="+mn-lt"/>
                <a:cs typeface="+mn-lt"/>
              </a:rPr>
              <a:t>GTT SBCE. </a:t>
            </a:r>
            <a:endParaRPr lang="en-US" sz="1600" dirty="0">
              <a:ea typeface="+mn-lt"/>
              <a:cs typeface="+mn-lt"/>
            </a:endParaRPr>
          </a:p>
          <a:p>
            <a:pPr marL="285750" indent="-285750" algn="just">
              <a:lnSpc>
                <a:spcPct val="107000"/>
              </a:lnSpc>
              <a:buFont typeface="Arial"/>
              <a:buChar char="•"/>
            </a:pPr>
            <a:endParaRPr lang="pt-BR" sz="1600" dirty="0">
              <a:ea typeface="+mn-lt"/>
              <a:cs typeface="+mn-lt"/>
            </a:endParaRPr>
          </a:p>
          <a:p>
            <a:pPr algn="just">
              <a:lnSpc>
                <a:spcPct val="107000"/>
              </a:lnSpc>
            </a:pPr>
            <a:r>
              <a:rPr lang="pt-BR" sz="1600" dirty="0">
                <a:ea typeface="+mn-lt"/>
                <a:cs typeface="+mn-lt"/>
              </a:rPr>
              <a:t>Neste documento você encontrará um resumo de todos os eventos realizados no âmbito dos </a:t>
            </a:r>
            <a:r>
              <a:rPr lang="pt-BR" sz="1600" dirty="0" err="1">
                <a:ea typeface="+mn-lt"/>
                <a:cs typeface="+mn-lt"/>
              </a:rPr>
              <a:t>GTTs</a:t>
            </a:r>
            <a:r>
              <a:rPr lang="pt-BR" sz="1600" dirty="0">
                <a:ea typeface="+mn-lt"/>
                <a:cs typeface="+mn-lt"/>
              </a:rPr>
              <a:t> e decorrentes deles, atualizado até o dia 12 de junho de 2024.</a:t>
            </a:r>
            <a:endParaRPr lang="en-US" sz="1600" dirty="0">
              <a:latin typeface="Calibri"/>
              <a:cs typeface="Calibri"/>
            </a:endParaRPr>
          </a:p>
          <a:p>
            <a:pPr marL="285750" indent="-285750" algn="just">
              <a:lnSpc>
                <a:spcPct val="107000"/>
              </a:lnSpc>
              <a:buFont typeface="Arial"/>
              <a:buChar char="•"/>
            </a:pPr>
            <a:endParaRPr lang="pt-BR"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849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EA795-CC96-224D-744F-1545C9EA4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DD6D6BB-7119-759D-9278-A2BE2536B578}"/>
              </a:ext>
            </a:extLst>
          </p:cNvPr>
          <p:cNvSpPr txBox="1"/>
          <p:nvPr/>
        </p:nvSpPr>
        <p:spPr>
          <a:xfrm>
            <a:off x="702730" y="464422"/>
            <a:ext cx="372851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pt-BR" sz="5400" b="1" dirty="0">
                <a:solidFill>
                  <a:srgbClr val="00787E"/>
                </a:solidFill>
                <a:latin typeface="Barlow ExtraBold"/>
              </a:rPr>
              <a:t>GTT PNMC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6D547FC1-C4DE-FECE-0B7D-DF7F9D1E3B7F}"/>
              </a:ext>
            </a:extLst>
          </p:cNvPr>
          <p:cNvGrpSpPr/>
          <p:nvPr/>
        </p:nvGrpSpPr>
        <p:grpSpPr>
          <a:xfrm>
            <a:off x="0" y="6737057"/>
            <a:ext cx="12203995" cy="144000"/>
            <a:chOff x="7878657" y="0"/>
            <a:chExt cx="4074725" cy="91723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96E8F3E7-11C9-4BE3-4534-9CA9A29B6838}"/>
                </a:ext>
              </a:extLst>
            </p:cNvPr>
            <p:cNvGrpSpPr/>
            <p:nvPr/>
          </p:nvGrpSpPr>
          <p:grpSpPr>
            <a:xfrm>
              <a:off x="7878657" y="0"/>
              <a:ext cx="3056046" cy="91723"/>
              <a:chOff x="7772400" y="1164320"/>
              <a:chExt cx="4419600" cy="221845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A7A5776-733F-14DA-6BD4-0D988392C65B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3787322-471B-2AE7-636A-67337807A2A8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CF57EB7C-D43A-CC11-1405-39A2FFE64D66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414FBDFB-37BE-CE4D-54FB-8512C0D531CC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7E349844-7DB0-2FD2-88B8-4A9D1AF5C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82" y="6194232"/>
            <a:ext cx="2468530" cy="530136"/>
          </a:xfrm>
          <a:prstGeom prst="rect">
            <a:avLst/>
          </a:prstGeom>
        </p:spPr>
      </p:pic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C7E1E573-A80F-6B8D-9FB3-409876CAB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983998"/>
              </p:ext>
            </p:extLst>
          </p:nvPr>
        </p:nvGraphicFramePr>
        <p:xfrm>
          <a:off x="1244278" y="1523999"/>
          <a:ext cx="9775841" cy="397470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75707">
                  <a:extLst>
                    <a:ext uri="{9D8B030D-6E8A-4147-A177-3AD203B41FA5}">
                      <a16:colId xmlns:a16="http://schemas.microsoft.com/office/drawing/2014/main" val="1864621022"/>
                    </a:ext>
                  </a:extLst>
                </a:gridCol>
                <a:gridCol w="2041992">
                  <a:extLst>
                    <a:ext uri="{9D8B030D-6E8A-4147-A177-3AD203B41FA5}">
                      <a16:colId xmlns:a16="http://schemas.microsoft.com/office/drawing/2014/main" val="1981332776"/>
                    </a:ext>
                  </a:extLst>
                </a:gridCol>
                <a:gridCol w="2218859">
                  <a:extLst>
                    <a:ext uri="{9D8B030D-6E8A-4147-A177-3AD203B41FA5}">
                      <a16:colId xmlns:a16="http://schemas.microsoft.com/office/drawing/2014/main" val="523628032"/>
                    </a:ext>
                  </a:extLst>
                </a:gridCol>
                <a:gridCol w="3939283">
                  <a:extLst>
                    <a:ext uri="{9D8B030D-6E8A-4147-A177-3AD203B41FA5}">
                      <a16:colId xmlns:a16="http://schemas.microsoft.com/office/drawing/2014/main" val="3561296021"/>
                    </a:ext>
                  </a:extLst>
                </a:gridCol>
              </a:tblGrid>
              <a:tr h="20118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b="1" dirty="0">
                          <a:effectLst/>
                          <a:highlight>
                            <a:srgbClr val="A6C9EC"/>
                          </a:highlight>
                        </a:rPr>
                        <a:t>Resumo dos Grupos Técnicos </a:t>
                      </a:r>
                      <a:r>
                        <a:rPr lang="pt-BR" sz="1200" b="1" dirty="0" err="1">
                          <a:effectLst/>
                          <a:highlight>
                            <a:srgbClr val="A6C9EC"/>
                          </a:highlight>
                        </a:rPr>
                        <a:t>Tempórários</a:t>
                      </a:r>
                      <a:r>
                        <a:rPr lang="pt-BR" sz="1200" b="1" dirty="0">
                          <a:effectLst/>
                          <a:highlight>
                            <a:srgbClr val="A6C9EC"/>
                          </a:highlight>
                        </a:rPr>
                        <a:t> (GTT) - Política Nacional sobre Mudança do Clima (PNMC)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9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699797"/>
                  </a:ext>
                </a:extLst>
              </a:tr>
              <a:tr h="19279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dirty="0">
                          <a:effectLst/>
                          <a:highlight>
                            <a:srgbClr val="DAE9F8"/>
                          </a:highlight>
                        </a:rPr>
                        <a:t>Evento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dirty="0">
                          <a:effectLst/>
                          <a:highlight>
                            <a:srgbClr val="DAE9F8"/>
                          </a:highlight>
                        </a:rPr>
                        <a:t>Data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dirty="0">
                          <a:effectLst/>
                          <a:highlight>
                            <a:srgbClr val="DAE9F8"/>
                          </a:highlight>
                          <a:latin typeface="Aptos Narrow"/>
                        </a:rPr>
                        <a:t>Local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dirty="0">
                          <a:effectLst/>
                          <a:highlight>
                            <a:srgbClr val="DAE9F8"/>
                          </a:highlight>
                          <a:latin typeface="Aptos Narrow"/>
                        </a:rPr>
                        <a:t>Agenda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640838"/>
                  </a:ext>
                </a:extLst>
              </a:tr>
              <a:tr h="5783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23 de novembro de 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407, Palácio do Planalto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Abertura dos trabalhos e apresentação dos membros; informações gerais e nivelamento sobre o GTT PNMC; aprovação do Plano de Trabalho deste GTT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419718"/>
                  </a:ext>
                </a:extLst>
              </a:tr>
              <a:tr h="712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2ª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15 de dezembro de 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Conhecimento da estrutura atual da PNMC e conteúdo; apresentação de benchmarking internacional sobre as melhores práticas em leis climáticas; brainstorming: o que uma política climática deve conter?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608517"/>
                  </a:ext>
                </a:extLst>
              </a:tr>
              <a:tr h="4442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3ª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17 de janeiro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 err="1">
                          <a:effectLst/>
                        </a:rPr>
                        <a:t>Braisntorming</a:t>
                      </a:r>
                      <a:r>
                        <a:rPr lang="pt-BR" sz="1100" dirty="0">
                          <a:effectLst/>
                        </a:rPr>
                        <a:t>: objetivos da PNMC, conceitos, definições, princípios e diretrizes de uma política climática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335280"/>
                  </a:ext>
                </a:extLst>
              </a:tr>
              <a:tr h="3688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4ª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31 de janeiro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err="1">
                          <a:effectLst/>
                        </a:rPr>
                        <a:t>Braisntorming</a:t>
                      </a:r>
                      <a:r>
                        <a:rPr lang="pt-BR" sz="1100" dirty="0">
                          <a:effectLst/>
                        </a:rPr>
                        <a:t>: instrumentos de implementação, governança e monitoramento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048369"/>
                  </a:ext>
                </a:extLst>
              </a:tr>
              <a:tr h="5783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5ª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23 de fevereiro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err="1">
                          <a:effectLst/>
                        </a:rPr>
                        <a:t>Braisntorming</a:t>
                      </a:r>
                      <a:r>
                        <a:rPr lang="pt-BR" sz="1100" dirty="0">
                          <a:effectLst/>
                        </a:rPr>
                        <a:t>: instrumentos de implementação, governança e monitoramento (continuação); proposta de alteração do Plano de Trabalho; auditoria do TCU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6964087"/>
                  </a:ext>
                </a:extLst>
              </a:tr>
              <a:tr h="3688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6ª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6 de março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err="1">
                          <a:effectLst/>
                        </a:rPr>
                        <a:t>Braisntorming</a:t>
                      </a:r>
                      <a:r>
                        <a:rPr lang="pt-BR" sz="1100" dirty="0">
                          <a:effectLst/>
                        </a:rPr>
                        <a:t>: instrumentos de implementação, governança e monitoramento (continuação)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043224"/>
                  </a:ext>
                </a:extLst>
              </a:tr>
              <a:tr h="3688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7ª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20 de março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Apresentação da proposta do anteprojeto de lei da nova PNMC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85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40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EA795-CC96-224D-744F-1545C9EA4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DD6D6BB-7119-759D-9278-A2BE2536B578}"/>
              </a:ext>
            </a:extLst>
          </p:cNvPr>
          <p:cNvSpPr txBox="1"/>
          <p:nvPr/>
        </p:nvSpPr>
        <p:spPr>
          <a:xfrm>
            <a:off x="702730" y="464422"/>
            <a:ext cx="372851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pt-BR" sz="5400" b="1" dirty="0">
                <a:solidFill>
                  <a:srgbClr val="00787E"/>
                </a:solidFill>
                <a:latin typeface="Barlow ExtraBold"/>
              </a:rPr>
              <a:t>GTT PNMC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6D547FC1-C4DE-FECE-0B7D-DF7F9D1E3B7F}"/>
              </a:ext>
            </a:extLst>
          </p:cNvPr>
          <p:cNvGrpSpPr/>
          <p:nvPr/>
        </p:nvGrpSpPr>
        <p:grpSpPr>
          <a:xfrm>
            <a:off x="0" y="6737057"/>
            <a:ext cx="12203995" cy="144000"/>
            <a:chOff x="7878657" y="0"/>
            <a:chExt cx="4074725" cy="91723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96E8F3E7-11C9-4BE3-4534-9CA9A29B6838}"/>
                </a:ext>
              </a:extLst>
            </p:cNvPr>
            <p:cNvGrpSpPr/>
            <p:nvPr/>
          </p:nvGrpSpPr>
          <p:grpSpPr>
            <a:xfrm>
              <a:off x="7878657" y="0"/>
              <a:ext cx="3056046" cy="91723"/>
              <a:chOff x="7772400" y="1164320"/>
              <a:chExt cx="4419600" cy="221845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A7A5776-733F-14DA-6BD4-0D988392C65B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3787322-471B-2AE7-636A-67337807A2A8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CF57EB7C-D43A-CC11-1405-39A2FFE64D66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414FBDFB-37BE-CE4D-54FB-8512C0D531CC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7E349844-7DB0-2FD2-88B8-4A9D1AF5C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82" y="6194232"/>
            <a:ext cx="2468530" cy="530136"/>
          </a:xfrm>
          <a:prstGeom prst="rect">
            <a:avLst/>
          </a:prstGeom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45876708-831B-D724-9BD2-B2DD3DD6D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115880"/>
              </p:ext>
            </p:extLst>
          </p:nvPr>
        </p:nvGraphicFramePr>
        <p:xfrm>
          <a:off x="1263569" y="1514354"/>
          <a:ext cx="9754917" cy="441007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72338">
                  <a:extLst>
                    <a:ext uri="{9D8B030D-6E8A-4147-A177-3AD203B41FA5}">
                      <a16:colId xmlns:a16="http://schemas.microsoft.com/office/drawing/2014/main" val="522767806"/>
                    </a:ext>
                  </a:extLst>
                </a:gridCol>
                <a:gridCol w="2037622">
                  <a:extLst>
                    <a:ext uri="{9D8B030D-6E8A-4147-A177-3AD203B41FA5}">
                      <a16:colId xmlns:a16="http://schemas.microsoft.com/office/drawing/2014/main" val="2511712313"/>
                    </a:ext>
                  </a:extLst>
                </a:gridCol>
                <a:gridCol w="2214109">
                  <a:extLst>
                    <a:ext uri="{9D8B030D-6E8A-4147-A177-3AD203B41FA5}">
                      <a16:colId xmlns:a16="http://schemas.microsoft.com/office/drawing/2014/main" val="1157031607"/>
                    </a:ext>
                  </a:extLst>
                </a:gridCol>
                <a:gridCol w="3930848">
                  <a:extLst>
                    <a:ext uri="{9D8B030D-6E8A-4147-A177-3AD203B41FA5}">
                      <a16:colId xmlns:a16="http://schemas.microsoft.com/office/drawing/2014/main" val="487510713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8ª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3 de abril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735,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Continuação da discussão sobre a proposta do anteprojeto de lei da nova PNMC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40148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9ª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17 de abril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824,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Continuação da discussão sobre a proposta do anteprojeto de lei da nova PNMC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09526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10ª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24 de abril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824,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Continuação da discussão sobre a proposta do anteprojeto de lei da nova PNMC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5949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11ª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3 de maio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735,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Continuação da discussão sobre a proposta do anteprojeto de lei da nova PNMC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45016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12ª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8 de maio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Continuação da discussão sobre a proposta do anteprojeto de lei da nova PNMC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12038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13ª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15 de maio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Continuação da discussão sobre a proposta do anteprojeto de lei da nova PNMC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571877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14ª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22 de maio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Finalização da discussão sobre a proposta do anteprojeto de lei da nova PNMC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007152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15ª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>
                          <a:effectLst/>
                        </a:rPr>
                        <a:t>12 de junho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735,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Finalização da discussão sobre a proposta do anteprojeto de lei da nova PNMC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0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16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EA795-CC96-224D-744F-1545C9EA4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DD6D6BB-7119-759D-9278-A2BE2536B578}"/>
              </a:ext>
            </a:extLst>
          </p:cNvPr>
          <p:cNvSpPr txBox="1"/>
          <p:nvPr/>
        </p:nvSpPr>
        <p:spPr>
          <a:xfrm>
            <a:off x="702730" y="464422"/>
            <a:ext cx="521393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pt-BR" sz="5400" b="1" dirty="0">
                <a:solidFill>
                  <a:srgbClr val="00787E"/>
                </a:solidFill>
                <a:latin typeface="Barlow ExtraBold"/>
              </a:rPr>
              <a:t>GTT MITIGAÇÃO</a:t>
            </a:r>
            <a:endParaRPr lang="pt-BR" dirty="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6D547FC1-C4DE-FECE-0B7D-DF7F9D1E3B7F}"/>
              </a:ext>
            </a:extLst>
          </p:cNvPr>
          <p:cNvGrpSpPr/>
          <p:nvPr/>
        </p:nvGrpSpPr>
        <p:grpSpPr>
          <a:xfrm>
            <a:off x="0" y="6737057"/>
            <a:ext cx="12203995" cy="144000"/>
            <a:chOff x="7878657" y="0"/>
            <a:chExt cx="4074725" cy="91723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96E8F3E7-11C9-4BE3-4534-9CA9A29B6838}"/>
                </a:ext>
              </a:extLst>
            </p:cNvPr>
            <p:cNvGrpSpPr/>
            <p:nvPr/>
          </p:nvGrpSpPr>
          <p:grpSpPr>
            <a:xfrm>
              <a:off x="7878657" y="0"/>
              <a:ext cx="3056046" cy="91723"/>
              <a:chOff x="7772400" y="1164320"/>
              <a:chExt cx="4419600" cy="221845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A7A5776-733F-14DA-6BD4-0D988392C65B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3787322-471B-2AE7-636A-67337807A2A8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CF57EB7C-D43A-CC11-1405-39A2FFE64D66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414FBDFB-37BE-CE4D-54FB-8512C0D531CC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7E349844-7DB0-2FD2-88B8-4A9D1AF5C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82" y="6194232"/>
            <a:ext cx="2468530" cy="530136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80AD207F-37A2-6F9F-1176-1B4F58C69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7451"/>
              </p:ext>
            </p:extLst>
          </p:nvPr>
        </p:nvGraphicFramePr>
        <p:xfrm>
          <a:off x="1089949" y="1388962"/>
          <a:ext cx="10483034" cy="46896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73441">
                  <a:extLst>
                    <a:ext uri="{9D8B030D-6E8A-4147-A177-3AD203B41FA5}">
                      <a16:colId xmlns:a16="http://schemas.microsoft.com/office/drawing/2014/main" val="3077437049"/>
                    </a:ext>
                  </a:extLst>
                </a:gridCol>
                <a:gridCol w="1595547">
                  <a:extLst>
                    <a:ext uri="{9D8B030D-6E8A-4147-A177-3AD203B41FA5}">
                      <a16:colId xmlns:a16="http://schemas.microsoft.com/office/drawing/2014/main" val="266611474"/>
                    </a:ext>
                  </a:extLst>
                </a:gridCol>
                <a:gridCol w="2351335">
                  <a:extLst>
                    <a:ext uri="{9D8B030D-6E8A-4147-A177-3AD203B41FA5}">
                      <a16:colId xmlns:a16="http://schemas.microsoft.com/office/drawing/2014/main" val="1682331480"/>
                    </a:ext>
                  </a:extLst>
                </a:gridCol>
                <a:gridCol w="4562711">
                  <a:extLst>
                    <a:ext uri="{9D8B030D-6E8A-4147-A177-3AD203B41FA5}">
                      <a16:colId xmlns:a16="http://schemas.microsoft.com/office/drawing/2014/main" val="850991575"/>
                    </a:ext>
                  </a:extLst>
                </a:gridCol>
              </a:tblGrid>
              <a:tr h="21298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b="1" dirty="0">
                          <a:effectLst/>
                          <a:highlight>
                            <a:srgbClr val="A6C9EC"/>
                          </a:highlight>
                        </a:rPr>
                        <a:t>Resumo dos Grupos Técnicos </a:t>
                      </a:r>
                      <a:r>
                        <a:rPr lang="pt-BR" sz="1200" b="1" dirty="0" err="1">
                          <a:effectLst/>
                          <a:highlight>
                            <a:srgbClr val="A6C9EC"/>
                          </a:highlight>
                        </a:rPr>
                        <a:t>Tempórários</a:t>
                      </a:r>
                      <a:r>
                        <a:rPr lang="pt-BR" sz="1200" b="1" dirty="0">
                          <a:effectLst/>
                          <a:highlight>
                            <a:srgbClr val="A6C9EC"/>
                          </a:highlight>
                        </a:rPr>
                        <a:t> (GTT) - Mitigação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9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368416"/>
                  </a:ext>
                </a:extLst>
              </a:tr>
              <a:tr h="2129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dirty="0">
                          <a:effectLst/>
                          <a:highlight>
                            <a:srgbClr val="DAE9F8"/>
                          </a:highlight>
                        </a:rPr>
                        <a:t>Evento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dirty="0">
                          <a:effectLst/>
                          <a:highlight>
                            <a:srgbClr val="DAE9F8"/>
                          </a:highlight>
                        </a:rPr>
                        <a:t>Data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dirty="0">
                          <a:effectLst/>
                          <a:highlight>
                            <a:srgbClr val="DAE9F8"/>
                          </a:highlight>
                          <a:latin typeface="Aptos Narrow"/>
                        </a:rPr>
                        <a:t>Local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dirty="0">
                          <a:effectLst/>
                          <a:highlight>
                            <a:srgbClr val="DAE9F8"/>
                          </a:highlight>
                          <a:latin typeface="Aptos Narrow"/>
                        </a:rPr>
                        <a:t>Agenda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68349"/>
                  </a:ext>
                </a:extLst>
              </a:tr>
              <a:tr h="6945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1ª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14 de novembro de 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Abertura dos trabalhos do GTT/Mitigação e apresentação dos membros; apresentação da metodologia do Plano Clima - Mitigação e da estrutura preliminar da Estratégia Nacional de Mitigação; Apresentação da estrutura da Oficina "Trajetória de Emissões GEE e Projeções 2024-2035"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964807"/>
                  </a:ext>
                </a:extLst>
              </a:tr>
              <a:tr h="4167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Oficina - Trajetórias de Emissões de GEE e Projeções 2024-2035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21 e 22 de novembro de 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Auditório Renato Archer, Ministério da Ciência, Tecnologia e Inovação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Debate e deliberação técnica acerca da estratégia de mitigação brasileira, suas trajetórias e metas de emissões GEE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31049"/>
                  </a:ext>
                </a:extLst>
              </a:tr>
              <a:tr h="34262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2ª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20 de dezembro de 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Aprovação do Plano de Trabalho atualizado; debate sobre diretrizes, princípios e prioridades nacionais de mitigação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073955"/>
                  </a:ext>
                </a:extLst>
              </a:tr>
              <a:tr h="5556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Oficina - Trajetórias de Mitigação no Setor de Mudança do Uso da Terra  e Florestas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6 de fevereiro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ENAP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Debate e deliberação técnica acerca da estratégia de mitigação brasileira no setor de mudança do uso da terra e floresta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723062"/>
                  </a:ext>
                </a:extLst>
              </a:tr>
              <a:tr h="10278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3ª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5 de abril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735,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Apresentação, deliberação e discussão acerca das seções "Contexto e trajetória recente de emissões" e "Princípios, diretrizes e prioridades nacionais de mitigação" da Estratégia Nacional de Mitigação; Apresentação da metodologia e do cronograma de consulta ao setor privado e à sociedade civil elaborado pela FGV; informes sobre o trabalho de modelagem e estimativas da trajetória de emissões realizado pela equipe do CENERGIA/COPPE/UFRJ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81800"/>
                  </a:ext>
                </a:extLst>
              </a:tr>
              <a:tr h="9630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4ª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16 de maio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824,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dirty="0">
                          <a:effectLst/>
                        </a:rPr>
                        <a:t>Continuação do debate sobre as seções; apresentação dos pontos focais, da metodologia e do cronograma tentativo para a elaboração dos Planos Setoriais de Mitigação; apresentação e validação da programação do evento para construção da Estratégia Nacional de Mitigação (ENM); informes sobre o trabalho de modelagem e estimativas da trajetória de emissões realizado pela equipe do CENERGIA/COPPE/UFRJ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05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85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EA795-CC96-224D-744F-1545C9EA4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DD6D6BB-7119-759D-9278-A2BE2536B578}"/>
              </a:ext>
            </a:extLst>
          </p:cNvPr>
          <p:cNvSpPr txBox="1"/>
          <p:nvPr/>
        </p:nvSpPr>
        <p:spPr>
          <a:xfrm>
            <a:off x="702730" y="464422"/>
            <a:ext cx="562869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pt-BR" sz="5400" b="1" dirty="0">
                <a:solidFill>
                  <a:srgbClr val="00787E"/>
                </a:solidFill>
                <a:latin typeface="Barlow ExtraBold"/>
              </a:rPr>
              <a:t>GTT ADAPTAÇÃO</a:t>
            </a:r>
            <a:endParaRPr lang="pt-BR" dirty="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6D547FC1-C4DE-FECE-0B7D-DF7F9D1E3B7F}"/>
              </a:ext>
            </a:extLst>
          </p:cNvPr>
          <p:cNvGrpSpPr/>
          <p:nvPr/>
        </p:nvGrpSpPr>
        <p:grpSpPr>
          <a:xfrm>
            <a:off x="0" y="6737057"/>
            <a:ext cx="12203995" cy="144000"/>
            <a:chOff x="7878657" y="0"/>
            <a:chExt cx="4074725" cy="91723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96E8F3E7-11C9-4BE3-4534-9CA9A29B6838}"/>
                </a:ext>
              </a:extLst>
            </p:cNvPr>
            <p:cNvGrpSpPr/>
            <p:nvPr/>
          </p:nvGrpSpPr>
          <p:grpSpPr>
            <a:xfrm>
              <a:off x="7878657" y="0"/>
              <a:ext cx="3056046" cy="91723"/>
              <a:chOff x="7772400" y="1164320"/>
              <a:chExt cx="4419600" cy="221845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A7A5776-733F-14DA-6BD4-0D988392C65B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3787322-471B-2AE7-636A-67337807A2A8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CF57EB7C-D43A-CC11-1405-39A2FFE64D66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414FBDFB-37BE-CE4D-54FB-8512C0D531CC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7E349844-7DB0-2FD2-88B8-4A9D1AF5C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82" y="6194232"/>
            <a:ext cx="2468530" cy="530136"/>
          </a:xfrm>
          <a:prstGeom prst="rect">
            <a:avLst/>
          </a:prstGeom>
        </p:spPr>
      </p:pic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A7FE880F-E5E9-ED3D-B265-B6C058B06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533386"/>
              </p:ext>
            </p:extLst>
          </p:nvPr>
        </p:nvGraphicFramePr>
        <p:xfrm>
          <a:off x="1051046" y="1328074"/>
          <a:ext cx="10505846" cy="46834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1685">
                  <a:extLst>
                    <a:ext uri="{9D8B030D-6E8A-4147-A177-3AD203B41FA5}">
                      <a16:colId xmlns:a16="http://schemas.microsoft.com/office/drawing/2014/main" val="3675761001"/>
                    </a:ext>
                  </a:extLst>
                </a:gridCol>
                <a:gridCol w="1676184">
                  <a:extLst>
                    <a:ext uri="{9D8B030D-6E8A-4147-A177-3AD203B41FA5}">
                      <a16:colId xmlns:a16="http://schemas.microsoft.com/office/drawing/2014/main" val="947508861"/>
                    </a:ext>
                  </a:extLst>
                </a:gridCol>
                <a:gridCol w="2402090">
                  <a:extLst>
                    <a:ext uri="{9D8B030D-6E8A-4147-A177-3AD203B41FA5}">
                      <a16:colId xmlns:a16="http://schemas.microsoft.com/office/drawing/2014/main" val="280370917"/>
                    </a:ext>
                  </a:extLst>
                </a:gridCol>
                <a:gridCol w="3985887">
                  <a:extLst>
                    <a:ext uri="{9D8B030D-6E8A-4147-A177-3AD203B41FA5}">
                      <a16:colId xmlns:a16="http://schemas.microsoft.com/office/drawing/2014/main" val="4258574855"/>
                    </a:ext>
                  </a:extLst>
                </a:gridCol>
              </a:tblGrid>
              <a:tr h="22720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effectLst/>
                          <a:highlight>
                            <a:srgbClr val="A6C9EC"/>
                          </a:highlight>
                        </a:rPr>
                        <a:t>Resumo dos Grupos Técnicos Tempórários (GTT) -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9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38828"/>
                  </a:ext>
                </a:extLst>
              </a:tr>
              <a:tr h="2272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effectLst/>
                          <a:highlight>
                            <a:srgbClr val="DAE9F8"/>
                          </a:highlight>
                        </a:rPr>
                        <a:t>Evento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effectLst/>
                          <a:highlight>
                            <a:srgbClr val="DAE9F8"/>
                          </a:highlight>
                        </a:rPr>
                        <a:t>Data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effectLst/>
                          <a:highlight>
                            <a:srgbClr val="DAE9F8"/>
                          </a:highlight>
                          <a:latin typeface="Aptos Narrow" panose="020B0004020202020204" pitchFamily="34" charset="0"/>
                        </a:rPr>
                        <a:t>Local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effectLst/>
                          <a:highlight>
                            <a:srgbClr val="DAE9F8"/>
                          </a:highlight>
                          <a:latin typeface="Aptos Narrow" panose="020B0004020202020204" pitchFamily="34" charset="0"/>
                        </a:rPr>
                        <a:t>Agenda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479962"/>
                  </a:ext>
                </a:extLst>
              </a:tr>
              <a:tr h="7013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1ª Reunião de estruturação para o GTT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 de novembro de 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Auditório Ipê Amarelo,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Apresentação "Por que o Brasil precisa de um Plano de Adaptação?"; trajetória da Agenda Nacional de Adaptação ; histórico do Plano Nacional de Adaptação (PNA); apresentação da proposta do Plano de Trabalho do Plano Clima Adaptação.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960103"/>
                  </a:ext>
                </a:extLst>
              </a:tr>
              <a:tr h="8791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2ª Reunião de estruturação para o GTT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8 de novembro de 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Auditório Ipê Amarelo,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Apresentações sobre o Painel Intergovernamental sobre Mudança do Clima (IPCC); sobre o Instituto Nacional de Pesquisas Espaciais (INPE); sobre a definição de conceitos sobre mudanças climáticas; sobre o Plano Clima Adaptação e seus panos setoriais; sobre a plataforma Adapta-Brasil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339343"/>
                  </a:ext>
                </a:extLst>
              </a:tr>
              <a:tr h="3655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3ª Reunião de estruturação para o GTT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13 de novembro de 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Discussão do mapa de atores; organização do espaço virtual de trabalho; reuniões bilaterais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215695"/>
                  </a:ext>
                </a:extLst>
              </a:tr>
              <a:tr h="13039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1ª Reunião - Plano Clima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19 de dezembro de 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Abertura dos trabalhos do GTT/Adaptação e apresentação dos membros; informes sobre a COP 28 e Perspectivas do Brsil como Presidente do G20; apresentação e aprovação do Plano de Trabalho; apresentação da estrutura da Estratégia Geral e Adaptação, e apresentação dos capítulos 4 (contexto), 5 (IVA) e 6 (objetivos, visão e princípios) do Plano Clima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00027"/>
                  </a:ext>
                </a:extLst>
              </a:tr>
              <a:tr h="8791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Oficina 1 - Estratégia Geral de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25 e 26 de janeiro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Escola Nacional de Administração Pública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Validação do texto do capítulo 4 e 5 (respectivamente contexto e IVA), discussão do capítulo 6 (objetivos, princípios e metas transversais); discussão sobre os eixos transversais norteadores do Plano Clima Adaptação; validação do processo e do template das estratégias setoriais.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362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96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EA795-CC96-224D-744F-1545C9EA4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DD6D6BB-7119-759D-9278-A2BE2536B578}"/>
              </a:ext>
            </a:extLst>
          </p:cNvPr>
          <p:cNvSpPr txBox="1"/>
          <p:nvPr/>
        </p:nvSpPr>
        <p:spPr>
          <a:xfrm>
            <a:off x="702730" y="464422"/>
            <a:ext cx="562869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pt-BR" sz="5400" b="1" dirty="0">
                <a:solidFill>
                  <a:srgbClr val="00787E"/>
                </a:solidFill>
                <a:latin typeface="Barlow ExtraBold"/>
              </a:rPr>
              <a:t>GTT ADAPTAÇÃO</a:t>
            </a:r>
            <a:endParaRPr lang="pt-BR" dirty="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6D547FC1-C4DE-FECE-0B7D-DF7F9D1E3B7F}"/>
              </a:ext>
            </a:extLst>
          </p:cNvPr>
          <p:cNvGrpSpPr/>
          <p:nvPr/>
        </p:nvGrpSpPr>
        <p:grpSpPr>
          <a:xfrm>
            <a:off x="0" y="6737057"/>
            <a:ext cx="12203995" cy="144000"/>
            <a:chOff x="7878657" y="0"/>
            <a:chExt cx="4074725" cy="91723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96E8F3E7-11C9-4BE3-4534-9CA9A29B6838}"/>
                </a:ext>
              </a:extLst>
            </p:cNvPr>
            <p:cNvGrpSpPr/>
            <p:nvPr/>
          </p:nvGrpSpPr>
          <p:grpSpPr>
            <a:xfrm>
              <a:off x="7878657" y="0"/>
              <a:ext cx="3056046" cy="91723"/>
              <a:chOff x="7772400" y="1164320"/>
              <a:chExt cx="4419600" cy="221845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A7A5776-733F-14DA-6BD4-0D988392C65B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3787322-471B-2AE7-636A-67337807A2A8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CF57EB7C-D43A-CC11-1405-39A2FFE64D66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414FBDFB-37BE-CE4D-54FB-8512C0D531CC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7E349844-7DB0-2FD2-88B8-4A9D1AF5C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82" y="6194232"/>
            <a:ext cx="2468530" cy="530136"/>
          </a:xfrm>
          <a:prstGeom prst="rect">
            <a:avLst/>
          </a:prstGeom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4BC0EB1-60C3-01A7-F748-48747D892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431039"/>
              </p:ext>
            </p:extLst>
          </p:nvPr>
        </p:nvGraphicFramePr>
        <p:xfrm>
          <a:off x="1041400" y="1804987"/>
          <a:ext cx="10411919" cy="38400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16819">
                  <a:extLst>
                    <a:ext uri="{9D8B030D-6E8A-4147-A177-3AD203B41FA5}">
                      <a16:colId xmlns:a16="http://schemas.microsoft.com/office/drawing/2014/main" val="1368822625"/>
                    </a:ext>
                  </a:extLst>
                </a:gridCol>
                <a:gridCol w="1672177">
                  <a:extLst>
                    <a:ext uri="{9D8B030D-6E8A-4147-A177-3AD203B41FA5}">
                      <a16:colId xmlns:a16="http://schemas.microsoft.com/office/drawing/2014/main" val="3317377281"/>
                    </a:ext>
                  </a:extLst>
                </a:gridCol>
                <a:gridCol w="2377628">
                  <a:extLst>
                    <a:ext uri="{9D8B030D-6E8A-4147-A177-3AD203B41FA5}">
                      <a16:colId xmlns:a16="http://schemas.microsoft.com/office/drawing/2014/main" val="3043043577"/>
                    </a:ext>
                  </a:extLst>
                </a:gridCol>
                <a:gridCol w="3945295">
                  <a:extLst>
                    <a:ext uri="{9D8B030D-6E8A-4147-A177-3AD203B41FA5}">
                      <a16:colId xmlns:a16="http://schemas.microsoft.com/office/drawing/2014/main" val="2748263735"/>
                    </a:ext>
                  </a:extLst>
                </a:gridCol>
              </a:tblGrid>
              <a:tr h="6689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Oficina Setorial 1 - Planos Setoriais de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2 de fevereiro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Online via Teams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Atividade 1: qual a importância do setor/tema para o país?; Atividade 2: como estamos organizados?; Atividade 3: quais instrumentos temos?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303666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Oficina Setorial 2 - Planos Setoriais de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7 de março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ENAP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Elaboração do capítulo 2: impactos riscos e vulnerabilidades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698655"/>
                  </a:ext>
                </a:extLst>
              </a:tr>
              <a:tr h="13378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2ª Reunião - Plano Clima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22 de março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de Situação, Ministério do Meio Ambiente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Atualização do encaminhamento de reuniões anteriores; informes sobre a COP 28 e Perspectivas do Brsil como Presidente do G20; apresentação e aprovação do Plano de Trabalho; apresentação da estrutura da Estratégia Geral e Adaptação, e apresentação dos capítulos 4 (contexto), 5 (IVA) e 6 (objetivos, visão e princípios) do Plano Clima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578299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Oficina Setorial 3 - Planos Setoriais de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18 de abril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ENAP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Apresentação dos riscos e mapeamento de atores e identificação de instrumentos existentes parea enfrentar os riscos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910821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Webinário - Planos Setoriais de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23 de abril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Online via Teams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Elaboração do capítulo 3: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449607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Webinário - Planos Setoriais de Adaptação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23 de maio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Online via Teams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Introdução à Adaptação Baseada em Ecossistemas (AbE) para integração aos instrumentos de adaptação à mudança do clima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640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9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EA795-CC96-224D-744F-1545C9EA4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DD6D6BB-7119-759D-9278-A2BE2536B578}"/>
              </a:ext>
            </a:extLst>
          </p:cNvPr>
          <p:cNvSpPr txBox="1"/>
          <p:nvPr/>
        </p:nvSpPr>
        <p:spPr>
          <a:xfrm>
            <a:off x="702730" y="464422"/>
            <a:ext cx="326552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pt-BR" sz="5400" b="1" dirty="0">
                <a:solidFill>
                  <a:srgbClr val="00787E"/>
                </a:solidFill>
                <a:latin typeface="Barlow ExtraBold"/>
              </a:rPr>
              <a:t>GTT SBCE</a:t>
            </a:r>
            <a:endParaRPr lang="pt-BR" dirty="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6D547FC1-C4DE-FECE-0B7D-DF7F9D1E3B7F}"/>
              </a:ext>
            </a:extLst>
          </p:cNvPr>
          <p:cNvGrpSpPr/>
          <p:nvPr/>
        </p:nvGrpSpPr>
        <p:grpSpPr>
          <a:xfrm>
            <a:off x="0" y="6737057"/>
            <a:ext cx="12203995" cy="144000"/>
            <a:chOff x="7878657" y="0"/>
            <a:chExt cx="4074725" cy="91723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96E8F3E7-11C9-4BE3-4534-9CA9A29B6838}"/>
                </a:ext>
              </a:extLst>
            </p:cNvPr>
            <p:cNvGrpSpPr/>
            <p:nvPr/>
          </p:nvGrpSpPr>
          <p:grpSpPr>
            <a:xfrm>
              <a:off x="7878657" y="0"/>
              <a:ext cx="3056046" cy="91723"/>
              <a:chOff x="7772400" y="1164320"/>
              <a:chExt cx="4419600" cy="221845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A7A5776-733F-14DA-6BD4-0D988392C65B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3787322-471B-2AE7-636A-67337807A2A8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CF57EB7C-D43A-CC11-1405-39A2FFE64D66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414FBDFB-37BE-CE4D-54FB-8512C0D531CC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7E349844-7DB0-2FD2-88B8-4A9D1AF5C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82" y="6194232"/>
            <a:ext cx="2468530" cy="530136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16B06793-9470-3B00-77D7-D42A394F3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34333"/>
              </p:ext>
            </p:extLst>
          </p:nvPr>
        </p:nvGraphicFramePr>
        <p:xfrm>
          <a:off x="954911" y="1523999"/>
          <a:ext cx="10425012" cy="43111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39976">
                  <a:extLst>
                    <a:ext uri="{9D8B030D-6E8A-4147-A177-3AD203B41FA5}">
                      <a16:colId xmlns:a16="http://schemas.microsoft.com/office/drawing/2014/main" val="1708753947"/>
                    </a:ext>
                  </a:extLst>
                </a:gridCol>
                <a:gridCol w="2486473">
                  <a:extLst>
                    <a:ext uri="{9D8B030D-6E8A-4147-A177-3AD203B41FA5}">
                      <a16:colId xmlns:a16="http://schemas.microsoft.com/office/drawing/2014/main" val="419641137"/>
                    </a:ext>
                  </a:extLst>
                </a:gridCol>
                <a:gridCol w="2486473">
                  <a:extLst>
                    <a:ext uri="{9D8B030D-6E8A-4147-A177-3AD203B41FA5}">
                      <a16:colId xmlns:a16="http://schemas.microsoft.com/office/drawing/2014/main" val="3267206086"/>
                    </a:ext>
                  </a:extLst>
                </a:gridCol>
                <a:gridCol w="4312090">
                  <a:extLst>
                    <a:ext uri="{9D8B030D-6E8A-4147-A177-3AD203B41FA5}">
                      <a16:colId xmlns:a16="http://schemas.microsoft.com/office/drawing/2014/main" val="1727690341"/>
                    </a:ext>
                  </a:extLst>
                </a:gridCol>
              </a:tblGrid>
              <a:tr h="27092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effectLst/>
                          <a:highlight>
                            <a:srgbClr val="A6C9EC"/>
                          </a:highlight>
                        </a:rPr>
                        <a:t>Resumo dos Grupos Técnicos Tempórários (GTT) - Sistema Brasileiro de Comércio de Emissões (SBCE)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9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22005"/>
                  </a:ext>
                </a:extLst>
              </a:tr>
              <a:tr h="2709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effectLst/>
                          <a:highlight>
                            <a:srgbClr val="DAE9F8"/>
                          </a:highlight>
                        </a:rPr>
                        <a:t>Evento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effectLst/>
                          <a:highlight>
                            <a:srgbClr val="DAE9F8"/>
                          </a:highlight>
                        </a:rPr>
                        <a:t>Data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effectLst/>
                          <a:highlight>
                            <a:srgbClr val="DAE9F8"/>
                          </a:highlight>
                          <a:latin typeface="Aptos Narrow" panose="020B0004020202020204" pitchFamily="34" charset="0"/>
                        </a:rPr>
                        <a:t>Local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effectLst/>
                          <a:highlight>
                            <a:srgbClr val="DAE9F8"/>
                          </a:highlight>
                          <a:latin typeface="Aptos Narrow" panose="020B0004020202020204" pitchFamily="34" charset="0"/>
                        </a:rPr>
                        <a:t>Agenda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30724"/>
                  </a:ext>
                </a:extLst>
              </a:tr>
              <a:tr h="7538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18 de dezembro de 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R1 e R2, Ministério da Fazenda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Abertura dos trabalhos do GTT/SBCE e apresentação dos membros; base legal e informações sobre o GTT; apresentação do Plano de Trabalho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9835542"/>
                  </a:ext>
                </a:extLst>
              </a:tr>
              <a:tr h="7774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>
                          <a:effectLst/>
                        </a:rPr>
                        <a:t>2ª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16 de janeiro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R1 e R2, Ministério da Fazenda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Relato sobre tramitação e aprovação do Projeto de Lei nº2.148/2015 na Câmara; discussão sobre o Sistema de Registro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354151"/>
                  </a:ext>
                </a:extLst>
              </a:tr>
              <a:tr h="7774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>
                          <a:effectLst/>
                        </a:rPr>
                        <a:t>3ª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30 de janeiro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R1 e R2, Ministério da Fazenda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Discussão sobre as modificações realizadas pela Câmara dos Deputados no PL do SBCE; continuação da discussão sobre o Sistema de Registro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733893"/>
                  </a:ext>
                </a:extLst>
              </a:tr>
              <a:tr h="6125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>
                          <a:effectLst/>
                        </a:rPr>
                        <a:t>4ª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20 de fevereiro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R1 e R2, Ministério da Fazenda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Continuação da discussão sobre o Sistema de Registro; proposta de alteração do Plano de Trabalho aprovado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3217059"/>
                  </a:ext>
                </a:extLst>
              </a:tr>
              <a:tr h="8481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>
                          <a:effectLst/>
                        </a:rPr>
                        <a:t>5ª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5 de março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R1 e R2, Ministério da Fazenda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ITMOs, tramitação do PL, apresentação do Órgão Gestor do SBCE e apresentação de proposta de sistemática para ITMOs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345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35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EA795-CC96-224D-744F-1545C9EA4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DD6D6BB-7119-759D-9278-A2BE2536B578}"/>
              </a:ext>
            </a:extLst>
          </p:cNvPr>
          <p:cNvSpPr txBox="1"/>
          <p:nvPr/>
        </p:nvSpPr>
        <p:spPr>
          <a:xfrm>
            <a:off x="702730" y="464422"/>
            <a:ext cx="326552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pt-BR" sz="5400" b="1" dirty="0">
                <a:solidFill>
                  <a:srgbClr val="00787E"/>
                </a:solidFill>
                <a:latin typeface="Barlow ExtraBold"/>
              </a:rPr>
              <a:t>GTT SBCE</a:t>
            </a:r>
            <a:endParaRPr lang="pt-BR" dirty="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6D547FC1-C4DE-FECE-0B7D-DF7F9D1E3B7F}"/>
              </a:ext>
            </a:extLst>
          </p:cNvPr>
          <p:cNvGrpSpPr/>
          <p:nvPr/>
        </p:nvGrpSpPr>
        <p:grpSpPr>
          <a:xfrm>
            <a:off x="0" y="6737057"/>
            <a:ext cx="12203995" cy="144000"/>
            <a:chOff x="7878657" y="0"/>
            <a:chExt cx="4074725" cy="91723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96E8F3E7-11C9-4BE3-4534-9CA9A29B6838}"/>
                </a:ext>
              </a:extLst>
            </p:cNvPr>
            <p:cNvGrpSpPr/>
            <p:nvPr/>
          </p:nvGrpSpPr>
          <p:grpSpPr>
            <a:xfrm>
              <a:off x="7878657" y="0"/>
              <a:ext cx="3056046" cy="91723"/>
              <a:chOff x="7772400" y="1164320"/>
              <a:chExt cx="4419600" cy="221845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A7A5776-733F-14DA-6BD4-0D988392C65B}"/>
                  </a:ext>
                </a:extLst>
              </p:cNvPr>
              <p:cNvSpPr/>
              <p:nvPr/>
            </p:nvSpPr>
            <p:spPr>
              <a:xfrm flipV="1">
                <a:off x="10718800" y="1164320"/>
                <a:ext cx="1473200" cy="21998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3787322-471B-2AE7-636A-67337807A2A8}"/>
                  </a:ext>
                </a:extLst>
              </p:cNvPr>
              <p:cNvSpPr/>
              <p:nvPr/>
            </p:nvSpPr>
            <p:spPr>
              <a:xfrm flipV="1">
                <a:off x="9245600" y="1164320"/>
                <a:ext cx="1473200" cy="21998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CF57EB7C-D43A-CC11-1405-39A2FFE64D66}"/>
                  </a:ext>
                </a:extLst>
              </p:cNvPr>
              <p:cNvSpPr/>
              <p:nvPr/>
            </p:nvSpPr>
            <p:spPr>
              <a:xfrm flipV="1">
                <a:off x="7772400" y="1166185"/>
                <a:ext cx="1473200" cy="21998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414FBDFB-37BE-CE4D-54FB-8512C0D531CC}"/>
                </a:ext>
              </a:extLst>
            </p:cNvPr>
            <p:cNvSpPr/>
            <p:nvPr/>
          </p:nvSpPr>
          <p:spPr>
            <a:xfrm flipV="1">
              <a:off x="10934700" y="0"/>
              <a:ext cx="1018682" cy="90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rgbClr val="FF0000"/>
                </a:solidFill>
              </a:endParaRPr>
            </a:p>
          </p:txBody>
        </p:sp>
      </p:grp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7E349844-7DB0-2FD2-88B8-4A9D1AF5C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282" y="6194232"/>
            <a:ext cx="2468530" cy="530136"/>
          </a:xfrm>
          <a:prstGeom prst="rect">
            <a:avLst/>
          </a:prstGeom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9FFCBFD8-316F-52E5-64EC-D2D852ED7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4335"/>
              </p:ext>
            </p:extLst>
          </p:nvPr>
        </p:nvGraphicFramePr>
        <p:xfrm>
          <a:off x="964556" y="1842303"/>
          <a:ext cx="10373196" cy="40063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07505">
                  <a:extLst>
                    <a:ext uri="{9D8B030D-6E8A-4147-A177-3AD203B41FA5}">
                      <a16:colId xmlns:a16="http://schemas.microsoft.com/office/drawing/2014/main" val="81579397"/>
                    </a:ext>
                  </a:extLst>
                </a:gridCol>
                <a:gridCol w="1659698">
                  <a:extLst>
                    <a:ext uri="{9D8B030D-6E8A-4147-A177-3AD203B41FA5}">
                      <a16:colId xmlns:a16="http://schemas.microsoft.com/office/drawing/2014/main" val="4039550416"/>
                    </a:ext>
                  </a:extLst>
                </a:gridCol>
                <a:gridCol w="2327753">
                  <a:extLst>
                    <a:ext uri="{9D8B030D-6E8A-4147-A177-3AD203B41FA5}">
                      <a16:colId xmlns:a16="http://schemas.microsoft.com/office/drawing/2014/main" val="2057558304"/>
                    </a:ext>
                  </a:extLst>
                </a:gridCol>
                <a:gridCol w="4778240">
                  <a:extLst>
                    <a:ext uri="{9D8B030D-6E8A-4147-A177-3AD203B41FA5}">
                      <a16:colId xmlns:a16="http://schemas.microsoft.com/office/drawing/2014/main" val="215608000"/>
                    </a:ext>
                  </a:extLst>
                </a:gridCol>
              </a:tblGrid>
              <a:tr h="5271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>
                          <a:effectLst/>
                        </a:rPr>
                        <a:t>6ª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19 de março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R1 e R2, Ministério da Fazenda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Impacto econômico do SBCE e Sistema de Registro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730384"/>
                  </a:ext>
                </a:extLst>
              </a:tr>
              <a:tr h="10674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>
                          <a:effectLst/>
                        </a:rPr>
                        <a:t>7ª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2 de abril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R1 e R2, Ministério da Fazenda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ITMOs e RVEs: apresentação de trabalhos de Offsets, Nota Conceitual do Registro e informes sobre tramitação do Projeto de Lei nº 2148/15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076859"/>
                  </a:ext>
                </a:extLst>
              </a:tr>
              <a:tr h="9225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>
                          <a:effectLst/>
                        </a:rPr>
                        <a:t>8ª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16 de abril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R1 e R2, Ministério da Fazenda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Nota Conceitual do Registro e informes sobre tramitação do PL 2178/15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201820"/>
                  </a:ext>
                </a:extLst>
              </a:tr>
              <a:tr h="14891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>
                          <a:effectLst/>
                        </a:rPr>
                        <a:t>9ª Reunião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14 de maio de 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Sala R1 e R2, Ministério da Fazenda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>
                          <a:effectLst/>
                        </a:rPr>
                        <a:t>Apresentação sobre natureza jurídica do SBCE; apresentação do consultor do PoMuC sobre os produtos encomendados acerca da estruturação de análise do impacto regulatório e o desenho de um sistema de relato mandatório de emissões GEE.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25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95024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4ef7cc1-c76c-40cc-9c05-915d71e4c93d">
      <Terms xmlns="http://schemas.microsoft.com/office/infopath/2007/PartnerControls"/>
    </lcf76f155ced4ddcb4097134ff3c332f>
    <TaxCatchAll xmlns="cb1559ee-dcb3-40da-85e4-6a9888fa2563" xsi:nil="true"/>
    <SharedWithUsers xmlns="cb1559ee-dcb3-40da-85e4-6a9888fa2563">
      <UserInfo>
        <DisplayName>Aloisio Lopes Pereira Melo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5F7C9E38FA5C04FB539550F67F0AF62" ma:contentTypeVersion="13" ma:contentTypeDescription="Crie um novo documento." ma:contentTypeScope="" ma:versionID="4e3dea3c7b21ead995e698003ceb1d45">
  <xsd:schema xmlns:xsd="http://www.w3.org/2001/XMLSchema" xmlns:xs="http://www.w3.org/2001/XMLSchema" xmlns:p="http://schemas.microsoft.com/office/2006/metadata/properties" xmlns:ns2="f4ef7cc1-c76c-40cc-9c05-915d71e4c93d" xmlns:ns3="cb1559ee-dcb3-40da-85e4-6a9888fa2563" targetNamespace="http://schemas.microsoft.com/office/2006/metadata/properties" ma:root="true" ma:fieldsID="a8ef72c374095217bf8d0daf4e79a860" ns2:_="" ns3:_="">
    <xsd:import namespace="f4ef7cc1-c76c-40cc-9c05-915d71e4c93d"/>
    <xsd:import namespace="cb1559ee-dcb3-40da-85e4-6a9888fa25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ef7cc1-c76c-40cc-9c05-915d71e4c9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e20e9e44-ce6c-4e35-b88c-9595161756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559ee-dcb3-40da-85e4-6a9888fa2563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7b56d4c-1459-41ba-8dba-37baa5983cee}" ma:internalName="TaxCatchAll" ma:showField="CatchAllData" ma:web="cb1559ee-dcb3-40da-85e4-6a9888fa25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8A2247-49E2-4E4E-B783-02AFFF3B62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1B72FB-B64C-451F-B638-6919369CA6A5}">
  <ds:schemaRefs>
    <ds:schemaRef ds:uri="cb1559ee-dcb3-40da-85e4-6a9888fa2563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4ef7cc1-c76c-40cc-9c05-915d71e4c93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2FC69F4-F5BE-4528-97D1-9723BF152A5E}">
  <ds:schemaRefs>
    <ds:schemaRef ds:uri="cb1559ee-dcb3-40da-85e4-6a9888fa2563"/>
    <ds:schemaRef ds:uri="f4ef7cc1-c76c-40cc-9c05-915d71e4c93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5542</TotalTime>
  <Words>1972</Words>
  <Application>Microsoft Office PowerPoint</Application>
  <PresentationFormat>Widescreen</PresentationFormat>
  <Paragraphs>219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Aptos Narrow</vt:lpstr>
      <vt:lpstr>Arial</vt:lpstr>
      <vt:lpstr>Barlow</vt:lpstr>
      <vt:lpstr>Barlow ExtraBold</vt:lpstr>
      <vt:lpstr>Calibri</vt:lpstr>
      <vt:lpstr>Calibri Light</vt:lpstr>
      <vt:lpstr>Montserrat</vt:lpstr>
      <vt:lpstr>Times New Roman</vt:lpstr>
      <vt:lpstr>2_Tema do Office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Hugo Mariz</dc:creator>
  <cp:lastModifiedBy>Klaus Serra</cp:lastModifiedBy>
  <cp:revision>342</cp:revision>
  <cp:lastPrinted>2023-09-14T00:00:35Z</cp:lastPrinted>
  <dcterms:created xsi:type="dcterms:W3CDTF">2023-07-19T14:06:06Z</dcterms:created>
  <dcterms:modified xsi:type="dcterms:W3CDTF">2024-06-28T19:57:13Z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0x010100C5F7C9E38FA5C04FB539550F67F0AF62</vt:lpwstr>
  </property>
  <property fmtid="{D5CDD505-2E9C-101B-9397-08002B2CF9AE}" pid="3" name="MediaServiceImageTags">
    <vt:lpwstr/>
  </property>
</Properties>
</file>