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4" r:id="rId2"/>
    <p:sldId id="257" r:id="rId3"/>
    <p:sldId id="821" r:id="rId4"/>
    <p:sldId id="820" r:id="rId5"/>
    <p:sldId id="256" r:id="rId6"/>
    <p:sldId id="258" r:id="rId7"/>
    <p:sldId id="822" r:id="rId8"/>
    <p:sldId id="82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9173B-1AD0-4361-9D55-479B10D7C439}" v="1" dt="2024-06-11T12:54:21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Lima AL" userId="a7debc9c4da0f1ac" providerId="LiveId" clId="{B769173B-1AD0-4361-9D55-479B10D7C439}"/>
    <pc:docChg chg="custSel addSld delSld modSld sldOrd">
      <pc:chgData name="André Lima AL" userId="a7debc9c4da0f1ac" providerId="LiveId" clId="{B769173B-1AD0-4361-9D55-479B10D7C439}" dt="2024-06-11T12:54:31.603" v="633" actId="1076"/>
      <pc:docMkLst>
        <pc:docMk/>
      </pc:docMkLst>
      <pc:sldChg chg="del">
        <pc:chgData name="André Lima AL" userId="a7debc9c4da0f1ac" providerId="LiveId" clId="{B769173B-1AD0-4361-9D55-479B10D7C439}" dt="2024-06-11T12:32:43.632" v="338" actId="47"/>
        <pc:sldMkLst>
          <pc:docMk/>
          <pc:sldMk cId="3522144484" sldId="259"/>
        </pc:sldMkLst>
      </pc:sldChg>
      <pc:sldChg chg="modSp mod">
        <pc:chgData name="André Lima AL" userId="a7debc9c4da0f1ac" providerId="LiveId" clId="{B769173B-1AD0-4361-9D55-479B10D7C439}" dt="2024-06-11T12:33:00.787" v="376" actId="20577"/>
        <pc:sldMkLst>
          <pc:docMk/>
          <pc:sldMk cId="713626802" sldId="394"/>
        </pc:sldMkLst>
        <pc:spChg chg="mod">
          <ac:chgData name="André Lima AL" userId="a7debc9c4da0f1ac" providerId="LiveId" clId="{B769173B-1AD0-4361-9D55-479B10D7C439}" dt="2024-06-11T12:33:00.787" v="376" actId="20577"/>
          <ac:spMkLst>
            <pc:docMk/>
            <pc:sldMk cId="713626802" sldId="394"/>
            <ac:spMk id="4" creationId="{AED072CB-A12D-E70B-4A9F-27260830A832}"/>
          </ac:spMkLst>
        </pc:spChg>
      </pc:sldChg>
      <pc:sldChg chg="modSp new mod">
        <pc:chgData name="André Lima AL" userId="a7debc9c4da0f1ac" providerId="LiveId" clId="{B769173B-1AD0-4361-9D55-479B10D7C439}" dt="2024-06-11T12:37:16.345" v="623" actId="1076"/>
        <pc:sldMkLst>
          <pc:docMk/>
          <pc:sldMk cId="2157752645" sldId="822"/>
        </pc:sldMkLst>
        <pc:spChg chg="mod">
          <ac:chgData name="André Lima AL" userId="a7debc9c4da0f1ac" providerId="LiveId" clId="{B769173B-1AD0-4361-9D55-479B10D7C439}" dt="2024-06-11T12:37:13.818" v="622" actId="1076"/>
          <ac:spMkLst>
            <pc:docMk/>
            <pc:sldMk cId="2157752645" sldId="822"/>
            <ac:spMk id="2" creationId="{FECAAFC5-0FFC-CBC8-E47E-40B867D34571}"/>
          </ac:spMkLst>
        </pc:spChg>
        <pc:spChg chg="mod">
          <ac:chgData name="André Lima AL" userId="a7debc9c4da0f1ac" providerId="LiveId" clId="{B769173B-1AD0-4361-9D55-479B10D7C439}" dt="2024-06-11T12:37:16.345" v="623" actId="1076"/>
          <ac:spMkLst>
            <pc:docMk/>
            <pc:sldMk cId="2157752645" sldId="822"/>
            <ac:spMk id="3" creationId="{97D65F88-7624-D21E-F296-DA4C633B4921}"/>
          </ac:spMkLst>
        </pc:spChg>
      </pc:sldChg>
      <pc:sldChg chg="addSp delSp modSp new mod ord">
        <pc:chgData name="André Lima AL" userId="a7debc9c4da0f1ac" providerId="LiveId" clId="{B769173B-1AD0-4361-9D55-479B10D7C439}" dt="2024-06-11T12:54:31.603" v="633" actId="1076"/>
        <pc:sldMkLst>
          <pc:docMk/>
          <pc:sldMk cId="3490239058" sldId="823"/>
        </pc:sldMkLst>
        <pc:spChg chg="del">
          <ac:chgData name="André Lima AL" userId="a7debc9c4da0f1ac" providerId="LiveId" clId="{B769173B-1AD0-4361-9D55-479B10D7C439}" dt="2024-06-11T12:54:21.503" v="627"/>
          <ac:spMkLst>
            <pc:docMk/>
            <pc:sldMk cId="3490239058" sldId="823"/>
            <ac:spMk id="3" creationId="{7B5E86B9-CEA0-91B9-79CC-522D6CB4F500}"/>
          </ac:spMkLst>
        </pc:spChg>
        <pc:picChg chg="add mod">
          <ac:chgData name="André Lima AL" userId="a7debc9c4da0f1ac" providerId="LiveId" clId="{B769173B-1AD0-4361-9D55-479B10D7C439}" dt="2024-06-11T12:54:31.603" v="633" actId="1076"/>
          <ac:picMkLst>
            <pc:docMk/>
            <pc:sldMk cId="3490239058" sldId="823"/>
            <ac:picMk id="5" creationId="{0D34D10D-0ECC-AAB3-191D-68E3CD4347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328A-6398-43DD-97F2-C02E3AA43DDD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4DD9-22AF-44FD-B5C6-CA059A8AB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23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9CFB-5896-4A73-967B-5B2A6A3763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1A904-FEF8-B985-D207-25B11213E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129A5C-A584-A72F-7207-B87B4276D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15B7A4-387A-77CB-42DD-706EF004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8F3A7F-579F-1346-A9E4-D170C9C7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61F73F-EEBD-8B01-C58C-613F18DF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01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67740-692C-634C-B7DA-44A0FE91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41B705-030C-D3D9-31B4-741F96678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F53EA4-6615-D1EC-F82D-C9D328EA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D44C83-073F-0434-86E2-50F257AB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F46B4D-BFFD-38EA-8F30-84815DDE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71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7A6312-BBF2-6CC1-1118-9AFA2A105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267169-AF3B-0768-60CC-07814DD65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7A7033-20BF-7211-DC00-12CC01C3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D1230F-E238-AD53-8E09-7C5A7DC6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D0FC11-FB91-7BA7-7C4E-EC2A62EE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70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C8B92-C7FE-A908-05AE-39D73B6C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8819A1-EF09-EE93-0E00-7418BE88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8E0B2-D3CC-899A-22CF-68BFFAA5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A15393-6389-DBE3-D837-FE069378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E1BB54-7C44-4825-FB54-279564B5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44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06996-8397-62E2-9427-749774F0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C2843F-C77D-6D50-163A-72C16E7F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10A89B-94FE-2945-F308-0012DEB3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D271DD-A68F-7D72-B927-33EFEFB2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2D3CC4-A263-0F43-386A-439C5252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61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17C48-495C-7BB6-3618-AEBD07B8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AE9D1B-CB26-CA2A-ED4B-7707EBDB3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8DCCD3-E532-AAAD-7B67-5E59BB83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4FF457-7504-F760-14A3-F0672A46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4EA995-5656-B7D6-AF7B-1785EE8F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9A0187-377F-4CFA-F8B1-EC88579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2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8C418-7DE3-E4A6-A5DA-B529ED34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39ED99-E23B-6E36-A0C0-7696BDE5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2A7341-D3E6-0D19-8139-FB650D59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DEACE9-7B22-ACED-DFE3-4B48BB448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E757CC-98F8-377E-E311-FCFA91210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5F09F0-8D79-9398-C6F1-78E11404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76E1D3-3EC4-D8A2-F549-57DDEABF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1B5DFA-D135-2257-A456-38AB0FB9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82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B7040-EABE-2137-8EC9-C4937E3C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24B1FE-A23D-502D-1E4A-3DE7BC0E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FAA3CF7-4096-45E7-4868-79819D6C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4BF3BF-1EA9-2B11-8832-149EA7B6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6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DFC7FB-3430-77E2-B96C-B0AAE44E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0452B-B1FC-5FD4-9D16-E9BFAB55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8751C5-9709-4464-746D-333F23B7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5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AD92E-5D7B-2C8B-8269-91D50035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EB5168-C602-7430-66EB-59B7D94C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7FFC6B-2474-81D9-6B30-D467278D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F39A2-B062-AE3A-AA3F-EB6D9A34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3E2823-CCEB-01A4-2069-72E541D0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B25EAC-54CD-9C3B-AD8B-C1E91806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00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C0452-0908-9B49-453F-17AD1C59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783E2D-9642-FD51-E3EF-FE9E04ED6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C43819-0DB2-3CC8-BE2C-37B9D97BD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B6C19F-5CFD-8AEC-2D11-7744762C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41AFDB-69A8-6A4B-8884-F23648FE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681B2B-03F0-4992-BFB6-8ABCBD87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7B69FC-E327-07D1-375C-881B6506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CABEB8-F866-413B-C394-0163CECA5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E5554B-1A5D-18FA-C765-3FB47A734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21944-1FCA-4AE0-A7A6-7BED3252A2F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6771D7-1BB3-A218-9CEF-C0C85001D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8B9498-4A8D-E749-AF0F-6FE81393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61588-E311-4740-9F1D-633CC375F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59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384DFB8-4C74-40BA-808C-CB571F63B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3" r="27336"/>
          <a:stretch/>
        </p:blipFill>
        <p:spPr>
          <a:xfrm>
            <a:off x="-85758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4" name="Imagem 4" descr="prevfogo">
            <a:extLst>
              <a:ext uri="{FF2B5EF4-FFF2-40B4-BE49-F238E27FC236}">
                <a16:creationId xmlns:a16="http://schemas.microsoft.com/office/drawing/2014/main" id="{AF37D5F0-4AD6-469E-8405-44A5D6185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38" y="6140741"/>
            <a:ext cx="624550" cy="56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D072CB-A12D-E70B-4A9F-27260830A832}"/>
              </a:ext>
            </a:extLst>
          </p:cNvPr>
          <p:cNvSpPr txBox="1"/>
          <p:nvPr/>
        </p:nvSpPr>
        <p:spPr>
          <a:xfrm>
            <a:off x="6252811" y="2356894"/>
            <a:ext cx="57935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cs typeface="Calibri"/>
              </a:rPr>
              <a:t>Cenário Climático Pantanal 2024 </a:t>
            </a:r>
            <a:endParaRPr lang="pt-BR" sz="3200" b="1" dirty="0">
              <a:ea typeface="Calibri"/>
              <a:cs typeface="Calibri"/>
            </a:endParaRPr>
          </a:p>
          <a:p>
            <a:pPr algn="ctr"/>
            <a:r>
              <a:rPr lang="pt-BR" sz="3200" b="1" dirty="0">
                <a:ea typeface="Calibri"/>
                <a:cs typeface="Calibri"/>
              </a:rPr>
              <a:t>Riscos de Incêndios florestais</a:t>
            </a:r>
          </a:p>
        </p:txBody>
      </p:sp>
    </p:spTree>
    <p:extLst>
      <p:ext uri="{BB962C8B-B14F-4D97-AF65-F5344CB8AC3E}">
        <p14:creationId xmlns:p14="http://schemas.microsoft.com/office/powerpoint/2010/main" val="71362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0AA44-AA48-CFBF-DF71-D62095A0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áfico&#10;&#10;Descrição gerada automaticamente">
            <a:extLst>
              <a:ext uri="{FF2B5EF4-FFF2-40B4-BE49-F238E27FC236}">
                <a16:creationId xmlns:a16="http://schemas.microsoft.com/office/drawing/2014/main" id="{78B43D1A-426F-F5E2-CD56-E3C601208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" y="188145"/>
            <a:ext cx="10840076" cy="6219494"/>
          </a:xfrm>
        </p:spPr>
      </p:pic>
    </p:spTree>
    <p:extLst>
      <p:ext uri="{BB962C8B-B14F-4D97-AF65-F5344CB8AC3E}">
        <p14:creationId xmlns:p14="http://schemas.microsoft.com/office/powerpoint/2010/main" val="411805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prevfogo">
            <a:extLst>
              <a:ext uri="{FF2B5EF4-FFF2-40B4-BE49-F238E27FC236}">
                <a16:creationId xmlns:a16="http://schemas.microsoft.com/office/drawing/2014/main" id="{DB8DEE31-6472-BF37-02D9-CB5D5CB5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806" y="6140741"/>
            <a:ext cx="604825" cy="54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E415CB-B90B-7FC8-DF13-B70D1F0D881C}"/>
              </a:ext>
            </a:extLst>
          </p:cNvPr>
          <p:cNvSpPr txBox="1"/>
          <p:nvPr/>
        </p:nvSpPr>
        <p:spPr>
          <a:xfrm>
            <a:off x="1581991" y="384855"/>
            <a:ext cx="90237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err="1"/>
              <a:t>Régua</a:t>
            </a:r>
            <a:r>
              <a:rPr lang="en-US" sz="2400"/>
              <a:t> </a:t>
            </a:r>
            <a:r>
              <a:rPr lang="en-US" sz="2400" err="1"/>
              <a:t>Fluviométrica</a:t>
            </a:r>
            <a:r>
              <a:rPr lang="en-US" sz="2400"/>
              <a:t> do Rio </a:t>
            </a:r>
            <a:r>
              <a:rPr lang="en-US" sz="2400" err="1"/>
              <a:t>Paraguai</a:t>
            </a:r>
            <a:r>
              <a:rPr lang="en-US" sz="2400"/>
              <a:t> </a:t>
            </a:r>
            <a:r>
              <a:rPr lang="en-US" sz="2400" err="1"/>
              <a:t>em</a:t>
            </a:r>
            <a:r>
              <a:rPr lang="en-US" sz="2400"/>
              <a:t> </a:t>
            </a:r>
            <a:r>
              <a:rPr lang="en-US" sz="2400" err="1"/>
              <a:t>Ladário</a:t>
            </a:r>
            <a:r>
              <a:rPr lang="en-US" sz="2400"/>
              <a:t> (Mediana do </a:t>
            </a:r>
            <a:r>
              <a:rPr lang="en-US" sz="2400" err="1"/>
              <a:t>mês</a:t>
            </a:r>
            <a:r>
              <a:rPr lang="en-US" sz="2400"/>
              <a:t>)</a:t>
            </a:r>
            <a:endParaRPr lang="en-US" sz="2400">
              <a:ea typeface="Calibri"/>
              <a:cs typeface="Calibri"/>
            </a:endParaRPr>
          </a:p>
        </p:txBody>
      </p:sp>
      <p:pic>
        <p:nvPicPr>
          <p:cNvPr id="5" name="Imagem 4" descr="Uma imagem contendo lápis, atletismo&#10;&#10;Descrição gerada automaticamente">
            <a:extLst>
              <a:ext uri="{FF2B5EF4-FFF2-40B4-BE49-F238E27FC236}">
                <a16:creationId xmlns:a16="http://schemas.microsoft.com/office/drawing/2014/main" id="{E6E28A60-1CC4-65FF-162E-3FC42B86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63" y="1136309"/>
            <a:ext cx="8763001" cy="48047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5C5052-AC7A-2D8A-73EA-1F8EAE791A25}"/>
              </a:ext>
            </a:extLst>
          </p:cNvPr>
          <p:cNvSpPr txBox="1"/>
          <p:nvPr/>
        </p:nvSpPr>
        <p:spPr>
          <a:xfrm>
            <a:off x="37336" y="1259411"/>
            <a:ext cx="3240865" cy="3788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t-BR">
                <a:cs typeface="Calibri"/>
              </a:rPr>
              <a:t>Em Ladário, se encontra a  principal régua de medida do Rio Paraguai, que coleta os dados desde 2017.</a:t>
            </a:r>
          </a:p>
          <a:p>
            <a:pPr>
              <a:lnSpc>
                <a:spcPct val="150000"/>
              </a:lnSpc>
            </a:pPr>
            <a:endParaRPr lang="pt-BR">
              <a:ea typeface="Calibri" panose="020F0502020204030204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t-BR" b="1">
                <a:cs typeface="Calibri"/>
              </a:rPr>
              <a:t>O ano de 2024 registrou os menores valores</a:t>
            </a:r>
            <a:r>
              <a:rPr lang="pt-BR">
                <a:cs typeface="Calibri"/>
              </a:rPr>
              <a:t> para todos os meses já aferidos, desde o início das medições.</a:t>
            </a:r>
            <a:endParaRPr lang="pt-BR">
              <a:ea typeface="Calibri" panose="020F0502020204030204"/>
              <a:cs typeface="Calibri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938AEDD-674E-4A13-7970-EF07438D22CB}"/>
              </a:ext>
            </a:extLst>
          </p:cNvPr>
          <p:cNvCxnSpPr/>
          <p:nvPr/>
        </p:nvCxnSpPr>
        <p:spPr>
          <a:xfrm>
            <a:off x="4434417" y="3534833"/>
            <a:ext cx="8466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199DD17-749D-1BAA-DD0F-D027D064B1C3}"/>
              </a:ext>
            </a:extLst>
          </p:cNvPr>
          <p:cNvCxnSpPr>
            <a:cxnSpLocks/>
          </p:cNvCxnSpPr>
          <p:nvPr/>
        </p:nvCxnSpPr>
        <p:spPr>
          <a:xfrm>
            <a:off x="5789083" y="3280833"/>
            <a:ext cx="8466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65ED849-6669-5524-472F-4B9C1F2CCE00}"/>
              </a:ext>
            </a:extLst>
          </p:cNvPr>
          <p:cNvCxnSpPr>
            <a:cxnSpLocks/>
          </p:cNvCxnSpPr>
          <p:nvPr/>
        </p:nvCxnSpPr>
        <p:spPr>
          <a:xfrm>
            <a:off x="5094816" y="3433232"/>
            <a:ext cx="8466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612557C-85F3-6D74-7BD2-B96F25460459}"/>
              </a:ext>
            </a:extLst>
          </p:cNvPr>
          <p:cNvCxnSpPr>
            <a:cxnSpLocks/>
          </p:cNvCxnSpPr>
          <p:nvPr/>
        </p:nvCxnSpPr>
        <p:spPr>
          <a:xfrm>
            <a:off x="6466417" y="3153832"/>
            <a:ext cx="8466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916495C-BDD9-3CFA-FB90-D3D8B6078B7E}"/>
              </a:ext>
            </a:extLst>
          </p:cNvPr>
          <p:cNvCxnSpPr>
            <a:cxnSpLocks/>
          </p:cNvCxnSpPr>
          <p:nvPr/>
        </p:nvCxnSpPr>
        <p:spPr>
          <a:xfrm>
            <a:off x="7126817" y="3052233"/>
            <a:ext cx="8466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9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prevfogo">
            <a:extLst>
              <a:ext uri="{FF2B5EF4-FFF2-40B4-BE49-F238E27FC236}">
                <a16:creationId xmlns:a16="http://schemas.microsoft.com/office/drawing/2014/main" id="{DB8DEE31-6472-BF37-02D9-CB5D5CB5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92" y="6115574"/>
            <a:ext cx="623528" cy="5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A4322F18-AC5A-7D34-6811-3FA0EA6A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7" y="1337912"/>
            <a:ext cx="7515370" cy="36804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C68A46-1216-66C9-1A2A-1756823C7388}"/>
              </a:ext>
            </a:extLst>
          </p:cNvPr>
          <p:cNvSpPr txBox="1"/>
          <p:nvPr/>
        </p:nvSpPr>
        <p:spPr>
          <a:xfrm>
            <a:off x="7972136" y="454818"/>
            <a:ext cx="3959840" cy="5450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t-BR">
                <a:ea typeface="+mn-lt"/>
                <a:cs typeface="+mn-lt"/>
              </a:rPr>
              <a:t>A bacia do rio Paraguai tem registrado </a:t>
            </a:r>
            <a:r>
              <a:rPr lang="pt-BR" b="1">
                <a:ea typeface="+mn-lt"/>
                <a:cs typeface="+mn-lt"/>
              </a:rPr>
              <a:t>chuvas abaixo da média</a:t>
            </a:r>
            <a:r>
              <a:rPr lang="pt-BR">
                <a:ea typeface="+mn-lt"/>
                <a:cs typeface="+mn-lt"/>
              </a:rPr>
              <a:t>, com um déficit acumulado de 270 mm até a data atual.</a:t>
            </a:r>
            <a:endParaRPr lang="pt-BR" b="1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pt-BR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t-BR">
                <a:ea typeface="+mn-lt"/>
                <a:cs typeface="+mn-lt"/>
              </a:rPr>
              <a:t>O  total estimado para o mesmo período é de cerca de 662 mm.</a:t>
            </a:r>
            <a:endParaRPr lang="pt-BR" b="1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pt-BR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t-BR">
                <a:ea typeface="+mn-lt"/>
                <a:cs typeface="+mn-lt"/>
              </a:rPr>
              <a:t>Caso ocorram chuvas dentro da média entre maio e setembro (~ 160 mm), o acumulado seria de aproximadamente 820 mm, </a:t>
            </a:r>
            <a:r>
              <a:rPr lang="pt-BR" b="1">
                <a:ea typeface="+mn-lt"/>
                <a:cs typeface="+mn-lt"/>
              </a:rPr>
              <a:t>abaixo do observado em 2020.</a:t>
            </a:r>
            <a:endParaRPr lang="pt-BR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A56B85-1C56-61EE-44E7-FFBD8F2CE11F}"/>
              </a:ext>
            </a:extLst>
          </p:cNvPr>
          <p:cNvSpPr txBox="1"/>
          <p:nvPr/>
        </p:nvSpPr>
        <p:spPr>
          <a:xfrm>
            <a:off x="285600" y="5277960"/>
            <a:ext cx="751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ea typeface="Calibri"/>
                <a:cs typeface="Calibri"/>
              </a:rPr>
              <a:t>Chuva acumulada por ano hidrológico na bacia do rio Paraguai. </a:t>
            </a:r>
            <a:endParaRPr lang="pt-BR"/>
          </a:p>
          <a:p>
            <a:pPr algn="ctr"/>
            <a:r>
              <a:rPr lang="pt-BR">
                <a:ea typeface="Calibri"/>
                <a:cs typeface="Calibri"/>
              </a:rPr>
              <a:t>Fonte: Serviço Geológico do Brasil - SGB.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7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658CD-B0D4-A479-BED1-1B65B364B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E2FA95-F3DF-C646-A430-9C4886554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BB4B79DB-9F9B-4806-E642-3ACDECBFB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52533-1A89-46C4-FCE5-8BACA2F9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F9808A00-A698-51C8-8441-B43F9BFB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" y="137652"/>
            <a:ext cx="11298174" cy="6355223"/>
          </a:xfrm>
        </p:spPr>
      </p:pic>
    </p:spTree>
    <p:extLst>
      <p:ext uri="{BB962C8B-B14F-4D97-AF65-F5344CB8AC3E}">
        <p14:creationId xmlns:p14="http://schemas.microsoft.com/office/powerpoint/2010/main" val="252302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AFC5-0FFC-CBC8-E47E-40B867D3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09" y="188144"/>
            <a:ext cx="10515600" cy="1325563"/>
          </a:xfrm>
        </p:spPr>
        <p:txBody>
          <a:bodyPr/>
          <a:lstStyle/>
          <a:p>
            <a:r>
              <a:rPr lang="pt-BR" dirty="0"/>
              <a:t>Medidas em curso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65F88-7624-D21E-F296-DA4C633B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09" y="1513707"/>
            <a:ext cx="10515600" cy="4351338"/>
          </a:xfrm>
        </p:spPr>
        <p:txBody>
          <a:bodyPr/>
          <a:lstStyle/>
          <a:p>
            <a:r>
              <a:rPr lang="pt-BR" dirty="0"/>
              <a:t>1 – Instalação imediata do COMAN Nacional e medidas no âmbito federal para gestão de risco</a:t>
            </a:r>
          </a:p>
          <a:p>
            <a:r>
              <a:rPr lang="pt-BR" dirty="0"/>
              <a:t>2 – Pacto com Governadores do MS e MT (Além da Amazônia)</a:t>
            </a:r>
          </a:p>
          <a:p>
            <a:r>
              <a:rPr lang="pt-BR" dirty="0"/>
              <a:t>3 – Planejamento operacional integrado Ibama/</a:t>
            </a:r>
            <a:r>
              <a:rPr lang="pt-BR" dirty="0" err="1"/>
              <a:t>PrevFogo</a:t>
            </a:r>
            <a:r>
              <a:rPr lang="pt-BR" dirty="0"/>
              <a:t>, </a:t>
            </a:r>
            <a:r>
              <a:rPr lang="pt-BR" dirty="0" err="1"/>
              <a:t>ICMbio</a:t>
            </a:r>
            <a:r>
              <a:rPr lang="pt-BR" dirty="0"/>
              <a:t> com MS e MT (3 oficinas em junho)</a:t>
            </a:r>
          </a:p>
          <a:p>
            <a:r>
              <a:rPr lang="pt-BR" dirty="0"/>
              <a:t>5 – Articulação da aprovação do PL MIF 1818/22</a:t>
            </a:r>
          </a:p>
          <a:p>
            <a:r>
              <a:rPr lang="pt-BR" dirty="0"/>
              <a:t>6 – Proposta de audiências públicas com todas as prefeituras do Pantanal (uma em MT outra em MS) para mobilizar toda comunidade contra uso do fogo no período critico (julho – dez)</a:t>
            </a:r>
          </a:p>
        </p:txBody>
      </p:sp>
    </p:spTree>
    <p:extLst>
      <p:ext uri="{BB962C8B-B14F-4D97-AF65-F5344CB8AC3E}">
        <p14:creationId xmlns:p14="http://schemas.microsoft.com/office/powerpoint/2010/main" val="215775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85114-1735-9E7A-95B8-D2126C6A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0D34D10D-0ECC-AAB3-191D-68E3CD434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" y="0"/>
            <a:ext cx="11353800" cy="7025770"/>
          </a:xfrm>
        </p:spPr>
      </p:pic>
    </p:spTree>
    <p:extLst>
      <p:ext uri="{BB962C8B-B14F-4D97-AF65-F5344CB8AC3E}">
        <p14:creationId xmlns:p14="http://schemas.microsoft.com/office/powerpoint/2010/main" val="349023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247</Words>
  <Application>Microsoft Office PowerPoint</Application>
  <PresentationFormat>Widescreen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em curso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André Lima AL</dc:creator>
  <cp:lastModifiedBy>André Lima AL</cp:lastModifiedBy>
  <cp:revision>1</cp:revision>
  <dcterms:created xsi:type="dcterms:W3CDTF">2024-06-11T12:02:39Z</dcterms:created>
  <dcterms:modified xsi:type="dcterms:W3CDTF">2024-06-11T12:54:33Z</dcterms:modified>
</cp:coreProperties>
</file>