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C8E3D5-3F0F-48E0-B0D7-94DE5B73D53F}"/>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541503A7-6B2E-27DC-B26B-5DB0E1433E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AE0B22F-B2A9-ADAF-A94E-871E1EED596C}"/>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5" name="Espaço Reservado para Rodapé 4">
            <a:extLst>
              <a:ext uri="{FF2B5EF4-FFF2-40B4-BE49-F238E27FC236}">
                <a16:creationId xmlns:a16="http://schemas.microsoft.com/office/drawing/2014/main" id="{54A4A256-3D95-41CD-CEF7-1871F9327A2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B80695D-F5B9-2524-53BC-32CA620CBCAF}"/>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3776687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A394CB-806C-7C43-4CF6-DA0FEB4745B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102B8E59-4B10-4259-D28D-608E0BBDF087}"/>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2BDA596-4790-F129-EC1F-6221A28635AE}"/>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5" name="Espaço Reservado para Rodapé 4">
            <a:extLst>
              <a:ext uri="{FF2B5EF4-FFF2-40B4-BE49-F238E27FC236}">
                <a16:creationId xmlns:a16="http://schemas.microsoft.com/office/drawing/2014/main" id="{FDEA0A91-5995-56EF-B999-6C43EF8ACE3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1B8CE5A-7864-3F8C-DE28-9D9850D7DFA5}"/>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171676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7D2F8D6-9BED-F916-07F0-C569197F6F29}"/>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724F7462-6F47-D784-8D4E-58DA8539D8DC}"/>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C6D76AA-2980-1D0F-4F04-1E6E5F51D205}"/>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5" name="Espaço Reservado para Rodapé 4">
            <a:extLst>
              <a:ext uri="{FF2B5EF4-FFF2-40B4-BE49-F238E27FC236}">
                <a16:creationId xmlns:a16="http://schemas.microsoft.com/office/drawing/2014/main" id="{72099D17-3AEF-7E77-D565-009FD7DF3E8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607E247-6943-340F-2C11-AC7E95BFE930}"/>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3859560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D9F439-9A88-35C3-BB08-F897FED288E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9A1B9680-8C55-36C5-45E4-FEDF000F3424}"/>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6E8F634-08E2-BB58-FEB0-AF5065B99734}"/>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5" name="Espaço Reservado para Rodapé 4">
            <a:extLst>
              <a:ext uri="{FF2B5EF4-FFF2-40B4-BE49-F238E27FC236}">
                <a16:creationId xmlns:a16="http://schemas.microsoft.com/office/drawing/2014/main" id="{AA4D209F-2CD2-28F3-B555-F061DB90D2F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E6426B5-9439-188D-0DF4-AAD56F216B27}"/>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3657133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71A75B-82DA-7563-9C8F-8652ADF60DFA}"/>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EB055D5F-59AF-9F27-E9A6-AC89DD85FA7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6E773920-4031-3E79-615C-0D194341C317}"/>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5" name="Espaço Reservado para Rodapé 4">
            <a:extLst>
              <a:ext uri="{FF2B5EF4-FFF2-40B4-BE49-F238E27FC236}">
                <a16:creationId xmlns:a16="http://schemas.microsoft.com/office/drawing/2014/main" id="{56C74944-94DD-171A-09E6-F5F1F1AFD13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870016D-FE7F-99A7-0525-810866B34EEE}"/>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2753613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A642AD-B162-B2EC-5834-355848A03BDE}"/>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B7ED3C8-6DBA-7E57-C9A7-E59ECA7184C0}"/>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DA28D6F6-A099-446F-6C10-91958ED3A245}"/>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23AE00A3-DD9D-FBBC-17CA-4D239EF98733}"/>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6" name="Espaço Reservado para Rodapé 5">
            <a:extLst>
              <a:ext uri="{FF2B5EF4-FFF2-40B4-BE49-F238E27FC236}">
                <a16:creationId xmlns:a16="http://schemas.microsoft.com/office/drawing/2014/main" id="{B6730E89-F019-981F-3AA4-0DC5A016E9B0}"/>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0DE07D1-AED8-8152-DB0C-18554FD5D6B9}"/>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1371054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43124E-1B0D-6603-91E5-7399F2914E91}"/>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2EB3352-731E-669F-E360-91CBDCC19C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30C3202E-7819-3626-6EF5-4002B3BCE30A}"/>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F43FB286-DDB1-C578-65FE-11495CE245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96616A04-8301-5163-E1E3-A4DFDF1EA8B6}"/>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699D27B0-4466-E6B6-C300-9FE7B5AE659E}"/>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8" name="Espaço Reservado para Rodapé 7">
            <a:extLst>
              <a:ext uri="{FF2B5EF4-FFF2-40B4-BE49-F238E27FC236}">
                <a16:creationId xmlns:a16="http://schemas.microsoft.com/office/drawing/2014/main" id="{5A30523D-EEF6-D108-C209-A0213B052A67}"/>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B80E7A81-620B-183C-C65F-E4DF1A508C53}"/>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1697940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80A37C-743D-2FB1-A042-308691916F1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7FC984EF-6F05-EC70-5CA5-B138B766F9B5}"/>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4" name="Espaço Reservado para Rodapé 3">
            <a:extLst>
              <a:ext uri="{FF2B5EF4-FFF2-40B4-BE49-F238E27FC236}">
                <a16:creationId xmlns:a16="http://schemas.microsoft.com/office/drawing/2014/main" id="{3896B856-2E7E-5A90-FDCB-F801FDEDDE6A}"/>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D4341B1C-A038-B592-A68B-E75DE685DD8A}"/>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3199912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64EF80C7-3678-B6D0-5C81-F774D380F7D6}"/>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3" name="Espaço Reservado para Rodapé 2">
            <a:extLst>
              <a:ext uri="{FF2B5EF4-FFF2-40B4-BE49-F238E27FC236}">
                <a16:creationId xmlns:a16="http://schemas.microsoft.com/office/drawing/2014/main" id="{C713F7C0-4D50-564D-AF2A-63D6DD16F851}"/>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2A5F2A0A-E95B-E9FD-B065-0C2E986E4F37}"/>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4159733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C0D354-180D-DA48-7FC8-DFA8FA1DBE7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D6479F3-A19A-BAD7-2549-AE62D596CF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90B87F5C-3E68-4B71-803E-F9DCE8A71E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F9F0A3C-B879-27EE-C8CC-35D2580ACC26}"/>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6" name="Espaço Reservado para Rodapé 5">
            <a:extLst>
              <a:ext uri="{FF2B5EF4-FFF2-40B4-BE49-F238E27FC236}">
                <a16:creationId xmlns:a16="http://schemas.microsoft.com/office/drawing/2014/main" id="{81EC8E97-8819-DCC1-10A6-B578B7DEA01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0F3E4C55-3854-2324-C171-3AA40846FC69}"/>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2900093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580969-0614-BB5A-27DF-EBB4F86BB0C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14091DB4-BCA2-9183-1031-8524541507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D34F750D-A325-DBE1-09DF-A5D6B254E8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0BAF00B-F9CB-CCA6-D571-C671F1CFBE3D}"/>
              </a:ext>
            </a:extLst>
          </p:cNvPr>
          <p:cNvSpPr>
            <a:spLocks noGrp="1"/>
          </p:cNvSpPr>
          <p:nvPr>
            <p:ph type="dt" sz="half" idx="10"/>
          </p:nvPr>
        </p:nvSpPr>
        <p:spPr/>
        <p:txBody>
          <a:bodyPr/>
          <a:lstStyle/>
          <a:p>
            <a:fld id="{F9AEB4E3-D43E-47CE-B1B2-7178567A582A}" type="datetimeFigureOut">
              <a:rPr lang="pt-BR" smtClean="0"/>
              <a:t>19/04/2024</a:t>
            </a:fld>
            <a:endParaRPr lang="pt-BR"/>
          </a:p>
        </p:txBody>
      </p:sp>
      <p:sp>
        <p:nvSpPr>
          <p:cNvPr id="6" name="Espaço Reservado para Rodapé 5">
            <a:extLst>
              <a:ext uri="{FF2B5EF4-FFF2-40B4-BE49-F238E27FC236}">
                <a16:creationId xmlns:a16="http://schemas.microsoft.com/office/drawing/2014/main" id="{6F4CFBE6-4845-EECD-BCDD-22EF2F33425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D0E94F8-AAFA-FD92-F5E0-972CB76E265A}"/>
              </a:ext>
            </a:extLst>
          </p:cNvPr>
          <p:cNvSpPr>
            <a:spLocks noGrp="1"/>
          </p:cNvSpPr>
          <p:nvPr>
            <p:ph type="sldNum" sz="quarter" idx="12"/>
          </p:nvPr>
        </p:nvSpPr>
        <p:spPr/>
        <p:txBody>
          <a:bodyPr/>
          <a:lstStyle/>
          <a:p>
            <a:fld id="{6CBE9DC4-5571-4B90-AF74-11249EC97B95}" type="slidenum">
              <a:rPr lang="pt-BR" smtClean="0"/>
              <a:t>‹nº›</a:t>
            </a:fld>
            <a:endParaRPr lang="pt-BR"/>
          </a:p>
        </p:txBody>
      </p:sp>
    </p:spTree>
    <p:extLst>
      <p:ext uri="{BB962C8B-B14F-4D97-AF65-F5344CB8AC3E}">
        <p14:creationId xmlns:p14="http://schemas.microsoft.com/office/powerpoint/2010/main" val="311241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3CE08FA-81A1-EACF-73F0-365A7BBA5D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2227C5A-ABD5-7EDB-1BF7-800E6C6C71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18E6BDC-3611-7ED1-78DB-A138F76F03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9AEB4E3-D43E-47CE-B1B2-7178567A582A}" type="datetimeFigureOut">
              <a:rPr lang="pt-BR" smtClean="0"/>
              <a:t>19/04/2024</a:t>
            </a:fld>
            <a:endParaRPr lang="pt-BR"/>
          </a:p>
        </p:txBody>
      </p:sp>
      <p:sp>
        <p:nvSpPr>
          <p:cNvPr id="5" name="Espaço Reservado para Rodapé 4">
            <a:extLst>
              <a:ext uri="{FF2B5EF4-FFF2-40B4-BE49-F238E27FC236}">
                <a16:creationId xmlns:a16="http://schemas.microsoft.com/office/drawing/2014/main" id="{4FDAD844-7670-31FC-72A8-35B14002D1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EA4F0C31-2CC3-EE7C-BA7E-D0B08ED0FF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CBE9DC4-5571-4B90-AF74-11249EC97B95}" type="slidenum">
              <a:rPr lang="pt-BR" smtClean="0"/>
              <a:t>‹nº›</a:t>
            </a:fld>
            <a:endParaRPr lang="pt-BR"/>
          </a:p>
        </p:txBody>
      </p:sp>
    </p:spTree>
    <p:extLst>
      <p:ext uri="{BB962C8B-B14F-4D97-AF65-F5344CB8AC3E}">
        <p14:creationId xmlns:p14="http://schemas.microsoft.com/office/powerpoint/2010/main" val="4234481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descr="Desenho de personagem de desenhos animados com texto preto sobre fundo branco&#10;&#10;Descrição gerada automaticamente com confiança média">
            <a:extLst>
              <a:ext uri="{FF2B5EF4-FFF2-40B4-BE49-F238E27FC236}">
                <a16:creationId xmlns:a16="http://schemas.microsoft.com/office/drawing/2014/main" id="{EFA7B3C9-111C-E15E-5506-F6B5ABE849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112" y="194817"/>
            <a:ext cx="11153775" cy="4314825"/>
          </a:xfrm>
          <a:prstGeom prst="rect">
            <a:avLst/>
          </a:prstGeom>
        </p:spPr>
      </p:pic>
      <p:sp>
        <p:nvSpPr>
          <p:cNvPr id="6" name="CaixaDeTexto 5">
            <a:extLst>
              <a:ext uri="{FF2B5EF4-FFF2-40B4-BE49-F238E27FC236}">
                <a16:creationId xmlns:a16="http://schemas.microsoft.com/office/drawing/2014/main" id="{0DDFC6FF-F5B5-7637-EE4F-8278F33228C4}"/>
              </a:ext>
            </a:extLst>
          </p:cNvPr>
          <p:cNvSpPr txBox="1"/>
          <p:nvPr/>
        </p:nvSpPr>
        <p:spPr>
          <a:xfrm>
            <a:off x="2589375" y="4930924"/>
            <a:ext cx="8697061" cy="369332"/>
          </a:xfrm>
          <a:prstGeom prst="rect">
            <a:avLst/>
          </a:prstGeom>
          <a:noFill/>
        </p:spPr>
        <p:txBody>
          <a:bodyPr wrap="none" rtlCol="0">
            <a:spAutoFit/>
          </a:bodyPr>
          <a:lstStyle/>
          <a:p>
            <a:r>
              <a:rPr lang="pt-BR" dirty="0"/>
              <a:t>Situação dos estados na pesquisa de processos de licenciamento ambiental do PNLA</a:t>
            </a:r>
          </a:p>
        </p:txBody>
      </p:sp>
      <p:sp>
        <p:nvSpPr>
          <p:cNvPr id="8" name="CaixaDeTexto 7">
            <a:extLst>
              <a:ext uri="{FF2B5EF4-FFF2-40B4-BE49-F238E27FC236}">
                <a16:creationId xmlns:a16="http://schemas.microsoft.com/office/drawing/2014/main" id="{E25C9F6D-2F56-B5BE-C4D5-08EBED171FCB}"/>
              </a:ext>
            </a:extLst>
          </p:cNvPr>
          <p:cNvSpPr txBox="1"/>
          <p:nvPr/>
        </p:nvSpPr>
        <p:spPr>
          <a:xfrm>
            <a:off x="2789654" y="5249654"/>
            <a:ext cx="8296502" cy="369332"/>
          </a:xfrm>
          <a:prstGeom prst="rect">
            <a:avLst/>
          </a:prstGeom>
          <a:noFill/>
        </p:spPr>
        <p:txBody>
          <a:bodyPr wrap="none" rtlCol="0">
            <a:spAutoFit/>
          </a:bodyPr>
          <a:lstStyle/>
          <a:p>
            <a:r>
              <a:rPr lang="pt-BR" dirty="0"/>
              <a:t>Reunião da Comissão Tripartite Nacional (CTN) realizada em 05 de março de 2024</a:t>
            </a:r>
          </a:p>
        </p:txBody>
      </p:sp>
      <p:sp>
        <p:nvSpPr>
          <p:cNvPr id="10" name="CaixaDeTexto 9">
            <a:extLst>
              <a:ext uri="{FF2B5EF4-FFF2-40B4-BE49-F238E27FC236}">
                <a16:creationId xmlns:a16="http://schemas.microsoft.com/office/drawing/2014/main" id="{07CD0217-146D-0939-DBE9-47B3AFE4F946}"/>
              </a:ext>
            </a:extLst>
          </p:cNvPr>
          <p:cNvSpPr txBox="1"/>
          <p:nvPr/>
        </p:nvSpPr>
        <p:spPr>
          <a:xfrm>
            <a:off x="3626207" y="5587622"/>
            <a:ext cx="6623396" cy="369332"/>
          </a:xfrm>
          <a:prstGeom prst="rect">
            <a:avLst/>
          </a:prstGeom>
          <a:noFill/>
        </p:spPr>
        <p:txBody>
          <a:bodyPr wrap="square" rtlCol="0">
            <a:spAutoFit/>
          </a:bodyPr>
          <a:lstStyle/>
          <a:p>
            <a:r>
              <a:rPr lang="pt-BR" dirty="0"/>
              <a:t>Departamento de Apoio ao CONAMA e ao SISNAMA (DSISNAMA)</a:t>
            </a:r>
          </a:p>
        </p:txBody>
      </p:sp>
      <p:sp>
        <p:nvSpPr>
          <p:cNvPr id="12" name="CaixaDeTexto 11">
            <a:extLst>
              <a:ext uri="{FF2B5EF4-FFF2-40B4-BE49-F238E27FC236}">
                <a16:creationId xmlns:a16="http://schemas.microsoft.com/office/drawing/2014/main" id="{77AEC873-18A3-14BD-EE02-FB1210D49BA9}"/>
              </a:ext>
            </a:extLst>
          </p:cNvPr>
          <p:cNvSpPr txBox="1"/>
          <p:nvPr/>
        </p:nvSpPr>
        <p:spPr>
          <a:xfrm>
            <a:off x="5406652" y="5852930"/>
            <a:ext cx="3062505" cy="369332"/>
          </a:xfrm>
          <a:prstGeom prst="rect">
            <a:avLst/>
          </a:prstGeom>
          <a:noFill/>
        </p:spPr>
        <p:txBody>
          <a:bodyPr wrap="none" rtlCol="0">
            <a:spAutoFit/>
          </a:bodyPr>
          <a:lstStyle/>
          <a:p>
            <a:r>
              <a:rPr lang="pt-BR" dirty="0"/>
              <a:t>Secretaria Executiva (SECEX)</a:t>
            </a:r>
          </a:p>
        </p:txBody>
      </p:sp>
      <p:sp>
        <p:nvSpPr>
          <p:cNvPr id="14" name="CaixaDeTexto 13">
            <a:extLst>
              <a:ext uri="{FF2B5EF4-FFF2-40B4-BE49-F238E27FC236}">
                <a16:creationId xmlns:a16="http://schemas.microsoft.com/office/drawing/2014/main" id="{57A79012-9983-7CE3-4008-6B74303EC71A}"/>
              </a:ext>
            </a:extLst>
          </p:cNvPr>
          <p:cNvSpPr txBox="1"/>
          <p:nvPr/>
        </p:nvSpPr>
        <p:spPr>
          <a:xfrm>
            <a:off x="4054272" y="6186483"/>
            <a:ext cx="5767263" cy="369332"/>
          </a:xfrm>
          <a:prstGeom prst="rect">
            <a:avLst/>
          </a:prstGeom>
          <a:noFill/>
        </p:spPr>
        <p:txBody>
          <a:bodyPr wrap="square" rtlCol="0">
            <a:spAutoFit/>
          </a:bodyPr>
          <a:lstStyle/>
          <a:p>
            <a:r>
              <a:rPr lang="pt-BR" dirty="0"/>
              <a:t>Ministério do Meio Ambiente e Mudança do Clima (MMA)</a:t>
            </a:r>
          </a:p>
        </p:txBody>
      </p:sp>
    </p:spTree>
    <p:extLst>
      <p:ext uri="{BB962C8B-B14F-4D97-AF65-F5344CB8AC3E}">
        <p14:creationId xmlns:p14="http://schemas.microsoft.com/office/powerpoint/2010/main" val="1597444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5DA9B-6FB7-68FF-9BE3-F1CDF0FA514F}"/>
            </a:ext>
          </a:extLst>
        </p:cNvPr>
        <p:cNvGrpSpPr/>
        <p:nvPr/>
      </p:nvGrpSpPr>
      <p:grpSpPr>
        <a:xfrm>
          <a:off x="0" y="0"/>
          <a:ext cx="0" cy="0"/>
          <a:chOff x="0" y="0"/>
          <a:chExt cx="0" cy="0"/>
        </a:xfrm>
      </p:grpSpPr>
      <p:pic>
        <p:nvPicPr>
          <p:cNvPr id="2" name="Imagem 1" descr="Desenho de personagem de desenhos animados com texto preto sobre fundo branco&#10;&#10;Descrição gerada automaticamente com confiança média">
            <a:extLst>
              <a:ext uri="{FF2B5EF4-FFF2-40B4-BE49-F238E27FC236}">
                <a16:creationId xmlns:a16="http://schemas.microsoft.com/office/drawing/2014/main" id="{A70C087C-DBDD-B0BA-A464-AB0259823C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5" y="66675"/>
            <a:ext cx="1350856" cy="522577"/>
          </a:xfrm>
          <a:prstGeom prst="rect">
            <a:avLst/>
          </a:prstGeom>
        </p:spPr>
      </p:pic>
      <p:pic>
        <p:nvPicPr>
          <p:cNvPr id="4" name="Imagem 3" descr="Tabela&#10;&#10;Descrição gerada automaticamente">
            <a:extLst>
              <a:ext uri="{FF2B5EF4-FFF2-40B4-BE49-F238E27FC236}">
                <a16:creationId xmlns:a16="http://schemas.microsoft.com/office/drawing/2014/main" id="{0C9EF0BC-D4D1-3999-4084-E69711CA3C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9969" y="1280812"/>
            <a:ext cx="5992061" cy="4296375"/>
          </a:xfrm>
          <a:prstGeom prst="rect">
            <a:avLst/>
          </a:prstGeom>
        </p:spPr>
      </p:pic>
      <p:sp>
        <p:nvSpPr>
          <p:cNvPr id="5" name="CaixaDeTexto 4">
            <a:extLst>
              <a:ext uri="{FF2B5EF4-FFF2-40B4-BE49-F238E27FC236}">
                <a16:creationId xmlns:a16="http://schemas.microsoft.com/office/drawing/2014/main" id="{034094FA-4F0B-2BE9-4D68-6A13D502366F}"/>
              </a:ext>
            </a:extLst>
          </p:cNvPr>
          <p:cNvSpPr txBox="1"/>
          <p:nvPr/>
        </p:nvSpPr>
        <p:spPr>
          <a:xfrm>
            <a:off x="1436581" y="717847"/>
            <a:ext cx="10167463" cy="369332"/>
          </a:xfrm>
          <a:prstGeom prst="rect">
            <a:avLst/>
          </a:prstGeom>
          <a:noFill/>
        </p:spPr>
        <p:txBody>
          <a:bodyPr wrap="none" rtlCol="0">
            <a:spAutoFit/>
          </a:bodyPr>
          <a:lstStyle/>
          <a:p>
            <a:r>
              <a:rPr lang="pt-BR" dirty="0"/>
              <a:t>Atualização da situação dos estados na pesquisa de processos de licenciamento ambiental do PNLA</a:t>
            </a:r>
          </a:p>
        </p:txBody>
      </p:sp>
    </p:spTree>
    <p:extLst>
      <p:ext uri="{BB962C8B-B14F-4D97-AF65-F5344CB8AC3E}">
        <p14:creationId xmlns:p14="http://schemas.microsoft.com/office/powerpoint/2010/main" val="719328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468D33-E6E8-5F4D-5CB7-E43DB7404244}"/>
            </a:ext>
          </a:extLst>
        </p:cNvPr>
        <p:cNvGrpSpPr/>
        <p:nvPr/>
      </p:nvGrpSpPr>
      <p:grpSpPr>
        <a:xfrm>
          <a:off x="0" y="0"/>
          <a:ext cx="0" cy="0"/>
          <a:chOff x="0" y="0"/>
          <a:chExt cx="0" cy="0"/>
        </a:xfrm>
      </p:grpSpPr>
      <p:pic>
        <p:nvPicPr>
          <p:cNvPr id="2" name="Imagem 1" descr="Desenho de personagem de desenhos animados com texto preto sobre fundo branco&#10;&#10;Descrição gerada automaticamente com confiança média">
            <a:extLst>
              <a:ext uri="{FF2B5EF4-FFF2-40B4-BE49-F238E27FC236}">
                <a16:creationId xmlns:a16="http://schemas.microsoft.com/office/drawing/2014/main" id="{68335BE1-8350-8E69-6C65-4D9298E6BC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5" y="66675"/>
            <a:ext cx="1350856" cy="522577"/>
          </a:xfrm>
          <a:prstGeom prst="rect">
            <a:avLst/>
          </a:prstGeom>
        </p:spPr>
      </p:pic>
      <p:pic>
        <p:nvPicPr>
          <p:cNvPr id="3" name="Imagem 2">
            <a:extLst>
              <a:ext uri="{FF2B5EF4-FFF2-40B4-BE49-F238E27FC236}">
                <a16:creationId xmlns:a16="http://schemas.microsoft.com/office/drawing/2014/main" id="{CA30448C-99C5-23DE-A5D8-8A7A55874789}"/>
              </a:ext>
            </a:extLst>
          </p:cNvPr>
          <p:cNvPicPr>
            <a:picLocks noChangeAspect="1"/>
          </p:cNvPicPr>
          <p:nvPr/>
        </p:nvPicPr>
        <p:blipFill>
          <a:blip r:embed="rId3"/>
          <a:stretch>
            <a:fillRect/>
          </a:stretch>
        </p:blipFill>
        <p:spPr>
          <a:xfrm>
            <a:off x="1939395" y="2191715"/>
            <a:ext cx="476250" cy="476250"/>
          </a:xfrm>
          <a:prstGeom prst="rect">
            <a:avLst/>
          </a:prstGeom>
        </p:spPr>
      </p:pic>
      <p:sp>
        <p:nvSpPr>
          <p:cNvPr id="4" name="CaixaDeTexto 3">
            <a:extLst>
              <a:ext uri="{FF2B5EF4-FFF2-40B4-BE49-F238E27FC236}">
                <a16:creationId xmlns:a16="http://schemas.microsoft.com/office/drawing/2014/main" id="{E6A81B8A-AA98-8802-6BE6-F1B69DE77F6A}"/>
              </a:ext>
            </a:extLst>
          </p:cNvPr>
          <p:cNvSpPr txBox="1"/>
          <p:nvPr/>
        </p:nvSpPr>
        <p:spPr>
          <a:xfrm>
            <a:off x="2665852" y="2102613"/>
            <a:ext cx="9280488" cy="369332"/>
          </a:xfrm>
          <a:prstGeom prst="rect">
            <a:avLst/>
          </a:prstGeom>
          <a:noFill/>
        </p:spPr>
        <p:txBody>
          <a:bodyPr wrap="square" rtlCol="0">
            <a:spAutoFit/>
          </a:bodyPr>
          <a:lstStyle/>
          <a:p>
            <a:pPr algn="just"/>
            <a:r>
              <a:rPr lang="pt-BR" dirty="0"/>
              <a:t>Órgãos Estaduais sem sistema. Dados informados ao PNLA através de planilhas.</a:t>
            </a:r>
            <a:endParaRPr lang="en-US" dirty="0"/>
          </a:p>
        </p:txBody>
      </p:sp>
      <p:pic>
        <p:nvPicPr>
          <p:cNvPr id="5" name="Imagem 4">
            <a:extLst>
              <a:ext uri="{FF2B5EF4-FFF2-40B4-BE49-F238E27FC236}">
                <a16:creationId xmlns:a16="http://schemas.microsoft.com/office/drawing/2014/main" id="{0FCEEF71-F516-4CD7-B5CC-3111E59AA33E}"/>
              </a:ext>
            </a:extLst>
          </p:cNvPr>
          <p:cNvPicPr>
            <a:picLocks noChangeAspect="1"/>
          </p:cNvPicPr>
          <p:nvPr/>
        </p:nvPicPr>
        <p:blipFill>
          <a:blip r:embed="rId4"/>
          <a:stretch>
            <a:fillRect/>
          </a:stretch>
        </p:blipFill>
        <p:spPr>
          <a:xfrm>
            <a:off x="1939395" y="3505899"/>
            <a:ext cx="476250" cy="476250"/>
          </a:xfrm>
          <a:prstGeom prst="rect">
            <a:avLst/>
          </a:prstGeom>
        </p:spPr>
      </p:pic>
      <p:sp>
        <p:nvSpPr>
          <p:cNvPr id="6" name="CaixaDeTexto 5">
            <a:extLst>
              <a:ext uri="{FF2B5EF4-FFF2-40B4-BE49-F238E27FC236}">
                <a16:creationId xmlns:a16="http://schemas.microsoft.com/office/drawing/2014/main" id="{13668793-734E-5E8C-08CF-FB22DD14341E}"/>
              </a:ext>
            </a:extLst>
          </p:cNvPr>
          <p:cNvSpPr txBox="1"/>
          <p:nvPr/>
        </p:nvSpPr>
        <p:spPr>
          <a:xfrm>
            <a:off x="2665853" y="3399617"/>
            <a:ext cx="8593550" cy="1200329"/>
          </a:xfrm>
          <a:prstGeom prst="rect">
            <a:avLst/>
          </a:prstGeom>
          <a:noFill/>
        </p:spPr>
        <p:txBody>
          <a:bodyPr wrap="square" rtlCol="0">
            <a:spAutoFit/>
          </a:bodyPr>
          <a:lstStyle/>
          <a:p>
            <a:pPr algn="just"/>
            <a:r>
              <a:rPr lang="pt-BR" dirty="0"/>
              <a:t>O ícone de cor amarela representa os dados que foram buscados no banco de dados do PNLA, pois não foi possível obter o resultado em tempo real naquele momento.</a:t>
            </a:r>
          </a:p>
          <a:p>
            <a:pPr algn="just"/>
            <a:r>
              <a:rPr lang="pt-BR" dirty="0"/>
              <a:t>Sendo possível também ampliar o prazo de busca (seleção disponível no canto superior direito da tela de pesquisa.</a:t>
            </a:r>
            <a:endParaRPr lang="en-US" dirty="0"/>
          </a:p>
        </p:txBody>
      </p:sp>
      <p:pic>
        <p:nvPicPr>
          <p:cNvPr id="7" name="Imagem 6">
            <a:extLst>
              <a:ext uri="{FF2B5EF4-FFF2-40B4-BE49-F238E27FC236}">
                <a16:creationId xmlns:a16="http://schemas.microsoft.com/office/drawing/2014/main" id="{35FF0D6C-7F64-5B8D-06AD-7A1C6F838F4A}"/>
              </a:ext>
            </a:extLst>
          </p:cNvPr>
          <p:cNvPicPr>
            <a:picLocks noChangeAspect="1"/>
          </p:cNvPicPr>
          <p:nvPr/>
        </p:nvPicPr>
        <p:blipFill>
          <a:blip r:embed="rId5"/>
          <a:stretch>
            <a:fillRect/>
          </a:stretch>
        </p:blipFill>
        <p:spPr>
          <a:xfrm>
            <a:off x="1971240" y="4699939"/>
            <a:ext cx="476250" cy="476250"/>
          </a:xfrm>
          <a:prstGeom prst="rect">
            <a:avLst/>
          </a:prstGeom>
        </p:spPr>
      </p:pic>
      <p:sp>
        <p:nvSpPr>
          <p:cNvPr id="8" name="CaixaDeTexto 7">
            <a:extLst>
              <a:ext uri="{FF2B5EF4-FFF2-40B4-BE49-F238E27FC236}">
                <a16:creationId xmlns:a16="http://schemas.microsoft.com/office/drawing/2014/main" id="{11D4AE60-54C1-B62D-EB87-A2695F1C8128}"/>
              </a:ext>
            </a:extLst>
          </p:cNvPr>
          <p:cNvSpPr txBox="1"/>
          <p:nvPr/>
        </p:nvSpPr>
        <p:spPr>
          <a:xfrm>
            <a:off x="2665852" y="4635941"/>
            <a:ext cx="8447974" cy="1200329"/>
          </a:xfrm>
          <a:prstGeom prst="rect">
            <a:avLst/>
          </a:prstGeom>
          <a:noFill/>
        </p:spPr>
        <p:txBody>
          <a:bodyPr wrap="square" rtlCol="0">
            <a:spAutoFit/>
          </a:bodyPr>
          <a:lstStyle/>
          <a:p>
            <a:pPr algn="just"/>
            <a:r>
              <a:rPr lang="pt-BR" dirty="0"/>
              <a:t>O ícone de cor cinza representa os dados que foram buscados no banco de dados do PNLA devido ao fato da pesquisa online estar indisponível, em virtude da conexão ter sido estabelecida em sistema antigo (desabilitado) com a instalação de novo sistema a ser conectado, cuja articulação está em andamento.</a:t>
            </a:r>
            <a:endParaRPr lang="en-US" dirty="0"/>
          </a:p>
        </p:txBody>
      </p:sp>
      <p:sp>
        <p:nvSpPr>
          <p:cNvPr id="9" name="CaixaDeTexto 8">
            <a:extLst>
              <a:ext uri="{FF2B5EF4-FFF2-40B4-BE49-F238E27FC236}">
                <a16:creationId xmlns:a16="http://schemas.microsoft.com/office/drawing/2014/main" id="{B04B88A3-23EB-7D37-2CF9-7D0A45849481}"/>
              </a:ext>
            </a:extLst>
          </p:cNvPr>
          <p:cNvSpPr txBox="1"/>
          <p:nvPr/>
        </p:nvSpPr>
        <p:spPr>
          <a:xfrm>
            <a:off x="2665853" y="2389856"/>
            <a:ext cx="8507114" cy="923330"/>
          </a:xfrm>
          <a:prstGeom prst="rect">
            <a:avLst/>
          </a:prstGeom>
          <a:noFill/>
        </p:spPr>
        <p:txBody>
          <a:bodyPr wrap="square" rtlCol="0">
            <a:spAutoFit/>
          </a:bodyPr>
          <a:lstStyle/>
          <a:p>
            <a:pPr algn="just"/>
            <a:r>
              <a:rPr lang="pt-BR" dirty="0"/>
              <a:t>Articulação em andamento para desenvolvimento de sistema em software livre para prover 3 Estados, visando conexão ao PNLA. O sistema também será cedido a municípios aptos a receber o citato sistema.</a:t>
            </a:r>
            <a:endParaRPr lang="en-US" dirty="0"/>
          </a:p>
        </p:txBody>
      </p:sp>
      <p:pic>
        <p:nvPicPr>
          <p:cNvPr id="10" name="Imagem 9">
            <a:extLst>
              <a:ext uri="{FF2B5EF4-FFF2-40B4-BE49-F238E27FC236}">
                <a16:creationId xmlns:a16="http://schemas.microsoft.com/office/drawing/2014/main" id="{3C9CDEA5-AC78-71B0-5CF1-5C864FB6444C}"/>
              </a:ext>
            </a:extLst>
          </p:cNvPr>
          <p:cNvPicPr>
            <a:picLocks noChangeAspect="1"/>
          </p:cNvPicPr>
          <p:nvPr/>
        </p:nvPicPr>
        <p:blipFill>
          <a:blip r:embed="rId6"/>
          <a:stretch>
            <a:fillRect/>
          </a:stretch>
        </p:blipFill>
        <p:spPr>
          <a:xfrm>
            <a:off x="1934860" y="1361854"/>
            <a:ext cx="476250" cy="476250"/>
          </a:xfrm>
          <a:prstGeom prst="rect">
            <a:avLst/>
          </a:prstGeom>
        </p:spPr>
      </p:pic>
      <p:sp>
        <p:nvSpPr>
          <p:cNvPr id="11" name="CaixaDeTexto 10">
            <a:extLst>
              <a:ext uri="{FF2B5EF4-FFF2-40B4-BE49-F238E27FC236}">
                <a16:creationId xmlns:a16="http://schemas.microsoft.com/office/drawing/2014/main" id="{3F9D62B5-2CDC-2576-7F90-FB196651B1FD}"/>
              </a:ext>
            </a:extLst>
          </p:cNvPr>
          <p:cNvSpPr txBox="1"/>
          <p:nvPr/>
        </p:nvSpPr>
        <p:spPr>
          <a:xfrm>
            <a:off x="2665852" y="1361854"/>
            <a:ext cx="9501969" cy="369332"/>
          </a:xfrm>
          <a:prstGeom prst="rect">
            <a:avLst/>
          </a:prstGeom>
          <a:noFill/>
        </p:spPr>
        <p:txBody>
          <a:bodyPr wrap="square" rtlCol="0">
            <a:spAutoFit/>
          </a:bodyPr>
          <a:lstStyle/>
          <a:p>
            <a:pPr algn="just"/>
            <a:r>
              <a:rPr lang="pt-BR" dirty="0"/>
              <a:t>Dados obtidos em tempo real, direto do órgão licenciador.</a:t>
            </a:r>
            <a:endParaRPr lang="en-US" dirty="0"/>
          </a:p>
        </p:txBody>
      </p:sp>
      <p:sp>
        <p:nvSpPr>
          <p:cNvPr id="12" name="CaixaDeTexto 11">
            <a:extLst>
              <a:ext uri="{FF2B5EF4-FFF2-40B4-BE49-F238E27FC236}">
                <a16:creationId xmlns:a16="http://schemas.microsoft.com/office/drawing/2014/main" id="{053F9BC7-A061-9C56-D1C7-AF84A6A006AB}"/>
              </a:ext>
            </a:extLst>
          </p:cNvPr>
          <p:cNvSpPr txBox="1"/>
          <p:nvPr/>
        </p:nvSpPr>
        <p:spPr>
          <a:xfrm>
            <a:off x="3125282" y="589252"/>
            <a:ext cx="5941435" cy="369332"/>
          </a:xfrm>
          <a:prstGeom prst="rect">
            <a:avLst/>
          </a:prstGeom>
          <a:noFill/>
        </p:spPr>
        <p:txBody>
          <a:bodyPr wrap="none" rtlCol="0">
            <a:spAutoFit/>
          </a:bodyPr>
          <a:lstStyle/>
          <a:p>
            <a:r>
              <a:rPr lang="pt-BR" b="1" dirty="0"/>
              <a:t>Legenda: Situação da conexão dos órgãos estaduais ao PNLA</a:t>
            </a:r>
          </a:p>
        </p:txBody>
      </p:sp>
    </p:spTree>
    <p:extLst>
      <p:ext uri="{BB962C8B-B14F-4D97-AF65-F5344CB8AC3E}">
        <p14:creationId xmlns:p14="http://schemas.microsoft.com/office/powerpoint/2010/main" val="2930256844"/>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281</TotalTime>
  <Words>242</Words>
  <Application>Microsoft Office PowerPoint</Application>
  <PresentationFormat>Widescreen</PresentationFormat>
  <Paragraphs>13</Paragraphs>
  <Slides>3</Slides>
  <Notes>0</Notes>
  <HiddenSlides>0</HiddenSlides>
  <MMClips>0</MMClips>
  <ScaleCrop>false</ScaleCrop>
  <HeadingPairs>
    <vt:vector size="4" baseType="variant">
      <vt:variant>
        <vt:lpstr>Tema</vt:lpstr>
      </vt:variant>
      <vt:variant>
        <vt:i4>1</vt:i4>
      </vt:variant>
      <vt:variant>
        <vt:lpstr>Títulos de slides</vt:lpstr>
      </vt:variant>
      <vt:variant>
        <vt:i4>3</vt:i4>
      </vt:variant>
    </vt:vector>
  </HeadingPairs>
  <TitlesOfParts>
    <vt:vector size="4" baseType="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Pablo Ramosandrade Villanueva</dc:creator>
  <cp:lastModifiedBy>Maria Monica Guedes de Moraes</cp:lastModifiedBy>
  <cp:revision>7</cp:revision>
  <dcterms:created xsi:type="dcterms:W3CDTF">2024-02-28T18:51:35Z</dcterms:created>
  <dcterms:modified xsi:type="dcterms:W3CDTF">2024-04-19T18:08:13Z</dcterms:modified>
</cp:coreProperties>
</file>