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85" r:id="rId5"/>
    <p:sldId id="386" r:id="rId6"/>
    <p:sldId id="438" r:id="rId7"/>
    <p:sldId id="439" r:id="rId8"/>
    <p:sldId id="440" r:id="rId9"/>
    <p:sldId id="388" r:id="rId10"/>
    <p:sldId id="389" r:id="rId11"/>
    <p:sldId id="391" r:id="rId12"/>
    <p:sldId id="441" r:id="rId13"/>
    <p:sldId id="393" r:id="rId14"/>
  </p:sldIdLst>
  <p:sldSz cx="12192000" cy="6858000"/>
  <p:notesSz cx="6797675" cy="98726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68" autoAdjust="0"/>
    <p:restoredTop sz="94660"/>
  </p:normalViewPr>
  <p:slideViewPr>
    <p:cSldViewPr snapToGrid="0">
      <p:cViewPr varScale="1">
        <p:scale>
          <a:sx n="60" d="100"/>
          <a:sy n="60"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ustavo.baptista\Documents\C&#243;pia%20de%20CUSTOS%20CT%2017%2004%20201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Plan1!$A$13</c:f>
              <c:strCache>
                <c:ptCount val="1"/>
                <c:pt idx="0">
                  <c:v>Adultos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Plan1!$B$12:$C$12</c:f>
              <c:strCache>
                <c:ptCount val="2"/>
                <c:pt idx="0">
                  <c:v>Edital anterior</c:v>
                </c:pt>
                <c:pt idx="1">
                  <c:v>Edital atual</c:v>
                </c:pt>
              </c:strCache>
            </c:strRef>
          </c:cat>
          <c:val>
            <c:numRef>
              <c:f>Plan1!$B$13:$C$13</c:f>
              <c:numCache>
                <c:formatCode>_-[$R$-416]\ * #,##0.00_-;\-[$R$-416]\ * #,##0.00_-;_-[$R$-416]\ * "-"??_-;_-@_-</c:formatCode>
                <c:ptCount val="2"/>
                <c:pt idx="0">
                  <c:v>1000</c:v>
                </c:pt>
                <c:pt idx="1">
                  <c:v>1172.8800000000001</c:v>
                </c:pt>
              </c:numCache>
            </c:numRef>
          </c:val>
        </c:ser>
        <c:dLbls>
          <c:showLegendKey val="0"/>
          <c:showVal val="0"/>
          <c:showCatName val="0"/>
          <c:showSerName val="0"/>
          <c:showPercent val="0"/>
          <c:showBubbleSize val="0"/>
        </c:dLbls>
        <c:gapWidth val="219"/>
        <c:overlap val="-27"/>
        <c:axId val="1796154864"/>
        <c:axId val="1796155408"/>
      </c:barChart>
      <c:catAx>
        <c:axId val="179615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crossAx val="1796155408"/>
        <c:crosses val="autoZero"/>
        <c:auto val="1"/>
        <c:lblAlgn val="ctr"/>
        <c:lblOffset val="100"/>
        <c:noMultiLvlLbl val="0"/>
      </c:catAx>
      <c:valAx>
        <c:axId val="1796155408"/>
        <c:scaling>
          <c:orientation val="minMax"/>
        </c:scaling>
        <c:delete val="0"/>
        <c:axPos val="l"/>
        <c:majorGridlines>
          <c:spPr>
            <a:ln w="9525" cap="flat" cmpd="sng" algn="ctr">
              <a:solidFill>
                <a:schemeClr val="tx1">
                  <a:lumMod val="15000"/>
                  <a:lumOff val="85000"/>
                </a:schemeClr>
              </a:solidFill>
              <a:round/>
            </a:ln>
            <a:effectLst/>
          </c:spPr>
        </c:majorGridlines>
        <c:numFmt formatCode="_-[$R$-416]\ * #,##0.00_-;\-[$R$-416]\ * #,##0.00_-;_-[$R$-416]\ *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crossAx val="17961548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0.11025641025641025"/>
                  <c:y val="-7.6261785912368277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Plan1!$B$3:$D$3</c:f>
              <c:strCache>
                <c:ptCount val="3"/>
                <c:pt idx="0">
                  <c:v>MINISTÉRIO DA SAÚDE</c:v>
                </c:pt>
                <c:pt idx="1">
                  <c:v>MINISTÉRIO DO DESENVOLVIMENTO SOCIAL</c:v>
                </c:pt>
                <c:pt idx="2">
                  <c:v>MINISTÉRIO DA JUSTIÇA</c:v>
                </c:pt>
              </c:strCache>
            </c:strRef>
          </c:cat>
          <c:val>
            <c:numRef>
              <c:f>Plan1!$B$4:$D$4</c:f>
              <c:numCache>
                <c:formatCode>_("R$"* #,##0.00_);_("R$"* \(#,##0.00\);_("R$"* "-"??_);_(@_)</c:formatCode>
                <c:ptCount val="3"/>
                <c:pt idx="0">
                  <c:v>40000000</c:v>
                </c:pt>
                <c:pt idx="1">
                  <c:v>10000000</c:v>
                </c:pt>
                <c:pt idx="2">
                  <c:v>37339729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350820934863305"/>
          <c:y val="0.75192734249553417"/>
          <c:w val="0.65068330921209994"/>
          <c:h val="0.2374042838980221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2000"/>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0.00624</cdr:x>
      <cdr:y>0.87806</cdr:y>
    </cdr:from>
    <cdr:to>
      <cdr:x>0.21392</cdr:x>
      <cdr:y>1</cdr:y>
    </cdr:to>
    <cdr:sp macro="" textlink="">
      <cdr:nvSpPr>
        <cdr:cNvPr id="2" name="CaixaDeTexto 1"/>
        <cdr:cNvSpPr txBox="1"/>
      </cdr:nvSpPr>
      <cdr:spPr>
        <a:xfrm xmlns:a="http://schemas.openxmlformats.org/drawingml/2006/main">
          <a:off x="64008" y="4181093"/>
          <a:ext cx="2128838" cy="580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endParaRPr lang="pt-BR" sz="1200" dirty="0"/>
        </a:p>
      </cdr:txBody>
    </cdr:sp>
  </cdr:relSizeAnchor>
  <cdr:relSizeAnchor xmlns:cdr="http://schemas.openxmlformats.org/drawingml/2006/chartDrawing">
    <cdr:from>
      <cdr:x>0.36269</cdr:x>
      <cdr:y>0.2393</cdr:y>
    </cdr:from>
    <cdr:to>
      <cdr:x>0.41147</cdr:x>
      <cdr:y>0.31431</cdr:y>
    </cdr:to>
    <cdr:sp macro="" textlink="">
      <cdr:nvSpPr>
        <cdr:cNvPr id="3" name="CaixaDeTexto 2"/>
        <cdr:cNvSpPr txBox="1"/>
      </cdr:nvSpPr>
      <cdr:spPr>
        <a:xfrm xmlns:a="http://schemas.openxmlformats.org/drawingml/2006/main">
          <a:off x="3592838" y="1030983"/>
          <a:ext cx="483215" cy="323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400" dirty="0" smtClean="0"/>
            <a:t>*</a:t>
          </a:r>
          <a:endParaRPr lang="pt-BR"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16C6A34-D758-4CDB-AD9B-6B59C2421083}" type="datetimeFigureOut">
              <a:rPr lang="pt-BR" smtClean="0"/>
              <a:t>25/04/2018</a:t>
            </a:fld>
            <a:endParaRPr lang="pt-BR"/>
          </a:p>
        </p:txBody>
      </p:sp>
      <p:sp>
        <p:nvSpPr>
          <p:cNvPr id="4" name="Espaço Reservado para Imagem de Sli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107B9EC-D600-4888-AE47-2B81FFD2FE69}" type="slidenum">
              <a:rPr lang="pt-BR" smtClean="0"/>
              <a:t>‹nº›</a:t>
            </a:fld>
            <a:endParaRPr lang="pt-BR"/>
          </a:p>
        </p:txBody>
      </p:sp>
    </p:spTree>
    <p:extLst>
      <p:ext uri="{BB962C8B-B14F-4D97-AF65-F5344CB8AC3E}">
        <p14:creationId xmlns:p14="http://schemas.microsoft.com/office/powerpoint/2010/main" val="37259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ço Reservado para Anotaçõ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The Therapetic Community are private, non-profit institutions funded in part by the goverment. They provide care services for people with disordes resulting from the use, abuse ou addiction to drugs illicity or non-illicity (e.g. alcohool). They are also open institutons, exclusively voluntary, aimed at people who want and need a protect space, in a residential environment, to help recover addiction to drugs.  The host time can last up to twelve months. During this, residentes must maintain their treatment in the network of psychosocial care and other health services that are necessary. The therapeutic instrument Works using coexistence between peers.</a:t>
            </a:r>
            <a:endParaRPr lang="en-GB" altLang="pt-BR" smtClean="0"/>
          </a:p>
        </p:txBody>
      </p:sp>
      <p:sp>
        <p:nvSpPr>
          <p:cNvPr id="13316" name="Espaço Reservado para Número de Slid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CA61BE-F498-47A5-94FF-51285ABFBF50}" type="slidenum">
              <a:rPr lang="en-GB" altLang="pt-BR"/>
              <a:pPr/>
              <a:t>3</a:t>
            </a:fld>
            <a:endParaRPr lang="en-GB" altLang="pt-BR"/>
          </a:p>
        </p:txBody>
      </p:sp>
    </p:spTree>
    <p:extLst>
      <p:ext uri="{BB962C8B-B14F-4D97-AF65-F5344CB8AC3E}">
        <p14:creationId xmlns:p14="http://schemas.microsoft.com/office/powerpoint/2010/main" val="4737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426269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13547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297464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130527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82265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14191DD-9D06-46E8-957C-BC21A7212DB9}"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378854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14191DD-9D06-46E8-957C-BC21A7212DB9}" type="datetimeFigureOut">
              <a:rPr lang="pt-BR" smtClean="0"/>
              <a:t>25/04/2018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66659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14191DD-9D06-46E8-957C-BC21A7212DB9}" type="datetimeFigureOut">
              <a:rPr lang="pt-BR" smtClean="0"/>
              <a:t>25/04/2018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41451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4191DD-9D06-46E8-957C-BC21A7212DB9}" type="datetimeFigureOut">
              <a:rPr lang="pt-BR" smtClean="0"/>
              <a:t>25/04/2018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19086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4191DD-9D06-46E8-957C-BC21A7212DB9}"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71680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4191DD-9D06-46E8-957C-BC21A7212DB9}"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C65E14-29DE-4454-AB81-AC744B1472DF}" type="slidenum">
              <a:rPr lang="pt-BR" smtClean="0"/>
              <a:t>‹nº›</a:t>
            </a:fld>
            <a:endParaRPr lang="pt-BR"/>
          </a:p>
        </p:txBody>
      </p:sp>
    </p:spTree>
    <p:extLst>
      <p:ext uri="{BB962C8B-B14F-4D97-AF65-F5344CB8AC3E}">
        <p14:creationId xmlns:p14="http://schemas.microsoft.com/office/powerpoint/2010/main" val="2971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191DD-9D06-46E8-957C-BC21A7212DB9}" type="datetimeFigureOut">
              <a:rPr lang="pt-BR" smtClean="0"/>
              <a:t>25/04/2018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5E14-29DE-4454-AB81-AC744B1472DF}" type="slidenum">
              <a:rPr lang="pt-BR" smtClean="0"/>
              <a:t>‹nº›</a:t>
            </a:fld>
            <a:endParaRPr lang="pt-BR"/>
          </a:p>
        </p:txBody>
      </p:sp>
    </p:spTree>
    <p:extLst>
      <p:ext uri="{BB962C8B-B14F-4D97-AF65-F5344CB8AC3E}">
        <p14:creationId xmlns:p14="http://schemas.microsoft.com/office/powerpoint/2010/main" val="3714170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4923"/>
            <a:ext cx="12192000" cy="8442923"/>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1"/>
            <a:ext cx="12192000" cy="6856125"/>
          </a:xfrm>
          <a:prstGeom prst="rect">
            <a:avLst/>
          </a:prstGeom>
        </p:spPr>
      </p:pic>
      <p:sp>
        <p:nvSpPr>
          <p:cNvPr id="2053" name="CaixaDeTexto 1"/>
          <p:cNvSpPr txBox="1">
            <a:spLocks noChangeArrowheads="1"/>
          </p:cNvSpPr>
          <p:nvPr/>
        </p:nvSpPr>
        <p:spPr bwMode="auto">
          <a:xfrm>
            <a:off x="1634812" y="2314284"/>
            <a:ext cx="8880788" cy="119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a:lnSpc>
                <a:spcPct val="100000"/>
              </a:lnSpc>
              <a:spcBef>
                <a:spcPct val="0"/>
              </a:spcBef>
              <a:buSzTx/>
              <a:buFontTx/>
              <a:buNone/>
            </a:pPr>
            <a:r>
              <a:rPr lang="pt-BR" altLang="pt-BR" sz="350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Edital de Chamamento Público para Contratação de Vagas em Comunidades Terapêuticas </a:t>
            </a:r>
            <a:endParaRPr lang="pt-BR" altLang="pt-BR" sz="350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943745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 y="0"/>
            <a:ext cx="12191048" cy="6858000"/>
          </a:xfrm>
          <a:prstGeom prst="rect">
            <a:avLst/>
          </a:prstGeom>
        </p:spPr>
      </p:pic>
      <p:sp>
        <p:nvSpPr>
          <p:cNvPr id="10244" name="Retângulo 5"/>
          <p:cNvSpPr>
            <a:spLocks noChangeArrowheads="1"/>
          </p:cNvSpPr>
          <p:nvPr/>
        </p:nvSpPr>
        <p:spPr bwMode="auto">
          <a:xfrm>
            <a:off x="3251488" y="1986833"/>
            <a:ext cx="9429750" cy="1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457200" indent="-457200"/>
            <a:r>
              <a:rPr lang="pt-BR" sz="3200" dirty="0">
                <a:latin typeface="Arial" panose="020B0604020202020204" pitchFamily="34" charset="0"/>
                <a:cs typeface="Arial" panose="020B0604020202020204" pitchFamily="34" charset="0"/>
              </a:rPr>
              <a:t>E</a:t>
            </a:r>
            <a:r>
              <a:rPr lang="pt-BR" sz="3200" dirty="0" smtClean="0">
                <a:latin typeface="Arial" panose="020B0604020202020204" pitchFamily="34" charset="0"/>
                <a:cs typeface="Arial" panose="020B0604020202020204" pitchFamily="34" charset="0"/>
              </a:rPr>
              <a:t>strutura física;</a:t>
            </a:r>
            <a:endParaRPr lang="pt-BR" sz="3200" dirty="0">
              <a:latin typeface="Arial" panose="020B0604020202020204" pitchFamily="34" charset="0"/>
              <a:cs typeface="Arial" panose="020B0604020202020204" pitchFamily="34" charset="0"/>
            </a:endParaRPr>
          </a:p>
          <a:p>
            <a:pPr marL="457200" indent="-457200"/>
            <a:r>
              <a:rPr lang="pt-BR" sz="3200" dirty="0">
                <a:latin typeface="Arial" panose="020B0604020202020204" pitchFamily="34" charset="0"/>
                <a:cs typeface="Arial" panose="020B0604020202020204" pitchFamily="34" charset="0"/>
              </a:rPr>
              <a:t>R</a:t>
            </a:r>
            <a:r>
              <a:rPr lang="pt-BR" sz="3200" dirty="0" smtClean="0">
                <a:latin typeface="Arial" panose="020B0604020202020204" pitchFamily="34" charset="0"/>
                <a:cs typeface="Arial" panose="020B0604020202020204" pitchFamily="34" charset="0"/>
              </a:rPr>
              <a:t>ecursos </a:t>
            </a:r>
            <a:r>
              <a:rPr lang="pt-BR" sz="3200" dirty="0">
                <a:latin typeface="Arial" panose="020B0604020202020204" pitchFamily="34" charset="0"/>
                <a:cs typeface="Arial" panose="020B0604020202020204" pitchFamily="34" charset="0"/>
              </a:rPr>
              <a:t>humanos e equipe </a:t>
            </a:r>
            <a:r>
              <a:rPr lang="pt-BR" sz="3200" dirty="0" smtClean="0">
                <a:latin typeface="Arial" panose="020B0604020202020204" pitchFamily="34" charset="0"/>
                <a:cs typeface="Arial" panose="020B0604020202020204" pitchFamily="34" charset="0"/>
              </a:rPr>
              <a:t>técnica;</a:t>
            </a:r>
            <a:endParaRPr lang="pt-BR" sz="3200" dirty="0">
              <a:latin typeface="Arial" panose="020B0604020202020204" pitchFamily="34" charset="0"/>
              <a:cs typeface="Arial" panose="020B0604020202020204" pitchFamily="34" charset="0"/>
            </a:endParaRPr>
          </a:p>
          <a:p>
            <a:pPr marL="457200" indent="-457200"/>
            <a:r>
              <a:rPr lang="pt-BR" sz="3200" dirty="0">
                <a:latin typeface="Arial" panose="020B0604020202020204" pitchFamily="34" charset="0"/>
                <a:cs typeface="Arial" panose="020B0604020202020204" pitchFamily="34" charset="0"/>
              </a:rPr>
              <a:t>P</a:t>
            </a:r>
            <a:r>
              <a:rPr lang="pt-BR" sz="3200" dirty="0" smtClean="0">
                <a:latin typeface="Arial" panose="020B0604020202020204" pitchFamily="34" charset="0"/>
                <a:cs typeface="Arial" panose="020B0604020202020204" pitchFamily="34" charset="0"/>
              </a:rPr>
              <a:t>rojeto terapêutico.</a:t>
            </a:r>
          </a:p>
        </p:txBody>
      </p:sp>
      <p:sp>
        <p:nvSpPr>
          <p:cNvPr id="2" name="CaixaDeTexto 1"/>
          <p:cNvSpPr txBox="1"/>
          <p:nvPr/>
        </p:nvSpPr>
        <p:spPr>
          <a:xfrm>
            <a:off x="1028702" y="4149521"/>
            <a:ext cx="9999518" cy="1384995"/>
          </a:xfrm>
          <a:prstGeom prst="rect">
            <a:avLst/>
          </a:prstGeom>
          <a:solidFill>
            <a:schemeClr val="tx2">
              <a:lumMod val="75000"/>
            </a:schemeClr>
          </a:solidFill>
          <a:ln>
            <a:no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sz="2800" dirty="0">
                <a:latin typeface="Arial" panose="020B0604020202020204" pitchFamily="34" charset="0"/>
                <a:cs typeface="Arial" panose="020B0604020202020204" pitchFamily="34" charset="0"/>
              </a:rPr>
              <a:t>As comunidades terapêuticas serão submetidas a avaliações </a:t>
            </a:r>
            <a:r>
              <a:rPr lang="pt-BR" sz="2800" dirty="0" smtClean="0">
                <a:latin typeface="Arial" panose="020B0604020202020204" pitchFamily="34" charset="0"/>
                <a:cs typeface="Arial" panose="020B0604020202020204" pitchFamily="34" charset="0"/>
              </a:rPr>
              <a:t>externas de </a:t>
            </a:r>
            <a:r>
              <a:rPr lang="pt-BR" sz="2800" dirty="0">
                <a:latin typeface="Arial" panose="020B0604020202020204" pitchFamily="34" charset="0"/>
                <a:cs typeface="Arial" panose="020B0604020202020204" pitchFamily="34" charset="0"/>
              </a:rPr>
              <a:t>eficiência, eficácia e efetividade no decorrer do </a:t>
            </a:r>
            <a:r>
              <a:rPr lang="pt-BR" sz="2800" dirty="0" smtClean="0">
                <a:latin typeface="Arial" panose="020B0604020202020204" pitchFamily="34" charset="0"/>
                <a:cs typeface="Arial" panose="020B0604020202020204" pitchFamily="34" charset="0"/>
              </a:rPr>
              <a:t>contrato.</a:t>
            </a:r>
            <a:endParaRPr lang="pt-BR" sz="2800" dirty="0">
              <a:latin typeface="Arial" panose="020B0604020202020204" pitchFamily="34" charset="0"/>
              <a:cs typeface="Arial" panose="020B0604020202020204" pitchFamily="34" charset="0"/>
            </a:endParaRPr>
          </a:p>
        </p:txBody>
      </p:sp>
      <p:sp>
        <p:nvSpPr>
          <p:cNvPr id="3" name="CaixaDeTexto 2"/>
          <p:cNvSpPr txBox="1"/>
          <p:nvPr/>
        </p:nvSpPr>
        <p:spPr>
          <a:xfrm>
            <a:off x="1942540" y="-7052"/>
            <a:ext cx="8060925" cy="830997"/>
          </a:xfrm>
          <a:prstGeom prst="rect">
            <a:avLst/>
          </a:prstGeom>
          <a:noFill/>
        </p:spPr>
        <p:txBody>
          <a:bodyPr wrap="none" rtlCol="0">
            <a:spAutoFit/>
          </a:bodyPr>
          <a:lstStyle/>
          <a:p>
            <a:r>
              <a:rPr lang="pt-BR" sz="2400" dirty="0" smtClean="0">
                <a:solidFill>
                  <a:schemeClr val="bg1"/>
                </a:solidFill>
                <a:latin typeface="Arial" panose="020B0604020202020204" pitchFamily="34" charset="0"/>
                <a:cs typeface="Arial" panose="020B0604020202020204" pitchFamily="34" charset="0"/>
              </a:rPr>
              <a:t>PARÂMETROS DE QUALIDADE PARA CONTRATAÇÃO </a:t>
            </a:r>
          </a:p>
          <a:p>
            <a:pPr algn="ctr"/>
            <a:r>
              <a:rPr lang="pt-BR" sz="2400" dirty="0" smtClean="0">
                <a:solidFill>
                  <a:schemeClr val="bg1"/>
                </a:solidFill>
                <a:latin typeface="Arial" panose="020B0604020202020204" pitchFamily="34" charset="0"/>
                <a:cs typeface="Arial" panose="020B0604020202020204" pitchFamily="34" charset="0"/>
              </a:rPr>
              <a:t>DOS SERVIÇOS DE ACOLHIMENTO</a:t>
            </a:r>
            <a:endParaRPr lang="pt-BR" altLang="pt-B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7128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
        <p:nvSpPr>
          <p:cNvPr id="3076" name="Retângulo 5"/>
          <p:cNvSpPr>
            <a:spLocks noChangeArrowheads="1"/>
          </p:cNvSpPr>
          <p:nvPr/>
        </p:nvSpPr>
        <p:spPr bwMode="auto">
          <a:xfrm>
            <a:off x="1631374" y="1817111"/>
            <a:ext cx="910589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indent="457200" algn="just">
              <a:lnSpc>
                <a:spcPct val="100000"/>
              </a:lnSpc>
              <a:spcBef>
                <a:spcPct val="0"/>
              </a:spcBef>
              <a:buSzTx/>
              <a:buFontTx/>
              <a:buNone/>
            </a:pPr>
            <a:r>
              <a:rPr lang="pt-BR" sz="2400" dirty="0" smtClean="0">
                <a:latin typeface="Arial" panose="020B0604020202020204" pitchFamily="34" charset="0"/>
                <a:cs typeface="Arial" panose="020B0604020202020204" pitchFamily="34" charset="0"/>
              </a:rPr>
              <a:t>Este Edital </a:t>
            </a:r>
            <a:r>
              <a:rPr lang="pt-BR" sz="2400" dirty="0">
                <a:latin typeface="Arial" panose="020B0604020202020204" pitchFamily="34" charset="0"/>
                <a:cs typeface="Arial" panose="020B0604020202020204" pitchFamily="34" charset="0"/>
              </a:rPr>
              <a:t>tem por objeto o credenciamento de entidades privadas, sem fins lucrativos, que realizem o acolhimento </a:t>
            </a:r>
            <a:r>
              <a:rPr lang="pt-BR" sz="2400" b="1" dirty="0">
                <a:latin typeface="Arial" panose="020B0604020202020204" pitchFamily="34" charset="0"/>
                <a:cs typeface="Arial" panose="020B0604020202020204" pitchFamily="34" charset="0"/>
              </a:rPr>
              <a:t>exclusivamente voluntário</a:t>
            </a:r>
            <a:r>
              <a:rPr lang="pt-BR" sz="2400" dirty="0">
                <a:latin typeface="Arial" panose="020B0604020202020204" pitchFamily="34" charset="0"/>
                <a:cs typeface="Arial" panose="020B0604020202020204" pitchFamily="34" charset="0"/>
              </a:rPr>
              <a:t>, em regime </a:t>
            </a:r>
            <a:r>
              <a:rPr lang="pt-BR" sz="2400" b="1" dirty="0">
                <a:latin typeface="Arial" panose="020B0604020202020204" pitchFamily="34" charset="0"/>
                <a:cs typeface="Arial" panose="020B0604020202020204" pitchFamily="34" charset="0"/>
              </a:rPr>
              <a:t>residencial transitório</a:t>
            </a:r>
            <a:r>
              <a:rPr lang="pt-BR" sz="2400" dirty="0">
                <a:latin typeface="Arial" panose="020B0604020202020204" pitchFamily="34" charset="0"/>
                <a:cs typeface="Arial" panose="020B0604020202020204" pitchFamily="34" charset="0"/>
              </a:rPr>
              <a:t>, de pessoas com transtornos decorrentes </a:t>
            </a:r>
            <a:r>
              <a:rPr lang="pt-BR" sz="2400" dirty="0" smtClean="0">
                <a:latin typeface="Arial" panose="020B0604020202020204" pitchFamily="34" charset="0"/>
                <a:cs typeface="Arial" panose="020B0604020202020204" pitchFamily="34" charset="0"/>
              </a:rPr>
              <a:t>da dependência </a:t>
            </a:r>
            <a:r>
              <a:rPr lang="pt-BR" sz="2400" dirty="0">
                <a:latin typeface="Arial" panose="020B0604020202020204" pitchFamily="34" charset="0"/>
                <a:cs typeface="Arial" panose="020B0604020202020204" pitchFamily="34" charset="0"/>
              </a:rPr>
              <a:t>de substâncias psicoativas. Estas entidades prestarão os serviços buscando acolher pessoas que necessitam de afastamento do ambiente no qual se iniciou, desenvolveu ou se estabeleceu </a:t>
            </a:r>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dependência de substâncias psicoativas, como o álcool, crack, maconha, cocaína, dentre outras.</a:t>
            </a:r>
            <a:endParaRPr lang="pt-BR" altLang="pt-BR" sz="2400" dirty="0">
              <a:solidFill>
                <a:schemeClr val="tx1"/>
              </a:solidFill>
              <a:latin typeface="Arial" panose="020B0604020202020204" pitchFamily="34" charset="0"/>
              <a:cs typeface="Arial" panose="020B0604020202020204" pitchFamily="34" charset="0"/>
            </a:endParaRPr>
          </a:p>
        </p:txBody>
      </p:sp>
      <p:sp>
        <p:nvSpPr>
          <p:cNvPr id="2" name="CaixaDeTexto 1"/>
          <p:cNvSpPr txBox="1"/>
          <p:nvPr/>
        </p:nvSpPr>
        <p:spPr>
          <a:xfrm>
            <a:off x="3373580" y="97698"/>
            <a:ext cx="5361709" cy="707886"/>
          </a:xfrm>
          <a:prstGeom prst="rect">
            <a:avLst/>
          </a:prstGeom>
          <a:noFill/>
        </p:spPr>
        <p:txBody>
          <a:bodyPr wrap="square" rtlCol="0">
            <a:spAutoFit/>
          </a:bodyPr>
          <a:lstStyle/>
          <a:p>
            <a:r>
              <a:rPr lang="en-GB" altLang="pt-BR" sz="4000" b="1" dirty="0">
                <a:solidFill>
                  <a:schemeClr val="bg1"/>
                </a:solidFill>
                <a:latin typeface="Arial" panose="020B0604020202020204" pitchFamily="34" charset="0"/>
                <a:cs typeface="Arial" panose="020B0604020202020204" pitchFamily="34" charset="0"/>
              </a:rPr>
              <a:t>OBJETO DO EDITAL</a:t>
            </a:r>
            <a:endParaRPr lang="pt-BR" sz="4000" dirty="0">
              <a:solidFill>
                <a:schemeClr val="bg1"/>
              </a:solidFill>
            </a:endParaRPr>
          </a:p>
        </p:txBody>
      </p:sp>
    </p:spTree>
    <p:extLst>
      <p:ext uri="{BB962C8B-B14F-4D97-AF65-F5344CB8AC3E}">
        <p14:creationId xmlns:p14="http://schemas.microsoft.com/office/powerpoint/2010/main" val="4066241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
        <p:nvSpPr>
          <p:cNvPr id="12290" name="Subtítulo 2"/>
          <p:cNvSpPr txBox="1">
            <a:spLocks noGrp="1"/>
          </p:cNvSpPr>
          <p:nvPr>
            <p:ph type="subTitle" idx="1"/>
          </p:nvPr>
        </p:nvSpPr>
        <p:spPr>
          <a:xfrm>
            <a:off x="1236518" y="1671202"/>
            <a:ext cx="9906000" cy="5292725"/>
          </a:xfrm>
        </p:spPr>
        <p:txBody>
          <a:bodyPr>
            <a:normAutofit/>
          </a:bodyPr>
          <a:lstStyle/>
          <a:p>
            <a:pPr marL="342900" indent="-342900" algn="just">
              <a:lnSpc>
                <a:spcPct val="100000"/>
              </a:lnSpc>
              <a:spcAft>
                <a:spcPts val="1200"/>
              </a:spcAft>
              <a:buFont typeface="Arial" panose="020B0604020202020204" pitchFamily="34" charset="0"/>
              <a:buChar char="•"/>
            </a:pPr>
            <a:r>
              <a:rPr lang="en-GB" altLang="pt-BR" sz="2000" dirty="0" smtClean="0">
                <a:latin typeface="Arial" panose="020B0604020202020204" pitchFamily="34" charset="0"/>
                <a:cs typeface="Arial" panose="020B0604020202020204" pitchFamily="34" charset="0"/>
              </a:rPr>
              <a:t>São </a:t>
            </a:r>
            <a:r>
              <a:rPr lang="en-GB" altLang="pt-BR" sz="2000" u="sng" dirty="0" err="1" smtClean="0">
                <a:latin typeface="Arial" panose="020B0604020202020204" pitchFamily="34" charset="0"/>
                <a:cs typeface="Arial" panose="020B0604020202020204" pitchFamily="34" charset="0"/>
              </a:rPr>
              <a:t>entidades</a:t>
            </a:r>
            <a:r>
              <a:rPr lang="en-GB" altLang="pt-BR" sz="2000" u="sng" dirty="0" smtClean="0">
                <a:latin typeface="Arial" panose="020B0604020202020204" pitchFamily="34" charset="0"/>
                <a:cs typeface="Arial" panose="020B0604020202020204" pitchFamily="34" charset="0"/>
              </a:rPr>
              <a:t> </a:t>
            </a:r>
            <a:r>
              <a:rPr lang="en-GB" altLang="pt-BR" sz="2000" u="sng" dirty="0" err="1" smtClean="0">
                <a:latin typeface="Arial" panose="020B0604020202020204" pitchFamily="34" charset="0"/>
                <a:cs typeface="Arial" panose="020B0604020202020204" pitchFamily="34" charset="0"/>
              </a:rPr>
              <a:t>privadas</a:t>
            </a:r>
            <a:r>
              <a:rPr lang="en-GB" altLang="pt-BR" sz="2000" u="sng" dirty="0" smtClean="0">
                <a:latin typeface="Arial" panose="020B0604020202020204" pitchFamily="34" charset="0"/>
                <a:cs typeface="Arial" panose="020B0604020202020204" pitchFamily="34" charset="0"/>
              </a:rPr>
              <a:t>, </a:t>
            </a:r>
            <a:r>
              <a:rPr lang="en-GB" altLang="pt-BR" sz="2000" u="sng" dirty="0" err="1" smtClean="0">
                <a:latin typeface="Arial" panose="020B0604020202020204" pitchFamily="34" charset="0"/>
                <a:cs typeface="Arial" panose="020B0604020202020204" pitchFamily="34" charset="0"/>
              </a:rPr>
              <a:t>sem</a:t>
            </a:r>
            <a:r>
              <a:rPr lang="en-GB" altLang="pt-BR" sz="2000" u="sng" dirty="0" smtClean="0">
                <a:latin typeface="Arial" panose="020B0604020202020204" pitchFamily="34" charset="0"/>
                <a:cs typeface="Arial" panose="020B0604020202020204" pitchFamily="34" charset="0"/>
              </a:rPr>
              <a:t> fins </a:t>
            </a:r>
            <a:r>
              <a:rPr lang="en-GB" altLang="pt-BR" sz="2000" u="sng" dirty="0" err="1" smtClean="0">
                <a:latin typeface="Arial" panose="020B0604020202020204" pitchFamily="34" charset="0"/>
                <a:cs typeface="Arial" panose="020B0604020202020204" pitchFamily="34" charset="0"/>
              </a:rPr>
              <a:t>lucrativos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subsidiadas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em</a:t>
            </a:r>
            <a:r>
              <a:rPr lang="en-GB" altLang="pt-BR" sz="2000" dirty="0" smtClean="0">
                <a:latin typeface="Arial" panose="020B0604020202020204" pitchFamily="34" charset="0"/>
                <a:cs typeface="Arial" panose="020B0604020202020204" pitchFamily="34" charset="0"/>
              </a:rPr>
              <a:t> parte </a:t>
            </a:r>
            <a:r>
              <a:rPr lang="en-GB" altLang="pt-BR" sz="2000" dirty="0" err="1" smtClean="0">
                <a:latin typeface="Arial" panose="020B0604020202020204" pitchFamily="34" charset="0"/>
                <a:cs typeface="Arial" panose="020B0604020202020204" pitchFamily="34" charset="0"/>
              </a:rPr>
              <a:t>pelo</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governo</a:t>
            </a:r>
            <a:r>
              <a:rPr lang="en-GB" altLang="pt-BR" sz="2000" dirty="0">
                <a:latin typeface="Arial" panose="020B0604020202020204" pitchFamily="34" charset="0"/>
                <a:cs typeface="Arial" panose="020B0604020202020204" pitchFamily="34" charset="0"/>
              </a:rPr>
              <a:t>;</a:t>
            </a:r>
            <a:r>
              <a:rPr lang="en-GB" altLang="pt-BR" sz="2000" dirty="0" smtClean="0">
                <a:latin typeface="Arial" panose="020B0604020202020204" pitchFamily="34" charset="0"/>
                <a:cs typeface="Arial" panose="020B0604020202020204" pitchFamily="34" charset="0"/>
              </a:rPr>
              <a:t> </a:t>
            </a:r>
          </a:p>
          <a:p>
            <a:pPr marL="342900" indent="-342900" algn="just">
              <a:lnSpc>
                <a:spcPct val="100000"/>
              </a:lnSpc>
              <a:spcAft>
                <a:spcPts val="1200"/>
              </a:spcAft>
              <a:buFont typeface="Arial" panose="020B0604020202020204" pitchFamily="34" charset="0"/>
              <a:buChar char="•"/>
            </a:pPr>
            <a:r>
              <a:rPr lang="en-GB" altLang="pt-BR" sz="2000" dirty="0" err="1" smtClean="0">
                <a:latin typeface="Arial" panose="020B0604020202020204" pitchFamily="34" charset="0"/>
                <a:cs typeface="Arial" panose="020B0604020202020204" pitchFamily="34" charset="0"/>
              </a:rPr>
              <a:t>Proporcionam</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serviços</a:t>
            </a:r>
            <a:r>
              <a:rPr lang="en-GB" altLang="pt-BR" sz="2000" dirty="0" smtClean="0">
                <a:latin typeface="Arial" panose="020B0604020202020204" pitchFamily="34" charset="0"/>
                <a:cs typeface="Arial" panose="020B0604020202020204" pitchFamily="34" charset="0"/>
              </a:rPr>
              <a:t> de </a:t>
            </a:r>
            <a:r>
              <a:rPr lang="en-GB" altLang="pt-BR" sz="2000" dirty="0" err="1" smtClean="0">
                <a:latin typeface="Arial" panose="020B0604020202020204" pitchFamily="34" charset="0"/>
                <a:cs typeface="Arial" panose="020B0604020202020204" pitchFamily="34" charset="0"/>
              </a:rPr>
              <a:t>acolhimento</a:t>
            </a:r>
            <a:r>
              <a:rPr lang="en-GB" altLang="pt-BR" sz="2000" dirty="0" smtClean="0">
                <a:latin typeface="Arial" panose="020B0604020202020204" pitchFamily="34" charset="0"/>
                <a:cs typeface="Arial" panose="020B0604020202020204" pitchFamily="34" charset="0"/>
              </a:rPr>
              <a:t> para </a:t>
            </a:r>
            <a:r>
              <a:rPr lang="en-GB" altLang="pt-BR" sz="2000" dirty="0" err="1" smtClean="0">
                <a:latin typeface="Arial" panose="020B0604020202020204" pitchFamily="34" charset="0"/>
                <a:cs typeface="Arial" panose="020B0604020202020204" pitchFamily="34" charset="0"/>
              </a:rPr>
              <a:t>pessoas</a:t>
            </a:r>
            <a:r>
              <a:rPr lang="en-GB" alt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com transtornos decorrentes </a:t>
            </a:r>
            <a:r>
              <a:rPr lang="pt-BR" sz="2000" dirty="0" smtClean="0">
                <a:latin typeface="Arial" panose="020B0604020202020204" pitchFamily="34" charset="0"/>
                <a:cs typeface="Arial" panose="020B0604020202020204" pitchFamily="34" charset="0"/>
              </a:rPr>
              <a:t>da dependência </a:t>
            </a:r>
            <a:r>
              <a:rPr lang="pt-BR" sz="2000" dirty="0">
                <a:latin typeface="Arial" panose="020B0604020202020204" pitchFamily="34" charset="0"/>
                <a:cs typeface="Arial" panose="020B0604020202020204" pitchFamily="34" charset="0"/>
              </a:rPr>
              <a:t>de substâncias </a:t>
            </a:r>
            <a:r>
              <a:rPr lang="pt-BR" sz="2000" dirty="0" smtClean="0">
                <a:latin typeface="Arial" panose="020B0604020202020204" pitchFamily="34" charset="0"/>
                <a:cs typeface="Arial" panose="020B0604020202020204" pitchFamily="34" charset="0"/>
              </a:rPr>
              <a:t>psicoativas</a:t>
            </a:r>
            <a:r>
              <a:rPr lang="en-GB" sz="2000" dirty="0">
                <a:latin typeface="Arial" panose="020B0604020202020204" pitchFamily="34" charset="0"/>
                <a:cs typeface="Arial" panose="020B0604020202020204" pitchFamily="34" charset="0"/>
              </a:rPr>
              <a:t>;</a:t>
            </a:r>
            <a:endParaRPr lang="en-GB" altLang="pt-BR" sz="2000" dirty="0">
              <a:latin typeface="Arial" panose="020B0604020202020204" pitchFamily="34" charset="0"/>
              <a:cs typeface="Arial" panose="020B0604020202020204" pitchFamily="34" charset="0"/>
            </a:endParaRPr>
          </a:p>
          <a:p>
            <a:pPr marL="342900" indent="-342900" algn="just">
              <a:lnSpc>
                <a:spcPct val="100000"/>
              </a:lnSpc>
              <a:spcAft>
                <a:spcPts val="1200"/>
              </a:spcAft>
              <a:buFont typeface="Arial" panose="020B0604020202020204" pitchFamily="34" charset="0"/>
              <a:buChar char="•"/>
            </a:pPr>
            <a:r>
              <a:rPr lang="en-GB" altLang="pt-BR" sz="2000" dirty="0" smtClean="0">
                <a:latin typeface="Arial" panose="020B0604020202020204" pitchFamily="34" charset="0"/>
                <a:cs typeface="Arial" panose="020B0604020202020204" pitchFamily="34" charset="0"/>
              </a:rPr>
              <a:t>São </a:t>
            </a:r>
            <a:r>
              <a:rPr lang="en-GB" altLang="pt-BR" sz="2000" dirty="0" err="1" smtClean="0">
                <a:latin typeface="Arial" panose="020B0604020202020204" pitchFamily="34" charset="0"/>
                <a:cs typeface="Arial" panose="020B0604020202020204" pitchFamily="34" charset="0"/>
              </a:rPr>
              <a:t>instituições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abertas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exclusivamente</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voluntárias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buscadas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por</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pessoas</a:t>
            </a:r>
            <a:r>
              <a:rPr lang="en-GB" altLang="pt-BR" sz="2000" dirty="0" smtClean="0">
                <a:latin typeface="Arial" panose="020B0604020202020204" pitchFamily="34" charset="0"/>
                <a:cs typeface="Arial" panose="020B0604020202020204" pitchFamily="34" charset="0"/>
              </a:rPr>
              <a:t> que </a:t>
            </a:r>
            <a:r>
              <a:rPr lang="en-GB" altLang="pt-BR" sz="2000" dirty="0" err="1" smtClean="0">
                <a:latin typeface="Arial" panose="020B0604020202020204" pitchFamily="34" charset="0"/>
                <a:cs typeface="Arial" panose="020B0604020202020204" pitchFamily="34" charset="0"/>
              </a:rPr>
              <a:t>precisam</a:t>
            </a:r>
            <a:r>
              <a:rPr lang="en-GB" altLang="pt-BR" sz="2000" dirty="0" smtClean="0">
                <a:latin typeface="Arial" panose="020B0604020202020204" pitchFamily="34" charset="0"/>
                <a:cs typeface="Arial" panose="020B0604020202020204" pitchFamily="34" charset="0"/>
              </a:rPr>
              <a:t> de um </a:t>
            </a:r>
            <a:r>
              <a:rPr lang="en-GB" altLang="pt-BR" sz="2000" dirty="0" err="1" smtClean="0">
                <a:latin typeface="Arial" panose="020B0604020202020204" pitchFamily="34" charset="0"/>
                <a:cs typeface="Arial" panose="020B0604020202020204" pitchFamily="34" charset="0"/>
              </a:rPr>
              <a:t>espaço</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aberto</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em</a:t>
            </a:r>
            <a:r>
              <a:rPr lang="en-GB" altLang="pt-BR" sz="2000" dirty="0" smtClean="0">
                <a:latin typeface="Arial" panose="020B0604020202020204" pitchFamily="34" charset="0"/>
                <a:cs typeface="Arial" panose="020B0604020202020204" pitchFamily="34" charset="0"/>
              </a:rPr>
              <a:t> um </a:t>
            </a:r>
            <a:r>
              <a:rPr lang="en-GB" altLang="pt-BR" sz="2000" dirty="0" err="1" smtClean="0">
                <a:latin typeface="Arial" panose="020B0604020202020204" pitchFamily="34" charset="0"/>
                <a:cs typeface="Arial" panose="020B0604020202020204" pitchFamily="34" charset="0"/>
              </a:rPr>
              <a:t>ambiente</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residencial</a:t>
            </a:r>
            <a:r>
              <a:rPr lang="en-GB" altLang="pt-BR" sz="2000" dirty="0" smtClean="0">
                <a:latin typeface="Arial" panose="020B0604020202020204" pitchFamily="34" charset="0"/>
                <a:cs typeface="Arial" panose="020B0604020202020204" pitchFamily="34" charset="0"/>
              </a:rPr>
              <a:t>, para se </a:t>
            </a:r>
            <a:r>
              <a:rPr lang="en-GB" altLang="pt-BR" sz="2000" dirty="0" err="1" smtClean="0">
                <a:latin typeface="Arial" panose="020B0604020202020204" pitchFamily="34" charset="0"/>
                <a:cs typeface="Arial" panose="020B0604020202020204" pitchFamily="34" charset="0"/>
              </a:rPr>
              <a:t>recuperar</a:t>
            </a:r>
            <a:r>
              <a:rPr lang="en-GB" altLang="pt-BR" sz="2000" dirty="0" smtClean="0">
                <a:latin typeface="Arial" panose="020B0604020202020204" pitchFamily="34" charset="0"/>
                <a:cs typeface="Arial" panose="020B0604020202020204" pitchFamily="34" charset="0"/>
              </a:rPr>
              <a:t> da </a:t>
            </a:r>
            <a:r>
              <a:rPr lang="en-GB" altLang="pt-BR" sz="2000" dirty="0" err="1" smtClean="0">
                <a:latin typeface="Arial" panose="020B0604020202020204" pitchFamily="34" charset="0"/>
                <a:cs typeface="Arial" panose="020B0604020202020204" pitchFamily="34" charset="0"/>
              </a:rPr>
              <a:t>dependência</a:t>
            </a:r>
            <a:r>
              <a:rPr lang="en-GB" altLang="pt-BR" sz="2000" dirty="0" smtClean="0">
                <a:latin typeface="Arial" panose="020B0604020202020204" pitchFamily="34" charset="0"/>
                <a:cs typeface="Arial" panose="020B0604020202020204" pitchFamily="34" charset="0"/>
              </a:rPr>
              <a:t> de </a:t>
            </a:r>
            <a:r>
              <a:rPr lang="en-GB" altLang="pt-BR" sz="2000" dirty="0" err="1" smtClean="0">
                <a:latin typeface="Arial" panose="020B0604020202020204" pitchFamily="34" charset="0"/>
                <a:cs typeface="Arial" panose="020B0604020202020204" pitchFamily="34" charset="0"/>
              </a:rPr>
              <a:t>drogas</a:t>
            </a:r>
            <a:r>
              <a:rPr lang="en-GB" altLang="pt-BR" sz="2000" dirty="0" smtClean="0">
                <a:latin typeface="Arial" panose="020B0604020202020204" pitchFamily="34" charset="0"/>
                <a:cs typeface="Arial" panose="020B0604020202020204" pitchFamily="34" charset="0"/>
              </a:rPr>
              <a:t>;</a:t>
            </a:r>
          </a:p>
          <a:p>
            <a:pPr marL="342900" indent="-342900" algn="just">
              <a:lnSpc>
                <a:spcPct val="100000"/>
              </a:lnSpc>
              <a:spcAft>
                <a:spcPts val="1200"/>
              </a:spcAft>
              <a:buFont typeface="Arial" panose="020B0604020202020204" pitchFamily="34" charset="0"/>
              <a:buChar char="•"/>
            </a:pPr>
            <a:r>
              <a:rPr lang="en-GB" altLang="pt-BR" sz="2000" dirty="0" smtClean="0">
                <a:latin typeface="Arial" panose="020B0604020202020204" pitchFamily="34" charset="0"/>
                <a:cs typeface="Arial" panose="020B0604020202020204" pitchFamily="34" charset="0"/>
              </a:rPr>
              <a:t>O </a:t>
            </a:r>
            <a:r>
              <a:rPr lang="en-GB" altLang="pt-BR" sz="2000" dirty="0" err="1" smtClean="0">
                <a:latin typeface="Arial" panose="020B0604020202020204" pitchFamily="34" charset="0"/>
                <a:cs typeface="Arial" panose="020B0604020202020204" pitchFamily="34" charset="0"/>
              </a:rPr>
              <a:t>período</a:t>
            </a:r>
            <a:r>
              <a:rPr lang="en-GB" altLang="pt-BR" sz="2000" dirty="0" smtClean="0">
                <a:latin typeface="Arial" panose="020B0604020202020204" pitchFamily="34" charset="0"/>
                <a:cs typeface="Arial" panose="020B0604020202020204" pitchFamily="34" charset="0"/>
              </a:rPr>
              <a:t> de </a:t>
            </a:r>
            <a:r>
              <a:rPr lang="en-GB" altLang="pt-BR" sz="2000" dirty="0" err="1" smtClean="0">
                <a:latin typeface="Arial" panose="020B0604020202020204" pitchFamily="34" charset="0"/>
                <a:cs typeface="Arial" panose="020B0604020202020204" pitchFamily="34" charset="0"/>
              </a:rPr>
              <a:t>acolhimento</a:t>
            </a:r>
            <a:r>
              <a:rPr lang="en-GB" altLang="pt-BR" sz="2000" dirty="0" smtClean="0">
                <a:latin typeface="Arial" panose="020B0604020202020204" pitchFamily="34" charset="0"/>
                <a:cs typeface="Arial" panose="020B0604020202020204" pitchFamily="34" charset="0"/>
              </a:rPr>
              <a:t> é de </a:t>
            </a:r>
            <a:r>
              <a:rPr lang="en-GB" altLang="pt-BR" sz="2000" dirty="0" err="1" smtClean="0">
                <a:latin typeface="Arial" panose="020B0604020202020204" pitchFamily="34" charset="0"/>
                <a:cs typeface="Arial" panose="020B0604020202020204" pitchFamily="34" charset="0"/>
              </a:rPr>
              <a:t>até</a:t>
            </a:r>
            <a:r>
              <a:rPr lang="en-GB" altLang="pt-BR" sz="2000" dirty="0" smtClean="0">
                <a:latin typeface="Arial" panose="020B0604020202020204" pitchFamily="34" charset="0"/>
                <a:cs typeface="Arial" panose="020B0604020202020204" pitchFamily="34" charset="0"/>
              </a:rPr>
              <a:t> 12 </a:t>
            </a:r>
            <a:r>
              <a:rPr lang="en-GB" altLang="pt-BR" sz="2000" dirty="0" err="1" smtClean="0">
                <a:latin typeface="Arial" panose="020B0604020202020204" pitchFamily="34" charset="0"/>
                <a:cs typeface="Arial" panose="020B0604020202020204" pitchFamily="34" charset="0"/>
              </a:rPr>
              <a:t>meses</a:t>
            </a:r>
            <a:r>
              <a:rPr lang="en-GB" altLang="pt-BR" sz="2000" dirty="0">
                <a:latin typeface="Arial" panose="020B0604020202020204" pitchFamily="34" charset="0"/>
                <a:cs typeface="Arial" panose="020B0604020202020204" pitchFamily="34" charset="0"/>
              </a:rPr>
              <a:t>;</a:t>
            </a:r>
            <a:endParaRPr lang="en-GB" altLang="pt-BR" sz="2000" dirty="0" smtClean="0">
              <a:latin typeface="Arial" panose="020B0604020202020204" pitchFamily="34" charset="0"/>
              <a:cs typeface="Arial" panose="020B0604020202020204" pitchFamily="34" charset="0"/>
            </a:endParaRPr>
          </a:p>
          <a:p>
            <a:pPr marL="342900" indent="-342900" algn="just">
              <a:lnSpc>
                <a:spcPct val="100000"/>
              </a:lnSpc>
              <a:spcAft>
                <a:spcPts val="1200"/>
              </a:spcAft>
              <a:buFont typeface="Arial" panose="020B0604020202020204" pitchFamily="34" charset="0"/>
              <a:buChar char="•"/>
            </a:pPr>
            <a:r>
              <a:rPr lang="en-GB" altLang="pt-BR" sz="2000" dirty="0" smtClean="0">
                <a:latin typeface="Arial" panose="020B0604020202020204" pitchFamily="34" charset="0"/>
                <a:cs typeface="Arial" panose="020B0604020202020204" pitchFamily="34" charset="0"/>
              </a:rPr>
              <a:t>São </a:t>
            </a:r>
            <a:r>
              <a:rPr lang="en-GB" altLang="pt-BR" sz="2000" dirty="0" err="1" smtClean="0">
                <a:latin typeface="Arial" panose="020B0604020202020204" pitchFamily="34" charset="0"/>
                <a:cs typeface="Arial" panose="020B0604020202020204" pitchFamily="34" charset="0"/>
              </a:rPr>
              <a:t>diversas</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em</a:t>
            </a:r>
            <a:r>
              <a:rPr lang="en-GB" altLang="pt-BR" sz="2000" dirty="0" smtClean="0">
                <a:latin typeface="Arial" panose="020B0604020202020204" pitchFamily="34" charset="0"/>
                <a:cs typeface="Arial" panose="020B0604020202020204" pitchFamily="34" charset="0"/>
              </a:rPr>
              <a:t> </a:t>
            </a:r>
            <a:r>
              <a:rPr lang="en-GB" altLang="pt-BR" sz="2000" dirty="0" err="1" smtClean="0">
                <a:latin typeface="Arial" panose="020B0604020202020204" pitchFamily="34" charset="0"/>
                <a:cs typeface="Arial" panose="020B0604020202020204" pitchFamily="34" charset="0"/>
              </a:rPr>
              <a:t>termos</a:t>
            </a:r>
            <a:r>
              <a:rPr lang="en-GB" altLang="pt-BR" sz="2000" dirty="0" smtClean="0">
                <a:latin typeface="Arial" panose="020B0604020202020204" pitchFamily="34" charset="0"/>
                <a:cs typeface="Arial" panose="020B0604020202020204" pitchFamily="34" charset="0"/>
              </a:rPr>
              <a:t> de </a:t>
            </a:r>
            <a:r>
              <a:rPr lang="en-GB" altLang="pt-BR" sz="2000" dirty="0" err="1" smtClean="0">
                <a:latin typeface="Arial" panose="020B0604020202020204" pitchFamily="34" charset="0"/>
                <a:cs typeface="Arial" panose="020B0604020202020204" pitchFamily="34" charset="0"/>
              </a:rPr>
              <a:t>métodos</a:t>
            </a:r>
            <a:r>
              <a:rPr lang="en-GB" altLang="pt-BR" sz="2000" dirty="0" smtClean="0">
                <a:latin typeface="Arial" panose="020B0604020202020204" pitchFamily="34" charset="0"/>
                <a:cs typeface="Arial" panose="020B0604020202020204" pitchFamily="34" charset="0"/>
              </a:rPr>
              <a:t> de </a:t>
            </a:r>
            <a:r>
              <a:rPr lang="en-GB" altLang="pt-BR" sz="2000" dirty="0" err="1" smtClean="0">
                <a:latin typeface="Arial" panose="020B0604020202020204" pitchFamily="34" charset="0"/>
                <a:cs typeface="Arial" panose="020B0604020202020204" pitchFamily="34" charset="0"/>
              </a:rPr>
              <a:t>acolhimento</a:t>
            </a:r>
            <a:r>
              <a:rPr lang="en-GB" altLang="pt-BR" sz="2000" dirty="0" smtClean="0">
                <a:latin typeface="Arial" panose="020B0604020202020204" pitchFamily="34" charset="0"/>
                <a:cs typeface="Arial" panose="020B0604020202020204" pitchFamily="34" charset="0"/>
              </a:rPr>
              <a:t> e </a:t>
            </a:r>
            <a:r>
              <a:rPr lang="en-GB" altLang="pt-BR" sz="2000" dirty="0" err="1" smtClean="0">
                <a:latin typeface="Arial" panose="020B0604020202020204" pitchFamily="34" charset="0"/>
                <a:cs typeface="Arial" panose="020B0604020202020204" pitchFamily="34" charset="0"/>
              </a:rPr>
              <a:t>atenção</a:t>
            </a:r>
            <a:r>
              <a:rPr lang="en-GB" altLang="pt-BR" sz="2000" dirty="0" smtClean="0">
                <a:latin typeface="Arial" panose="020B0604020202020204" pitchFamily="34" charset="0"/>
                <a:cs typeface="Arial" panose="020B0604020202020204" pitchFamily="34" charset="0"/>
              </a:rPr>
              <a:t>. </a:t>
            </a:r>
            <a:endParaRPr lang="en-GB" altLang="pt-BR" sz="2000" dirty="0">
              <a:latin typeface="Arial" panose="020B0604020202020204" pitchFamily="34" charset="0"/>
              <a:cs typeface="Arial" panose="020B0604020202020204" pitchFamily="34" charset="0"/>
            </a:endParaRPr>
          </a:p>
        </p:txBody>
      </p:sp>
      <p:sp>
        <p:nvSpPr>
          <p:cNvPr id="3" name="CaixaDeTexto 2"/>
          <p:cNvSpPr txBox="1"/>
          <p:nvPr/>
        </p:nvSpPr>
        <p:spPr>
          <a:xfrm>
            <a:off x="1874323" y="109676"/>
            <a:ext cx="8186857" cy="707886"/>
          </a:xfrm>
          <a:prstGeom prst="rect">
            <a:avLst/>
          </a:prstGeom>
          <a:noFill/>
        </p:spPr>
        <p:txBody>
          <a:bodyPr wrap="none" rtlCol="0">
            <a:spAutoFit/>
          </a:bodyPr>
          <a:lstStyle/>
          <a:p>
            <a:r>
              <a:rPr lang="en-GB" altLang="pt-BR" sz="4000" b="1" dirty="0">
                <a:solidFill>
                  <a:schemeClr val="bg1"/>
                </a:solidFill>
                <a:latin typeface="Arial" panose="020B0604020202020204" pitchFamily="34" charset="0"/>
                <a:cs typeface="Arial" panose="020B0604020202020204" pitchFamily="34" charset="0"/>
              </a:rPr>
              <a:t>COMUNIDADES TERAPÊUTICAS</a:t>
            </a:r>
            <a:endParaRPr lang="pt-BR" sz="4000" dirty="0">
              <a:solidFill>
                <a:schemeClr val="bg1"/>
              </a:solidFill>
            </a:endParaRPr>
          </a:p>
        </p:txBody>
      </p:sp>
    </p:spTree>
    <p:extLst>
      <p:ext uri="{BB962C8B-B14F-4D97-AF65-F5344CB8AC3E}">
        <p14:creationId xmlns:p14="http://schemas.microsoft.com/office/powerpoint/2010/main" val="16126272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
        <p:nvSpPr>
          <p:cNvPr id="2" name="CaixaDeTexto 1"/>
          <p:cNvSpPr txBox="1"/>
          <p:nvPr/>
        </p:nvSpPr>
        <p:spPr>
          <a:xfrm>
            <a:off x="3932038" y="1736228"/>
            <a:ext cx="9674352" cy="3385542"/>
          </a:xfrm>
          <a:prstGeom prst="rect">
            <a:avLst/>
          </a:prstGeom>
          <a:noFill/>
        </p:spPr>
        <p:txBody>
          <a:bodyPr wrap="square" rtlCol="0">
            <a:spAutoFit/>
          </a:bodyPr>
          <a:lstStyle/>
          <a:p>
            <a:pPr marL="285750" indent="-285750">
              <a:buFont typeface="Arial" panose="020B0604020202020204" pitchFamily="34" charset="0"/>
              <a:buChar char="•"/>
            </a:pPr>
            <a:r>
              <a:rPr lang="pt-BR" sz="2800" dirty="0" smtClean="0"/>
              <a:t>Laborterapia;</a:t>
            </a:r>
          </a:p>
          <a:p>
            <a:pPr marL="285750" indent="-285750">
              <a:buFont typeface="Arial" panose="020B0604020202020204" pitchFamily="34" charset="0"/>
              <a:buChar char="•"/>
            </a:pPr>
            <a:r>
              <a:rPr lang="pt-BR" sz="2800" dirty="0" smtClean="0"/>
              <a:t>Psicoterapia em grupo;</a:t>
            </a:r>
          </a:p>
          <a:p>
            <a:pPr marL="285750" indent="-285750">
              <a:buFont typeface="Arial" panose="020B0604020202020204" pitchFamily="34" charset="0"/>
              <a:buChar char="•"/>
            </a:pPr>
            <a:r>
              <a:rPr lang="pt-BR" sz="2800" dirty="0" smtClean="0"/>
              <a:t>Psicoterapia individual;</a:t>
            </a:r>
          </a:p>
          <a:p>
            <a:pPr marL="285750" indent="-285750">
              <a:buFont typeface="Arial" panose="020B0604020202020204" pitchFamily="34" charset="0"/>
              <a:buChar char="•"/>
            </a:pPr>
            <a:r>
              <a:rPr lang="pt-BR" sz="2800" dirty="0" smtClean="0"/>
              <a:t>12 </a:t>
            </a:r>
            <a:r>
              <a:rPr lang="pt-BR" sz="2800" dirty="0"/>
              <a:t>passos</a:t>
            </a:r>
            <a:r>
              <a:rPr lang="pt-BR" sz="2800" dirty="0" smtClean="0"/>
              <a:t>;</a:t>
            </a:r>
          </a:p>
          <a:p>
            <a:pPr marL="285750" indent="-285750">
              <a:buFont typeface="Arial" panose="020B0604020202020204" pitchFamily="34" charset="0"/>
              <a:buChar char="•"/>
            </a:pPr>
            <a:r>
              <a:rPr lang="pt-BR" sz="2800" dirty="0" smtClean="0"/>
              <a:t>Espiritualidade;</a:t>
            </a:r>
          </a:p>
          <a:p>
            <a:pPr marL="285750" indent="-285750">
              <a:buFont typeface="Arial" panose="020B0604020202020204" pitchFamily="34" charset="0"/>
              <a:buChar char="•"/>
            </a:pPr>
            <a:r>
              <a:rPr lang="pt-BR" sz="2800" dirty="0" smtClean="0"/>
              <a:t>Atividades pedagógicas;</a:t>
            </a:r>
          </a:p>
          <a:p>
            <a:pPr marL="285750" indent="-285750">
              <a:buFont typeface="Arial" panose="020B0604020202020204" pitchFamily="34" charset="0"/>
              <a:buChar char="•"/>
            </a:pPr>
            <a:r>
              <a:rPr lang="pt-BR" sz="2800" dirty="0" smtClean="0"/>
              <a:t>Grupo operativo.</a:t>
            </a:r>
          </a:p>
          <a:p>
            <a:endParaRPr lang="pt-BR" dirty="0"/>
          </a:p>
        </p:txBody>
      </p:sp>
      <p:sp>
        <p:nvSpPr>
          <p:cNvPr id="4" name="CaixaDeTexto 3"/>
          <p:cNvSpPr txBox="1"/>
          <p:nvPr/>
        </p:nvSpPr>
        <p:spPr>
          <a:xfrm>
            <a:off x="1984663" y="48268"/>
            <a:ext cx="8529899" cy="707886"/>
          </a:xfrm>
          <a:prstGeom prst="rect">
            <a:avLst/>
          </a:prstGeom>
          <a:noFill/>
        </p:spPr>
        <p:txBody>
          <a:bodyPr wrap="none" rtlCol="0">
            <a:spAutoFit/>
          </a:bodyPr>
          <a:lstStyle/>
          <a:p>
            <a:r>
              <a:rPr lang="pt-BR" altLang="pt-BR" sz="4000" b="1" dirty="0">
                <a:solidFill>
                  <a:schemeClr val="bg1"/>
                </a:solidFill>
                <a:latin typeface="Arial" panose="020B0604020202020204" pitchFamily="34" charset="0"/>
                <a:cs typeface="Arial" panose="020B0604020202020204" pitchFamily="34" charset="0"/>
              </a:rPr>
              <a:t>METODOLOGIA DE TRATAMENTO</a:t>
            </a:r>
            <a:endParaRPr lang="pt-BR" sz="4000" dirty="0">
              <a:solidFill>
                <a:schemeClr val="bg1"/>
              </a:solidFill>
            </a:endParaRPr>
          </a:p>
        </p:txBody>
      </p:sp>
    </p:spTree>
    <p:extLst>
      <p:ext uri="{BB962C8B-B14F-4D97-AF65-F5344CB8AC3E}">
        <p14:creationId xmlns:p14="http://schemas.microsoft.com/office/powerpoint/2010/main" val="99909415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11620"/>
          </a:xfrm>
          <a:prstGeom prst="rect">
            <a:avLst/>
          </a:prstGeom>
        </p:spPr>
      </p:pic>
      <p:sp>
        <p:nvSpPr>
          <p:cNvPr id="2" name="CaixaDeTexto 1"/>
          <p:cNvSpPr txBox="1"/>
          <p:nvPr/>
        </p:nvSpPr>
        <p:spPr>
          <a:xfrm>
            <a:off x="7483544" y="2101260"/>
            <a:ext cx="3458776" cy="1535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COMITÊ GESTOR INTERMINISTERIAL</a:t>
            </a:r>
          </a:p>
          <a:p>
            <a:pPr algn="ctr"/>
            <a:r>
              <a:rPr lang="pt-BR" dirty="0" smtClean="0"/>
              <a:t>(4 MEMBROS INDICADOS POR  CADA MINISTÉRIO ENVOLVIDO NA POLÍTICA SOBRE DROGAS)</a:t>
            </a:r>
          </a:p>
        </p:txBody>
      </p:sp>
      <p:sp>
        <p:nvSpPr>
          <p:cNvPr id="6" name="CaixaDeTexto 5"/>
          <p:cNvSpPr txBox="1"/>
          <p:nvPr/>
        </p:nvSpPr>
        <p:spPr>
          <a:xfrm>
            <a:off x="3199912" y="1094537"/>
            <a:ext cx="1961694" cy="67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MINISTÉRIO DA SAÚDE</a:t>
            </a:r>
          </a:p>
        </p:txBody>
      </p:sp>
      <p:sp>
        <p:nvSpPr>
          <p:cNvPr id="7" name="CaixaDeTexto 6"/>
          <p:cNvSpPr txBox="1"/>
          <p:nvPr/>
        </p:nvSpPr>
        <p:spPr>
          <a:xfrm>
            <a:off x="5069549" y="1094536"/>
            <a:ext cx="3691767" cy="67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MINISTÉRIO DO DESENVOLVIMENTO SOCIAL</a:t>
            </a:r>
          </a:p>
        </p:txBody>
      </p:sp>
      <p:sp>
        <p:nvSpPr>
          <p:cNvPr id="8" name="CaixaDeTexto 7"/>
          <p:cNvSpPr txBox="1"/>
          <p:nvPr/>
        </p:nvSpPr>
        <p:spPr>
          <a:xfrm>
            <a:off x="8724350" y="1096028"/>
            <a:ext cx="2230162" cy="67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MINISTÉRIO DO TRABALHO</a:t>
            </a:r>
          </a:p>
        </p:txBody>
      </p:sp>
      <p:sp>
        <p:nvSpPr>
          <p:cNvPr id="9" name="CaixaDeTexto 8"/>
          <p:cNvSpPr txBox="1"/>
          <p:nvPr/>
        </p:nvSpPr>
        <p:spPr>
          <a:xfrm>
            <a:off x="1122219" y="1094537"/>
            <a:ext cx="2021115" cy="67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MINISTÉRIO DA JUSTIÇA</a:t>
            </a:r>
          </a:p>
        </p:txBody>
      </p:sp>
      <p:sp>
        <p:nvSpPr>
          <p:cNvPr id="5" name="Retângulo 4"/>
          <p:cNvSpPr/>
          <p:nvPr/>
        </p:nvSpPr>
        <p:spPr>
          <a:xfrm>
            <a:off x="1003605" y="2261699"/>
            <a:ext cx="4408438" cy="1235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SECRETARIA  NACIONAL DE POLÍTICAS SOBRE DROGAS (ÓRGÃO DO MINISTÉRIO DA JUSTIÇA)</a:t>
            </a:r>
            <a:endParaRPr lang="pt-BR" dirty="0"/>
          </a:p>
        </p:txBody>
      </p:sp>
      <p:cxnSp>
        <p:nvCxnSpPr>
          <p:cNvPr id="11" name="Conector angulado 10"/>
          <p:cNvCxnSpPr>
            <a:stCxn id="6" idx="2"/>
            <a:endCxn id="2" idx="0"/>
          </p:cNvCxnSpPr>
          <p:nvPr/>
        </p:nvCxnSpPr>
        <p:spPr>
          <a:xfrm rot="16200000" flipH="1">
            <a:off x="6529306" y="-582366"/>
            <a:ext cx="335078" cy="503217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do 13"/>
          <p:cNvCxnSpPr>
            <a:stCxn id="9" idx="2"/>
            <a:endCxn id="2" idx="0"/>
          </p:cNvCxnSpPr>
          <p:nvPr/>
        </p:nvCxnSpPr>
        <p:spPr>
          <a:xfrm rot="16200000" flipH="1">
            <a:off x="5505315" y="-1606357"/>
            <a:ext cx="335078" cy="70801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do 15"/>
          <p:cNvCxnSpPr>
            <a:stCxn id="7" idx="2"/>
            <a:endCxn id="2" idx="0"/>
          </p:cNvCxnSpPr>
          <p:nvPr/>
        </p:nvCxnSpPr>
        <p:spPr>
          <a:xfrm rot="16200000" flipH="1">
            <a:off x="7896643" y="784970"/>
            <a:ext cx="335079" cy="22974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do 17"/>
          <p:cNvCxnSpPr>
            <a:stCxn id="8" idx="2"/>
            <a:endCxn id="2" idx="0"/>
          </p:cNvCxnSpPr>
          <p:nvPr/>
        </p:nvCxnSpPr>
        <p:spPr>
          <a:xfrm rot="5400000">
            <a:off x="9359389" y="1621217"/>
            <a:ext cx="333587" cy="6264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tângulo 42"/>
          <p:cNvSpPr/>
          <p:nvPr/>
        </p:nvSpPr>
        <p:spPr>
          <a:xfrm>
            <a:off x="1040139" y="5253656"/>
            <a:ext cx="10236412" cy="570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COMUNIDADES TERAPÊUTICAS – ACOLHEM AS PESSOAS COM TRANSTORNOS DECORRENTES DA DEPENDÊNCIA DE DROGAS</a:t>
            </a:r>
            <a:endParaRPr lang="pt-BR" dirty="0"/>
          </a:p>
        </p:txBody>
      </p:sp>
      <p:sp>
        <p:nvSpPr>
          <p:cNvPr id="44" name="Retângulo 43"/>
          <p:cNvSpPr/>
          <p:nvPr/>
        </p:nvSpPr>
        <p:spPr>
          <a:xfrm>
            <a:off x="7483544" y="3584852"/>
            <a:ext cx="3458776" cy="6716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dirty="0"/>
              <a:t>DEFINE OS PROGRAMAS</a:t>
            </a:r>
          </a:p>
          <a:p>
            <a:pPr algn="ctr"/>
            <a:r>
              <a:rPr lang="pt-BR" dirty="0"/>
              <a:t>APROVA O EDITAL</a:t>
            </a:r>
          </a:p>
        </p:txBody>
      </p:sp>
      <p:sp>
        <p:nvSpPr>
          <p:cNvPr id="45" name="Retângulo 44"/>
          <p:cNvSpPr/>
          <p:nvPr/>
        </p:nvSpPr>
        <p:spPr>
          <a:xfrm>
            <a:off x="1003605" y="3455979"/>
            <a:ext cx="4408438" cy="15351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pt-BR" dirty="0" smtClean="0"/>
              <a:t>EXECUTA </a:t>
            </a:r>
            <a:r>
              <a:rPr lang="pt-BR" dirty="0"/>
              <a:t>O </a:t>
            </a:r>
            <a:r>
              <a:rPr lang="pt-BR" dirty="0" smtClean="0"/>
              <a:t>EDITAL</a:t>
            </a:r>
          </a:p>
          <a:p>
            <a:pPr marL="285750" indent="-285750">
              <a:buFont typeface="Arial" panose="020B0604020202020204" pitchFamily="34" charset="0"/>
              <a:buChar char="•"/>
            </a:pPr>
            <a:r>
              <a:rPr lang="pt-BR" dirty="0" smtClean="0">
                <a:solidFill>
                  <a:srgbClr val="FF0000"/>
                </a:solidFill>
              </a:rPr>
              <a:t>REPASSSA RECURSOS ORÇAMENTÁRIOS PARA AS </a:t>
            </a:r>
            <a:r>
              <a:rPr lang="pt-BR" dirty="0" err="1" smtClean="0">
                <a:solidFill>
                  <a:srgbClr val="FF0000"/>
                </a:solidFill>
              </a:rPr>
              <a:t>CTs</a:t>
            </a:r>
            <a:endParaRPr lang="pt-BR" dirty="0" smtClean="0">
              <a:solidFill>
                <a:srgbClr val="FF0000"/>
              </a:solidFill>
            </a:endParaRPr>
          </a:p>
          <a:p>
            <a:pPr marL="285750" indent="-285750">
              <a:buFont typeface="Arial" panose="020B0604020202020204" pitchFamily="34" charset="0"/>
              <a:buChar char="•"/>
            </a:pPr>
            <a:r>
              <a:rPr lang="pt-BR" dirty="0" smtClean="0"/>
              <a:t>FISCALIZA E AVALIA AS COMUNIDADES TERAPÊUTICAS</a:t>
            </a:r>
            <a:endParaRPr lang="pt-BR" dirty="0"/>
          </a:p>
        </p:txBody>
      </p:sp>
      <p:cxnSp>
        <p:nvCxnSpPr>
          <p:cNvPr id="49" name="Conector de seta reta 48"/>
          <p:cNvCxnSpPr>
            <a:stCxn id="6" idx="2"/>
            <a:endCxn id="5" idx="0"/>
          </p:cNvCxnSpPr>
          <p:nvPr/>
        </p:nvCxnSpPr>
        <p:spPr>
          <a:xfrm flipH="1">
            <a:off x="3207824" y="1766182"/>
            <a:ext cx="972935" cy="495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de seta reta 50"/>
          <p:cNvCxnSpPr>
            <a:stCxn id="7" idx="2"/>
            <a:endCxn id="5" idx="0"/>
          </p:cNvCxnSpPr>
          <p:nvPr/>
        </p:nvCxnSpPr>
        <p:spPr>
          <a:xfrm flipH="1">
            <a:off x="3207824" y="1766181"/>
            <a:ext cx="3707609" cy="495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a:stCxn id="9" idx="2"/>
            <a:endCxn id="5" idx="0"/>
          </p:cNvCxnSpPr>
          <p:nvPr/>
        </p:nvCxnSpPr>
        <p:spPr>
          <a:xfrm>
            <a:off x="2132777" y="1766182"/>
            <a:ext cx="1075047" cy="495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do 54"/>
          <p:cNvCxnSpPr>
            <a:stCxn id="45" idx="2"/>
            <a:endCxn id="43" idx="0"/>
          </p:cNvCxnSpPr>
          <p:nvPr/>
        </p:nvCxnSpPr>
        <p:spPr>
          <a:xfrm rot="16200000" flipH="1">
            <a:off x="4551840" y="3647151"/>
            <a:ext cx="262488" cy="295052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a:stCxn id="2" idx="1"/>
            <a:endCxn id="5" idx="3"/>
          </p:cNvCxnSpPr>
          <p:nvPr/>
        </p:nvCxnSpPr>
        <p:spPr>
          <a:xfrm flipH="1">
            <a:off x="5412043" y="2868855"/>
            <a:ext cx="2071501" cy="10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36" name="CaixaDeTexto 5135"/>
          <p:cNvSpPr txBox="1"/>
          <p:nvPr/>
        </p:nvSpPr>
        <p:spPr>
          <a:xfrm>
            <a:off x="5505196" y="1956929"/>
            <a:ext cx="255737" cy="383798"/>
          </a:xfrm>
          <a:prstGeom prst="rect">
            <a:avLst/>
          </a:prstGeom>
          <a:noFill/>
          <a:ln>
            <a:solidFill>
              <a:srgbClr val="FF0000"/>
            </a:solidFill>
          </a:ln>
        </p:spPr>
        <p:txBody>
          <a:bodyPr wrap="square" rtlCol="0">
            <a:spAutoFit/>
          </a:bodyPr>
          <a:lstStyle/>
          <a:p>
            <a:r>
              <a:rPr lang="pt-BR" dirty="0" smtClean="0">
                <a:solidFill>
                  <a:srgbClr val="FF0000"/>
                </a:solidFill>
              </a:rPr>
              <a:t>$</a:t>
            </a:r>
            <a:endParaRPr lang="pt-BR" dirty="0">
              <a:solidFill>
                <a:srgbClr val="FF0000"/>
              </a:solidFill>
            </a:endParaRPr>
          </a:p>
        </p:txBody>
      </p:sp>
      <p:cxnSp>
        <p:nvCxnSpPr>
          <p:cNvPr id="5138" name="Conector de seta reta 5137"/>
          <p:cNvCxnSpPr>
            <a:stCxn id="45" idx="2"/>
            <a:endCxn id="43" idx="0"/>
          </p:cNvCxnSpPr>
          <p:nvPr/>
        </p:nvCxnSpPr>
        <p:spPr>
          <a:xfrm>
            <a:off x="3207824" y="4991168"/>
            <a:ext cx="2950521" cy="26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CaixaDeTexto 82"/>
          <p:cNvSpPr txBox="1"/>
          <p:nvPr/>
        </p:nvSpPr>
        <p:spPr>
          <a:xfrm>
            <a:off x="5714849" y="4770324"/>
            <a:ext cx="255737" cy="383798"/>
          </a:xfrm>
          <a:prstGeom prst="rect">
            <a:avLst/>
          </a:prstGeom>
          <a:noFill/>
          <a:ln>
            <a:solidFill>
              <a:srgbClr val="FF0000"/>
            </a:solidFill>
          </a:ln>
        </p:spPr>
        <p:txBody>
          <a:bodyPr wrap="square" rtlCol="0">
            <a:spAutoFit/>
          </a:bodyPr>
          <a:lstStyle/>
          <a:p>
            <a:r>
              <a:rPr lang="pt-BR" dirty="0" smtClean="0">
                <a:solidFill>
                  <a:srgbClr val="FF0000"/>
                </a:solidFill>
              </a:rPr>
              <a:t>$</a:t>
            </a:r>
            <a:endParaRPr lang="pt-BR" dirty="0">
              <a:solidFill>
                <a:srgbClr val="FF0000"/>
              </a:solidFill>
            </a:endParaRPr>
          </a:p>
        </p:txBody>
      </p:sp>
      <p:sp>
        <p:nvSpPr>
          <p:cNvPr id="3" name="CaixaDeTexto 2"/>
          <p:cNvSpPr txBox="1"/>
          <p:nvPr/>
        </p:nvSpPr>
        <p:spPr>
          <a:xfrm>
            <a:off x="1836468" y="98439"/>
            <a:ext cx="8519063" cy="707886"/>
          </a:xfrm>
          <a:prstGeom prst="rect">
            <a:avLst/>
          </a:prstGeom>
          <a:noFill/>
        </p:spPr>
        <p:txBody>
          <a:bodyPr wrap="none" rtlCol="0">
            <a:spAutoFit/>
          </a:bodyPr>
          <a:lstStyle/>
          <a:p>
            <a:r>
              <a:rPr lang="pt-BR" altLang="pt-BR" sz="4000" b="1" dirty="0">
                <a:solidFill>
                  <a:schemeClr val="bg1"/>
                </a:solidFill>
                <a:latin typeface="Arial" panose="020B0604020202020204" pitchFamily="34" charset="0"/>
                <a:cs typeface="Arial" panose="020B0604020202020204" pitchFamily="34" charset="0"/>
              </a:rPr>
              <a:t>DESENHO DA POLÍTICA PÚBLICA</a:t>
            </a:r>
            <a:endParaRPr lang="pt-BR" sz="4000" dirty="0">
              <a:solidFill>
                <a:schemeClr val="bg1"/>
              </a:solidFill>
            </a:endParaRPr>
          </a:p>
        </p:txBody>
      </p:sp>
    </p:spTree>
    <p:extLst>
      <p:ext uri="{BB962C8B-B14F-4D97-AF65-F5344CB8AC3E}">
        <p14:creationId xmlns:p14="http://schemas.microsoft.com/office/powerpoint/2010/main" val="8370546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856"/>
            <a:ext cx="12191048" cy="6858000"/>
          </a:xfrm>
          <a:prstGeom prst="rect">
            <a:avLst/>
          </a:prstGeom>
        </p:spPr>
      </p:pic>
      <p:sp>
        <p:nvSpPr>
          <p:cNvPr id="5124" name="Retângulo 5"/>
          <p:cNvSpPr>
            <a:spLocks noChangeArrowheads="1"/>
          </p:cNvSpPr>
          <p:nvPr/>
        </p:nvSpPr>
        <p:spPr bwMode="auto">
          <a:xfrm>
            <a:off x="1143000" y="1234758"/>
            <a:ext cx="9811512"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r>
              <a:rPr lang="pt-BR" dirty="0" smtClean="0">
                <a:solidFill>
                  <a:srgbClr val="FF0000"/>
                </a:solidFill>
              </a:rPr>
              <a:t>R</a:t>
            </a:r>
            <a:r>
              <a:rPr lang="pt-BR" dirty="0">
                <a:solidFill>
                  <a:srgbClr val="FF0000"/>
                </a:solidFill>
              </a:rPr>
              <a:t>$ </a:t>
            </a:r>
            <a:r>
              <a:rPr lang="pt-BR" dirty="0" smtClean="0">
                <a:solidFill>
                  <a:srgbClr val="FF0000"/>
                </a:solidFill>
              </a:rPr>
              <a:t>1.172,88, </a:t>
            </a:r>
            <a:r>
              <a:rPr lang="pt-BR" dirty="0"/>
              <a:t>por mês, por serviços de acolhimento de adulto;</a:t>
            </a:r>
          </a:p>
          <a:p>
            <a:r>
              <a:rPr lang="pt-BR" dirty="0">
                <a:solidFill>
                  <a:srgbClr val="FF0000"/>
                </a:solidFill>
              </a:rPr>
              <a:t>R$ </a:t>
            </a:r>
            <a:r>
              <a:rPr lang="pt-BR" dirty="0" smtClean="0">
                <a:solidFill>
                  <a:srgbClr val="FF0000"/>
                </a:solidFill>
              </a:rPr>
              <a:t>1.596,44,</a:t>
            </a:r>
            <a:r>
              <a:rPr lang="pt-BR" dirty="0"/>
              <a:t> por mês, por serviços de acolhimento de adolescente;</a:t>
            </a:r>
          </a:p>
          <a:p>
            <a:r>
              <a:rPr lang="pt-BR" dirty="0" smtClean="0">
                <a:solidFill>
                  <a:srgbClr val="FF0000"/>
                </a:solidFill>
              </a:rPr>
              <a:t>R$1.528,02</a:t>
            </a:r>
            <a:r>
              <a:rPr lang="pt-BR" dirty="0" smtClean="0"/>
              <a:t>, por </a:t>
            </a:r>
            <a:r>
              <a:rPr lang="pt-BR" dirty="0"/>
              <a:t>mês, por serviços de acolhimento de mãe nutriz, acompanhada do lactente.</a:t>
            </a:r>
          </a:p>
          <a:p>
            <a:pPr>
              <a:lnSpc>
                <a:spcPct val="100000"/>
              </a:lnSpc>
              <a:spcBef>
                <a:spcPct val="0"/>
              </a:spcBef>
              <a:buSzTx/>
              <a:buFontTx/>
              <a:buNone/>
            </a:pPr>
            <a:endParaRPr lang="pt-BR" altLang="pt-BR" dirty="0">
              <a:solidFill>
                <a:schemeClr val="tx1"/>
              </a:solidFill>
            </a:endParaRPr>
          </a:p>
        </p:txBody>
      </p:sp>
      <p:sp>
        <p:nvSpPr>
          <p:cNvPr id="2" name="Retângulo 1"/>
          <p:cNvSpPr/>
          <p:nvPr/>
        </p:nvSpPr>
        <p:spPr>
          <a:xfrm>
            <a:off x="1143000" y="4617866"/>
            <a:ext cx="9811512" cy="954107"/>
          </a:xfrm>
          <a:prstGeom prst="rect">
            <a:avLst/>
          </a:prstGeom>
        </p:spPr>
        <p:txBody>
          <a:bodyPr wrap="square">
            <a:spAutoFit/>
          </a:bodyPr>
          <a:lstStyle/>
          <a:p>
            <a:pPr algn="just"/>
            <a:r>
              <a:rPr lang="pt-BR" sz="2400" b="1" dirty="0" smtClean="0"/>
              <a:t>Prevê-se que serão acolhidas cerca de </a:t>
            </a:r>
            <a:r>
              <a:rPr lang="pt-BR" sz="3200" b="1" dirty="0">
                <a:solidFill>
                  <a:srgbClr val="00B050"/>
                </a:solidFill>
              </a:rPr>
              <a:t>20 mil pessoas </a:t>
            </a:r>
            <a:r>
              <a:rPr lang="pt-BR" sz="2400" b="1" dirty="0" smtClean="0"/>
              <a:t>portadores de transtornos por dependência de drogas.</a:t>
            </a:r>
            <a:endParaRPr lang="pt-BR" sz="2400" b="1" dirty="0"/>
          </a:p>
        </p:txBody>
      </p:sp>
      <p:sp>
        <p:nvSpPr>
          <p:cNvPr id="3" name="CaixaDeTexto 2"/>
          <p:cNvSpPr txBox="1"/>
          <p:nvPr/>
        </p:nvSpPr>
        <p:spPr>
          <a:xfrm>
            <a:off x="877757" y="160541"/>
            <a:ext cx="10341998" cy="584775"/>
          </a:xfrm>
          <a:prstGeom prst="rect">
            <a:avLst/>
          </a:prstGeom>
          <a:noFill/>
        </p:spPr>
        <p:txBody>
          <a:bodyPr wrap="none" rtlCol="0">
            <a:spAutoFit/>
          </a:bodyPr>
          <a:lstStyle/>
          <a:p>
            <a:r>
              <a:rPr lang="pt-BR" altLang="pt-BR" sz="3200" b="1" dirty="0">
                <a:solidFill>
                  <a:schemeClr val="bg1"/>
                </a:solidFill>
                <a:latin typeface="Arial" panose="020B0604020202020204" pitchFamily="34" charset="0"/>
                <a:cs typeface="Arial" panose="020B0604020202020204" pitchFamily="34" charset="0"/>
              </a:rPr>
              <a:t>VALORES A SEREM REPASSADOS POR ACOLHIDO</a:t>
            </a:r>
            <a:endParaRPr lang="pt-BR" sz="3200" dirty="0">
              <a:solidFill>
                <a:schemeClr val="bg1"/>
              </a:solidFill>
            </a:endParaRPr>
          </a:p>
        </p:txBody>
      </p:sp>
      <p:sp>
        <p:nvSpPr>
          <p:cNvPr id="11" name="CaixaDeTexto 10"/>
          <p:cNvSpPr txBox="1"/>
          <p:nvPr/>
        </p:nvSpPr>
        <p:spPr>
          <a:xfrm>
            <a:off x="3193607" y="3887029"/>
            <a:ext cx="6410473" cy="584775"/>
          </a:xfrm>
          <a:prstGeom prst="rect">
            <a:avLst/>
          </a:prstGeom>
          <a:noFill/>
        </p:spPr>
        <p:txBody>
          <a:bodyPr wrap="none" rtlCol="0">
            <a:spAutoFit/>
          </a:bodyPr>
          <a:lstStyle/>
          <a:p>
            <a:r>
              <a:rPr lang="pt-BR" altLang="pt-BR" sz="3200" b="1" dirty="0">
                <a:solidFill>
                  <a:schemeClr val="bg1"/>
                </a:solidFill>
                <a:latin typeface="Arial" panose="020B0604020202020204" pitchFamily="34" charset="0"/>
                <a:cs typeface="Arial" panose="020B0604020202020204" pitchFamily="34" charset="0"/>
              </a:rPr>
              <a:t>PREVISÃO DE </a:t>
            </a:r>
            <a:r>
              <a:rPr lang="pt-BR" altLang="pt-BR" sz="3200" b="1" dirty="0" smtClean="0">
                <a:solidFill>
                  <a:schemeClr val="bg1"/>
                </a:solidFill>
                <a:latin typeface="Arial" panose="020B0604020202020204" pitchFamily="34" charset="0"/>
                <a:cs typeface="Arial" panose="020B0604020202020204" pitchFamily="34" charset="0"/>
              </a:rPr>
              <a:t>ACOLHIMENTOS</a:t>
            </a:r>
            <a:endParaRPr lang="pt-BR" altLang="pt-BR"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22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1688632606"/>
              </p:ext>
            </p:extLst>
          </p:nvPr>
        </p:nvGraphicFramePr>
        <p:xfrm>
          <a:off x="1472184" y="1257300"/>
          <a:ext cx="9576816" cy="4142232"/>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2256868" y="36306"/>
            <a:ext cx="8007448" cy="646331"/>
          </a:xfrm>
          <a:prstGeom prst="rect">
            <a:avLst/>
          </a:prstGeom>
          <a:noFill/>
        </p:spPr>
        <p:txBody>
          <a:bodyPr wrap="none" rtlCol="0">
            <a:spAutoFit/>
          </a:bodyPr>
          <a:lstStyle/>
          <a:p>
            <a:r>
              <a:rPr lang="pt-BR" altLang="pt-BR" sz="3600" dirty="0" smtClean="0">
                <a:solidFill>
                  <a:schemeClr val="bg1"/>
                </a:solidFill>
                <a:latin typeface="Arial" panose="020B0604020202020204" pitchFamily="34" charset="0"/>
                <a:cs typeface="Arial" panose="020B0604020202020204" pitchFamily="34" charset="0"/>
              </a:rPr>
              <a:t>AUMENTO DO VALOR DE REPASSE</a:t>
            </a:r>
            <a:endParaRPr lang="pt-BR" alt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8902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303499032"/>
              </p:ext>
            </p:extLst>
          </p:nvPr>
        </p:nvGraphicFramePr>
        <p:xfrm>
          <a:off x="1143000" y="935182"/>
          <a:ext cx="9906000" cy="4308330"/>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1143000" y="5468144"/>
            <a:ext cx="9906000" cy="369332"/>
          </a:xfrm>
          <a:prstGeom prst="rect">
            <a:avLst/>
          </a:prstGeom>
          <a:noFill/>
        </p:spPr>
        <p:txBody>
          <a:bodyPr wrap="square" rtlCol="0">
            <a:spAutoFit/>
          </a:bodyPr>
          <a:lstStyle/>
          <a:p>
            <a:pPr algn="just"/>
            <a:r>
              <a:rPr lang="pt-BR" dirty="0" smtClean="0"/>
              <a:t>* O Ministério da Justiça investirá mais </a:t>
            </a:r>
            <a:r>
              <a:rPr lang="pt-BR" dirty="0"/>
              <a:t>R$ 13.000.000,00 </a:t>
            </a:r>
            <a:r>
              <a:rPr lang="pt-BR" dirty="0" smtClean="0"/>
              <a:t>para manutenção de contratos vigentes.</a:t>
            </a:r>
            <a:endParaRPr lang="pt-BR" dirty="0"/>
          </a:p>
        </p:txBody>
      </p:sp>
      <p:sp>
        <p:nvSpPr>
          <p:cNvPr id="4" name="CaixaDeTexto 3"/>
          <p:cNvSpPr txBox="1"/>
          <p:nvPr/>
        </p:nvSpPr>
        <p:spPr>
          <a:xfrm>
            <a:off x="1286391" y="104993"/>
            <a:ext cx="9762609" cy="584775"/>
          </a:xfrm>
          <a:prstGeom prst="rect">
            <a:avLst/>
          </a:prstGeom>
          <a:noFill/>
        </p:spPr>
        <p:txBody>
          <a:bodyPr wrap="none" rtlCol="0">
            <a:spAutoFit/>
          </a:bodyPr>
          <a:lstStyle/>
          <a:p>
            <a:r>
              <a:rPr lang="en-US" sz="3200" dirty="0">
                <a:solidFill>
                  <a:schemeClr val="bg1"/>
                </a:solidFill>
                <a:latin typeface="Arial" panose="020B0604020202020204" pitchFamily="34" charset="0"/>
                <a:cs typeface="Arial" panose="020B0604020202020204" pitchFamily="34" charset="0"/>
              </a:rPr>
              <a:t>RECURSOS ORÇAMENTÁRIOS POR </a:t>
            </a:r>
            <a:r>
              <a:rPr lang="en-US" sz="3200" dirty="0" smtClean="0">
                <a:solidFill>
                  <a:schemeClr val="bg1"/>
                </a:solidFill>
                <a:latin typeface="Arial" panose="020B0604020202020204" pitchFamily="34" charset="0"/>
                <a:cs typeface="Arial" panose="020B0604020202020204" pitchFamily="34" charset="0"/>
              </a:rPr>
              <a:t>MINISTÉRIO</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2636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348867263"/>
              </p:ext>
            </p:extLst>
          </p:nvPr>
        </p:nvGraphicFramePr>
        <p:xfrm>
          <a:off x="1162171" y="997526"/>
          <a:ext cx="9201028" cy="4590643"/>
        </p:xfrm>
        <a:graphic>
          <a:graphicData uri="http://schemas.openxmlformats.org/drawingml/2006/table">
            <a:tbl>
              <a:tblPr firstRow="1" firstCol="1" bandRow="1">
                <a:tableStyleId>{5C22544A-7EE6-4342-B048-85BDC9FD1C3A}</a:tableStyleId>
              </a:tblPr>
              <a:tblGrid>
                <a:gridCol w="2300257"/>
                <a:gridCol w="2300257"/>
                <a:gridCol w="2300257"/>
                <a:gridCol w="2300257"/>
              </a:tblGrid>
              <a:tr h="2052826">
                <a:tc>
                  <a:txBody>
                    <a:bodyPr/>
                    <a:lstStyle/>
                    <a:p>
                      <a:pPr algn="ctr">
                        <a:lnSpc>
                          <a:spcPct val="107000"/>
                        </a:lnSpc>
                        <a:spcAft>
                          <a:spcPts val="0"/>
                        </a:spcAft>
                      </a:pPr>
                      <a:r>
                        <a:rPr lang="pt-BR" sz="1500" dirty="0">
                          <a:effectLst/>
                        </a:rPr>
                        <a:t>Região</a:t>
                      </a:r>
                      <a:endParaRPr lang="pt-BR"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500" dirty="0" smtClean="0">
                          <a:effectLst/>
                        </a:rPr>
                        <a:t>População</a:t>
                      </a:r>
                      <a:r>
                        <a:rPr lang="pt-BR" sz="1500" dirty="0">
                          <a:effectLst/>
                        </a:rPr>
                        <a:t> </a:t>
                      </a:r>
                      <a:endParaRPr lang="pt-BR" sz="1500" dirty="0" smtClean="0">
                        <a:effectLst/>
                      </a:endParaRPr>
                    </a:p>
                  </a:txBody>
                  <a:tcPr marL="41973" marR="41973" marT="0" marB="0" anchor="ctr"/>
                </a:tc>
                <a:tc>
                  <a:txBody>
                    <a:bodyPr/>
                    <a:lstStyle/>
                    <a:p>
                      <a:pPr algn="ctr">
                        <a:lnSpc>
                          <a:spcPct val="107000"/>
                        </a:lnSpc>
                        <a:spcAft>
                          <a:spcPts val="0"/>
                        </a:spcAft>
                      </a:pPr>
                      <a:r>
                        <a:rPr lang="pt-BR" sz="1500" dirty="0">
                          <a:effectLst/>
                        </a:rPr>
                        <a:t>Estimativa de Público Alvo </a:t>
                      </a:r>
                      <a:endParaRPr lang="pt-BR"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500">
                          <a:effectLst/>
                        </a:rPr>
                        <a:t>Distribuição do Público-Alvo por região </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r>
              <a:tr h="409010">
                <a:tc>
                  <a:txBody>
                    <a:bodyPr/>
                    <a:lstStyle/>
                    <a:p>
                      <a:pPr algn="ctr">
                        <a:lnSpc>
                          <a:spcPct val="107000"/>
                        </a:lnSpc>
                        <a:spcAft>
                          <a:spcPts val="0"/>
                        </a:spcAft>
                      </a:pPr>
                      <a:r>
                        <a:rPr lang="pt-BR" sz="1500" dirty="0">
                          <a:effectLst/>
                        </a:rPr>
                        <a:t>Norte</a:t>
                      </a:r>
                      <a:endParaRPr lang="pt-BR"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17.707.783</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254.992,08</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5,49%</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r h="409010">
                <a:tc>
                  <a:txBody>
                    <a:bodyPr/>
                    <a:lstStyle/>
                    <a:p>
                      <a:pPr algn="ctr">
                        <a:lnSpc>
                          <a:spcPct val="107000"/>
                        </a:lnSpc>
                        <a:spcAft>
                          <a:spcPts val="0"/>
                        </a:spcAft>
                      </a:pPr>
                      <a:r>
                        <a:rPr lang="pt-BR" sz="1500">
                          <a:effectLst/>
                        </a:rPr>
                        <a:t>Nordeste</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56.915.936</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1.570.879,83</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33,83%</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r h="492767">
                <a:tc>
                  <a:txBody>
                    <a:bodyPr/>
                    <a:lstStyle/>
                    <a:p>
                      <a:pPr algn="ctr">
                        <a:lnSpc>
                          <a:spcPct val="107000"/>
                        </a:lnSpc>
                        <a:spcAft>
                          <a:spcPts val="0"/>
                        </a:spcAft>
                      </a:pPr>
                      <a:r>
                        <a:rPr lang="pt-BR" sz="1500">
                          <a:effectLst/>
                        </a:rPr>
                        <a:t>Centro Oeste</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dirty="0">
                          <a:effectLst/>
                        </a:rPr>
                        <a:t>15.660.988</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266.236,80</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5,73%</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r h="409010">
                <a:tc>
                  <a:txBody>
                    <a:bodyPr/>
                    <a:lstStyle/>
                    <a:p>
                      <a:pPr algn="ctr">
                        <a:lnSpc>
                          <a:spcPct val="107000"/>
                        </a:lnSpc>
                        <a:spcAft>
                          <a:spcPts val="0"/>
                        </a:spcAft>
                      </a:pPr>
                      <a:r>
                        <a:rPr lang="pt-BR" sz="1500">
                          <a:effectLst/>
                        </a:rPr>
                        <a:t>Sudeste</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dirty="0">
                          <a:effectLst/>
                        </a:rPr>
                        <a:t>86.356.952</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2.115.745,32</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45,56%</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r h="409010">
                <a:tc>
                  <a:txBody>
                    <a:bodyPr/>
                    <a:lstStyle/>
                    <a:p>
                      <a:pPr algn="ctr">
                        <a:lnSpc>
                          <a:spcPct val="107000"/>
                        </a:lnSpc>
                        <a:spcAft>
                          <a:spcPts val="0"/>
                        </a:spcAft>
                      </a:pPr>
                      <a:r>
                        <a:rPr lang="pt-BR" sz="1500">
                          <a:effectLst/>
                        </a:rPr>
                        <a:t>Sul</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a:effectLst/>
                        </a:rPr>
                        <a:t>29.439.773</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dirty="0">
                          <a:effectLst/>
                        </a:rPr>
                        <a:t>435.708,64</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9,39%</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r h="409010">
                <a:tc>
                  <a:txBody>
                    <a:bodyPr/>
                    <a:lstStyle/>
                    <a:p>
                      <a:pPr algn="ctr">
                        <a:lnSpc>
                          <a:spcPct val="107000"/>
                        </a:lnSpc>
                        <a:spcAft>
                          <a:spcPts val="0"/>
                        </a:spcAft>
                      </a:pPr>
                      <a:r>
                        <a:rPr lang="pt-BR" sz="1500">
                          <a:effectLst/>
                        </a:rPr>
                        <a:t>Total </a:t>
                      </a:r>
                      <a:endParaRPr lang="pt-BR" sz="230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dirty="0">
                          <a:effectLst/>
                        </a:rPr>
                        <a:t>206.081.432</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dirty="0">
                          <a:effectLst/>
                        </a:rPr>
                        <a:t>4.643.563</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tc>
                <a:tc>
                  <a:txBody>
                    <a:bodyPr/>
                    <a:lstStyle/>
                    <a:p>
                      <a:pPr algn="ctr">
                        <a:lnSpc>
                          <a:spcPct val="107000"/>
                        </a:lnSpc>
                        <a:spcAft>
                          <a:spcPts val="0"/>
                        </a:spcAft>
                      </a:pPr>
                      <a:r>
                        <a:rPr lang="pt-BR" sz="1300" b="1" dirty="0">
                          <a:effectLst/>
                        </a:rPr>
                        <a:t>100%</a:t>
                      </a:r>
                      <a:endParaRPr lang="pt-BR"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73" marR="41973" marT="0" marB="0" anchor="ctr">
                    <a:solidFill>
                      <a:srgbClr val="FFFF00"/>
                    </a:solidFill>
                  </a:tcPr>
                </a:tc>
              </a:tr>
            </a:tbl>
          </a:graphicData>
        </a:graphic>
      </p:graphicFrame>
      <p:sp>
        <p:nvSpPr>
          <p:cNvPr id="4" name="Retângulo 3"/>
          <p:cNvSpPr/>
          <p:nvPr/>
        </p:nvSpPr>
        <p:spPr>
          <a:xfrm>
            <a:off x="970018" y="5629390"/>
            <a:ext cx="4505898" cy="281231"/>
          </a:xfrm>
          <a:prstGeom prst="rect">
            <a:avLst/>
          </a:prstGeom>
        </p:spPr>
        <p:txBody>
          <a:bodyPr wrap="square">
            <a:spAutoFit/>
          </a:bodyPr>
          <a:lstStyle/>
          <a:p>
            <a:pPr marL="38100" marR="38100">
              <a:lnSpc>
                <a:spcPct val="107000"/>
              </a:lnSpc>
              <a:spcAft>
                <a:spcPts val="0"/>
              </a:spcAft>
            </a:pPr>
            <a:r>
              <a:rPr lang="pt-BR" sz="1200" i="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p:cNvSpPr txBox="1"/>
          <p:nvPr/>
        </p:nvSpPr>
        <p:spPr>
          <a:xfrm>
            <a:off x="1888982" y="22691"/>
            <a:ext cx="8414035" cy="707886"/>
          </a:xfrm>
          <a:prstGeom prst="rect">
            <a:avLst/>
          </a:prstGeom>
          <a:noFill/>
        </p:spPr>
        <p:txBody>
          <a:bodyPr wrap="none" rtlCol="0">
            <a:spAutoFit/>
          </a:bodyPr>
          <a:lstStyle/>
          <a:p>
            <a:r>
              <a:rPr lang="pt-BR" altLang="pt-BR" sz="4000" b="1" dirty="0">
                <a:solidFill>
                  <a:schemeClr val="bg1"/>
                </a:solidFill>
                <a:latin typeface="Arial" panose="020B0604020202020204" pitchFamily="34" charset="0"/>
                <a:cs typeface="Arial" panose="020B0604020202020204" pitchFamily="34" charset="0"/>
              </a:rPr>
              <a:t>ESTIMATIVAS DE PÚBLICO-ALVO</a:t>
            </a:r>
            <a:endParaRPr lang="pt-BR" sz="4000" dirty="0">
              <a:solidFill>
                <a:schemeClr val="bg1"/>
              </a:solidFill>
            </a:endParaRPr>
          </a:p>
        </p:txBody>
      </p:sp>
    </p:spTree>
    <p:extLst>
      <p:ext uri="{BB962C8B-B14F-4D97-AF65-F5344CB8AC3E}">
        <p14:creationId xmlns:p14="http://schemas.microsoft.com/office/powerpoint/2010/main" val="298533958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90F392C6D8C4AB73D92CE15E27B11" ma:contentTypeVersion="0" ma:contentTypeDescription="Create a new document." ma:contentTypeScope="" ma:versionID="84f1ed1b14820c38335c044f7b04f97a">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B515DC-8C94-40A3-9C3B-6F28F9CBED6C}">
  <ds:schemaRefs>
    <ds:schemaRef ds:uri="http://schemas.microsoft.com/sharepoint/v3/contenttype/forms"/>
  </ds:schemaRefs>
</ds:datastoreItem>
</file>

<file path=customXml/itemProps2.xml><?xml version="1.0" encoding="utf-8"?>
<ds:datastoreItem xmlns:ds="http://schemas.openxmlformats.org/officeDocument/2006/customXml" ds:itemID="{CE2B260E-7066-48C5-A401-3287F069C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74EB6E2-4F07-4884-9858-2E0B45A8BF37}">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5271</TotalTime>
  <Words>493</Words>
  <Application>Microsoft Office PowerPoint</Application>
  <PresentationFormat>Widescreen</PresentationFormat>
  <Paragraphs>82</Paragraphs>
  <Slides>10</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Arial Unicode MS</vt:lpstr>
      <vt:lpstr>Arial</vt:lpstr>
      <vt:lpstr>Arial Narrow</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 cuidado ao dependente no sistema prisional.</dc:title>
  <dc:creator>Natalia Gurgel do Carmo</dc:creator>
  <cp:lastModifiedBy>Natalia Monteiro Araujo da Silva</cp:lastModifiedBy>
  <cp:revision>136</cp:revision>
  <cp:lastPrinted>2018-01-15T14:52:11Z</cp:lastPrinted>
  <dcterms:created xsi:type="dcterms:W3CDTF">2017-12-19T18:22:37Z</dcterms:created>
  <dcterms:modified xsi:type="dcterms:W3CDTF">2018-04-25T22:25:28Z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0x010100BAA90F392C6D8C4AB73D92CE15E27B11</vt:lpwstr>
  </property>
</Properties>
</file>