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8"/>
  </p:notesMasterIdLst>
  <p:sldIdLst>
    <p:sldId id="260" r:id="rId5"/>
    <p:sldId id="257" r:id="rId6"/>
    <p:sldId id="259" r:id="rId7"/>
    <p:sldId id="264" r:id="rId8"/>
    <p:sldId id="277" r:id="rId9"/>
    <p:sldId id="280" r:id="rId10"/>
    <p:sldId id="279" r:id="rId11"/>
    <p:sldId id="281" r:id="rId12"/>
    <p:sldId id="282" r:id="rId13"/>
    <p:sldId id="283" r:id="rId14"/>
    <p:sldId id="278" r:id="rId15"/>
    <p:sldId id="284" r:id="rId16"/>
    <p:sldId id="256" r:id="rId17"/>
  </p:sldIdLst>
  <p:sldSz cx="9144000" cy="5143500" type="screen16x9"/>
  <p:notesSz cx="6858000" cy="9144000"/>
  <p:embeddedFontLst>
    <p:embeddedFont>
      <p:font typeface="DM Sans" pitchFamily="2" charset="0"/>
      <p:regular r:id="rId19"/>
      <p:bold r:id="rId20"/>
      <p:italic r:id="rId21"/>
      <p:boldItalic r:id="rId22"/>
    </p:embeddedFont>
    <p:embeddedFont>
      <p:font typeface="Heading Now 71-78" panose="020B0604020202020204" charset="0"/>
      <p:regular r:id="rId23"/>
    </p:embeddedFont>
    <p:embeddedFont>
      <p:font typeface="Helvetica Neue" panose="020B0604020202020204" charset="0"/>
      <p:regular r:id="rId24"/>
      <p:bold r:id="rId25"/>
      <p:italic r:id="rId26"/>
      <p:boldItalic r:id="rId27"/>
    </p:embeddedFont>
    <p:embeddedFont>
      <p:font typeface="Open Sans Bold" panose="020B0806030504020204" pitchFamily="3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heF4qEVABn0LyuzcNiV1TQn7Ph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EFF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914" y="10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4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48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7836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3476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5165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4002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1479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231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2922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2912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ctrTitle"/>
          </p:nvPr>
        </p:nvSpPr>
        <p:spPr>
          <a:xfrm>
            <a:off x="360000" y="744575"/>
            <a:ext cx="8424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subTitle" idx="1"/>
          </p:nvPr>
        </p:nvSpPr>
        <p:spPr>
          <a:xfrm>
            <a:off x="360000" y="2834125"/>
            <a:ext cx="8424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body" idx="1"/>
          </p:nvPr>
        </p:nvSpPr>
        <p:spPr>
          <a:xfrm>
            <a:off x="360000" y="1152475"/>
            <a:ext cx="8244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360000" y="1152475"/>
            <a:ext cx="8244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  <a:defRPr sz="1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113">
          <p15:clr>
            <a:srgbClr val="EA4335"/>
          </p15:clr>
        </p15:guide>
        <p15:guide id="3" pos="227">
          <p15:clr>
            <a:srgbClr val="EA4335"/>
          </p15:clr>
        </p15:guide>
        <p15:guide id="4" pos="340">
          <p15:clr>
            <a:srgbClr val="EA4335"/>
          </p15:clr>
        </p15:guide>
        <p15:guide id="5" pos="5647">
          <p15:clr>
            <a:srgbClr val="EA4335"/>
          </p15:clr>
        </p15:guide>
        <p15:guide id="6" pos="5533">
          <p15:clr>
            <a:srgbClr val="EA4335"/>
          </p15:clr>
        </p15:guide>
        <p15:guide id="7" pos="5420">
          <p15:clr>
            <a:srgbClr val="EA4335"/>
          </p15:clr>
        </p15:guide>
        <p15:guide id="8" orient="horz" pos="1620">
          <p15:clr>
            <a:srgbClr val="EA4335"/>
          </p15:clr>
        </p15:guide>
        <p15:guide id="9" orient="horz" pos="113">
          <p15:clr>
            <a:srgbClr val="EA4335"/>
          </p15:clr>
        </p15:guide>
        <p15:guide id="10" orient="horz" pos="227">
          <p15:clr>
            <a:srgbClr val="EA4335"/>
          </p15:clr>
        </p15:guide>
        <p15:guide id="11" orient="horz" pos="340">
          <p15:clr>
            <a:srgbClr val="EA4335"/>
          </p15:clr>
        </p15:guide>
        <p15:guide id="12" orient="horz" pos="3127">
          <p15:clr>
            <a:srgbClr val="EA4335"/>
          </p15:clr>
        </p15:guide>
        <p15:guide id="13" orient="horz" pos="3014">
          <p15:clr>
            <a:srgbClr val="EA4335"/>
          </p15:clr>
        </p15:guide>
        <p15:guide id="14" orient="horz" pos="2900">
          <p15:clr>
            <a:srgbClr val="EA4335"/>
          </p15:clr>
        </p15:guide>
        <p15:guide id="15" pos="2033">
          <p15:clr>
            <a:srgbClr val="EA4335"/>
          </p15:clr>
        </p15:guide>
        <p15:guide id="16" pos="3727">
          <p15:clr>
            <a:srgbClr val="EA4335"/>
          </p15:clr>
        </p15:guide>
        <p15:guide id="17" orient="horz" pos="1194">
          <p15:clr>
            <a:srgbClr val="EA4335"/>
          </p15:clr>
        </p15:guide>
        <p15:guide id="18" orient="horz" pos="204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hyperlink" Target="https://www.gov.br/servidor/pt-br/acesso-a-informacao/faq/sou-gov.br/minha-saude-exames-medicos-periodicos/exames-medicos-periodico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EB1B7955-F7D5-5BB7-A2CC-CA173846F20D}"/>
              </a:ext>
            </a:extLst>
          </p:cNvPr>
          <p:cNvSpPr txBox="1"/>
          <p:nvPr/>
        </p:nvSpPr>
        <p:spPr>
          <a:xfrm>
            <a:off x="3819525" y="390406"/>
            <a:ext cx="336232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1400" u="none" spc="-91" dirty="0">
                <a:solidFill>
                  <a:srgbClr val="002060"/>
                </a:solidFill>
                <a:latin typeface="DM Sans"/>
              </a:rPr>
              <a:t>MINISTÉRIO DA EDUCAÇÃO 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1400" u="none" spc="-91" dirty="0">
                <a:solidFill>
                  <a:srgbClr val="002060"/>
                </a:solidFill>
                <a:latin typeface="DM Sans"/>
              </a:rPr>
              <a:t> SECRETARIA EXECUTIVA</a:t>
            </a:r>
          </a:p>
          <a:p>
            <a:pPr marL="0" lvl="0" indent="0" algn="ctr">
              <a:spcBef>
                <a:spcPct val="0"/>
              </a:spcBef>
            </a:pPr>
            <a:endParaRPr lang="en-US" sz="1400" u="none" spc="-91" dirty="0">
              <a:solidFill>
                <a:srgbClr val="002060"/>
              </a:solidFill>
              <a:latin typeface="DM Sans"/>
            </a:endParaRPr>
          </a:p>
          <a:p>
            <a:pPr marL="0" lvl="0" indent="0" algn="ctr">
              <a:spcBef>
                <a:spcPct val="0"/>
              </a:spcBef>
            </a:pPr>
            <a:r>
              <a:rPr lang="en-US" sz="1400" u="none" spc="-91" dirty="0">
                <a:solidFill>
                  <a:srgbClr val="002060"/>
                </a:solidFill>
                <a:latin typeface="DM Sans"/>
              </a:rPr>
              <a:t>Subsecretaria de Assuntos Administrativos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1400" u="none" spc="-91" dirty="0">
                <a:solidFill>
                  <a:srgbClr val="002060"/>
                </a:solidFill>
                <a:latin typeface="DM Sans"/>
              </a:rPr>
              <a:t> Coordenação</a:t>
            </a:r>
            <a:r>
              <a:rPr lang="en-US" sz="1400" spc="-91" dirty="0">
                <a:solidFill>
                  <a:srgbClr val="002060"/>
                </a:solidFill>
                <a:latin typeface="DM Sans"/>
              </a:rPr>
              <a:t>-</a:t>
            </a:r>
            <a:r>
              <a:rPr lang="en-US" sz="1400" u="none" spc="-91" dirty="0">
                <a:solidFill>
                  <a:srgbClr val="002060"/>
                </a:solidFill>
                <a:latin typeface="DM Sans"/>
              </a:rPr>
              <a:t>Geral de Gestão de Pessoas 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1400" u="none" spc="-91" dirty="0">
                <a:solidFill>
                  <a:srgbClr val="002060"/>
                </a:solidFill>
                <a:latin typeface="DM Sans"/>
              </a:rPr>
              <a:t>Coordenação de Atenção à Saúde e Qualidade de Vida do Servidor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3650D0A-A8FE-25BA-81A8-D8C026B8093F}"/>
              </a:ext>
            </a:extLst>
          </p:cNvPr>
          <p:cNvSpPr txBox="1"/>
          <p:nvPr/>
        </p:nvSpPr>
        <p:spPr>
          <a:xfrm>
            <a:off x="3914775" y="2571750"/>
            <a:ext cx="393382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ct val="0"/>
              </a:spcBef>
            </a:pPr>
            <a:r>
              <a:rPr lang="en-US" sz="2400" u="none" spc="-129" dirty="0">
                <a:solidFill>
                  <a:srgbClr val="183EFF"/>
                </a:solidFill>
                <a:latin typeface="Heading Now 71-78"/>
              </a:rPr>
              <a:t>CARTILHA </a:t>
            </a:r>
            <a:r>
              <a:rPr lang="en-US" sz="2400" spc="-129" dirty="0">
                <a:solidFill>
                  <a:srgbClr val="183EFF"/>
                </a:solidFill>
                <a:latin typeface="Heading Now 71-78"/>
              </a:rPr>
              <a:t>COM</a:t>
            </a:r>
            <a:r>
              <a:rPr lang="en-US" sz="2400" u="none" spc="-129" dirty="0">
                <a:solidFill>
                  <a:srgbClr val="183EFF"/>
                </a:solidFill>
                <a:latin typeface="Heading Now 71-78"/>
              </a:rPr>
              <a:t> ORIENTAÇÕES </a:t>
            </a:r>
            <a:r>
              <a:rPr lang="en-US" sz="2000" spc="-129" dirty="0">
                <a:solidFill>
                  <a:srgbClr val="183EFF"/>
                </a:solidFill>
                <a:latin typeface="Heading Now 71-78"/>
              </a:rPr>
              <a:t>PARA </a:t>
            </a:r>
            <a:r>
              <a:rPr lang="en-US" sz="2000" u="none" spc="-129" dirty="0">
                <a:solidFill>
                  <a:srgbClr val="183EFF"/>
                </a:solidFill>
                <a:latin typeface="Heading Now 71-78"/>
              </a:rPr>
              <a:t>OS SERVIDORES</a:t>
            </a:r>
          </a:p>
          <a:p>
            <a:pPr lvl="1" algn="ctr">
              <a:spcBef>
                <a:spcPct val="0"/>
              </a:spcBef>
            </a:pPr>
            <a:endParaRPr lang="en-US" sz="2400" u="none" spc="-129" dirty="0">
              <a:solidFill>
                <a:srgbClr val="183EFF"/>
              </a:solidFill>
              <a:latin typeface="Heading Now 71-78"/>
            </a:endParaRPr>
          </a:p>
          <a:p>
            <a:pPr lvl="1" algn="ctr">
              <a:spcBef>
                <a:spcPct val="0"/>
              </a:spcBef>
            </a:pPr>
            <a:r>
              <a:rPr lang="en-US" sz="2400" u="none" spc="-129" dirty="0">
                <a:solidFill>
                  <a:srgbClr val="183EFF"/>
                </a:solidFill>
                <a:latin typeface="Heading Now 71-78"/>
              </a:rPr>
              <a:t>EXAMES MÉDICOS PERIÓDICOS </a:t>
            </a:r>
            <a:r>
              <a:rPr lang="en-US" sz="1800" u="none" spc="-129" dirty="0">
                <a:solidFill>
                  <a:srgbClr val="183EFF"/>
                </a:solidFill>
                <a:latin typeface="Heading Now 71-78"/>
              </a:rPr>
              <a:t>2023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B6887C0E-9328-CA1F-A7AC-C2ED20EEE013}"/>
              </a:ext>
            </a:extLst>
          </p:cNvPr>
          <p:cNvSpPr/>
          <p:nvPr/>
        </p:nvSpPr>
        <p:spPr>
          <a:xfrm>
            <a:off x="2886075" y="390406"/>
            <a:ext cx="809625" cy="764938"/>
          </a:xfrm>
          <a:custGeom>
            <a:avLst/>
            <a:gdLst/>
            <a:ahLst/>
            <a:cxnLst/>
            <a:rect l="l" t="t" r="r" b="b"/>
            <a:pathLst>
              <a:path w="2441221" h="2195671">
                <a:moveTo>
                  <a:pt x="0" y="0"/>
                </a:moveTo>
                <a:lnTo>
                  <a:pt x="2441221" y="0"/>
                </a:lnTo>
                <a:lnTo>
                  <a:pt x="2441221" y="2195671"/>
                </a:lnTo>
                <a:lnTo>
                  <a:pt x="0" y="21956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CC1AC13-5D49-F014-22D7-9C842A328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574" y="1420237"/>
            <a:ext cx="1902777" cy="280886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5E49AC8-DF61-02AD-038A-8EED319F1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1089" y="1838527"/>
            <a:ext cx="2889469" cy="2628901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91E3A80B-52B0-CCE5-1680-387AC96688DE}"/>
              </a:ext>
            </a:extLst>
          </p:cNvPr>
          <p:cNvSpPr txBox="1"/>
          <p:nvPr/>
        </p:nvSpPr>
        <p:spPr>
          <a:xfrm>
            <a:off x="729574" y="807396"/>
            <a:ext cx="24174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“</a:t>
            </a:r>
            <a:r>
              <a:rPr lang="pt-BR" sz="1000" dirty="0">
                <a:latin typeface="Heading Now 71-78" panose="020B0604020202020204" charset="0"/>
                <a:cs typeface="Heading Now 71-78" panose="020B0604020202020204" charset="0"/>
              </a:rPr>
              <a:t>Não desejo realizar os exames médicos periódicos</a:t>
            </a:r>
            <a:r>
              <a:rPr lang="pt-BR" dirty="0"/>
              <a:t>.“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6E28103-C4AB-B81F-B845-3B87DE1E615D}"/>
              </a:ext>
            </a:extLst>
          </p:cNvPr>
          <p:cNvSpPr txBox="1"/>
          <p:nvPr/>
        </p:nvSpPr>
        <p:spPr>
          <a:xfrm>
            <a:off x="622571" y="4336104"/>
            <a:ext cx="24174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u="none" spc="-73" dirty="0">
                <a:solidFill>
                  <a:srgbClr val="E42821"/>
                </a:solidFill>
                <a:highlight>
                  <a:srgbClr val="FFFF00"/>
                </a:highlight>
                <a:latin typeface="DM Sans"/>
              </a:rPr>
              <a:t>O (a)  </a:t>
            </a:r>
            <a:r>
              <a:rPr lang="en-US" sz="1200" b="1" u="none" spc="-73" dirty="0" err="1">
                <a:solidFill>
                  <a:srgbClr val="E42821"/>
                </a:solidFill>
                <a:highlight>
                  <a:srgbClr val="FFFF00"/>
                </a:highlight>
                <a:latin typeface="DM Sans"/>
              </a:rPr>
              <a:t>servidor</a:t>
            </a:r>
            <a:r>
              <a:rPr lang="en-US" sz="1200" b="1" u="none" spc="-73" dirty="0">
                <a:solidFill>
                  <a:srgbClr val="E42821"/>
                </a:solidFill>
                <a:highlight>
                  <a:srgbClr val="FFFF00"/>
                </a:highlight>
                <a:latin typeface="DM Sans"/>
              </a:rPr>
              <a:t> (a) </a:t>
            </a:r>
            <a:r>
              <a:rPr lang="en-US" sz="1200" b="1" u="none" spc="-73" dirty="0" err="1">
                <a:solidFill>
                  <a:srgbClr val="E42821"/>
                </a:solidFill>
                <a:highlight>
                  <a:srgbClr val="FFFF00"/>
                </a:highlight>
                <a:latin typeface="DM Sans"/>
              </a:rPr>
              <a:t>terá</a:t>
            </a:r>
            <a:r>
              <a:rPr lang="en-US" sz="1200" b="1" u="none" spc="-73" dirty="0">
                <a:solidFill>
                  <a:srgbClr val="E42821"/>
                </a:solidFill>
                <a:highlight>
                  <a:srgbClr val="FFFF00"/>
                </a:highlight>
                <a:latin typeface="DM Sans"/>
              </a:rPr>
              <a:t> </a:t>
            </a:r>
            <a:r>
              <a:rPr lang="en-US" sz="1200" b="1" u="none" spc="-73" dirty="0" err="1">
                <a:solidFill>
                  <a:srgbClr val="E42821"/>
                </a:solidFill>
                <a:highlight>
                  <a:srgbClr val="FFFF00"/>
                </a:highlight>
                <a:latin typeface="DM Sans"/>
              </a:rPr>
              <a:t>até</a:t>
            </a:r>
            <a:r>
              <a:rPr lang="en-US" sz="1200" b="1" u="none" spc="-73" dirty="0">
                <a:solidFill>
                  <a:srgbClr val="E42821"/>
                </a:solidFill>
                <a:highlight>
                  <a:srgbClr val="FFFF00"/>
                </a:highlight>
                <a:latin typeface="DM Sans"/>
              </a:rPr>
              <a:t> 30 (</a:t>
            </a:r>
            <a:r>
              <a:rPr lang="en-US" sz="1200" b="1" u="none" spc="-73" dirty="0" err="1">
                <a:solidFill>
                  <a:srgbClr val="E42821"/>
                </a:solidFill>
                <a:highlight>
                  <a:srgbClr val="FFFF00"/>
                </a:highlight>
                <a:latin typeface="DM Sans"/>
              </a:rPr>
              <a:t>trinta</a:t>
            </a:r>
            <a:r>
              <a:rPr lang="en-US" sz="1200" b="1" u="none" spc="-73" dirty="0">
                <a:solidFill>
                  <a:srgbClr val="E42821"/>
                </a:solidFill>
                <a:highlight>
                  <a:srgbClr val="FFFF00"/>
                </a:highlight>
                <a:latin typeface="DM Sans"/>
              </a:rPr>
              <a:t>) </a:t>
            </a:r>
            <a:r>
              <a:rPr lang="en-US" sz="1200" b="1" u="none" spc="-73" dirty="0" err="1">
                <a:solidFill>
                  <a:srgbClr val="E42821"/>
                </a:solidFill>
                <a:highlight>
                  <a:srgbClr val="FFFF00"/>
                </a:highlight>
                <a:latin typeface="DM Sans"/>
              </a:rPr>
              <a:t>dias</a:t>
            </a:r>
            <a:r>
              <a:rPr lang="en-US" sz="1200" b="1" u="none" spc="-73" dirty="0">
                <a:solidFill>
                  <a:srgbClr val="E42821"/>
                </a:solidFill>
                <a:highlight>
                  <a:srgbClr val="FFFF00"/>
                </a:highlight>
                <a:latin typeface="DM Sans"/>
              </a:rPr>
              <a:t> para </a:t>
            </a:r>
            <a:r>
              <a:rPr lang="en-US" sz="1200" b="1" u="none" spc="-73" dirty="0" err="1">
                <a:solidFill>
                  <a:srgbClr val="E42821"/>
                </a:solidFill>
                <a:highlight>
                  <a:srgbClr val="FFFF00"/>
                </a:highlight>
                <a:latin typeface="DM Sans"/>
              </a:rPr>
              <a:t>reconsiderar</a:t>
            </a:r>
            <a:r>
              <a:rPr lang="en-US" sz="1200" b="1" u="none" spc="-73" dirty="0">
                <a:solidFill>
                  <a:srgbClr val="E42821"/>
                </a:solidFill>
                <a:highlight>
                  <a:srgbClr val="FFFF00"/>
                </a:highlight>
                <a:latin typeface="DM Sans"/>
              </a:rPr>
              <a:t> a </a:t>
            </a:r>
            <a:r>
              <a:rPr lang="en-US" sz="1200" b="1" u="none" spc="-73" dirty="0" err="1">
                <a:solidFill>
                  <a:srgbClr val="E42821"/>
                </a:solidFill>
                <a:highlight>
                  <a:srgbClr val="FFFF00"/>
                </a:highlight>
                <a:latin typeface="DM Sans"/>
              </a:rPr>
              <a:t>decisão</a:t>
            </a:r>
            <a:endParaRPr lang="pt-BR" sz="1200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0623EB1-F71F-8108-B95B-64EABEBE1022}"/>
              </a:ext>
            </a:extLst>
          </p:cNvPr>
          <p:cNvSpPr txBox="1"/>
          <p:nvPr/>
        </p:nvSpPr>
        <p:spPr>
          <a:xfrm>
            <a:off x="5171089" y="902200"/>
            <a:ext cx="336577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/>
              <a:t>“Decidirei depois: você ainda poderá optar por realizar </a:t>
            </a:r>
          </a:p>
          <a:p>
            <a:r>
              <a:rPr lang="pt-BR" sz="1000" dirty="0"/>
              <a:t>ou não dos Exames Médicos Periódicos durante </a:t>
            </a:r>
          </a:p>
          <a:p>
            <a:r>
              <a:rPr lang="pt-BR" sz="1000" dirty="0"/>
              <a:t>o período de convocação.“</a:t>
            </a:r>
          </a:p>
        </p:txBody>
      </p:sp>
    </p:spTree>
    <p:extLst>
      <p:ext uri="{BB962C8B-B14F-4D97-AF65-F5344CB8AC3E}">
        <p14:creationId xmlns:p14="http://schemas.microsoft.com/office/powerpoint/2010/main" val="3530262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6CAA743-441D-1247-1BA1-91E40C606AE2}"/>
              </a:ext>
            </a:extLst>
          </p:cNvPr>
          <p:cNvSpPr txBox="1"/>
          <p:nvPr/>
        </p:nvSpPr>
        <p:spPr>
          <a:xfrm>
            <a:off x="3973959" y="1025371"/>
            <a:ext cx="4932933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latin typeface="Heading Now 71-78" panose="020B0604020202020204" charset="0"/>
                <a:cs typeface="Heading Now 71-78" panose="020B0604020202020204" charset="0"/>
              </a:rPr>
              <a:t>Após a realização dos exames, o (a) servidor (a) deverá agendar a consulta para avaliação clínica diretamente com a CheckUp. A avaliação clínica é uma consulta com um médico avaliador para a emissão do Atestado de Saúde Ocupacional – ASO, que é o documento que atesta a condição de saúde do (a) servidor (a) quando este é submetido à avaliação clínica. A emissão do ASO, pelo médico avaliador, é a última etapa dos exames médicos periódicos.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5F63448-BB8D-AA97-2DB6-E96C78EF165D}"/>
              </a:ext>
            </a:extLst>
          </p:cNvPr>
          <p:cNvSpPr txBox="1"/>
          <p:nvPr/>
        </p:nvSpPr>
        <p:spPr>
          <a:xfrm>
            <a:off x="3973959" y="2217328"/>
            <a:ext cx="491591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latin typeface="Heading Now 71-78" panose="020B0604020202020204" charset="0"/>
                <a:cs typeface="Heading Now 71-78" panose="020B0604020202020204" charset="0"/>
              </a:rPr>
              <a:t>Concluído o exame clínico, o médico examinador vai imprimir a via do ASO (Atestado de Saúde Ocupacional) que será entregue ao (a) servidor (a) para a sua ciência e arquivamento. O arquivo eletrônico desse documento ficará disponível dentro do módulo de exames médicos periódicos do seu perfil do SouGov e, fisicamente, no prontuário do (a) servidor (a), na CAMS/CGGP.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9563703-3C8D-2A59-D601-C81177AA8588}"/>
              </a:ext>
            </a:extLst>
          </p:cNvPr>
          <p:cNvSpPr txBox="1"/>
          <p:nvPr/>
        </p:nvSpPr>
        <p:spPr>
          <a:xfrm>
            <a:off x="4572000" y="4155644"/>
            <a:ext cx="45720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>
                <a:highlight>
                  <a:srgbClr val="FFFF00"/>
                </a:highlight>
                <a:latin typeface="Heading Now 71-78" panose="020B0604020202020204" charset="0"/>
                <a:cs typeface="Heading Now 71-78" panose="020B0604020202020204" charset="0"/>
              </a:rPr>
              <a:t>Atenção: Após a data de recebimento da convocação, o (a) servidor (a) tem até 30 de novembro para finalizar todo o processo do seu exame médico periódico, pois não haverá prorrogação do prazo.</a:t>
            </a:r>
          </a:p>
        </p:txBody>
      </p:sp>
    </p:spTree>
    <p:extLst>
      <p:ext uri="{BB962C8B-B14F-4D97-AF65-F5344CB8AC3E}">
        <p14:creationId xmlns:p14="http://schemas.microsoft.com/office/powerpoint/2010/main" val="1955367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46C23DA-340C-55CA-9550-396A84B377C4}"/>
              </a:ext>
            </a:extLst>
          </p:cNvPr>
          <p:cNvSpPr txBox="1"/>
          <p:nvPr/>
        </p:nvSpPr>
        <p:spPr>
          <a:xfrm>
            <a:off x="461539" y="578397"/>
            <a:ext cx="74445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latin typeface="Heading Now 71-78" panose="020B0604020202020204" charset="0"/>
                <a:cs typeface="Heading Now 71-78" panose="020B0604020202020204" charset="0"/>
              </a:rPr>
              <a:t>De posse das guias médicas de encaminhamento e da relação dos exames que deverão ser realizados, o servidor (a)  deverá agendar os exames, conforme tabela a seguir..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5404F1B-9099-0744-69A9-4D1E79BF83B7}"/>
              </a:ext>
            </a:extLst>
          </p:cNvPr>
          <p:cNvSpPr txBox="1"/>
          <p:nvPr/>
        </p:nvSpPr>
        <p:spPr>
          <a:xfrm>
            <a:off x="14433" y="4302369"/>
            <a:ext cx="8852170" cy="525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n-US" sz="1000" u="none" spc="-2" dirty="0" err="1">
                <a:solidFill>
                  <a:schemeClr val="bg1"/>
                </a:solidFill>
                <a:latin typeface="Heading Now 71-78"/>
              </a:rPr>
              <a:t>Os</a:t>
            </a:r>
            <a:r>
              <a:rPr lang="en-US" sz="1000" u="none" spc="-2" dirty="0">
                <a:solidFill>
                  <a:schemeClr val="bg1"/>
                </a:solidFill>
                <a:latin typeface="Heading Now 71-78"/>
              </a:rPr>
              <a:t> </a:t>
            </a:r>
            <a:r>
              <a:rPr lang="en-US" sz="1000" u="none" spc="-2" dirty="0" err="1">
                <a:solidFill>
                  <a:schemeClr val="bg1"/>
                </a:solidFill>
                <a:latin typeface="Heading Now 71-78"/>
              </a:rPr>
              <a:t>procedimentos</a:t>
            </a:r>
            <a:r>
              <a:rPr lang="en-US" sz="1000" u="none" spc="-2" dirty="0">
                <a:solidFill>
                  <a:schemeClr val="bg1"/>
                </a:solidFill>
                <a:latin typeface="Heading Now 71-78"/>
              </a:rPr>
              <a:t> para </a:t>
            </a:r>
            <a:r>
              <a:rPr lang="en-US" sz="1000" u="none" spc="-2" dirty="0" err="1">
                <a:solidFill>
                  <a:schemeClr val="bg1"/>
                </a:solidFill>
                <a:latin typeface="Heading Now 71-78"/>
              </a:rPr>
              <a:t>realização</a:t>
            </a:r>
            <a:r>
              <a:rPr lang="en-US" sz="1000" u="none" spc="-2" dirty="0">
                <a:solidFill>
                  <a:schemeClr val="bg1"/>
                </a:solidFill>
                <a:latin typeface="Heading Now 71-78"/>
              </a:rPr>
              <a:t> dos </a:t>
            </a:r>
            <a:r>
              <a:rPr lang="en-US" sz="1000" u="none" spc="-2" dirty="0" err="1">
                <a:solidFill>
                  <a:schemeClr val="bg1"/>
                </a:solidFill>
                <a:latin typeface="Heading Now 71-78"/>
              </a:rPr>
              <a:t>exames</a:t>
            </a:r>
            <a:r>
              <a:rPr lang="en-US" sz="1000" u="none" spc="-2" dirty="0">
                <a:solidFill>
                  <a:schemeClr val="bg1"/>
                </a:solidFill>
                <a:latin typeface="Heading Now 71-78"/>
              </a:rPr>
              <a:t> </a:t>
            </a:r>
            <a:r>
              <a:rPr lang="en-US" sz="1000" u="none" spc="-2" dirty="0" err="1">
                <a:solidFill>
                  <a:schemeClr val="bg1"/>
                </a:solidFill>
                <a:latin typeface="Heading Now 71-78"/>
              </a:rPr>
              <a:t>médicos</a:t>
            </a:r>
            <a:r>
              <a:rPr lang="en-US" sz="1000" u="none" spc="-2" dirty="0">
                <a:solidFill>
                  <a:schemeClr val="bg1"/>
                </a:solidFill>
                <a:latin typeface="Heading Now 71-78"/>
              </a:rPr>
              <a:t> </a:t>
            </a:r>
            <a:r>
              <a:rPr lang="en-US" sz="1000" u="none" spc="-2" dirty="0" err="1">
                <a:solidFill>
                  <a:schemeClr val="bg1"/>
                </a:solidFill>
                <a:latin typeface="Heading Now 71-78"/>
              </a:rPr>
              <a:t>periódicos</a:t>
            </a:r>
            <a:r>
              <a:rPr lang="en-US" sz="1000" u="none" spc="-2" dirty="0">
                <a:solidFill>
                  <a:schemeClr val="bg1"/>
                </a:solidFill>
                <a:latin typeface="Heading Now 71-78"/>
              </a:rPr>
              <a:t> </a:t>
            </a:r>
            <a:r>
              <a:rPr lang="en-US" sz="1000" u="none" spc="-2" dirty="0" err="1">
                <a:solidFill>
                  <a:schemeClr val="bg1"/>
                </a:solidFill>
                <a:latin typeface="Heading Now 71-78"/>
              </a:rPr>
              <a:t>estão</a:t>
            </a:r>
            <a:r>
              <a:rPr lang="en-US" sz="1000" u="none" spc="-2" dirty="0">
                <a:solidFill>
                  <a:schemeClr val="bg1"/>
                </a:solidFill>
                <a:latin typeface="Heading Now 71-78"/>
              </a:rPr>
              <a:t> </a:t>
            </a:r>
            <a:r>
              <a:rPr lang="en-US" sz="1000" u="none" spc="-2" dirty="0" err="1">
                <a:solidFill>
                  <a:schemeClr val="bg1"/>
                </a:solidFill>
                <a:latin typeface="Heading Now 71-78"/>
              </a:rPr>
              <a:t>disponíveis</a:t>
            </a:r>
            <a:r>
              <a:rPr lang="en-US" sz="1000" u="none" spc="-2" dirty="0">
                <a:solidFill>
                  <a:schemeClr val="bg1"/>
                </a:solidFill>
                <a:latin typeface="Heading Now 71-78"/>
              </a:rPr>
              <a:t> no portal:</a:t>
            </a:r>
            <a:r>
              <a:rPr lang="en-US" sz="1000" spc="-2" dirty="0">
                <a:solidFill>
                  <a:schemeClr val="bg1"/>
                </a:solidFill>
                <a:latin typeface="Heading Now 71-78"/>
              </a:rPr>
              <a:t> </a:t>
            </a:r>
          </a:p>
          <a:p>
            <a:pPr marL="0" lvl="0" indent="0" algn="ctr">
              <a:lnSpc>
                <a:spcPct val="150000"/>
              </a:lnSpc>
            </a:pPr>
            <a:r>
              <a:rPr lang="en-US" sz="1000" u="none" spc="-2" dirty="0">
                <a:solidFill>
                  <a:srgbClr val="272828"/>
                </a:solidFill>
                <a:latin typeface="Heading Now 71-78"/>
                <a:hlinkClick r:id="rId4"/>
              </a:rPr>
              <a:t>https://</a:t>
            </a:r>
            <a:r>
              <a:rPr lang="en-US" sz="1000" u="sng" spc="-2" dirty="0">
                <a:solidFill>
                  <a:srgbClr val="272828"/>
                </a:solidFill>
                <a:latin typeface="Heading Now 71-78"/>
                <a:hlinkClick r:id="rId4"/>
              </a:rPr>
              <a:t>www.gov.br/servidor/pt-br/acesso-a-informacao/faq/sou-gov.br/minha-saude-exames-medicos-</a:t>
            </a:r>
            <a:r>
              <a:rPr lang="en-US" sz="1000" u="none" spc="-2" dirty="0">
                <a:solidFill>
                  <a:srgbClr val="272828"/>
                </a:solidFill>
                <a:latin typeface="Heading Now 71-78"/>
                <a:hlinkClick r:id="rId4"/>
              </a:rPr>
              <a:t>periodicos/exames-medicos-periodicos</a:t>
            </a:r>
            <a:r>
              <a:rPr lang="en-US" sz="1000" spc="-2" dirty="0">
                <a:solidFill>
                  <a:srgbClr val="272828"/>
                </a:solidFill>
                <a:latin typeface="Heading Now 71-78"/>
              </a:rPr>
              <a:t> </a:t>
            </a:r>
            <a:endParaRPr lang="en-US" sz="1000" u="none" spc="-2" dirty="0">
              <a:solidFill>
                <a:srgbClr val="272828"/>
              </a:solidFill>
              <a:latin typeface="Heading Now 71-78"/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8A0BC9A6-AB4B-7585-9C4C-AD48FD2C1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807" y="1198847"/>
            <a:ext cx="2443421" cy="294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70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>
            <a:extLst>
              <a:ext uri="{FF2B5EF4-FFF2-40B4-BE49-F238E27FC236}">
                <a16:creationId xmlns:a16="http://schemas.microsoft.com/office/drawing/2014/main" id="{60D2EF13-5897-7EC4-A29C-9240942699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17222"/>
          <a:stretch/>
        </p:blipFill>
        <p:spPr>
          <a:xfrm>
            <a:off x="246842" y="723901"/>
            <a:ext cx="3339955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4C007608-A0FE-9F84-5262-8314B088CC2B}"/>
              </a:ext>
            </a:extLst>
          </p:cNvPr>
          <p:cNvSpPr txBox="1"/>
          <p:nvPr/>
        </p:nvSpPr>
        <p:spPr>
          <a:xfrm>
            <a:off x="523874" y="1144250"/>
            <a:ext cx="38862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Heading Now 71-78" panose="020B0604020202020204" charset="0"/>
                <a:cs typeface="Heading Now 71-78" panose="020B0604020202020204" charset="0"/>
              </a:rPr>
              <a:t>O Exame Médico Periódico, instituído pelo artigo 206-A da Lei nº 8.112 de 1990 e regulamentado pelo Decreto nº 6.856/2009, permite avaliar a condição de saúde dos servidores e detectar precocemente doenças relacionadas ou não ao trabalho, por meio dos exames clínicos e avaliações laboratoriais gerais e específicas. A avaliação baseia-se nos fatores de riscos físicos, químicos, biológicos, ergonômicos, mecânicos e psicossociais a que estão expostos os servidores nas diversas atividades exercidas. A realização dos exames médicos possibilita a prevenção da saúde e a consolidação de informações para o perfil epidemiológico dos servidores federais.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AD39B5F-56A5-ECD0-29C9-6D824ED66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927" y="653823"/>
            <a:ext cx="3704236" cy="206449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DD5E1F8-5BBA-DF36-9CA2-1EF831D485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8702" y="2881919"/>
            <a:ext cx="3548865" cy="1977612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16EC53BD-D690-32D6-61E5-A82E6DC8D990}"/>
              </a:ext>
            </a:extLst>
          </p:cNvPr>
          <p:cNvSpPr txBox="1"/>
          <p:nvPr/>
        </p:nvSpPr>
        <p:spPr>
          <a:xfrm>
            <a:off x="4838702" y="817424"/>
            <a:ext cx="35242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/>
            <a:r>
              <a:rPr lang="pt-BR" sz="1200" u="none" dirty="0">
                <a:solidFill>
                  <a:srgbClr val="000000"/>
                </a:solidFill>
                <a:latin typeface="Heading Now 71-78"/>
              </a:rPr>
              <a:t>A realização do exame médico periódico tem como objetivo, prioritariamente, o estímulo ao cuidado com a saúde, e é parte integrante da política de atenção à saúde e segurança do trabalho do servidor público federal, que visa avaliar o estado de saúde do servidor, identificando possíveis agravos na saúde provenientes ou não de seu ambiente de trabalho, atividade ou função que exerce.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EA09274-E9AF-A6AE-DB58-165441A61D76}"/>
              </a:ext>
            </a:extLst>
          </p:cNvPr>
          <p:cNvSpPr txBox="1"/>
          <p:nvPr/>
        </p:nvSpPr>
        <p:spPr>
          <a:xfrm>
            <a:off x="5057190" y="2993562"/>
            <a:ext cx="32346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latin typeface="Heading Now 71-78" panose="020B0604020202020204" charset="0"/>
                <a:cs typeface="Heading Now 71-78" panose="020B0604020202020204" charset="0"/>
              </a:rPr>
              <a:t>O exame médico periódico contempla a realização de exames clínicos e laboratoriais, divididos com base em 3 (três) critérios: a idade, o sexo e a atividade laboral dos (as) servidores (as).</a:t>
            </a:r>
          </a:p>
          <a:p>
            <a:endParaRPr lang="pt-BR" sz="1200" dirty="0">
              <a:latin typeface="Heading Now 71-78" panose="020B0604020202020204" charset="0"/>
              <a:cs typeface="Heading Now 71-78" panose="020B0604020202020204" charset="0"/>
            </a:endParaRPr>
          </a:p>
          <a:p>
            <a:r>
              <a:rPr lang="pt-BR" sz="1200" dirty="0">
                <a:latin typeface="Heading Now 71-78" panose="020B0604020202020204" charset="0"/>
                <a:cs typeface="Heading Now 71-78" panose="020B0604020202020204" charset="0"/>
              </a:rPr>
              <a:t>A realização dos exames médicos periódicos de 2023 é destinada aos servidores (as) com idade superior a 45 anos.</a:t>
            </a:r>
          </a:p>
        </p:txBody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DE1930F6-FCC9-C1BD-F292-1A42B58A7287}"/>
              </a:ext>
            </a:extLst>
          </p:cNvPr>
          <p:cNvSpPr/>
          <p:nvPr/>
        </p:nvSpPr>
        <p:spPr>
          <a:xfrm>
            <a:off x="3386382" y="222905"/>
            <a:ext cx="1023692" cy="861835"/>
          </a:xfrm>
          <a:custGeom>
            <a:avLst/>
            <a:gdLst/>
            <a:ahLst/>
            <a:cxnLst/>
            <a:rect l="l" t="t" r="r" b="b"/>
            <a:pathLst>
              <a:path w="3112449" h="2567771">
                <a:moveTo>
                  <a:pt x="0" y="0"/>
                </a:moveTo>
                <a:lnTo>
                  <a:pt x="3112449" y="0"/>
                </a:lnTo>
                <a:lnTo>
                  <a:pt x="3112449" y="2567771"/>
                </a:lnTo>
                <a:lnTo>
                  <a:pt x="0" y="25677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6AAA6C77-CB0C-9753-B822-02FA847F2B16}"/>
              </a:ext>
            </a:extLst>
          </p:cNvPr>
          <p:cNvSpPr/>
          <p:nvPr/>
        </p:nvSpPr>
        <p:spPr>
          <a:xfrm>
            <a:off x="371473" y="3810001"/>
            <a:ext cx="1247778" cy="1062820"/>
          </a:xfrm>
          <a:custGeom>
            <a:avLst/>
            <a:gdLst/>
            <a:ahLst/>
            <a:cxnLst/>
            <a:rect l="l" t="t" r="r" b="b"/>
            <a:pathLst>
              <a:path w="3115410" h="2792187">
                <a:moveTo>
                  <a:pt x="0" y="0"/>
                </a:moveTo>
                <a:lnTo>
                  <a:pt x="3115410" y="0"/>
                </a:lnTo>
                <a:lnTo>
                  <a:pt x="3115410" y="2792186"/>
                </a:lnTo>
                <a:lnTo>
                  <a:pt x="0" y="27921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73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34">
            <a:extLst>
              <a:ext uri="{FF2B5EF4-FFF2-40B4-BE49-F238E27FC236}">
                <a16:creationId xmlns:a16="http://schemas.microsoft.com/office/drawing/2014/main" id="{44106989-00FE-DED2-4835-56F120891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33" y="0"/>
            <a:ext cx="8799934" cy="5143500"/>
          </a:xfrm>
          <a:prstGeom prst="rect">
            <a:avLst/>
          </a:prstGeom>
        </p:spPr>
      </p:pic>
      <p:sp>
        <p:nvSpPr>
          <p:cNvPr id="36" name="TextBox 13">
            <a:extLst>
              <a:ext uri="{FF2B5EF4-FFF2-40B4-BE49-F238E27FC236}">
                <a16:creationId xmlns:a16="http://schemas.microsoft.com/office/drawing/2014/main" id="{FDC9C85F-BCDC-7E09-034A-C90CB9015156}"/>
              </a:ext>
            </a:extLst>
          </p:cNvPr>
          <p:cNvSpPr txBox="1"/>
          <p:nvPr/>
        </p:nvSpPr>
        <p:spPr>
          <a:xfrm>
            <a:off x="172033" y="222199"/>
            <a:ext cx="7511400" cy="366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910"/>
              </a:lnSpc>
              <a:spcBef>
                <a:spcPct val="0"/>
              </a:spcBef>
            </a:pPr>
            <a:r>
              <a:rPr lang="en-US" sz="2400" b="1" u="none" spc="-162" dirty="0">
                <a:solidFill>
                  <a:srgbClr val="183EFF"/>
                </a:solidFill>
                <a:latin typeface="DM Sans" pitchFamily="2" charset="0"/>
              </a:rPr>
              <a:t>Informações Gerais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934A627D-92E1-785A-D721-C586FAF04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237" y="797668"/>
            <a:ext cx="5755525" cy="3764604"/>
          </a:xfrm>
          <a:prstGeom prst="rect">
            <a:avLst/>
          </a:prstGeom>
        </p:spPr>
      </p:pic>
      <p:grpSp>
        <p:nvGrpSpPr>
          <p:cNvPr id="17" name="Group 3">
            <a:extLst>
              <a:ext uri="{FF2B5EF4-FFF2-40B4-BE49-F238E27FC236}">
                <a16:creationId xmlns:a16="http://schemas.microsoft.com/office/drawing/2014/main" id="{9849FACD-2B09-2A74-C5C0-EB0D3F528881}"/>
              </a:ext>
            </a:extLst>
          </p:cNvPr>
          <p:cNvGrpSpPr/>
          <p:nvPr/>
        </p:nvGrpSpPr>
        <p:grpSpPr>
          <a:xfrm>
            <a:off x="2023352" y="188068"/>
            <a:ext cx="4377448" cy="393160"/>
            <a:chOff x="0" y="0"/>
            <a:chExt cx="1044800" cy="73493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20F87D56-2E75-59FD-D962-F75C425D3EB4}"/>
                </a:ext>
              </a:extLst>
            </p:cNvPr>
            <p:cNvSpPr/>
            <p:nvPr/>
          </p:nvSpPr>
          <p:spPr>
            <a:xfrm>
              <a:off x="0" y="0"/>
              <a:ext cx="1044800" cy="73493"/>
            </a:xfrm>
            <a:custGeom>
              <a:avLst/>
              <a:gdLst/>
              <a:ahLst/>
              <a:cxnLst/>
              <a:rect l="l" t="t" r="r" b="b"/>
              <a:pathLst>
                <a:path w="1044800" h="73493">
                  <a:moveTo>
                    <a:pt x="0" y="0"/>
                  </a:moveTo>
                  <a:lnTo>
                    <a:pt x="1044800" y="0"/>
                  </a:lnTo>
                  <a:lnTo>
                    <a:pt x="1044800" y="73493"/>
                  </a:lnTo>
                  <a:lnTo>
                    <a:pt x="0" y="7349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238E4CFA-A131-759B-FAC7-D0C8BB85A7F9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BF031A1-CD07-9886-F022-3B1508EF0C5D}"/>
              </a:ext>
            </a:extLst>
          </p:cNvPr>
          <p:cNvSpPr txBox="1"/>
          <p:nvPr/>
        </p:nvSpPr>
        <p:spPr>
          <a:xfrm>
            <a:off x="1440065" y="162039"/>
            <a:ext cx="4572000" cy="344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24"/>
              </a:lnSpc>
            </a:pPr>
            <a:r>
              <a:rPr lang="en-US" sz="1200" b="1" dirty="0">
                <a:solidFill>
                  <a:srgbClr val="000000"/>
                </a:solidFill>
                <a:latin typeface="Heading Now 71-78" panose="020B0604020202020204" charset="0"/>
                <a:ea typeface="Open Sans Bold" panose="020B0604020202020204" charset="0"/>
                <a:cs typeface="Heading Now 71-78" panose="020B0604020202020204" charset="0"/>
              </a:rPr>
              <a:t>5. </a:t>
            </a:r>
            <a:r>
              <a:rPr lang="en-US" sz="1200" b="1" dirty="0" err="1">
                <a:solidFill>
                  <a:srgbClr val="000000"/>
                </a:solidFill>
                <a:latin typeface="Heading Now 71-78" panose="020B0604020202020204" charset="0"/>
                <a:ea typeface="Open Sans Bold" panose="020B0604020202020204" charset="0"/>
                <a:cs typeface="Heading Now 71-78" panose="020B0604020202020204" charset="0"/>
              </a:rPr>
              <a:t>Quais</a:t>
            </a:r>
            <a:r>
              <a:rPr lang="en-US" sz="1200" b="1" dirty="0">
                <a:solidFill>
                  <a:srgbClr val="000000"/>
                </a:solidFill>
                <a:latin typeface="Heading Now 71-78" panose="020B0604020202020204" charset="0"/>
                <a:ea typeface="Open Sans Bold" panose="020B0604020202020204" charset="0"/>
                <a:cs typeface="Heading Now 71-78" panose="020B060402020202020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Heading Now 71-78" panose="020B0604020202020204" charset="0"/>
                <a:ea typeface="Open Sans Bold" panose="020B0604020202020204" charset="0"/>
                <a:cs typeface="Heading Now 71-78" panose="020B0604020202020204" charset="0"/>
              </a:rPr>
              <a:t>exames</a:t>
            </a:r>
            <a:r>
              <a:rPr lang="en-US" sz="1200" b="1" dirty="0">
                <a:solidFill>
                  <a:srgbClr val="000000"/>
                </a:solidFill>
                <a:latin typeface="Heading Now 71-78" panose="020B0604020202020204" charset="0"/>
                <a:ea typeface="Open Sans Bold" panose="020B0604020202020204" charset="0"/>
                <a:cs typeface="Heading Now 71-78" panose="020B060402020202020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Heading Now 71-78" panose="020B0604020202020204" charset="0"/>
                <a:ea typeface="Open Sans Bold" panose="020B0604020202020204" charset="0"/>
                <a:cs typeface="Heading Now 71-78" panose="020B0604020202020204" charset="0"/>
              </a:rPr>
              <a:t>serão</a:t>
            </a:r>
            <a:r>
              <a:rPr lang="en-US" sz="1200" b="1" dirty="0">
                <a:solidFill>
                  <a:srgbClr val="000000"/>
                </a:solidFill>
                <a:latin typeface="Heading Now 71-78" panose="020B0604020202020204" charset="0"/>
                <a:ea typeface="Open Sans Bold" panose="020B0604020202020204" charset="0"/>
                <a:cs typeface="Heading Now 71-78" panose="020B0604020202020204" charset="0"/>
              </a:rPr>
              <a:t> realizados</a:t>
            </a:r>
            <a:r>
              <a:rPr lang="en-US" sz="1400" b="1" dirty="0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m 92">
            <a:extLst>
              <a:ext uri="{FF2B5EF4-FFF2-40B4-BE49-F238E27FC236}">
                <a16:creationId xmlns:a16="http://schemas.microsoft.com/office/drawing/2014/main" id="{C9C5B6E8-9676-0F68-E8FA-F8274ECAC7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407"/>
          <a:stretch/>
        </p:blipFill>
        <p:spPr>
          <a:xfrm>
            <a:off x="662729" y="565198"/>
            <a:ext cx="7528772" cy="425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40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0E9A7CA-B715-F309-931B-997748D984EF}"/>
              </a:ext>
            </a:extLst>
          </p:cNvPr>
          <p:cNvGrpSpPr/>
          <p:nvPr/>
        </p:nvGrpSpPr>
        <p:grpSpPr>
          <a:xfrm rot="5400000">
            <a:off x="4156212" y="-3346313"/>
            <a:ext cx="831575" cy="9144000"/>
            <a:chOff x="0" y="0"/>
            <a:chExt cx="444866" cy="4891162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8754B795-7B90-762B-2DD4-CB84E06F5731}"/>
                </a:ext>
              </a:extLst>
            </p:cNvPr>
            <p:cNvSpPr/>
            <p:nvPr/>
          </p:nvSpPr>
          <p:spPr>
            <a:xfrm>
              <a:off x="0" y="0"/>
              <a:ext cx="444866" cy="4891162"/>
            </a:xfrm>
            <a:custGeom>
              <a:avLst/>
              <a:gdLst/>
              <a:ahLst/>
              <a:cxnLst/>
              <a:rect l="l" t="t" r="r" b="b"/>
              <a:pathLst>
                <a:path w="444866" h="4891162">
                  <a:moveTo>
                    <a:pt x="0" y="0"/>
                  </a:moveTo>
                  <a:lnTo>
                    <a:pt x="444866" y="0"/>
                  </a:lnTo>
                  <a:lnTo>
                    <a:pt x="444866" y="4891162"/>
                  </a:lnTo>
                  <a:lnTo>
                    <a:pt x="0" y="4891162"/>
                  </a:lnTo>
                  <a:lnTo>
                    <a:pt x="0" y="0"/>
                  </a:lnTo>
                </a:path>
              </a:pathLst>
            </a:custGeom>
            <a:solidFill>
              <a:srgbClr val="EEEEF0"/>
            </a:solidFill>
          </p:spPr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DA60B51A-909C-6AFD-60E5-4A494AA72B8A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3" name="TextBox 10">
            <a:extLst>
              <a:ext uri="{FF2B5EF4-FFF2-40B4-BE49-F238E27FC236}">
                <a16:creationId xmlns:a16="http://schemas.microsoft.com/office/drawing/2014/main" id="{8007D969-B911-8D40-4C2F-9BB3738B16BC}"/>
              </a:ext>
            </a:extLst>
          </p:cNvPr>
          <p:cNvSpPr txBox="1"/>
          <p:nvPr/>
        </p:nvSpPr>
        <p:spPr>
          <a:xfrm rot="10800000" flipV="1">
            <a:off x="152459" y="842698"/>
            <a:ext cx="8839080" cy="5276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  <a:buClrTx/>
              <a:buFontTx/>
              <a:buNone/>
            </a:pPr>
            <a:r>
              <a:rPr lang="en-US" sz="1800" b="1" kern="1200" dirty="0">
                <a:latin typeface="DM Sans"/>
                <a:ea typeface="+mn-ea"/>
                <a:cs typeface="+mn-cs"/>
              </a:rPr>
              <a:t>Passo a Passo – Convocação dos Exames Médicos Periódicos no SouGov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90E62B0-6CF8-60D7-519B-B7C89EED76F3}"/>
              </a:ext>
            </a:extLst>
          </p:cNvPr>
          <p:cNvSpPr txBox="1"/>
          <p:nvPr/>
        </p:nvSpPr>
        <p:spPr>
          <a:xfrm>
            <a:off x="535488" y="2157174"/>
            <a:ext cx="27087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solidFill>
                  <a:schemeClr val="bg1"/>
                </a:solidFill>
                <a:latin typeface="Heading Now 71-78" panose="020B0604020202020204" charset="0"/>
                <a:cs typeface="Heading Now 71-78" panose="020B0604020202020204" charset="0"/>
              </a:rPr>
              <a:t>Ao receber a convocação, o (a) servidor (a) deverá acessar seu perfil no SouGov (App ou Web). Ao acessar, aparecerá uma tela (pop-up) perguntando se deseja prosseguir com a realização de Exames Médicos Periódicos. Leia atentamente a mensagem, escolha uma das opções e clique em "Salvar“.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7C94103-7856-2D12-6CAB-8C6560417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665" y="1769944"/>
            <a:ext cx="2354490" cy="321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23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6">
            <a:extLst>
              <a:ext uri="{FF2B5EF4-FFF2-40B4-BE49-F238E27FC236}">
                <a16:creationId xmlns:a16="http://schemas.microsoft.com/office/drawing/2014/main" id="{5C115F0B-5399-706F-F9FE-267D966AFFC3}"/>
              </a:ext>
            </a:extLst>
          </p:cNvPr>
          <p:cNvGrpSpPr/>
          <p:nvPr/>
        </p:nvGrpSpPr>
        <p:grpSpPr>
          <a:xfrm>
            <a:off x="599264" y="815737"/>
            <a:ext cx="2294139" cy="323165"/>
            <a:chOff x="0" y="0"/>
            <a:chExt cx="940914" cy="102911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83AD735-F2CD-9CAB-B614-DA377AA64371}"/>
                </a:ext>
              </a:extLst>
            </p:cNvPr>
            <p:cNvSpPr/>
            <p:nvPr/>
          </p:nvSpPr>
          <p:spPr>
            <a:xfrm>
              <a:off x="0" y="0"/>
              <a:ext cx="940914" cy="102911"/>
            </a:xfrm>
            <a:custGeom>
              <a:avLst/>
              <a:gdLst/>
              <a:ahLst/>
              <a:cxnLst/>
              <a:rect l="l" t="t" r="r" b="b"/>
              <a:pathLst>
                <a:path w="940914" h="102911">
                  <a:moveTo>
                    <a:pt x="0" y="0"/>
                  </a:moveTo>
                  <a:lnTo>
                    <a:pt x="940914" y="0"/>
                  </a:lnTo>
                  <a:lnTo>
                    <a:pt x="940914" y="102911"/>
                  </a:lnTo>
                  <a:lnTo>
                    <a:pt x="0" y="102911"/>
                  </a:lnTo>
                  <a:lnTo>
                    <a:pt x="0" y="0"/>
                  </a:lnTo>
                </a:path>
              </a:pathLst>
            </a:custGeom>
            <a:solidFill>
              <a:srgbClr val="EEEEF0"/>
            </a:solidFill>
          </p:spPr>
        </p:sp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EE57DF95-CA4E-1536-ECEE-884D6587AED6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5" name="TextBox 9">
            <a:extLst>
              <a:ext uri="{FF2B5EF4-FFF2-40B4-BE49-F238E27FC236}">
                <a16:creationId xmlns:a16="http://schemas.microsoft.com/office/drawing/2014/main" id="{731A06CA-4235-893F-0BE8-B12E5C687615}"/>
              </a:ext>
            </a:extLst>
          </p:cNvPr>
          <p:cNvSpPr txBox="1"/>
          <p:nvPr/>
        </p:nvSpPr>
        <p:spPr>
          <a:xfrm>
            <a:off x="606222" y="452508"/>
            <a:ext cx="3861003" cy="323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/>
            <a:r>
              <a:rPr lang="en-US" sz="1050" u="none" dirty="0">
                <a:solidFill>
                  <a:srgbClr val="000000"/>
                </a:solidFill>
                <a:latin typeface="Heading Now 71-78"/>
              </a:rPr>
              <a:t>Caso </a:t>
            </a:r>
            <a:r>
              <a:rPr lang="en-US" sz="1050" u="none" dirty="0" err="1">
                <a:solidFill>
                  <a:srgbClr val="000000"/>
                </a:solidFill>
                <a:latin typeface="Heading Now 71-78"/>
              </a:rPr>
              <a:t>tenha</a:t>
            </a:r>
            <a:r>
              <a:rPr lang="en-US" sz="1050" u="none" dirty="0">
                <a:solidFill>
                  <a:srgbClr val="000000"/>
                </a:solidFill>
                <a:latin typeface="Heading Now 71-78"/>
              </a:rPr>
              <a:t> </a:t>
            </a:r>
            <a:r>
              <a:rPr lang="en-US" sz="1050" u="none" dirty="0" err="1">
                <a:solidFill>
                  <a:srgbClr val="000000"/>
                </a:solidFill>
                <a:latin typeface="Heading Now 71-78"/>
              </a:rPr>
              <a:t>selecionado</a:t>
            </a:r>
            <a:r>
              <a:rPr lang="en-US" sz="1050" u="none" dirty="0">
                <a:solidFill>
                  <a:srgbClr val="000000"/>
                </a:solidFill>
                <a:latin typeface="Heading Now 71-78"/>
              </a:rPr>
              <a:t> “Sim, </a:t>
            </a:r>
            <a:r>
              <a:rPr lang="en-US" sz="1050" u="none" dirty="0" err="1">
                <a:solidFill>
                  <a:srgbClr val="000000"/>
                </a:solidFill>
                <a:latin typeface="Heading Now 71-78"/>
              </a:rPr>
              <a:t>desejo</a:t>
            </a:r>
            <a:r>
              <a:rPr lang="en-US" sz="1050" u="none" dirty="0">
                <a:solidFill>
                  <a:srgbClr val="000000"/>
                </a:solidFill>
                <a:latin typeface="Heading Now 71-78"/>
              </a:rPr>
              <a:t> </a:t>
            </a:r>
            <a:r>
              <a:rPr lang="en-US" sz="1050" u="none" dirty="0" err="1">
                <a:solidFill>
                  <a:srgbClr val="000000"/>
                </a:solidFill>
                <a:latin typeface="Heading Now 71-78"/>
              </a:rPr>
              <a:t>prosseguir</a:t>
            </a:r>
            <a:r>
              <a:rPr lang="en-US" sz="1050" u="none" dirty="0">
                <a:solidFill>
                  <a:srgbClr val="000000"/>
                </a:solidFill>
                <a:latin typeface="Heading Now 71-78"/>
              </a:rPr>
              <a:t> a </a:t>
            </a:r>
            <a:r>
              <a:rPr lang="en-US" sz="1050" u="none" dirty="0" err="1">
                <a:solidFill>
                  <a:srgbClr val="000000"/>
                </a:solidFill>
                <a:latin typeface="Heading Now 71-78"/>
              </a:rPr>
              <a:t>próxima</a:t>
            </a:r>
            <a:r>
              <a:rPr lang="en-US" sz="1050" u="none" dirty="0">
                <a:solidFill>
                  <a:srgbClr val="000000"/>
                </a:solidFill>
                <a:latin typeface="Heading Now 71-78"/>
              </a:rPr>
              <a:t> </a:t>
            </a:r>
            <a:r>
              <a:rPr lang="en-US" sz="1050" u="none" dirty="0" err="1">
                <a:solidFill>
                  <a:srgbClr val="000000"/>
                </a:solidFill>
                <a:latin typeface="Heading Now 71-78"/>
              </a:rPr>
              <a:t>tela</a:t>
            </a:r>
            <a:r>
              <a:rPr lang="en-US" sz="1050" u="none" dirty="0">
                <a:solidFill>
                  <a:srgbClr val="000000"/>
                </a:solidFill>
                <a:latin typeface="Heading Now 71-78"/>
              </a:rPr>
              <a:t> </a:t>
            </a:r>
            <a:r>
              <a:rPr lang="en-US" sz="1050" u="none" dirty="0" err="1">
                <a:solidFill>
                  <a:srgbClr val="000000"/>
                </a:solidFill>
                <a:latin typeface="Heading Now 71-78"/>
              </a:rPr>
              <a:t>conterá</a:t>
            </a:r>
            <a:r>
              <a:rPr lang="en-US" sz="1050" u="none" dirty="0">
                <a:solidFill>
                  <a:srgbClr val="000000"/>
                </a:solidFill>
                <a:latin typeface="Heading Now 71-78"/>
              </a:rPr>
              <a:t> </a:t>
            </a:r>
            <a:r>
              <a:rPr lang="en-US" sz="1050" u="none" dirty="0" err="1">
                <a:solidFill>
                  <a:srgbClr val="000000"/>
                </a:solidFill>
                <a:latin typeface="Heading Now 71-78"/>
              </a:rPr>
              <a:t>três</a:t>
            </a:r>
            <a:r>
              <a:rPr lang="en-US" sz="1050" u="none" dirty="0">
                <a:solidFill>
                  <a:srgbClr val="000000"/>
                </a:solidFill>
                <a:latin typeface="Heading Now 71-78"/>
              </a:rPr>
              <a:t> </a:t>
            </a:r>
            <a:r>
              <a:rPr lang="en-US" sz="1050" u="none" dirty="0" err="1">
                <a:solidFill>
                  <a:srgbClr val="000000"/>
                </a:solidFill>
                <a:latin typeface="Heading Now 71-78"/>
              </a:rPr>
              <a:t>etapas</a:t>
            </a:r>
            <a:r>
              <a:rPr lang="en-US" sz="1050" u="none" dirty="0">
                <a:solidFill>
                  <a:srgbClr val="000000"/>
                </a:solidFill>
                <a:latin typeface="Heading Now 71-78"/>
              </a:rPr>
              <a:t>: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335E7FEF-7038-5EBC-92CA-A9B513A87DB9}"/>
              </a:ext>
            </a:extLst>
          </p:cNvPr>
          <p:cNvSpPr txBox="1"/>
          <p:nvPr/>
        </p:nvSpPr>
        <p:spPr>
          <a:xfrm rot="10800000" flipV="1">
            <a:off x="690717" y="850851"/>
            <a:ext cx="2374973" cy="2178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1921"/>
              </a:lnSpc>
            </a:pPr>
            <a:r>
              <a:rPr lang="en-US" sz="1100" u="none" dirty="0">
                <a:solidFill>
                  <a:srgbClr val="000000"/>
                </a:solidFill>
                <a:latin typeface="Heading Now 71-78"/>
              </a:rPr>
              <a:t>Etapa 1 - "</a:t>
            </a:r>
            <a:r>
              <a:rPr lang="en-US" sz="1100" u="none" dirty="0" err="1">
                <a:solidFill>
                  <a:srgbClr val="000000"/>
                </a:solidFill>
                <a:latin typeface="Heading Now 71-78"/>
              </a:rPr>
              <a:t>Visualizar</a:t>
            </a:r>
            <a:r>
              <a:rPr lang="en-US" sz="1100" u="none" dirty="0">
                <a:solidFill>
                  <a:srgbClr val="000000"/>
                </a:solidFill>
                <a:latin typeface="Heading Now 71-78"/>
              </a:rPr>
              <a:t> Exames</a:t>
            </a:r>
            <a:r>
              <a:rPr lang="en-US" sz="1200" u="none" dirty="0">
                <a:solidFill>
                  <a:srgbClr val="000000"/>
                </a:solidFill>
                <a:latin typeface="Heading Now 71-78"/>
              </a:rPr>
              <a:t>"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CE91ED64-996A-8296-D21E-3EBD0377F72B}"/>
              </a:ext>
            </a:extLst>
          </p:cNvPr>
          <p:cNvSpPr txBox="1"/>
          <p:nvPr/>
        </p:nvSpPr>
        <p:spPr>
          <a:xfrm>
            <a:off x="641164" y="1163578"/>
            <a:ext cx="3638635" cy="939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</a:pPr>
            <a:r>
              <a:rPr lang="en-US" sz="1050" u="none" dirty="0">
                <a:solidFill>
                  <a:srgbClr val="000000"/>
                </a:solidFill>
                <a:latin typeface="Heading Now 71-78"/>
              </a:rPr>
              <a:t>Será apresentada </a:t>
            </a:r>
            <a:r>
              <a:rPr lang="en-US" sz="1050" u="none" dirty="0" err="1">
                <a:solidFill>
                  <a:srgbClr val="000000"/>
                </a:solidFill>
                <a:latin typeface="Heading Now 71-78"/>
              </a:rPr>
              <a:t>uma</a:t>
            </a:r>
            <a:r>
              <a:rPr lang="en-US" sz="1050" u="none" dirty="0">
                <a:solidFill>
                  <a:srgbClr val="000000"/>
                </a:solidFill>
                <a:latin typeface="Heading Now 71-78"/>
              </a:rPr>
              <a:t> </a:t>
            </a:r>
            <a:r>
              <a:rPr lang="en-US" sz="1050" u="none" dirty="0" err="1">
                <a:solidFill>
                  <a:srgbClr val="000000"/>
                </a:solidFill>
                <a:latin typeface="Heading Now 71-78"/>
              </a:rPr>
              <a:t>lista</a:t>
            </a:r>
            <a:r>
              <a:rPr lang="en-US" sz="1050" u="none" dirty="0">
                <a:solidFill>
                  <a:srgbClr val="000000"/>
                </a:solidFill>
                <a:latin typeface="Heading Now 71-78"/>
              </a:rPr>
              <a:t> com </a:t>
            </a:r>
            <a:r>
              <a:rPr lang="en-US" sz="1050" u="none" dirty="0" err="1">
                <a:solidFill>
                  <a:srgbClr val="000000"/>
                </a:solidFill>
                <a:latin typeface="Heading Now 71-78"/>
              </a:rPr>
              <a:t>todos</a:t>
            </a:r>
            <a:r>
              <a:rPr lang="en-US" sz="1050" u="none" dirty="0">
                <a:solidFill>
                  <a:srgbClr val="000000"/>
                </a:solidFill>
                <a:latin typeface="Heading Now 71-78"/>
              </a:rPr>
              <a:t> </a:t>
            </a:r>
            <a:r>
              <a:rPr lang="en-US" sz="1050" u="none" dirty="0" err="1">
                <a:solidFill>
                  <a:srgbClr val="000000"/>
                </a:solidFill>
                <a:latin typeface="Heading Now 71-78"/>
              </a:rPr>
              <a:t>os</a:t>
            </a:r>
            <a:r>
              <a:rPr lang="en-US" sz="1050" u="none" dirty="0">
                <a:solidFill>
                  <a:srgbClr val="000000"/>
                </a:solidFill>
                <a:latin typeface="Heading Now 71-78"/>
              </a:rPr>
              <a:t> </a:t>
            </a:r>
            <a:r>
              <a:rPr lang="en-US" sz="1050" u="none" dirty="0" err="1">
                <a:solidFill>
                  <a:srgbClr val="000000"/>
                </a:solidFill>
                <a:latin typeface="Heading Now 71-78"/>
              </a:rPr>
              <a:t>exames</a:t>
            </a:r>
            <a:r>
              <a:rPr lang="en-US" sz="1050" u="none" dirty="0">
                <a:solidFill>
                  <a:srgbClr val="000000"/>
                </a:solidFill>
                <a:latin typeface="Heading Now 71-78"/>
              </a:rPr>
              <a:t> </a:t>
            </a:r>
            <a:r>
              <a:rPr lang="en-US" sz="1050" u="none" dirty="0" err="1">
                <a:solidFill>
                  <a:srgbClr val="000000"/>
                </a:solidFill>
                <a:latin typeface="Heading Now 71-78"/>
              </a:rPr>
              <a:t>disponíveis</a:t>
            </a:r>
            <a:r>
              <a:rPr lang="en-US" sz="1050" u="none" dirty="0">
                <a:solidFill>
                  <a:srgbClr val="000000"/>
                </a:solidFill>
                <a:latin typeface="Heading Now 71-78"/>
              </a:rPr>
              <a:t> (básicos, complementares e </a:t>
            </a:r>
            <a:r>
              <a:rPr lang="en-US" sz="1050" u="none" dirty="0" err="1">
                <a:solidFill>
                  <a:srgbClr val="000000"/>
                </a:solidFill>
                <a:latin typeface="Heading Now 71-78"/>
              </a:rPr>
              <a:t>específicos</a:t>
            </a:r>
            <a:r>
              <a:rPr lang="en-US" sz="1050" u="none" dirty="0">
                <a:solidFill>
                  <a:srgbClr val="000000"/>
                </a:solidFill>
                <a:latin typeface="Heading Now 71-78"/>
              </a:rPr>
              <a:t>) a serem realizados e </a:t>
            </a:r>
            <a:r>
              <a:rPr lang="en-US" sz="1050" u="none" dirty="0" err="1">
                <a:solidFill>
                  <a:srgbClr val="000000"/>
                </a:solidFill>
                <a:latin typeface="Heading Now 71-78"/>
              </a:rPr>
              <a:t>seu</a:t>
            </a:r>
            <a:r>
              <a:rPr lang="en-US" sz="1050" u="none" dirty="0">
                <a:solidFill>
                  <a:srgbClr val="000000"/>
                </a:solidFill>
                <a:latin typeface="Heading Now 71-78"/>
              </a:rPr>
              <a:t> </a:t>
            </a:r>
            <a:r>
              <a:rPr lang="en-US" sz="1050" u="none" dirty="0" err="1">
                <a:solidFill>
                  <a:srgbClr val="000000"/>
                </a:solidFill>
                <a:latin typeface="Heading Now 71-78"/>
              </a:rPr>
              <a:t>respectivo</a:t>
            </a:r>
            <a:r>
              <a:rPr lang="en-US" sz="1050" u="none" dirty="0">
                <a:solidFill>
                  <a:srgbClr val="000000"/>
                </a:solidFill>
                <a:latin typeface="Heading Now 71-78"/>
              </a:rPr>
              <a:t> </a:t>
            </a:r>
            <a:r>
              <a:rPr lang="en-US" sz="1050" u="none" dirty="0" err="1">
                <a:solidFill>
                  <a:srgbClr val="000000"/>
                </a:solidFill>
                <a:latin typeface="Heading Now 71-78"/>
              </a:rPr>
              <a:t>período</a:t>
            </a:r>
            <a:r>
              <a:rPr lang="en-US" sz="1050" u="none" dirty="0">
                <a:solidFill>
                  <a:srgbClr val="000000"/>
                </a:solidFill>
                <a:latin typeface="Heading Now 71-78"/>
              </a:rPr>
              <a:t>. Clique </a:t>
            </a:r>
            <a:r>
              <a:rPr lang="en-US" sz="1050" u="none" dirty="0" err="1">
                <a:solidFill>
                  <a:srgbClr val="000000"/>
                </a:solidFill>
                <a:latin typeface="Heading Now 71-78"/>
              </a:rPr>
              <a:t>em</a:t>
            </a:r>
            <a:r>
              <a:rPr lang="en-US" sz="1050" u="none" dirty="0">
                <a:solidFill>
                  <a:srgbClr val="000000"/>
                </a:solidFill>
                <a:latin typeface="Heading Now 71-78"/>
              </a:rPr>
              <a:t> “</a:t>
            </a:r>
            <a:r>
              <a:rPr lang="en-US" sz="1050" u="none" dirty="0" err="1">
                <a:solidFill>
                  <a:srgbClr val="000000"/>
                </a:solidFill>
                <a:latin typeface="Heading Now 71-78"/>
              </a:rPr>
              <a:t>Avançar</a:t>
            </a:r>
            <a:r>
              <a:rPr lang="en-US" sz="1050" u="none" dirty="0">
                <a:solidFill>
                  <a:srgbClr val="000000"/>
                </a:solidFill>
                <a:latin typeface="Heading Now 71-78"/>
              </a:rPr>
              <a:t>“.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1591C67-2DA8-DDDF-9FC3-AD5FED613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47" y="2180480"/>
            <a:ext cx="3518103" cy="269388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DA9734B-63D5-2CC8-CAC5-0F9CA8CF93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9144" y="2103131"/>
            <a:ext cx="3536826" cy="2737844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866D8380-FB41-81BE-6BA8-F4984F98C035}"/>
              </a:ext>
            </a:extLst>
          </p:cNvPr>
          <p:cNvSpPr txBox="1"/>
          <p:nvPr/>
        </p:nvSpPr>
        <p:spPr>
          <a:xfrm>
            <a:off x="4899144" y="775673"/>
            <a:ext cx="3416182" cy="1218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en-US" sz="1000" u="none" dirty="0">
                <a:solidFill>
                  <a:srgbClr val="000000"/>
                </a:solidFill>
                <a:latin typeface="Heading Now 71-78"/>
              </a:rPr>
              <a:t>Leia </a:t>
            </a:r>
            <a:r>
              <a:rPr lang="en-US" sz="1000" u="none" dirty="0" err="1">
                <a:solidFill>
                  <a:srgbClr val="000000"/>
                </a:solidFill>
                <a:latin typeface="Heading Now 71-78"/>
              </a:rPr>
              <a:t>atentamente</a:t>
            </a:r>
            <a:r>
              <a:rPr lang="en-US" sz="1000" u="none" dirty="0">
                <a:solidFill>
                  <a:srgbClr val="000000"/>
                </a:solidFill>
                <a:latin typeface="Heading Now 71-78"/>
              </a:rPr>
              <a:t> a </a:t>
            </a:r>
            <a:r>
              <a:rPr lang="en-US" sz="1000" u="none" dirty="0" err="1">
                <a:solidFill>
                  <a:srgbClr val="000000"/>
                </a:solidFill>
                <a:latin typeface="Heading Now 71-78"/>
              </a:rPr>
              <a:t>mensagem</a:t>
            </a:r>
            <a:r>
              <a:rPr lang="en-US" sz="1000" u="none" dirty="0">
                <a:solidFill>
                  <a:srgbClr val="000000"/>
                </a:solidFill>
                <a:latin typeface="Heading Now 71-78"/>
              </a:rPr>
              <a:t>, </a:t>
            </a:r>
            <a:r>
              <a:rPr lang="en-US" sz="1000" u="none" dirty="0" err="1">
                <a:solidFill>
                  <a:srgbClr val="000000"/>
                </a:solidFill>
                <a:latin typeface="Heading Now 71-78"/>
              </a:rPr>
              <a:t>selecione</a:t>
            </a:r>
            <a:r>
              <a:rPr lang="en-US" sz="1000" u="none" dirty="0">
                <a:solidFill>
                  <a:srgbClr val="000000"/>
                </a:solidFill>
                <a:latin typeface="Heading Now 71-78"/>
              </a:rPr>
              <a:t> a UF (DF) e o </a:t>
            </a:r>
            <a:r>
              <a:rPr lang="en-US" sz="1000" u="none" dirty="0" err="1">
                <a:solidFill>
                  <a:srgbClr val="000000"/>
                </a:solidFill>
                <a:latin typeface="Heading Now 71-78"/>
              </a:rPr>
              <a:t>município</a:t>
            </a:r>
            <a:r>
              <a:rPr lang="en-US" sz="1000" u="none" dirty="0">
                <a:solidFill>
                  <a:srgbClr val="000000"/>
                </a:solidFill>
                <a:latin typeface="Heading Now 71-78"/>
              </a:rPr>
              <a:t> (Brasília) para </a:t>
            </a:r>
            <a:r>
              <a:rPr lang="en-US" sz="1000" u="none" dirty="0" err="1">
                <a:solidFill>
                  <a:srgbClr val="000000"/>
                </a:solidFill>
                <a:latin typeface="Heading Now 71-78"/>
              </a:rPr>
              <a:t>realização</a:t>
            </a:r>
            <a:r>
              <a:rPr lang="en-US" sz="1000" u="none" dirty="0">
                <a:solidFill>
                  <a:srgbClr val="000000"/>
                </a:solidFill>
                <a:latin typeface="Heading Now 71-78"/>
              </a:rPr>
              <a:t> dos </a:t>
            </a:r>
            <a:r>
              <a:rPr lang="en-US" sz="1000" u="none" dirty="0" err="1">
                <a:solidFill>
                  <a:srgbClr val="000000"/>
                </a:solidFill>
                <a:latin typeface="Heading Now 71-78"/>
              </a:rPr>
              <a:t>exames</a:t>
            </a:r>
            <a:r>
              <a:rPr lang="en-US" sz="1000" u="none" dirty="0">
                <a:solidFill>
                  <a:srgbClr val="000000"/>
                </a:solidFill>
                <a:latin typeface="Heading Now 71-78"/>
              </a:rPr>
              <a:t> e, </a:t>
            </a:r>
            <a:r>
              <a:rPr lang="en-US" sz="1000" u="none" dirty="0" err="1">
                <a:solidFill>
                  <a:srgbClr val="000000"/>
                </a:solidFill>
                <a:latin typeface="Heading Now 71-78"/>
              </a:rPr>
              <a:t>ao</a:t>
            </a:r>
            <a:r>
              <a:rPr lang="en-US" sz="1000" u="none" dirty="0">
                <a:solidFill>
                  <a:srgbClr val="000000"/>
                </a:solidFill>
                <a:latin typeface="Heading Now 71-78"/>
              </a:rPr>
              <a:t> final, </a:t>
            </a:r>
            <a:r>
              <a:rPr lang="en-US" sz="1000" u="none" dirty="0" err="1">
                <a:solidFill>
                  <a:srgbClr val="000000"/>
                </a:solidFill>
                <a:latin typeface="Heading Now 71-78"/>
              </a:rPr>
              <a:t>escolha</a:t>
            </a:r>
            <a:r>
              <a:rPr lang="en-US" sz="1000" u="none" dirty="0">
                <a:solidFill>
                  <a:srgbClr val="000000"/>
                </a:solidFill>
                <a:latin typeface="Heading Now 71-78"/>
              </a:rPr>
              <a:t> </a:t>
            </a:r>
            <a:r>
              <a:rPr lang="en-US" sz="1000" u="none" dirty="0" err="1">
                <a:solidFill>
                  <a:srgbClr val="000000"/>
                </a:solidFill>
                <a:latin typeface="Heading Now 71-78"/>
              </a:rPr>
              <a:t>uma</a:t>
            </a:r>
            <a:r>
              <a:rPr lang="en-US" sz="1000" u="none" dirty="0">
                <a:solidFill>
                  <a:srgbClr val="000000"/>
                </a:solidFill>
                <a:latin typeface="Heading Now 71-78"/>
              </a:rPr>
              <a:t> das </a:t>
            </a:r>
            <a:r>
              <a:rPr lang="en-US" sz="1000" u="none" dirty="0" err="1">
                <a:solidFill>
                  <a:srgbClr val="000000"/>
                </a:solidFill>
                <a:latin typeface="Heading Now 71-78"/>
              </a:rPr>
              <a:t>alternativas</a:t>
            </a:r>
            <a:r>
              <a:rPr lang="en-US" sz="1000" u="none" dirty="0">
                <a:solidFill>
                  <a:srgbClr val="000000"/>
                </a:solidFill>
                <a:latin typeface="Heading Now 71-78"/>
              </a:rPr>
              <a:t>: ACEITO </a:t>
            </a:r>
            <a:r>
              <a:rPr lang="en-US" sz="1000" u="none" dirty="0" err="1">
                <a:solidFill>
                  <a:srgbClr val="000000"/>
                </a:solidFill>
                <a:latin typeface="Heading Now 71-78"/>
              </a:rPr>
              <a:t>ou</a:t>
            </a:r>
            <a:r>
              <a:rPr lang="en-US" sz="1000" u="none" dirty="0">
                <a:solidFill>
                  <a:srgbClr val="000000"/>
                </a:solidFill>
                <a:latin typeface="Heading Now 71-78"/>
              </a:rPr>
              <a:t> RECUSO.</a:t>
            </a:r>
          </a:p>
          <a:p>
            <a:pPr marL="0" lvl="0" indent="0" algn="just">
              <a:lnSpc>
                <a:spcPct val="150000"/>
              </a:lnSpc>
            </a:pPr>
            <a:r>
              <a:rPr lang="en-US" sz="1000" u="none" dirty="0">
                <a:solidFill>
                  <a:srgbClr val="000000"/>
                </a:solidFill>
                <a:latin typeface="Heading Now 71-78"/>
              </a:rPr>
              <a:t>Clique </a:t>
            </a:r>
            <a:r>
              <a:rPr lang="en-US" sz="1000" u="none" dirty="0" err="1">
                <a:solidFill>
                  <a:srgbClr val="000000"/>
                </a:solidFill>
                <a:latin typeface="Heading Now 71-78"/>
              </a:rPr>
              <a:t>em</a:t>
            </a:r>
            <a:r>
              <a:rPr lang="en-US" sz="1000" u="none" dirty="0">
                <a:solidFill>
                  <a:srgbClr val="000000"/>
                </a:solidFill>
                <a:latin typeface="Heading Now 71-78"/>
              </a:rPr>
              <a:t> “</a:t>
            </a:r>
            <a:r>
              <a:rPr lang="en-US" sz="1000" u="none" dirty="0" err="1">
                <a:solidFill>
                  <a:srgbClr val="000000"/>
                </a:solidFill>
                <a:latin typeface="Heading Now 71-78"/>
              </a:rPr>
              <a:t>Salvar</a:t>
            </a:r>
            <a:r>
              <a:rPr lang="en-US" sz="1000" u="none" dirty="0">
                <a:solidFill>
                  <a:srgbClr val="000000"/>
                </a:solidFill>
                <a:latin typeface="Heading Now 71-78"/>
              </a:rPr>
              <a:t>“</a:t>
            </a:r>
            <a:r>
              <a:rPr lang="en-US" sz="1000" dirty="0">
                <a:solidFill>
                  <a:srgbClr val="000000"/>
                </a:solidFill>
                <a:latin typeface="Heading Now 71-78"/>
              </a:rPr>
              <a:t>.</a:t>
            </a:r>
            <a:endParaRPr lang="en-US" sz="1000" u="none" dirty="0">
              <a:solidFill>
                <a:srgbClr val="000000"/>
              </a:solidFill>
              <a:latin typeface="Heading Now 71-78"/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E8929482-379C-5E42-3568-143AD1BBB69D}"/>
              </a:ext>
            </a:extLst>
          </p:cNvPr>
          <p:cNvGrpSpPr/>
          <p:nvPr/>
        </p:nvGrpSpPr>
        <p:grpSpPr>
          <a:xfrm>
            <a:off x="4900371" y="394005"/>
            <a:ext cx="2000008" cy="323165"/>
            <a:chOff x="0" y="0"/>
            <a:chExt cx="940914" cy="102911"/>
          </a:xfrm>
        </p:grpSpPr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3F3BA12-181B-7328-EA4A-4072FFAA0D7E}"/>
                </a:ext>
              </a:extLst>
            </p:cNvPr>
            <p:cNvSpPr/>
            <p:nvPr/>
          </p:nvSpPr>
          <p:spPr>
            <a:xfrm>
              <a:off x="0" y="0"/>
              <a:ext cx="940914" cy="102911"/>
            </a:xfrm>
            <a:custGeom>
              <a:avLst/>
              <a:gdLst/>
              <a:ahLst/>
              <a:cxnLst/>
              <a:rect l="l" t="t" r="r" b="b"/>
              <a:pathLst>
                <a:path w="940914" h="102911">
                  <a:moveTo>
                    <a:pt x="0" y="0"/>
                  </a:moveTo>
                  <a:lnTo>
                    <a:pt x="940914" y="0"/>
                  </a:lnTo>
                  <a:lnTo>
                    <a:pt x="940914" y="102911"/>
                  </a:lnTo>
                  <a:lnTo>
                    <a:pt x="0" y="102911"/>
                  </a:lnTo>
                  <a:lnTo>
                    <a:pt x="0" y="0"/>
                  </a:lnTo>
                </a:path>
              </a:pathLst>
            </a:custGeom>
            <a:solidFill>
              <a:srgbClr val="EEEEF0"/>
            </a:solidFill>
          </p:spPr>
        </p:sp>
        <p:sp>
          <p:nvSpPr>
            <p:cNvPr id="19" name="TextBox 14">
              <a:extLst>
                <a:ext uri="{FF2B5EF4-FFF2-40B4-BE49-F238E27FC236}">
                  <a16:creationId xmlns:a16="http://schemas.microsoft.com/office/drawing/2014/main" id="{1B78727B-6045-4CD5-FC3F-AD583C3C05B5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20" name="TextBox 15">
            <a:extLst>
              <a:ext uri="{FF2B5EF4-FFF2-40B4-BE49-F238E27FC236}">
                <a16:creationId xmlns:a16="http://schemas.microsoft.com/office/drawing/2014/main" id="{C634BE40-7E1D-3696-9569-019F823C3DC4}"/>
              </a:ext>
            </a:extLst>
          </p:cNvPr>
          <p:cNvSpPr txBox="1"/>
          <p:nvPr/>
        </p:nvSpPr>
        <p:spPr>
          <a:xfrm>
            <a:off x="5087797" y="422585"/>
            <a:ext cx="3340880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921"/>
              </a:lnSpc>
            </a:pPr>
            <a:r>
              <a:rPr lang="en-US" sz="1000" u="none" dirty="0">
                <a:solidFill>
                  <a:srgbClr val="000000"/>
                </a:solidFill>
                <a:latin typeface="Heading Now 71-78"/>
              </a:rPr>
              <a:t>Etapa 2 - "Local e </a:t>
            </a:r>
            <a:r>
              <a:rPr lang="en-US" sz="1000" u="none" dirty="0" err="1">
                <a:solidFill>
                  <a:srgbClr val="000000"/>
                </a:solidFill>
                <a:latin typeface="Heading Now 71-78"/>
              </a:rPr>
              <a:t>Aceite</a:t>
            </a:r>
            <a:r>
              <a:rPr lang="en-US" sz="1700" u="none" dirty="0">
                <a:solidFill>
                  <a:srgbClr val="000000"/>
                </a:solidFill>
                <a:latin typeface="Heading Now 71-78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967726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678F153-B1B8-5C00-47AC-8373CE8DE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760" y="1781175"/>
            <a:ext cx="2019497" cy="325755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68E8A93-6D97-1C7C-3288-746A06942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3604" y="1781176"/>
            <a:ext cx="2019497" cy="318611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71E3D15-962D-D5EE-7200-DBDFAFB381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5399" y="2688619"/>
            <a:ext cx="2697701" cy="2218358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D16B8E14-B430-6544-F2A6-C477CA3F0A37}"/>
              </a:ext>
            </a:extLst>
          </p:cNvPr>
          <p:cNvSpPr txBox="1"/>
          <p:nvPr/>
        </p:nvSpPr>
        <p:spPr>
          <a:xfrm>
            <a:off x="5617360" y="1439218"/>
            <a:ext cx="26977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ading Now 71-78"/>
                <a:ea typeface="+mn-ea"/>
                <a:cs typeface="+mn-cs"/>
              </a:rPr>
              <a:t>Nesta etapa, além da emissão de guias, haverá o preenchimento de um formulário com perguntas sobre seu histórico ocupacional, antecedentes pessoais e familiares, hábitos pessoais e condições atuais de trabalho.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8EFB976D-B12C-1875-DBA6-58577FC9DC83}"/>
              </a:ext>
            </a:extLst>
          </p:cNvPr>
          <p:cNvSpPr txBox="1"/>
          <p:nvPr/>
        </p:nvSpPr>
        <p:spPr>
          <a:xfrm>
            <a:off x="5617360" y="522816"/>
            <a:ext cx="27871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000" dirty="0"/>
              <a:t>Clique em "Emitir Guias" para realizar o download e impressão das guias médicas que serão apresentadas nas clínicas e laboratórios constantes na “Lista dos Serviços Credenciados para Execução dos Exames Periódicos“.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11F4B052-821F-30FC-FA61-66F5D7C6CD1F}"/>
              </a:ext>
            </a:extLst>
          </p:cNvPr>
          <p:cNvSpPr txBox="1"/>
          <p:nvPr/>
        </p:nvSpPr>
        <p:spPr>
          <a:xfrm>
            <a:off x="3053604" y="522816"/>
            <a:ext cx="228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000" dirty="0"/>
              <a:t>Clique em "Salvar" (aparecerá na parte superior uma mensagem de que seu aceite foi enviado) e, após, selecione "Avançar“.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2A3BDC6E-F1D4-AF5C-CD1E-389AE6D9487D}"/>
              </a:ext>
            </a:extLst>
          </p:cNvPr>
          <p:cNvSpPr txBox="1"/>
          <p:nvPr/>
        </p:nvSpPr>
        <p:spPr>
          <a:xfrm>
            <a:off x="348760" y="338149"/>
            <a:ext cx="201949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000" dirty="0"/>
              <a:t>Caso tenha marcado "aceito realizar exames médicos periódicos", leia atentamente a mensagem e, concordando com o termo de consentimento, selecione </a:t>
            </a:r>
          </a:p>
          <a:p>
            <a:pPr algn="just"/>
            <a:r>
              <a:rPr lang="pt-BR" sz="1000" dirty="0"/>
              <a:t>"Concordo com o termo“.</a:t>
            </a:r>
          </a:p>
        </p:txBody>
      </p:sp>
    </p:spTree>
    <p:extLst>
      <p:ext uri="{BB962C8B-B14F-4D97-AF65-F5344CB8AC3E}">
        <p14:creationId xmlns:p14="http://schemas.microsoft.com/office/powerpoint/2010/main" val="4072831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C934F22-06FA-64B6-3295-42154D16B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65" y="1390650"/>
            <a:ext cx="2637397" cy="32670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0D7FB15-4FFC-37E3-02DB-0511996CA1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327" y="1416196"/>
            <a:ext cx="1980257" cy="324152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38B0B08-F69D-EF37-5505-3E5EE34CF2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570" y="638070"/>
            <a:ext cx="4466493" cy="59734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EB5FF7C-C29B-CA3A-53C1-B42EB01280DC}"/>
              </a:ext>
            </a:extLst>
          </p:cNvPr>
          <p:cNvSpPr txBox="1"/>
          <p:nvPr/>
        </p:nvSpPr>
        <p:spPr>
          <a:xfrm>
            <a:off x="148816" y="314230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000" dirty="0">
                <a:latin typeface="Heading Now 71-78" panose="020B0604020202020204" charset="0"/>
                <a:cs typeface="Heading Now 71-78" panose="020B0604020202020204" charset="0"/>
              </a:rPr>
              <a:t>Clique em "Formulário Anamnese" para preencher o formulário: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7FEEE9B-EC73-6EDC-7BBB-C42A93E5E8ED}"/>
              </a:ext>
            </a:extLst>
          </p:cNvPr>
          <p:cNvSpPr txBox="1"/>
          <p:nvPr/>
        </p:nvSpPr>
        <p:spPr>
          <a:xfrm>
            <a:off x="5282119" y="813630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000" dirty="0">
                <a:latin typeface="Heading Now 71-78" panose="020B0604020202020204" charset="0"/>
                <a:cs typeface="Heading Now 71-78" panose="020B0604020202020204" charset="0"/>
              </a:rPr>
              <a:t>Após inserir as informações, selecione "Finalizar Anamnese“.</a:t>
            </a:r>
          </a:p>
        </p:txBody>
      </p:sp>
    </p:spTree>
    <p:extLst>
      <p:ext uri="{BB962C8B-B14F-4D97-AF65-F5344CB8AC3E}">
        <p14:creationId xmlns:p14="http://schemas.microsoft.com/office/powerpoint/2010/main" val="1108920590"/>
      </p:ext>
    </p:extLst>
  </p:cSld>
  <p:clrMapOvr>
    <a:masterClrMapping/>
  </p:clrMapOvr>
</p:sld>
</file>

<file path=ppt/theme/theme1.xml><?xml version="1.0" encoding="utf-8"?>
<a:theme xmlns:a="http://schemas.openxmlformats.org/drawingml/2006/main" name="Gruv">
  <a:themeElements>
    <a:clrScheme name="Simple Light">
      <a:dk1>
        <a:srgbClr val="0096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FBC6976DDB00B4AAF6A7F96EE23545A" ma:contentTypeVersion="12" ma:contentTypeDescription="Crie um novo documento." ma:contentTypeScope="" ma:versionID="c6aac845a59157873292e59303103dea">
  <xsd:schema xmlns:xsd="http://www.w3.org/2001/XMLSchema" xmlns:xs="http://www.w3.org/2001/XMLSchema" xmlns:p="http://schemas.microsoft.com/office/2006/metadata/properties" xmlns:ns2="ca4e5496-90e8-4134-9bc8-6cd0ee396eb2" xmlns:ns3="ec208073-ce73-4a22-8152-1b7389356e07" targetNamespace="http://schemas.microsoft.com/office/2006/metadata/properties" ma:root="true" ma:fieldsID="0c59b1c7581fe8e7c2618af227b7b379" ns2:_="" ns3:_="">
    <xsd:import namespace="ca4e5496-90e8-4134-9bc8-6cd0ee396eb2"/>
    <xsd:import namespace="ec208073-ce73-4a22-8152-1b7389356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4e5496-90e8-4134-9bc8-6cd0ee396e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Marcações de imagem" ma:readOnly="false" ma:fieldId="{5cf76f15-5ced-4ddc-b409-7134ff3c332f}" ma:taxonomyMulti="true" ma:sspId="139944c2-26d9-490e-ad64-83e7a69758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208073-ce73-4a22-8152-1b7389356e0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b41b20d-8f07-414b-a436-e7d4cdbc5cff}" ma:internalName="TaxCatchAll" ma:showField="CatchAllData" ma:web="ec208073-ce73-4a22-8152-1b7389356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4e5496-90e8-4134-9bc8-6cd0ee396eb2">
      <Terms xmlns="http://schemas.microsoft.com/office/infopath/2007/PartnerControls"/>
    </lcf76f155ced4ddcb4097134ff3c332f>
    <TaxCatchAll xmlns="ec208073-ce73-4a22-8152-1b7389356e07" xsi:nil="true"/>
  </documentManagement>
</p:properties>
</file>

<file path=customXml/itemProps1.xml><?xml version="1.0" encoding="utf-8"?>
<ds:datastoreItem xmlns:ds="http://schemas.openxmlformats.org/officeDocument/2006/customXml" ds:itemID="{54128B69-E4F3-4D87-B3B0-DABFC8E7D4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705E49-8CC1-4016-AB27-C6230B6CBF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4e5496-90e8-4134-9bc8-6cd0ee396eb2"/>
    <ds:schemaRef ds:uri="ec208073-ce73-4a22-8152-1b7389356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68199E1-C88D-4993-A208-C6415240DA13}">
  <ds:schemaRefs>
    <ds:schemaRef ds:uri="http://schemas.microsoft.com/office/2006/metadata/properties"/>
    <ds:schemaRef ds:uri="http://schemas.microsoft.com/office/infopath/2007/PartnerControls"/>
    <ds:schemaRef ds:uri="ca4e5496-90e8-4134-9bc8-6cd0ee396eb2"/>
    <ds:schemaRef ds:uri="ec208073-ce73-4a22-8152-1b7389356e0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925</Words>
  <Application>Microsoft Office PowerPoint</Application>
  <PresentationFormat>Apresentação na tela (16:9)</PresentationFormat>
  <Paragraphs>42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Gruv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Luana Gomes de Oliveira(SAA/SE/MEC)</cp:lastModifiedBy>
  <cp:revision>12</cp:revision>
  <dcterms:modified xsi:type="dcterms:W3CDTF">2023-09-12T16:20:31Z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0x010100CFBC6976DDB00B4AAF6A7F96EE23545A</vt:lpwstr>
  </property>
</Properties>
</file>