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57" r:id="rId4"/>
    <p:sldId id="277" r:id="rId5"/>
    <p:sldId id="275" r:id="rId6"/>
    <p:sldId id="263" r:id="rId7"/>
    <p:sldId id="264" r:id="rId8"/>
    <p:sldId id="265" r:id="rId9"/>
    <p:sldId id="269" r:id="rId10"/>
    <p:sldId id="273" r:id="rId11"/>
    <p:sldId id="278" r:id="rId12"/>
    <p:sldId id="1634" r:id="rId13"/>
  </p:sldIdLst>
  <p:sldSz cx="12192000" cy="6858000"/>
  <p:notesSz cx="7010400" cy="9296400"/>
  <p:embeddedFontLst>
    <p:embeddedFont>
      <p:font typeface="Aptos Narrow" panose="020B0004020202020204" pitchFamily="34" charset="0"/>
      <p:regular r:id="rId15"/>
      <p:bold r:id="rId16"/>
      <p:italic r:id="rId17"/>
      <p:boldItalic r:id="rId18"/>
    </p:embeddedFont>
    <p:embeddedFont>
      <p:font typeface="Organetto Light Cnd"/>
      <p:regular r:id="rId19"/>
    </p:embeddedFont>
    <p:embeddedFont>
      <p:font typeface="Organetto UltraBold Cnd"/>
      <p:bold r:id="rId20"/>
    </p:embeddedFont>
    <p:embeddedFont>
      <p:font typeface="Organetto UltraBold SemiExt"/>
      <p:bold r:id="rId21"/>
    </p:embeddedFont>
    <p:embeddedFont>
      <p:font typeface="VCR OSD Mono" panose="02000609000000000000"/>
      <p:regular r:id="rId2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98"/>
    <a:srgbClr val="FF3C00"/>
    <a:srgbClr val="FF1200"/>
    <a:srgbClr val="FFD6C5"/>
    <a:srgbClr val="F8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E4157F-0B4F-4108-81D5-0918A68665CB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4D5A0F-8A36-4755-AAA6-6B4021176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38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 sobre foto de homem&#10;&#10;Descrição gerada automaticamente com confiança média">
            <a:extLst>
              <a:ext uri="{FF2B5EF4-FFF2-40B4-BE49-F238E27FC236}">
                <a16:creationId xmlns:a16="http://schemas.microsoft.com/office/drawing/2014/main" id="{FD745C11-E039-4571-0B49-E7CB1E467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1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Descrição gerada automaticamente">
            <a:extLst>
              <a:ext uri="{FF2B5EF4-FFF2-40B4-BE49-F238E27FC236}">
                <a16:creationId xmlns:a16="http://schemas.microsoft.com/office/drawing/2014/main" id="{D97F0223-4CC9-C5D2-C699-2E0EFC8854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AA6CC3-DF75-4DAE-445F-E19B4257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7" y="460106"/>
            <a:ext cx="11153955" cy="575154"/>
          </a:xfrm>
        </p:spPr>
        <p:txBody>
          <a:bodyPr/>
          <a:lstStyle>
            <a:lvl1pPr>
              <a:defRPr>
                <a:latin typeface="Organetto UltraBold Cnd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DA2327-D4AF-A10B-BB17-7FB91B525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7" y="1181819"/>
            <a:ext cx="11153955" cy="45633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6618EA-722F-096E-EFAE-B18431AA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638" y="3063875"/>
            <a:ext cx="569343" cy="365125"/>
          </a:xfrm>
        </p:spPr>
        <p:txBody>
          <a:bodyPr/>
          <a:lstStyle>
            <a:lvl1pPr algn="r">
              <a:defRPr>
                <a:solidFill>
                  <a:srgbClr val="FF3C00"/>
                </a:solidFill>
                <a:latin typeface="VCR OSD Mono" panose="02000609000000000000" pitchFamily="49" charset="0"/>
              </a:defRPr>
            </a:lvl1pPr>
          </a:lstStyle>
          <a:p>
            <a:fld id="{1D4677D7-6D71-4ADC-A514-7226FC1F63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99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ÁGINA LI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 txBox="1">
            <a:spLocks/>
          </p:cNvSpPr>
          <p:nvPr userDrawn="1"/>
        </p:nvSpPr>
        <p:spPr>
          <a:xfrm>
            <a:off x="11764734" y="3286579"/>
            <a:ext cx="443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100" b="1" kern="120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2D7C6B-54EC-47AA-A9F2-1BD57EEBE74F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4050A70-D051-F75C-6787-8F950964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301F88-57F6-67AE-2E78-8D3A0B7DC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FC9056-E4AE-1CF4-5247-570AFBAAC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E525FB-FEB4-4205-9380-7F8F78EF55CF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65A038-9D92-002C-00AA-998571862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6D82D0-B4EA-D196-92F0-50BC4BF6B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4677D7-6D71-4ADC-A514-7226FC1F63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86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95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A3E3E-998A-E9CE-C6AA-5DB1D682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reaplicação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C4B02D-20EB-651E-ED17-1874C2CEB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7" y="1181819"/>
            <a:ext cx="5654099" cy="46266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3C00"/>
              </a:buClr>
              <a:buSzPct val="150000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Quem tem direito?</a:t>
            </a:r>
            <a:b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articipante afetado por problemas logísticos durante</a:t>
            </a:r>
            <a:b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</a:b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a aplicação das provas ou acometido por uma</a:t>
            </a:r>
            <a:b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</a:b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das doenças infectocontagiosas listadas em edital</a:t>
            </a:r>
            <a:b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</a:b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na semana que antecede o primeiro ou o segundo dia</a:t>
            </a:r>
            <a:b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</a:b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de aplicação das provas</a:t>
            </a:r>
          </a:p>
          <a:p>
            <a:pPr>
              <a:lnSpc>
                <a:spcPct val="100000"/>
              </a:lnSpc>
              <a:buClr>
                <a:srgbClr val="FF3C00"/>
              </a:buClr>
              <a:buSzPct val="150000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Como solicitar?</a:t>
            </a:r>
            <a:b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No caso de doenças infectocontagiosas, inserir documento legível que comprove a condição que motiva a solicitação reaplicação. </a:t>
            </a:r>
          </a:p>
          <a:p>
            <a:pPr>
              <a:lnSpc>
                <a:spcPct val="100000"/>
              </a:lnSpc>
              <a:buClr>
                <a:srgbClr val="FF3C00"/>
              </a:buClr>
              <a:buSzPct val="150000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Onde?</a:t>
            </a:r>
            <a:b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Página do Participante do Enem</a:t>
            </a:r>
          </a:p>
          <a:p>
            <a:pPr>
              <a:lnSpc>
                <a:spcPct val="100000"/>
              </a:lnSpc>
              <a:buClr>
                <a:srgbClr val="FF3C00"/>
              </a:buClr>
              <a:buSzPct val="150000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Quando? </a:t>
            </a:r>
            <a:b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11 a 15 de novembro de 2024</a:t>
            </a:r>
          </a:p>
          <a:p>
            <a:pPr>
              <a:lnSpc>
                <a:spcPct val="100000"/>
              </a:lnSpc>
              <a:buClr>
                <a:srgbClr val="FF3C00"/>
              </a:buClr>
              <a:buSzPct val="150000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Aplicação das provas?</a:t>
            </a:r>
            <a:b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10 e 11 de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dezembro </a:t>
            </a:r>
            <a:r>
              <a:rPr lang="pt-BR" sz="160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 2024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E73C43-C5ED-50E1-6210-8F55F1082D9D}"/>
              </a:ext>
            </a:extLst>
          </p:cNvPr>
          <p:cNvSpPr/>
          <p:nvPr/>
        </p:nvSpPr>
        <p:spPr>
          <a:xfrm>
            <a:off x="6510528" y="1181819"/>
            <a:ext cx="5270823" cy="45057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06CCE7B6-9D8C-7494-8159-0ABAA4AA86A3}"/>
              </a:ext>
            </a:extLst>
          </p:cNvPr>
          <p:cNvSpPr txBox="1">
            <a:spLocks/>
          </p:cNvSpPr>
          <p:nvPr/>
        </p:nvSpPr>
        <p:spPr>
          <a:xfrm>
            <a:off x="6805075" y="1428241"/>
            <a:ext cx="4700016" cy="413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Raleway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latin typeface="VCR OSD Mono" panose="02000609000000000000" pitchFamily="49" charset="0"/>
                <a:ea typeface="Calibri" panose="020F0502020204030204" pitchFamily="34" charset="0"/>
              </a:rPr>
              <a:t>REGRAS PARA SOLICITAR REAPLICAÇÃO </a:t>
            </a:r>
          </a:p>
          <a:p>
            <a:pPr>
              <a:lnSpc>
                <a:spcPct val="100000"/>
              </a:lnSpc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Doenças infectocontagiosas</a:t>
            </a:r>
          </a:p>
          <a:p>
            <a:pPr>
              <a:lnSpc>
                <a:spcPct val="100000"/>
              </a:lnSpc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O participante deve inserir, obrigatoriamente, documento legível que comprove a doença. A documentação deve ser em formato PDF, PNG ou JPG, com no máximo 2 MB, e deve constar: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nome completo do participante;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diagnóstico com a descrição da condição e o código correspondente à Classificação Internacional de Doenças (CID 10);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assinatura e identificação do profissional competente, com o respectivo registro do Conselho Regional de Medicina (CRM), do Ministério da Saúde (RMS) ou de órgão competente, assim como a data do atendimento. </a:t>
            </a:r>
          </a:p>
          <a:p>
            <a:pPr>
              <a:lnSpc>
                <a:spcPct val="100000"/>
              </a:lnSpc>
            </a:pPr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Doenças infectocontagiosas: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coqueluche, difteria, doença invasiva por </a:t>
            </a:r>
            <a:r>
              <a:rPr lang="pt-BR" sz="1200" i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Haemophilus</a:t>
            </a:r>
            <a:r>
              <a:rPr lang="pt-BR" sz="1200" i="1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   influenza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, doença meningocócica e outras meningites, varíola, </a:t>
            </a:r>
            <a:r>
              <a:rPr lang="pt-BR" sz="1200" i="1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Influenza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 humana A e B,  poliomielite por </a:t>
            </a:r>
            <a:r>
              <a:rPr lang="pt-BR" sz="1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poliovírus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 selvagem, sarampo, rubéola, varicela e covid-19. </a:t>
            </a:r>
          </a:p>
        </p:txBody>
      </p:sp>
    </p:spTree>
    <p:extLst>
      <p:ext uri="{BB962C8B-B14F-4D97-AF65-F5344CB8AC3E}">
        <p14:creationId xmlns:p14="http://schemas.microsoft.com/office/powerpoint/2010/main" val="271263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020AD-4F3F-F572-F843-1D93BE3AC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E6553-3882-46A6-E73D-C4E2663E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5" y="993887"/>
            <a:ext cx="11246066" cy="388062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pt-BR" sz="2800" b="1" dirty="0">
                <a:latin typeface="VCR OSD Mono" panose="02000609000000000000" pitchFamily="49" charset="0"/>
              </a:rPr>
              <a:t>CONCLUINTES DO ENSINO MÉDIO PÚBLICO INSCRITOS NO ENEM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E002EAC-0295-AF97-BA6A-19AB83F63CB2}"/>
              </a:ext>
            </a:extLst>
          </p:cNvPr>
          <p:cNvSpPr txBox="1">
            <a:spLocks/>
          </p:cNvSpPr>
          <p:nvPr/>
        </p:nvSpPr>
        <p:spPr>
          <a:xfrm>
            <a:off x="890015" y="3688408"/>
            <a:ext cx="2266659" cy="1049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rganetto UltraBold Cnd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pt-BR" sz="2800" dirty="0">
                <a:latin typeface="Organetto UltraBold SemiExt" pitchFamily="2" charset="0"/>
              </a:rPr>
              <a:t>BRASIL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CDBD7479-8B4A-9745-28F9-1720CBE20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9308"/>
              </p:ext>
            </p:extLst>
          </p:nvPr>
        </p:nvGraphicFramePr>
        <p:xfrm>
          <a:off x="5596128" y="2616526"/>
          <a:ext cx="5705857" cy="9516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26641">
                  <a:extLst>
                    <a:ext uri="{9D8B030D-6E8A-4147-A177-3AD203B41FA5}">
                      <a16:colId xmlns:a16="http://schemas.microsoft.com/office/drawing/2014/main" val="2743653288"/>
                    </a:ext>
                  </a:extLst>
                </a:gridCol>
                <a:gridCol w="2028623">
                  <a:extLst>
                    <a:ext uri="{9D8B030D-6E8A-4147-A177-3AD203B41FA5}">
                      <a16:colId xmlns:a16="http://schemas.microsoft.com/office/drawing/2014/main" val="2749923211"/>
                    </a:ext>
                  </a:extLst>
                </a:gridCol>
                <a:gridCol w="2450593">
                  <a:extLst>
                    <a:ext uri="{9D8B030D-6E8A-4147-A177-3AD203B41FA5}">
                      <a16:colId xmlns:a16="http://schemas.microsoft.com/office/drawing/2014/main" val="4142385875"/>
                    </a:ext>
                  </a:extLst>
                </a:gridCol>
              </a:tblGrid>
              <a:tr h="419955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</a:rPr>
                        <a:t>ANO</a:t>
                      </a:r>
                    </a:p>
                  </a:txBody>
                  <a:tcPr marL="52494" marR="52494" marT="26247" marB="26247" anchor="ctr"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</a:rPr>
                        <a:t>INSCRITOS</a:t>
                      </a:r>
                    </a:p>
                  </a:txBody>
                  <a:tcPr marL="52494" marR="52494" marT="26247" marB="26247" anchor="ctr">
                    <a:lnL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  <a:ea typeface="+mn-ea"/>
                          <a:cs typeface="+mn-cs"/>
                        </a:rPr>
                        <a:t>PERCENTUAL DE INSCRITOS</a:t>
                      </a:r>
                    </a:p>
                  </a:txBody>
                  <a:tcPr marL="52494" marR="52494" marT="26247" marB="26247" anchor="ctr">
                    <a:lnL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04707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+mj-lt"/>
                        </a:rPr>
                        <a:t>2024</a:t>
                      </a:r>
                    </a:p>
                  </a:txBody>
                  <a:tcPr marL="52494" marR="52494" marT="26247" marB="2624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j-lt"/>
                        </a:rPr>
                        <a:t>1,66 milhão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j-lt"/>
                        </a:rPr>
                        <a:t>94%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4184381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+mj-lt"/>
                        </a:rPr>
                        <a:t>2023</a:t>
                      </a:r>
                    </a:p>
                  </a:txBody>
                  <a:tcPr marL="52494" marR="52494" marT="26247" marB="2624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j-lt"/>
                        </a:rPr>
                        <a:t>1,18 milhão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j-lt"/>
                        </a:rPr>
                        <a:t>58%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0399038"/>
                  </a:ext>
                </a:extLst>
              </a:tr>
            </a:tbl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550914EA-7D9D-F1EA-934C-D494F10A11A1}"/>
              </a:ext>
            </a:extLst>
          </p:cNvPr>
          <p:cNvSpPr txBox="1"/>
          <p:nvPr/>
        </p:nvSpPr>
        <p:spPr>
          <a:xfrm>
            <a:off x="1577570" y="5643002"/>
            <a:ext cx="9133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3C00"/>
                </a:solidFill>
                <a:latin typeface="VCR OSD Mono" panose="02000609000000000000" pitchFamily="49" charset="0"/>
              </a:rPr>
              <a:t>* </a:t>
            </a:r>
            <a:r>
              <a:rPr lang="pt-BR" sz="1200" dirty="0">
                <a:latin typeface="VCR OSD Mono" panose="02000609000000000000" pitchFamily="49" charset="0"/>
              </a:rPr>
              <a:t>OS DADOS DO ENEM SÃO AUTODECLARATÓRIOS E OS PERCENTUAIS FORAM ESTIMADOS COM BASE NO CENSO ESCOLAR.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D389AA2-DD49-CD18-B852-13E6797F1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26" y="1640712"/>
            <a:ext cx="3204907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67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19201-692A-4C45-D40A-A3B6542BF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0F927-69C9-AA2D-50EB-139CC432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529" y="1589390"/>
            <a:ext cx="3398136" cy="949594"/>
          </a:xfrm>
        </p:spPr>
        <p:txBody>
          <a:bodyPr>
            <a:normAutofit fontScale="90000"/>
          </a:bodyPr>
          <a:lstStyle/>
          <a:p>
            <a:r>
              <a:rPr lang="pt-BR" dirty="0"/>
              <a:t>NOVIDADES </a:t>
            </a:r>
            <a:br>
              <a:rPr lang="pt-BR" dirty="0"/>
            </a:br>
            <a:r>
              <a:rPr lang="pt-BR" dirty="0"/>
              <a:t>DA EDIÇÃO</a:t>
            </a:r>
          </a:p>
        </p:txBody>
      </p:sp>
      <p:pic>
        <p:nvPicPr>
          <p:cNvPr id="7" name="Espaço Reservado para Conteúdo 6" descr="Homem lendo um livro&#10;&#10;Descrição gerada automaticamente">
            <a:extLst>
              <a:ext uri="{FF2B5EF4-FFF2-40B4-BE49-F238E27FC236}">
                <a16:creationId xmlns:a16="http://schemas.microsoft.com/office/drawing/2014/main" id="{8F33CFAA-B4AD-0C72-54B6-5247CB26A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1647"/>
          <a:stretch/>
        </p:blipFill>
        <p:spPr>
          <a:xfrm>
            <a:off x="0" y="0"/>
            <a:ext cx="5705474" cy="6635529"/>
          </a:xfr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02A2F81-D266-CA27-9128-F8C9A64AD87C}"/>
              </a:ext>
            </a:extLst>
          </p:cNvPr>
          <p:cNvSpPr txBox="1"/>
          <p:nvPr/>
        </p:nvSpPr>
        <p:spPr>
          <a:xfrm>
            <a:off x="6486528" y="2764375"/>
            <a:ext cx="4742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Nova forma de alocação dos participantes </a:t>
            </a:r>
            <a:r>
              <a:rPr lang="pt-BR" sz="16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(ensalamento), utilizando o georreferenciamento: </a:t>
            </a:r>
            <a:r>
              <a:rPr lang="pt-BR" sz="16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90</a:t>
            </a:r>
            <a:r>
              <a:rPr lang="pt-BR" sz="16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% dos inscritos foram alocados em até 10 km das suas residências (no mesmo município)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Aprimoramento nos protocolos de segurança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85008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31D56-F21F-D5AB-AFE2-CAC115C6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528" y="1589390"/>
            <a:ext cx="3495675" cy="949594"/>
          </a:xfrm>
        </p:spPr>
        <p:txBody>
          <a:bodyPr>
            <a:normAutofit fontScale="90000"/>
          </a:bodyPr>
          <a:lstStyle/>
          <a:p>
            <a:r>
              <a:rPr lang="pt-BR" dirty="0"/>
              <a:t>Áreas do conhecimento</a:t>
            </a:r>
          </a:p>
        </p:txBody>
      </p:sp>
      <p:pic>
        <p:nvPicPr>
          <p:cNvPr id="7" name="Espaço Reservado para Conteúdo 6" descr="Homem lendo um livro&#10;&#10;Descrição gerada automaticamente">
            <a:extLst>
              <a:ext uri="{FF2B5EF4-FFF2-40B4-BE49-F238E27FC236}">
                <a16:creationId xmlns:a16="http://schemas.microsoft.com/office/drawing/2014/main" id="{C4BD49C6-46ED-40B5-ED72-29F10E97C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1647"/>
          <a:stretch/>
        </p:blipFill>
        <p:spPr>
          <a:xfrm>
            <a:off x="0" y="0"/>
            <a:ext cx="5705474" cy="6635529"/>
          </a:xfr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BCD79DC-3F2E-5B80-5EA3-DD7423150859}"/>
              </a:ext>
            </a:extLst>
          </p:cNvPr>
          <p:cNvSpPr/>
          <p:nvPr/>
        </p:nvSpPr>
        <p:spPr>
          <a:xfrm>
            <a:off x="6486528" y="2816352"/>
            <a:ext cx="1642488" cy="182880"/>
          </a:xfrm>
          <a:prstGeom prst="rect">
            <a:avLst/>
          </a:prstGeom>
          <a:solidFill>
            <a:srgbClr val="FF1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FD7E04-2C44-77CB-6A84-306BACA19B89}"/>
              </a:ext>
            </a:extLst>
          </p:cNvPr>
          <p:cNvSpPr txBox="1"/>
          <p:nvPr/>
        </p:nvSpPr>
        <p:spPr>
          <a:xfrm>
            <a:off x="6486528" y="2734056"/>
            <a:ext cx="373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Redação | TEMA</a:t>
            </a:r>
          </a:p>
          <a:p>
            <a:r>
              <a:rPr lang="pt-BR" sz="1600" dirty="0"/>
              <a:t>“Desafios para a valorização da herança africana no Brasil."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CD422FC-DC24-81B2-E81B-CF3584956A68}"/>
              </a:ext>
            </a:extLst>
          </p:cNvPr>
          <p:cNvSpPr txBox="1"/>
          <p:nvPr/>
        </p:nvSpPr>
        <p:spPr>
          <a:xfrm>
            <a:off x="6486528" y="3647349"/>
            <a:ext cx="433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Linguagens, códigos e suas tecnologias</a:t>
            </a:r>
          </a:p>
          <a:p>
            <a:r>
              <a:rPr lang="pt-BR" sz="1600" dirty="0"/>
              <a:t>45 questões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B2B25D-AB4F-C9CB-DAF8-F7D7D6303C89}"/>
              </a:ext>
            </a:extLst>
          </p:cNvPr>
          <p:cNvSpPr txBox="1"/>
          <p:nvPr/>
        </p:nvSpPr>
        <p:spPr>
          <a:xfrm>
            <a:off x="6486528" y="4336197"/>
            <a:ext cx="433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Ciências humanas e suas tecnologias</a:t>
            </a:r>
          </a:p>
          <a:p>
            <a:r>
              <a:rPr lang="pt-BR" sz="1600" dirty="0"/>
              <a:t>45 questões</a:t>
            </a:r>
          </a:p>
        </p:txBody>
      </p:sp>
    </p:spTree>
    <p:extLst>
      <p:ext uri="{BB962C8B-B14F-4D97-AF65-F5344CB8AC3E}">
        <p14:creationId xmlns:p14="http://schemas.microsoft.com/office/powerpoint/2010/main" val="220312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394C0-93CF-A042-F622-BDBDDFA05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830CE-294C-95D0-AAEC-FFCDDD8F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5" y="176440"/>
            <a:ext cx="11246066" cy="388062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pt-BR" sz="2800" b="1" dirty="0">
                <a:latin typeface="VCR OSD Mono" panose="02000609000000000000" pitchFamily="49" charset="0"/>
              </a:rPr>
              <a:t>CONCLUINTES DO ENSINO MÉDIO PÚBLICO INSCRITOS NO ENEM</a:t>
            </a:r>
          </a:p>
        </p:txBody>
      </p:sp>
      <p:pic>
        <p:nvPicPr>
          <p:cNvPr id="13" name="Imagem 12" descr="Desenho de um cachorro&#10;&#10;Descrição gerada automaticamente com confiança média">
            <a:extLst>
              <a:ext uri="{FF2B5EF4-FFF2-40B4-BE49-F238E27FC236}">
                <a16:creationId xmlns:a16="http://schemas.microsoft.com/office/drawing/2014/main" id="{638B2FD7-3244-3115-4F16-61F611A7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9" y="330736"/>
            <a:ext cx="2453677" cy="2453677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1837D986-74F6-0020-F544-B8838E3E7F13}"/>
              </a:ext>
            </a:extLst>
          </p:cNvPr>
          <p:cNvSpPr txBox="1">
            <a:spLocks/>
          </p:cNvSpPr>
          <p:nvPr/>
        </p:nvSpPr>
        <p:spPr>
          <a:xfrm>
            <a:off x="412533" y="2092023"/>
            <a:ext cx="2266659" cy="1049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rganetto UltraBold Cnd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pt-BR" sz="2000" dirty="0"/>
              <a:t>Região</a:t>
            </a:r>
          </a:p>
          <a:p>
            <a:pPr>
              <a:lnSpc>
                <a:spcPts val="2000"/>
              </a:lnSpc>
            </a:pPr>
            <a:r>
              <a:rPr lang="pt-BR" sz="2800" dirty="0">
                <a:latin typeface="Organetto UltraBold SemiExt" pitchFamily="2" charset="0"/>
              </a:rPr>
              <a:t>norte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345F59D-D218-BD88-24F0-11FF88852C0D}"/>
              </a:ext>
            </a:extLst>
          </p:cNvPr>
          <p:cNvGraphicFramePr>
            <a:graphicFrameLocks noGrp="1"/>
          </p:cNvGraphicFramePr>
          <p:nvPr/>
        </p:nvGraphicFramePr>
        <p:xfrm>
          <a:off x="2866210" y="902046"/>
          <a:ext cx="2256865" cy="19608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85179">
                  <a:extLst>
                    <a:ext uri="{9D8B030D-6E8A-4147-A177-3AD203B41FA5}">
                      <a16:colId xmlns:a16="http://schemas.microsoft.com/office/drawing/2014/main" val="2743653288"/>
                    </a:ext>
                  </a:extLst>
                </a:gridCol>
                <a:gridCol w="880375">
                  <a:extLst>
                    <a:ext uri="{9D8B030D-6E8A-4147-A177-3AD203B41FA5}">
                      <a16:colId xmlns:a16="http://schemas.microsoft.com/office/drawing/2014/main" val="2749923211"/>
                    </a:ext>
                  </a:extLst>
                </a:gridCol>
                <a:gridCol w="891311">
                  <a:extLst>
                    <a:ext uri="{9D8B030D-6E8A-4147-A177-3AD203B41FA5}">
                      <a16:colId xmlns:a16="http://schemas.microsoft.com/office/drawing/2014/main" val="4142385875"/>
                    </a:ext>
                  </a:extLst>
                </a:gridCol>
              </a:tblGrid>
              <a:tr h="419955">
                <a:tc>
                  <a:txBody>
                    <a:bodyPr/>
                    <a:lstStyle/>
                    <a:p>
                      <a:pPr algn="ctr"/>
                      <a:r>
                        <a:rPr lang="pt-BR" sz="800" b="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</a:rPr>
                        <a:t>UF</a:t>
                      </a:r>
                    </a:p>
                  </a:txBody>
                  <a:tcPr marL="52494" marR="52494" marT="26247" marB="26247" anchor="ctr"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</a:rPr>
                        <a:t>PERCENTUAL DE INSCRITOS EM 2023</a:t>
                      </a:r>
                    </a:p>
                  </a:txBody>
                  <a:tcPr marL="52494" marR="52494" marT="26247" marB="26247" anchor="ctr">
                    <a:lnL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  <a:ea typeface="+mn-ea"/>
                          <a:cs typeface="+mn-cs"/>
                        </a:rPr>
                        <a:t>PERCENTUAL DE INSCRITOS EM 2024</a:t>
                      </a:r>
                    </a:p>
                  </a:txBody>
                  <a:tcPr marL="52494" marR="52494" marT="26247" marB="26247" anchor="ctr">
                    <a:lnL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04707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+mj-lt"/>
                        </a:rPr>
                        <a:t>AC</a:t>
                      </a:r>
                    </a:p>
                  </a:txBody>
                  <a:tcPr marL="52494" marR="52494" marT="26247" marB="2624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53,8%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100%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4184381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+mj-lt"/>
                        </a:rPr>
                        <a:t>AM</a:t>
                      </a:r>
                    </a:p>
                  </a:txBody>
                  <a:tcPr marL="52494" marR="52494" marT="26247" marB="2624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59,6%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90%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0399038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+mj-lt"/>
                        </a:rPr>
                        <a:t>AP</a:t>
                      </a:r>
                    </a:p>
                  </a:txBody>
                  <a:tcPr marL="52494" marR="52494" marT="26247" marB="2624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55,8%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100%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6088247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+mj-lt"/>
                        </a:rPr>
                        <a:t>PA</a:t>
                      </a:r>
                    </a:p>
                  </a:txBody>
                  <a:tcPr marL="52494" marR="52494" marT="26247" marB="2624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52,2%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100%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1271810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+mj-lt"/>
                        </a:rPr>
                        <a:t>RO</a:t>
                      </a:r>
                    </a:p>
                  </a:txBody>
                  <a:tcPr marL="52494" marR="52494" marT="26247" marB="2624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66,8%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96%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9019937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+mj-lt"/>
                        </a:rPr>
                        <a:t>RR</a:t>
                      </a:r>
                    </a:p>
                  </a:txBody>
                  <a:tcPr marL="52494" marR="52494" marT="26247" marB="2624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37,4%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84%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4512815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+mj-lt"/>
                        </a:rPr>
                        <a:t>TO</a:t>
                      </a:r>
                    </a:p>
                  </a:txBody>
                  <a:tcPr marL="52494" marR="52494" marT="26247" marB="2624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59,8%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+mj-lt"/>
                        </a:rPr>
                        <a:t>81%</a:t>
                      </a:r>
                    </a:p>
                  </a:txBody>
                  <a:tcPr marL="52494" marR="52494" marT="26247" marB="2624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0289972"/>
                  </a:ext>
                </a:extLst>
              </a:tr>
            </a:tbl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D0B4A806-7BF4-8F1B-24EA-095BDA1B03B4}"/>
              </a:ext>
            </a:extLst>
          </p:cNvPr>
          <p:cNvSpPr txBox="1"/>
          <p:nvPr/>
        </p:nvSpPr>
        <p:spPr>
          <a:xfrm>
            <a:off x="1577570" y="5643002"/>
            <a:ext cx="9133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3C00"/>
                </a:solidFill>
                <a:latin typeface="VCR OSD Mono" panose="02000609000000000000" pitchFamily="49" charset="0"/>
              </a:rPr>
              <a:t>* </a:t>
            </a:r>
            <a:r>
              <a:rPr lang="pt-BR" sz="1200" dirty="0">
                <a:latin typeface="VCR OSD Mono" panose="02000609000000000000" pitchFamily="49" charset="0"/>
              </a:rPr>
              <a:t>OS DADOS DO ENEM SÃO AUTODECLARATÓRIOS E OS PERCENTUAIS FORAM ESTIMADOS COM BASE NO CENSO ESCOLAR.</a:t>
            </a:r>
          </a:p>
        </p:txBody>
      </p:sp>
      <p:pic>
        <p:nvPicPr>
          <p:cNvPr id="3" name="Imagem 2" descr="Desenho de bandeira&#10;&#10;Descrição gerada automaticamente">
            <a:extLst>
              <a:ext uri="{FF2B5EF4-FFF2-40B4-BE49-F238E27FC236}">
                <a16:creationId xmlns:a16="http://schemas.microsoft.com/office/drawing/2014/main" id="{33563DC0-4179-8B02-505C-E5BEE15B1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9" y="2859486"/>
            <a:ext cx="2380675" cy="238067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199FBDA-8CA2-3008-3DAB-739CE0A4A24D}"/>
              </a:ext>
            </a:extLst>
          </p:cNvPr>
          <p:cNvSpPr txBox="1">
            <a:spLocks/>
          </p:cNvSpPr>
          <p:nvPr/>
        </p:nvSpPr>
        <p:spPr>
          <a:xfrm>
            <a:off x="412533" y="4628296"/>
            <a:ext cx="2713282" cy="1118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rganetto UltraBold Cnd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pt-BR" sz="2000" dirty="0"/>
              <a:t>Região</a:t>
            </a:r>
          </a:p>
          <a:p>
            <a:pPr>
              <a:lnSpc>
                <a:spcPts val="2000"/>
              </a:lnSpc>
            </a:pPr>
            <a:r>
              <a:rPr lang="pt-BR" sz="2500" dirty="0">
                <a:latin typeface="Organetto UltraBold SemiExt" pitchFamily="2" charset="0"/>
              </a:rPr>
              <a:t>nordeste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4D5E7AF-B8B1-5A75-935F-64E934CC3DDC}"/>
              </a:ext>
            </a:extLst>
          </p:cNvPr>
          <p:cNvGraphicFramePr>
            <a:graphicFrameLocks noGrp="1"/>
          </p:cNvGraphicFramePr>
          <p:nvPr/>
        </p:nvGraphicFramePr>
        <p:xfrm>
          <a:off x="2857134" y="3025785"/>
          <a:ext cx="2266896" cy="238067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87335">
                  <a:extLst>
                    <a:ext uri="{9D8B030D-6E8A-4147-A177-3AD203B41FA5}">
                      <a16:colId xmlns:a16="http://schemas.microsoft.com/office/drawing/2014/main" val="2743653288"/>
                    </a:ext>
                  </a:extLst>
                </a:gridCol>
                <a:gridCol w="884288">
                  <a:extLst>
                    <a:ext uri="{9D8B030D-6E8A-4147-A177-3AD203B41FA5}">
                      <a16:colId xmlns:a16="http://schemas.microsoft.com/office/drawing/2014/main" val="2749923211"/>
                    </a:ext>
                  </a:extLst>
                </a:gridCol>
                <a:gridCol w="895273">
                  <a:extLst>
                    <a:ext uri="{9D8B030D-6E8A-4147-A177-3AD203B41FA5}">
                      <a16:colId xmlns:a16="http://schemas.microsoft.com/office/drawing/2014/main" val="4142385875"/>
                    </a:ext>
                  </a:extLst>
                </a:gridCol>
              </a:tblGrid>
              <a:tr h="482475">
                <a:tc>
                  <a:txBody>
                    <a:bodyPr/>
                    <a:lstStyle/>
                    <a:p>
                      <a:pPr algn="ctr"/>
                      <a:r>
                        <a:rPr lang="pt-BR" sz="800" b="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</a:rPr>
                        <a:t>UF</a:t>
                      </a:r>
                    </a:p>
                  </a:txBody>
                  <a:tcPr marL="52728" marR="52728" marT="26364" marB="26364" anchor="ctr"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</a:rPr>
                        <a:t>PERCENTUAL DE INSCRITOS EM 2023</a:t>
                      </a:r>
                    </a:p>
                  </a:txBody>
                  <a:tcPr marL="52728" marR="52728" marT="26364" marB="26364" anchor="ctr">
                    <a:lnL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  <a:ea typeface="+mn-ea"/>
                          <a:cs typeface="+mn-cs"/>
                        </a:rPr>
                        <a:t>PERCENTUAL DE INSCRITOS EM 2024</a:t>
                      </a:r>
                    </a:p>
                  </a:txBody>
                  <a:tcPr marL="52728" marR="52728" marT="26364" marB="26364" anchor="ctr">
                    <a:lnL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04707"/>
                  </a:ext>
                </a:extLst>
              </a:tr>
              <a:tr h="210911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AL</a:t>
                      </a:r>
                    </a:p>
                  </a:txBody>
                  <a:tcPr marL="52728" marR="52728" marT="26364" marB="2636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54,0%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100%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4184381"/>
                  </a:ext>
                </a:extLst>
              </a:tr>
              <a:tr h="210911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BA</a:t>
                      </a:r>
                    </a:p>
                  </a:txBody>
                  <a:tcPr marL="52728" marR="52728" marT="26364" marB="2636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52,8%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100%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0399038"/>
                  </a:ext>
                </a:extLst>
              </a:tr>
              <a:tr h="210911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CE</a:t>
                      </a:r>
                    </a:p>
                  </a:txBody>
                  <a:tcPr marL="52728" marR="52728" marT="26364" marB="2636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89,5%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100%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6088247"/>
                  </a:ext>
                </a:extLst>
              </a:tr>
              <a:tr h="210911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MA</a:t>
                      </a:r>
                    </a:p>
                  </a:txBody>
                  <a:tcPr marL="52728" marR="52728" marT="26364" marB="2636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54,2%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83%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1271810"/>
                  </a:ext>
                </a:extLst>
              </a:tr>
              <a:tr h="210911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PB</a:t>
                      </a:r>
                    </a:p>
                  </a:txBody>
                  <a:tcPr marL="52728" marR="52728" marT="26364" marB="2636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72,3%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100%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9019937"/>
                  </a:ext>
                </a:extLst>
              </a:tr>
              <a:tr h="210911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PE</a:t>
                      </a:r>
                    </a:p>
                  </a:txBody>
                  <a:tcPr marL="52728" marR="52728" marT="26364" marB="2636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59,7%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4512815"/>
                  </a:ext>
                </a:extLst>
              </a:tr>
              <a:tr h="210911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PI</a:t>
                      </a:r>
                    </a:p>
                  </a:txBody>
                  <a:tcPr marL="52728" marR="52728" marT="26364" marB="2636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60,2%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0289972"/>
                  </a:ext>
                </a:extLst>
              </a:tr>
              <a:tr h="210911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RN</a:t>
                      </a:r>
                    </a:p>
                  </a:txBody>
                  <a:tcPr marL="52728" marR="52728" marT="26364" marB="2636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66,3%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0797918"/>
                  </a:ext>
                </a:extLst>
              </a:tr>
              <a:tr h="210911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SE</a:t>
                      </a:r>
                    </a:p>
                  </a:txBody>
                  <a:tcPr marL="52728" marR="52728" marT="26364" marB="2636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65,3%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2728" marR="52728" marT="26364" marB="2636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6993444"/>
                  </a:ext>
                </a:extLst>
              </a:tr>
            </a:tbl>
          </a:graphicData>
        </a:graphic>
      </p:graphicFrame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6DAF0F71-DA15-BCC9-DB5F-AAC8A2968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53" y="631115"/>
            <a:ext cx="1891512" cy="189151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B327FA4-9DDF-2756-4A5D-77EA5A65F5B0}"/>
              </a:ext>
            </a:extLst>
          </p:cNvPr>
          <p:cNvSpPr txBox="1">
            <a:spLocks/>
          </p:cNvSpPr>
          <p:nvPr/>
        </p:nvSpPr>
        <p:spPr>
          <a:xfrm>
            <a:off x="6932548" y="1230088"/>
            <a:ext cx="2393242" cy="1184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rganetto UltraBold Cnd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</a:pPr>
            <a:r>
              <a:rPr lang="pt-BR" sz="1800" dirty="0"/>
              <a:t>Região</a:t>
            </a:r>
          </a:p>
          <a:p>
            <a:pPr>
              <a:lnSpc>
                <a:spcPts val="2200"/>
              </a:lnSpc>
            </a:pPr>
            <a:r>
              <a:rPr lang="pt-BR" sz="2800" dirty="0">
                <a:latin typeface="Organetto UltraBold SemiExt" pitchFamily="2" charset="0"/>
              </a:rPr>
              <a:t>CENTRO-</a:t>
            </a:r>
            <a:br>
              <a:rPr lang="pt-BR" sz="2800" dirty="0">
                <a:latin typeface="Organetto UltraBold SemiExt" pitchFamily="2" charset="0"/>
              </a:rPr>
            </a:br>
            <a:r>
              <a:rPr lang="pt-BR" sz="2800" dirty="0">
                <a:latin typeface="Organetto UltraBold SemiExt" pitchFamily="2" charset="0"/>
              </a:rPr>
              <a:t>OESTE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E5E0740-FD95-CCA5-C6C9-B4E8B96131A2}"/>
              </a:ext>
            </a:extLst>
          </p:cNvPr>
          <p:cNvGraphicFramePr>
            <a:graphicFrameLocks noGrp="1"/>
          </p:cNvGraphicFramePr>
          <p:nvPr/>
        </p:nvGraphicFramePr>
        <p:xfrm>
          <a:off x="9225206" y="1028319"/>
          <a:ext cx="2186107" cy="12301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9967">
                  <a:extLst>
                    <a:ext uri="{9D8B030D-6E8A-4147-A177-3AD203B41FA5}">
                      <a16:colId xmlns:a16="http://schemas.microsoft.com/office/drawing/2014/main" val="2743653288"/>
                    </a:ext>
                  </a:extLst>
                </a:gridCol>
                <a:gridCol w="852773">
                  <a:extLst>
                    <a:ext uri="{9D8B030D-6E8A-4147-A177-3AD203B41FA5}">
                      <a16:colId xmlns:a16="http://schemas.microsoft.com/office/drawing/2014/main" val="2749923211"/>
                    </a:ext>
                  </a:extLst>
                </a:gridCol>
                <a:gridCol w="863367">
                  <a:extLst>
                    <a:ext uri="{9D8B030D-6E8A-4147-A177-3AD203B41FA5}">
                      <a16:colId xmlns:a16="http://schemas.microsoft.com/office/drawing/2014/main" val="4142385875"/>
                    </a:ext>
                  </a:extLst>
                </a:gridCol>
              </a:tblGrid>
              <a:tr h="406789">
                <a:tc>
                  <a:txBody>
                    <a:bodyPr/>
                    <a:lstStyle/>
                    <a:p>
                      <a:pPr algn="ctr"/>
                      <a:r>
                        <a:rPr lang="pt-BR" sz="800" b="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</a:rPr>
                        <a:t>UF</a:t>
                      </a:r>
                    </a:p>
                  </a:txBody>
                  <a:tcPr marL="50849" marR="50849" marT="25424" marB="25424" anchor="ctr"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</a:rPr>
                        <a:t>PERCENTUAL DE INSCRITOS EM 2023</a:t>
                      </a:r>
                    </a:p>
                  </a:txBody>
                  <a:tcPr marL="50849" marR="50849" marT="25424" marB="25424" anchor="ctr">
                    <a:lnL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  <a:ea typeface="+mn-ea"/>
                          <a:cs typeface="+mn-cs"/>
                        </a:rPr>
                        <a:t>PERCENTUAL DE INSCRITOS EM 2024</a:t>
                      </a:r>
                    </a:p>
                  </a:txBody>
                  <a:tcPr marL="50849" marR="50849" marT="25424" marB="25424" anchor="ctr">
                    <a:lnL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04707"/>
                  </a:ext>
                </a:extLst>
              </a:tr>
              <a:tr h="203394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DF</a:t>
                      </a:r>
                    </a:p>
                  </a:txBody>
                  <a:tcPr marL="50849" marR="50849" marT="25424" marB="2542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68,8%</a:t>
                      </a:r>
                    </a:p>
                  </a:txBody>
                  <a:tcPr marL="50849" marR="50849" marT="25424" marB="2542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100%</a:t>
                      </a:r>
                    </a:p>
                  </a:txBody>
                  <a:tcPr marL="50849" marR="50849" marT="25424" marB="2542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4184381"/>
                  </a:ext>
                </a:extLst>
              </a:tr>
              <a:tr h="203394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GO</a:t>
                      </a:r>
                    </a:p>
                  </a:txBody>
                  <a:tcPr marL="50849" marR="50849" marT="25424" marB="2542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78,3%</a:t>
                      </a:r>
                    </a:p>
                  </a:txBody>
                  <a:tcPr marL="50849" marR="50849" marT="25424" marB="2542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100%</a:t>
                      </a:r>
                    </a:p>
                  </a:txBody>
                  <a:tcPr marL="50849" marR="50849" marT="25424" marB="2542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0399038"/>
                  </a:ext>
                </a:extLst>
              </a:tr>
              <a:tr h="203394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MS</a:t>
                      </a:r>
                    </a:p>
                  </a:txBody>
                  <a:tcPr marL="50849" marR="50849" marT="25424" marB="2542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56,6%</a:t>
                      </a:r>
                    </a:p>
                  </a:txBody>
                  <a:tcPr marL="50849" marR="50849" marT="25424" marB="2542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84%</a:t>
                      </a:r>
                    </a:p>
                  </a:txBody>
                  <a:tcPr marL="50849" marR="50849" marT="25424" marB="2542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6088247"/>
                  </a:ext>
                </a:extLst>
              </a:tr>
              <a:tr h="203394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MT</a:t>
                      </a:r>
                    </a:p>
                  </a:txBody>
                  <a:tcPr marL="50849" marR="50849" marT="25424" marB="25424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59,1%</a:t>
                      </a:r>
                    </a:p>
                  </a:txBody>
                  <a:tcPr marL="50849" marR="50849" marT="25424" marB="2542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89%</a:t>
                      </a:r>
                    </a:p>
                  </a:txBody>
                  <a:tcPr marL="50849" marR="50849" marT="25424" marB="25424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1271810"/>
                  </a:ext>
                </a:extLst>
              </a:tr>
            </a:tbl>
          </a:graphicData>
        </a:graphic>
      </p:graphicFrame>
      <p:pic>
        <p:nvPicPr>
          <p:cNvPr id="9" name="Imagem 8" descr="Desenho de um cachorro&#10;&#10;Descrição gerada automaticamente com confiança média">
            <a:extLst>
              <a:ext uri="{FF2B5EF4-FFF2-40B4-BE49-F238E27FC236}">
                <a16:creationId xmlns:a16="http://schemas.microsoft.com/office/drawing/2014/main" id="{3251E6DF-4A43-130D-E588-F5BE9BA10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53" y="2326459"/>
            <a:ext cx="1926081" cy="192608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B92B930B-35FC-4257-F5D3-D7B8462B752D}"/>
              </a:ext>
            </a:extLst>
          </p:cNvPr>
          <p:cNvSpPr txBox="1">
            <a:spLocks/>
          </p:cNvSpPr>
          <p:nvPr/>
        </p:nvSpPr>
        <p:spPr>
          <a:xfrm>
            <a:off x="6848128" y="3098575"/>
            <a:ext cx="2393242" cy="835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rganetto UltraBold Cnd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</a:pPr>
            <a:r>
              <a:rPr lang="pt-BR" sz="1600" dirty="0"/>
              <a:t>Região</a:t>
            </a:r>
          </a:p>
          <a:p>
            <a:pPr>
              <a:lnSpc>
                <a:spcPts val="2200"/>
              </a:lnSpc>
            </a:pPr>
            <a:r>
              <a:rPr lang="pt-BR" sz="2800" dirty="0">
                <a:latin typeface="Organetto UltraBold SemiExt" pitchFamily="2" charset="0"/>
              </a:rPr>
              <a:t>SUDESTE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439E4A71-431E-FFC4-0551-0EA6796B8018}"/>
              </a:ext>
            </a:extLst>
          </p:cNvPr>
          <p:cNvGraphicFramePr>
            <a:graphicFrameLocks noGrp="1"/>
          </p:cNvGraphicFramePr>
          <p:nvPr/>
        </p:nvGraphicFramePr>
        <p:xfrm>
          <a:off x="9241370" y="2611704"/>
          <a:ext cx="2169943" cy="12382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6493">
                  <a:extLst>
                    <a:ext uri="{9D8B030D-6E8A-4147-A177-3AD203B41FA5}">
                      <a16:colId xmlns:a16="http://schemas.microsoft.com/office/drawing/2014/main" val="2743653288"/>
                    </a:ext>
                  </a:extLst>
                </a:gridCol>
                <a:gridCol w="846468">
                  <a:extLst>
                    <a:ext uri="{9D8B030D-6E8A-4147-A177-3AD203B41FA5}">
                      <a16:colId xmlns:a16="http://schemas.microsoft.com/office/drawing/2014/main" val="2749923211"/>
                    </a:ext>
                  </a:extLst>
                </a:gridCol>
                <a:gridCol w="856982">
                  <a:extLst>
                    <a:ext uri="{9D8B030D-6E8A-4147-A177-3AD203B41FA5}">
                      <a16:colId xmlns:a16="http://schemas.microsoft.com/office/drawing/2014/main" val="4142385875"/>
                    </a:ext>
                  </a:extLst>
                </a:gridCol>
              </a:tblGrid>
              <a:tr h="408212">
                <a:tc>
                  <a:txBody>
                    <a:bodyPr/>
                    <a:lstStyle/>
                    <a:p>
                      <a:pPr algn="ctr"/>
                      <a:r>
                        <a:rPr lang="pt-BR" sz="800" b="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</a:rPr>
                        <a:t>UF</a:t>
                      </a:r>
                    </a:p>
                  </a:txBody>
                  <a:tcPr marL="50472" marR="50472" marT="25237" marB="25237" anchor="ctr"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</a:rPr>
                        <a:t>PERCENTUAL DE INSCRITOS EM 2023</a:t>
                      </a:r>
                    </a:p>
                  </a:txBody>
                  <a:tcPr marL="50472" marR="50472" marT="25237" marB="25237" anchor="ctr">
                    <a:lnL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  <a:ea typeface="+mn-ea"/>
                          <a:cs typeface="+mn-cs"/>
                        </a:rPr>
                        <a:t>PERCENTUAL DE INSCRITOS EM 2024</a:t>
                      </a:r>
                    </a:p>
                  </a:txBody>
                  <a:tcPr marL="50472" marR="50472" marT="25237" marB="25237" anchor="ctr">
                    <a:lnL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04707"/>
                  </a:ext>
                </a:extLst>
              </a:tr>
              <a:tr h="205493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ES</a:t>
                      </a:r>
                    </a:p>
                  </a:txBody>
                  <a:tcPr marL="50472" marR="50472" marT="25237" marB="2523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70,8%</a:t>
                      </a:r>
                    </a:p>
                  </a:txBody>
                  <a:tcPr marL="50472" marR="50472" marT="25237" marB="2523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100%</a:t>
                      </a:r>
                    </a:p>
                  </a:txBody>
                  <a:tcPr marL="50472" marR="50472" marT="25237" marB="2523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4184381"/>
                  </a:ext>
                </a:extLst>
              </a:tr>
              <a:tr h="205493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MG</a:t>
                      </a:r>
                    </a:p>
                  </a:txBody>
                  <a:tcPr marL="50472" marR="50472" marT="25237" marB="2523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53,4%</a:t>
                      </a:r>
                    </a:p>
                  </a:txBody>
                  <a:tcPr marL="50472" marR="50472" marT="25237" marB="2523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84%</a:t>
                      </a:r>
                    </a:p>
                  </a:txBody>
                  <a:tcPr marL="50472" marR="50472" marT="25237" marB="2523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0399038"/>
                  </a:ext>
                </a:extLst>
              </a:tr>
              <a:tr h="205493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RJ</a:t>
                      </a:r>
                    </a:p>
                  </a:txBody>
                  <a:tcPr marL="50472" marR="50472" marT="25237" marB="2523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52,9%</a:t>
                      </a:r>
                    </a:p>
                  </a:txBody>
                  <a:tcPr marL="50472" marR="50472" marT="25237" marB="2523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84%</a:t>
                      </a:r>
                    </a:p>
                  </a:txBody>
                  <a:tcPr marL="50472" marR="50472" marT="25237" marB="2523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6088247"/>
                  </a:ext>
                </a:extLst>
              </a:tr>
              <a:tr h="205493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SP</a:t>
                      </a:r>
                    </a:p>
                  </a:txBody>
                  <a:tcPr marL="50472" marR="50472" marT="25237" marB="25237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44,8%</a:t>
                      </a:r>
                    </a:p>
                  </a:txBody>
                  <a:tcPr marL="50472" marR="50472" marT="25237" marB="2523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80%</a:t>
                      </a:r>
                    </a:p>
                  </a:txBody>
                  <a:tcPr marL="50472" marR="50472" marT="25237" marB="25237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1271810"/>
                  </a:ext>
                </a:extLst>
              </a:tr>
            </a:tbl>
          </a:graphicData>
        </a:graphic>
      </p:graphicFrame>
      <p:pic>
        <p:nvPicPr>
          <p:cNvPr id="12" name="Imagem 11" descr="Desenho de um cachorro&#10;&#10;Descrição gerada automaticamente com confiança média">
            <a:extLst>
              <a:ext uri="{FF2B5EF4-FFF2-40B4-BE49-F238E27FC236}">
                <a16:creationId xmlns:a16="http://schemas.microsoft.com/office/drawing/2014/main" id="{1C73C962-258F-AA02-CACB-8D814A090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16" y="3871291"/>
            <a:ext cx="1914393" cy="191439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65A5AFB-A981-2723-6DD5-2A57A3989C35}"/>
              </a:ext>
            </a:extLst>
          </p:cNvPr>
          <p:cNvSpPr txBox="1">
            <a:spLocks/>
          </p:cNvSpPr>
          <p:nvPr/>
        </p:nvSpPr>
        <p:spPr>
          <a:xfrm>
            <a:off x="7517778" y="4310818"/>
            <a:ext cx="1222781" cy="1184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rganetto UltraBold Cnd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t-BR" sz="1800" dirty="0"/>
              <a:t>Região</a:t>
            </a:r>
          </a:p>
          <a:p>
            <a:pPr>
              <a:lnSpc>
                <a:spcPts val="2300"/>
              </a:lnSpc>
            </a:pPr>
            <a:r>
              <a:rPr lang="pt-BR" sz="3200" dirty="0">
                <a:latin typeface="Organetto UltraBold SemiExt" pitchFamily="2" charset="0"/>
              </a:rPr>
              <a:t>SUL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0BF3E634-9AFC-831C-8CE4-397C8BCAD3A4}"/>
              </a:ext>
            </a:extLst>
          </p:cNvPr>
          <p:cNvGraphicFramePr>
            <a:graphicFrameLocks noGrp="1"/>
          </p:cNvGraphicFramePr>
          <p:nvPr/>
        </p:nvGraphicFramePr>
        <p:xfrm>
          <a:off x="9241370" y="4366082"/>
          <a:ext cx="2212378" cy="103473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75615">
                  <a:extLst>
                    <a:ext uri="{9D8B030D-6E8A-4147-A177-3AD203B41FA5}">
                      <a16:colId xmlns:a16="http://schemas.microsoft.com/office/drawing/2014/main" val="2743653288"/>
                    </a:ext>
                  </a:extLst>
                </a:gridCol>
                <a:gridCol w="863021">
                  <a:extLst>
                    <a:ext uri="{9D8B030D-6E8A-4147-A177-3AD203B41FA5}">
                      <a16:colId xmlns:a16="http://schemas.microsoft.com/office/drawing/2014/main" val="2749923211"/>
                    </a:ext>
                  </a:extLst>
                </a:gridCol>
                <a:gridCol w="873742">
                  <a:extLst>
                    <a:ext uri="{9D8B030D-6E8A-4147-A177-3AD203B41FA5}">
                      <a16:colId xmlns:a16="http://schemas.microsoft.com/office/drawing/2014/main" val="4142385875"/>
                    </a:ext>
                  </a:extLst>
                </a:gridCol>
              </a:tblGrid>
              <a:tr h="411677">
                <a:tc>
                  <a:txBody>
                    <a:bodyPr/>
                    <a:lstStyle/>
                    <a:p>
                      <a:pPr algn="ctr"/>
                      <a:r>
                        <a:rPr lang="pt-BR" sz="800" b="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</a:rPr>
                        <a:t>UF</a:t>
                      </a:r>
                    </a:p>
                  </a:txBody>
                  <a:tcPr marL="51460" marR="51460" marT="25730" marB="25730" anchor="ctr"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</a:rPr>
                        <a:t>PERCENTUAL DE INSCRITOS EM 2023</a:t>
                      </a:r>
                    </a:p>
                  </a:txBody>
                  <a:tcPr marL="51460" marR="51460" marT="25730" marB="25730" anchor="ctr">
                    <a:lnL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>
                          <a:solidFill>
                            <a:schemeClr val="bg1"/>
                          </a:solidFill>
                          <a:latin typeface="VCR OSD Mono" panose="02000609000000000000" pitchFamily="49" charset="0"/>
                          <a:ea typeface="+mn-ea"/>
                          <a:cs typeface="+mn-cs"/>
                        </a:rPr>
                        <a:t>PERCENTUAL DE INSCRITOS EM 2024</a:t>
                      </a:r>
                    </a:p>
                  </a:txBody>
                  <a:tcPr marL="51460" marR="51460" marT="25730" marB="25730" anchor="ctr">
                    <a:lnL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04707"/>
                  </a:ext>
                </a:extLst>
              </a:tr>
              <a:tr h="205839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PR</a:t>
                      </a:r>
                    </a:p>
                  </a:txBody>
                  <a:tcPr marL="51460" marR="51460" marT="25730" marB="25730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59,7%</a:t>
                      </a:r>
                    </a:p>
                  </a:txBody>
                  <a:tcPr marL="51460" marR="51460" marT="25730" marB="25730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90%</a:t>
                      </a:r>
                    </a:p>
                  </a:txBody>
                  <a:tcPr marL="51460" marR="51460" marT="25730" marB="25730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4184381"/>
                  </a:ext>
                </a:extLst>
              </a:tr>
              <a:tr h="205839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RS</a:t>
                      </a:r>
                    </a:p>
                  </a:txBody>
                  <a:tcPr marL="51460" marR="51460" marT="25730" marB="25730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51,1%</a:t>
                      </a:r>
                    </a:p>
                  </a:txBody>
                  <a:tcPr marL="51460" marR="51460" marT="25730" marB="25730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89%</a:t>
                      </a:r>
                    </a:p>
                  </a:txBody>
                  <a:tcPr marL="51460" marR="51460" marT="25730" marB="25730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0399038"/>
                  </a:ext>
                </a:extLst>
              </a:tr>
              <a:tr h="205839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latin typeface="+mj-lt"/>
                        </a:rPr>
                        <a:t>SC</a:t>
                      </a:r>
                    </a:p>
                  </a:txBody>
                  <a:tcPr marL="51460" marR="51460" marT="25730" marB="25730"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53,0%</a:t>
                      </a:r>
                    </a:p>
                  </a:txBody>
                  <a:tcPr marL="51460" marR="51460" marT="25730" marB="25730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+mj-lt"/>
                        </a:rPr>
                        <a:t>73%</a:t>
                      </a:r>
                    </a:p>
                  </a:txBody>
                  <a:tcPr marL="51460" marR="51460" marT="25730" marB="25730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6088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38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21ECE-1030-D92F-006D-E7020514E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E80A8-0119-12BB-22ED-08238BCB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840" y="1097519"/>
            <a:ext cx="5083903" cy="1091920"/>
          </a:xfrm>
        </p:spPr>
        <p:txBody>
          <a:bodyPr>
            <a:normAutofit fontScale="90000"/>
          </a:bodyPr>
          <a:lstStyle/>
          <a:p>
            <a:r>
              <a:rPr lang="pt-BR" dirty="0"/>
              <a:t>Balanço PRELIMINAR</a:t>
            </a:r>
            <a:br>
              <a:rPr lang="pt-BR" dirty="0"/>
            </a:br>
            <a:r>
              <a:rPr lang="pt-BR" dirty="0"/>
              <a:t>1º dia de prova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2388AA4-46EB-9A23-36F8-3ED0267AB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68470"/>
              </p:ext>
            </p:extLst>
          </p:nvPr>
        </p:nvGraphicFramePr>
        <p:xfrm>
          <a:off x="4394205" y="2319435"/>
          <a:ext cx="6388095" cy="30278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4973">
                  <a:extLst>
                    <a:ext uri="{9D8B030D-6E8A-4147-A177-3AD203B41FA5}">
                      <a16:colId xmlns:a16="http://schemas.microsoft.com/office/drawing/2014/main" val="3574208168"/>
                    </a:ext>
                  </a:extLst>
                </a:gridCol>
                <a:gridCol w="1862552">
                  <a:extLst>
                    <a:ext uri="{9D8B030D-6E8A-4147-A177-3AD203B41FA5}">
                      <a16:colId xmlns:a16="http://schemas.microsoft.com/office/drawing/2014/main" val="4183131296"/>
                    </a:ext>
                  </a:extLst>
                </a:gridCol>
                <a:gridCol w="1423607">
                  <a:extLst>
                    <a:ext uri="{9D8B030D-6E8A-4147-A177-3AD203B41FA5}">
                      <a16:colId xmlns:a16="http://schemas.microsoft.com/office/drawing/2014/main" val="2932003352"/>
                    </a:ext>
                  </a:extLst>
                </a:gridCol>
                <a:gridCol w="1796963">
                  <a:extLst>
                    <a:ext uri="{9D8B030D-6E8A-4147-A177-3AD203B41FA5}">
                      <a16:colId xmlns:a16="http://schemas.microsoft.com/office/drawing/2014/main" val="3382754474"/>
                    </a:ext>
                  </a:extLst>
                </a:gridCol>
              </a:tblGrid>
              <a:tr h="556353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FFFF"/>
                          </a:solidFill>
                          <a:effectLst/>
                          <a:latin typeface="VCR OSD Mono" panose="02000609000000000000" pitchFamily="49" charset="0"/>
                          <a:ea typeface="Calibri" panose="020F0502020204030204" pitchFamily="34" charset="0"/>
                        </a:rPr>
                        <a:t> PRESENTES</a:t>
                      </a:r>
                      <a:endParaRPr lang="pt-BR" sz="2500" dirty="0">
                        <a:effectLst/>
                        <a:latin typeface="VCR OSD Mono" panose="02000609000000000000" pitchFamily="49" charset="0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6720647"/>
                  </a:ext>
                </a:extLst>
              </a:tr>
              <a:tr h="6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Edição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Inscrições confirmadas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% Presentes no 1º dia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% Ausentes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no 1º dia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2024</a:t>
                      </a:r>
                      <a:endParaRPr lang="pt-BR" sz="18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4.325.960</a:t>
                      </a:r>
                      <a:endParaRPr lang="pt-BR" sz="18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73,4%</a:t>
                      </a:r>
                      <a:endParaRPr lang="pt-BR" sz="18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26,6%</a:t>
                      </a:r>
                      <a:endParaRPr lang="pt-BR" sz="18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155942"/>
                  </a:ext>
                </a:extLst>
              </a:tr>
              <a:tr h="6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2023</a:t>
                      </a: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3.934.242</a:t>
                      </a: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71,9%</a:t>
                      </a: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28,1%</a:t>
                      </a: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711393"/>
                  </a:ext>
                </a:extLst>
              </a:tr>
              <a:tr h="6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2022</a:t>
                      </a: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3.476.105</a:t>
                      </a: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71,7%</a:t>
                      </a: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28,3%</a:t>
                      </a: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676101"/>
                  </a:ext>
                </a:extLst>
              </a:tr>
            </a:tbl>
          </a:graphicData>
        </a:graphic>
      </p:graphicFrame>
      <p:pic>
        <p:nvPicPr>
          <p:cNvPr id="9" name="Imagem 8" descr="Forma&#10;&#10;Descrição gerada automaticamente com confiança baixa">
            <a:extLst>
              <a:ext uri="{FF2B5EF4-FFF2-40B4-BE49-F238E27FC236}">
                <a16:creationId xmlns:a16="http://schemas.microsoft.com/office/drawing/2014/main" id="{F3E56359-E8A5-69EC-45B9-7F9FC1DFD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10" y="1171574"/>
            <a:ext cx="2497778" cy="41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4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CCD7E35-B875-141A-C2CC-EDE9E8B79618}"/>
              </a:ext>
            </a:extLst>
          </p:cNvPr>
          <p:cNvGraphicFramePr>
            <a:graphicFrameLocks noGrp="1"/>
          </p:cNvGraphicFramePr>
          <p:nvPr/>
        </p:nvGraphicFramePr>
        <p:xfrm>
          <a:off x="4297841" y="2876199"/>
          <a:ext cx="6658851" cy="1834410"/>
        </p:xfrm>
        <a:graphic>
          <a:graphicData uri="http://schemas.openxmlformats.org/drawingml/2006/table">
            <a:tbl>
              <a:tblPr/>
              <a:tblGrid>
                <a:gridCol w="6658851">
                  <a:extLst>
                    <a:ext uri="{9D8B030D-6E8A-4147-A177-3AD203B41FA5}">
                      <a16:colId xmlns:a16="http://schemas.microsoft.com/office/drawing/2014/main" val="3856424105"/>
                    </a:ext>
                  </a:extLst>
                </a:gridCol>
              </a:tblGrid>
              <a:tr h="18344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rgbClr val="FF3C00"/>
                      </a:solidFill>
                      <a:prstDash val="solid"/>
                    </a:lnL>
                    <a:lnR w="12700" cmpd="sng">
                      <a:solidFill>
                        <a:srgbClr val="FF3C00"/>
                      </a:solidFill>
                      <a:prstDash val="solid"/>
                    </a:lnR>
                    <a:lnT w="12700" cmpd="sng">
                      <a:solidFill>
                        <a:srgbClr val="FF3C00"/>
                      </a:solidFill>
                      <a:prstDash val="solid"/>
                    </a:lnT>
                    <a:lnB w="12700" cmpd="sng">
                      <a:solidFill>
                        <a:srgbClr val="FF3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189113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AC10A156-FC71-AD9D-574C-4EC5D72F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841" y="1765031"/>
            <a:ext cx="3596318" cy="1091920"/>
          </a:xfrm>
        </p:spPr>
        <p:txBody>
          <a:bodyPr>
            <a:normAutofit fontScale="90000"/>
          </a:bodyPr>
          <a:lstStyle/>
          <a:p>
            <a:r>
              <a:rPr lang="pt-BR" dirty="0"/>
              <a:t>Balanço</a:t>
            </a:r>
            <a:br>
              <a:rPr lang="pt-BR" dirty="0"/>
            </a:br>
            <a:r>
              <a:rPr lang="pt-BR" dirty="0"/>
              <a:t>1º dia de prova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FD92567-1BC6-E3F4-2F2E-5A42AFEE9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38707"/>
              </p:ext>
            </p:extLst>
          </p:nvPr>
        </p:nvGraphicFramePr>
        <p:xfrm>
          <a:off x="4290436" y="2863122"/>
          <a:ext cx="6670285" cy="18536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574208168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41831312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932003352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3188087882"/>
                    </a:ext>
                  </a:extLst>
                </a:gridCol>
                <a:gridCol w="1385053">
                  <a:extLst>
                    <a:ext uri="{9D8B030D-6E8A-4147-A177-3AD203B41FA5}">
                      <a16:colId xmlns:a16="http://schemas.microsoft.com/office/drawing/2014/main" val="3382754474"/>
                    </a:ext>
                  </a:extLst>
                </a:gridCol>
              </a:tblGrid>
              <a:tr h="617886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FFFF"/>
                          </a:solidFill>
                          <a:effectLst/>
                          <a:latin typeface="VCR OSD Mono" panose="02000609000000000000" pitchFamily="49" charset="0"/>
                          <a:ea typeface="Calibri" panose="020F0502020204030204" pitchFamily="34" charset="0"/>
                        </a:rPr>
                        <a:t>LOGÍSTICA</a:t>
                      </a:r>
                      <a:r>
                        <a:rPr lang="pt-BR" sz="2500" b="1" baseline="0" dirty="0">
                          <a:solidFill>
                            <a:srgbClr val="FFFFFF"/>
                          </a:solidFill>
                          <a:effectLst/>
                          <a:latin typeface="VCR OSD Mono" panose="02000609000000000000" pitchFamily="49" charset="0"/>
                          <a:ea typeface="Calibri" panose="020F0502020204030204" pitchFamily="34" charset="0"/>
                        </a:rPr>
                        <a:t> DE </a:t>
                      </a:r>
                      <a:r>
                        <a:rPr lang="pt-BR" sz="2500" b="1" dirty="0">
                          <a:solidFill>
                            <a:srgbClr val="FFFFFF"/>
                          </a:solidFill>
                          <a:effectLst/>
                          <a:latin typeface="VCR OSD Mono" panose="02000609000000000000" pitchFamily="49" charset="0"/>
                          <a:ea typeface="Calibri" panose="020F0502020204030204" pitchFamily="34" charset="0"/>
                        </a:rPr>
                        <a:t>APLICAÇÃO</a:t>
                      </a:r>
                      <a:endParaRPr lang="pt-BR" sz="2500" dirty="0">
                        <a:effectLst/>
                        <a:latin typeface="VCR OSD Mono" panose="02000609000000000000" pitchFamily="49" charset="0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20647"/>
                  </a:ext>
                </a:extLst>
              </a:tr>
              <a:tr h="6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Formato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Municípios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Locais de prova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Coordenações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Salas de prova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Total</a:t>
                      </a:r>
                      <a:endParaRPr lang="pt-BR" sz="18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1.753</a:t>
                      </a:r>
                      <a:endParaRPr lang="pt-BR" sz="18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10.776</a:t>
                      </a:r>
                      <a:endParaRPr lang="pt-BR" sz="18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11.635</a:t>
                      </a:r>
                      <a:endParaRPr lang="pt-BR" sz="18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149.724</a:t>
                      </a:r>
                      <a:endParaRPr lang="pt-BR" sz="18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155942"/>
                  </a:ext>
                </a:extLst>
              </a:tr>
            </a:tbl>
          </a:graphicData>
        </a:graphic>
      </p:graphicFrame>
      <p:pic>
        <p:nvPicPr>
          <p:cNvPr id="9" name="Imagem 8" descr="Forma&#10;&#10;Descrição gerada automaticamente com confiança baixa">
            <a:extLst>
              <a:ext uri="{FF2B5EF4-FFF2-40B4-BE49-F238E27FC236}">
                <a16:creationId xmlns:a16="http://schemas.microsoft.com/office/drawing/2014/main" id="{40F22DD7-11A1-AE47-D230-1CE941DA7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10" y="1171574"/>
            <a:ext cx="2497778" cy="41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5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C9874-21D3-7CE0-BD75-6294E9D80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CD02C-BB9E-87E8-8234-E39A8318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841" y="416063"/>
            <a:ext cx="6766649" cy="660261"/>
          </a:xfrm>
        </p:spPr>
        <p:txBody>
          <a:bodyPr>
            <a:normAutofit/>
          </a:bodyPr>
          <a:lstStyle/>
          <a:p>
            <a:r>
              <a:rPr lang="pt-BR" sz="3800" dirty="0"/>
              <a:t>Balanço 1º dia de prova </a:t>
            </a:r>
            <a:r>
              <a:rPr lang="pt-BR" sz="3800" dirty="0">
                <a:latin typeface="Organetto Light Cnd" pitchFamily="2" charset="0"/>
              </a:rPr>
              <a:t>| </a:t>
            </a:r>
            <a:r>
              <a:rPr lang="pt-BR" sz="3800" dirty="0" err="1">
                <a:latin typeface="Organetto Light Cnd" pitchFamily="2" charset="0"/>
              </a:rPr>
              <a:t>UFs</a:t>
            </a:r>
            <a:endParaRPr lang="pt-BR" sz="3800" dirty="0">
              <a:latin typeface="Organetto Light Cnd" pitchFamily="2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DE88AB4-B198-3B18-D072-66D89DA78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234104"/>
              </p:ext>
            </p:extLst>
          </p:nvPr>
        </p:nvGraphicFramePr>
        <p:xfrm>
          <a:off x="4290436" y="1076323"/>
          <a:ext cx="7120514" cy="46863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3732">
                  <a:extLst>
                    <a:ext uri="{9D8B030D-6E8A-4147-A177-3AD203B41FA5}">
                      <a16:colId xmlns:a16="http://schemas.microsoft.com/office/drawing/2014/main" val="3574208168"/>
                    </a:ext>
                  </a:extLst>
                </a:gridCol>
                <a:gridCol w="1532508">
                  <a:extLst>
                    <a:ext uri="{9D8B030D-6E8A-4147-A177-3AD203B41FA5}">
                      <a16:colId xmlns:a16="http://schemas.microsoft.com/office/drawing/2014/main" val="4183131296"/>
                    </a:ext>
                  </a:extLst>
                </a:gridCol>
                <a:gridCol w="1171344">
                  <a:extLst>
                    <a:ext uri="{9D8B030D-6E8A-4147-A177-3AD203B41FA5}">
                      <a16:colId xmlns:a16="http://schemas.microsoft.com/office/drawing/2014/main" val="2932003352"/>
                    </a:ext>
                  </a:extLst>
                </a:gridCol>
                <a:gridCol w="1864389">
                  <a:extLst>
                    <a:ext uri="{9D8B030D-6E8A-4147-A177-3AD203B41FA5}">
                      <a16:colId xmlns:a16="http://schemas.microsoft.com/office/drawing/2014/main" val="3188087882"/>
                    </a:ext>
                  </a:extLst>
                </a:gridCol>
                <a:gridCol w="1478541">
                  <a:extLst>
                    <a:ext uri="{9D8B030D-6E8A-4147-A177-3AD203B41FA5}">
                      <a16:colId xmlns:a16="http://schemas.microsoft.com/office/drawing/2014/main" val="3382754474"/>
                    </a:ext>
                  </a:extLst>
                </a:gridCol>
              </a:tblGrid>
              <a:tr h="39582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VCR OSD Mono" panose="02000609000000000000" pitchFamily="49" charset="0"/>
                          <a:ea typeface="Calibri" panose="020F0502020204030204" pitchFamily="34" charset="0"/>
                        </a:rPr>
                        <a:t>APLICAÇÃO</a:t>
                      </a:r>
                      <a:endParaRPr lang="pt-BR" sz="2000" dirty="0">
                        <a:effectLst/>
                        <a:latin typeface="VCR OSD Mono" panose="02000609000000000000" pitchFamily="49" charset="0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20647"/>
                  </a:ext>
                </a:extLst>
              </a:tr>
              <a:tr h="503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UF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Municípios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Locais de prova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Coordenações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Salas de prova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AC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155942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AL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889715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AM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432671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AP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466904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BA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592626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CE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917284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DF</a:t>
                      </a:r>
                      <a:endParaRPr lang="pt-BR" sz="1600" b="1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484457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ES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790365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GO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240345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MA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394714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MG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268942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MS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477873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MT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400260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PA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944044"/>
                  </a:ext>
                </a:extLst>
              </a:tr>
            </a:tbl>
          </a:graphicData>
        </a:graphic>
      </p:graphicFrame>
      <p:pic>
        <p:nvPicPr>
          <p:cNvPr id="9" name="Imagem 8" descr="Forma&#10;&#10;Descrição gerada automaticamente com confiança baixa">
            <a:extLst>
              <a:ext uri="{FF2B5EF4-FFF2-40B4-BE49-F238E27FC236}">
                <a16:creationId xmlns:a16="http://schemas.microsoft.com/office/drawing/2014/main" id="{AF106428-C7E4-8928-ABAB-EA4B7CC86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10" y="1171574"/>
            <a:ext cx="2497778" cy="41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A8BE8-CA38-72CB-34B2-4AE921789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325F8-6B28-481F-8484-B4B49C9B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841" y="416063"/>
            <a:ext cx="6766649" cy="660261"/>
          </a:xfrm>
        </p:spPr>
        <p:txBody>
          <a:bodyPr>
            <a:normAutofit/>
          </a:bodyPr>
          <a:lstStyle/>
          <a:p>
            <a:r>
              <a:rPr lang="pt-BR" sz="3800" dirty="0"/>
              <a:t>Balanço 1º dia de prova </a:t>
            </a:r>
            <a:r>
              <a:rPr lang="pt-BR" sz="3800" dirty="0">
                <a:latin typeface="Organetto Light Cnd" pitchFamily="2" charset="0"/>
              </a:rPr>
              <a:t>| </a:t>
            </a:r>
            <a:r>
              <a:rPr lang="pt-BR" sz="3800" dirty="0" err="1">
                <a:latin typeface="Organetto Light Cnd" pitchFamily="2" charset="0"/>
              </a:rPr>
              <a:t>UFs</a:t>
            </a:r>
            <a:endParaRPr lang="pt-BR" sz="3800" dirty="0">
              <a:latin typeface="Organetto Light Cnd" pitchFamily="2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980BF60-97DC-C23E-0F7A-D1487EF1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43516"/>
              </p:ext>
            </p:extLst>
          </p:nvPr>
        </p:nvGraphicFramePr>
        <p:xfrm>
          <a:off x="4290436" y="1076323"/>
          <a:ext cx="7120514" cy="4415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3732">
                  <a:extLst>
                    <a:ext uri="{9D8B030D-6E8A-4147-A177-3AD203B41FA5}">
                      <a16:colId xmlns:a16="http://schemas.microsoft.com/office/drawing/2014/main" val="3574208168"/>
                    </a:ext>
                  </a:extLst>
                </a:gridCol>
                <a:gridCol w="1532508">
                  <a:extLst>
                    <a:ext uri="{9D8B030D-6E8A-4147-A177-3AD203B41FA5}">
                      <a16:colId xmlns:a16="http://schemas.microsoft.com/office/drawing/2014/main" val="4183131296"/>
                    </a:ext>
                  </a:extLst>
                </a:gridCol>
                <a:gridCol w="1171344">
                  <a:extLst>
                    <a:ext uri="{9D8B030D-6E8A-4147-A177-3AD203B41FA5}">
                      <a16:colId xmlns:a16="http://schemas.microsoft.com/office/drawing/2014/main" val="2932003352"/>
                    </a:ext>
                  </a:extLst>
                </a:gridCol>
                <a:gridCol w="1864389">
                  <a:extLst>
                    <a:ext uri="{9D8B030D-6E8A-4147-A177-3AD203B41FA5}">
                      <a16:colId xmlns:a16="http://schemas.microsoft.com/office/drawing/2014/main" val="3188087882"/>
                    </a:ext>
                  </a:extLst>
                </a:gridCol>
                <a:gridCol w="1478541">
                  <a:extLst>
                    <a:ext uri="{9D8B030D-6E8A-4147-A177-3AD203B41FA5}">
                      <a16:colId xmlns:a16="http://schemas.microsoft.com/office/drawing/2014/main" val="3382754474"/>
                    </a:ext>
                  </a:extLst>
                </a:gridCol>
              </a:tblGrid>
              <a:tr h="39582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VCR OSD Mono" panose="02000609000000000000" pitchFamily="49" charset="0"/>
                          <a:ea typeface="Calibri" panose="020F0502020204030204" pitchFamily="34" charset="0"/>
                        </a:rPr>
                        <a:t>APLICAÇÃO</a:t>
                      </a:r>
                      <a:endParaRPr lang="pt-BR" sz="2000" dirty="0">
                        <a:effectLst/>
                        <a:latin typeface="VCR OSD Mono" panose="02000609000000000000" pitchFamily="49" charset="0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20647"/>
                  </a:ext>
                </a:extLst>
              </a:tr>
              <a:tr h="503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UF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Municípios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Locais de prova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Coordenações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Salas de prova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4341" marR="84341" marT="10370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PB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155942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PE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889715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PI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432671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PR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466904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RJ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592626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RN</a:t>
                      </a:r>
                      <a:endParaRPr lang="pt-BR" sz="1600" b="1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917284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RO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484457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RR</a:t>
                      </a:r>
                      <a:endParaRPr lang="pt-BR" sz="1600" b="1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790365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RS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240345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SC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394714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268942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SP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19.502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477873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TO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400260"/>
                  </a:ext>
                </a:extLst>
              </a:tr>
            </a:tbl>
          </a:graphicData>
        </a:graphic>
      </p:graphicFrame>
      <p:pic>
        <p:nvPicPr>
          <p:cNvPr id="9" name="Imagem 8" descr="Forma&#10;&#10;Descrição gerada automaticamente com confiança baixa">
            <a:extLst>
              <a:ext uri="{FF2B5EF4-FFF2-40B4-BE49-F238E27FC236}">
                <a16:creationId xmlns:a16="http://schemas.microsoft.com/office/drawing/2014/main" id="{C3CDE2DC-F923-B283-F781-A8A471244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10" y="1171574"/>
            <a:ext cx="2497778" cy="41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9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5DFCA-696B-0241-6E74-17EBE8665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903AD-86D0-50F7-8963-2F03A21F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87" y="786623"/>
            <a:ext cx="5493186" cy="1091920"/>
          </a:xfrm>
        </p:spPr>
        <p:txBody>
          <a:bodyPr>
            <a:normAutofit fontScale="90000"/>
          </a:bodyPr>
          <a:lstStyle/>
          <a:p>
            <a:r>
              <a:rPr lang="pt-BR" dirty="0"/>
              <a:t>Eliminações e problemas logísticos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F0595C0-D172-FB77-13DE-06E0FA12B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25899"/>
              </p:ext>
            </p:extLst>
          </p:nvPr>
        </p:nvGraphicFramePr>
        <p:xfrm>
          <a:off x="797886" y="2323017"/>
          <a:ext cx="5164001" cy="12688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64001">
                  <a:extLst>
                    <a:ext uri="{9D8B030D-6E8A-4147-A177-3AD203B41FA5}">
                      <a16:colId xmlns:a16="http://schemas.microsoft.com/office/drawing/2014/main" val="3574208168"/>
                    </a:ext>
                  </a:extLst>
                </a:gridCol>
              </a:tblGrid>
              <a:tr h="369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VCR OSD Mono" panose="02000609000000000000" pitchFamily="49" charset="0"/>
                          <a:ea typeface="Calibri" panose="020F0502020204030204" pitchFamily="34" charset="0"/>
                        </a:rPr>
                        <a:t>PARTICIPANTES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VCR OSD Mono" panose="02000609000000000000" pitchFamily="49" charset="0"/>
                          <a:ea typeface="Calibri" panose="020F0502020204030204" pitchFamily="34" charset="0"/>
                        </a:rPr>
                        <a:t>ELIMINADOS</a:t>
                      </a:r>
                    </a:p>
                  </a:txBody>
                  <a:tcPr marL="83866" marR="83866" marT="41933" marB="41933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20647"/>
                  </a:ext>
                </a:extLst>
              </a:tr>
              <a:tr h="575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4.999</a:t>
                      </a:r>
                      <a:endParaRPr lang="pt-BR" sz="15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180" marR="68180" marT="8383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A515E79-0B35-5939-AEB4-9B3D03AAB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646395"/>
              </p:ext>
            </p:extLst>
          </p:nvPr>
        </p:nvGraphicFramePr>
        <p:xfrm>
          <a:off x="6230114" y="2323017"/>
          <a:ext cx="5164001" cy="12688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64001">
                  <a:extLst>
                    <a:ext uri="{9D8B030D-6E8A-4147-A177-3AD203B41FA5}">
                      <a16:colId xmlns:a16="http://schemas.microsoft.com/office/drawing/2014/main" val="3574208168"/>
                    </a:ext>
                  </a:extLst>
                </a:gridCol>
              </a:tblGrid>
              <a:tr h="369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FFFFFF"/>
                          </a:solidFill>
                          <a:effectLst/>
                          <a:latin typeface="VCR OSD Mono" panose="02000609000000000000" pitchFamily="49" charset="0"/>
                          <a:ea typeface="Calibri" panose="020F0502020204030204" pitchFamily="34" charset="0"/>
                        </a:rPr>
                        <a:t>OCORRÊNCIAS E PROBLEMAS</a:t>
                      </a:r>
                      <a:endParaRPr lang="pt-BR" sz="2000" b="1" dirty="0">
                        <a:solidFill>
                          <a:srgbClr val="FFFFFF"/>
                        </a:solidFill>
                        <a:effectLst/>
                        <a:latin typeface="VCR OSD Mono" panose="02000609000000000000" pitchFamily="49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VCR OSD Mono" panose="02000609000000000000" pitchFamily="49" charset="0"/>
                          <a:ea typeface="Calibri" panose="020F0502020204030204" pitchFamily="34" charset="0"/>
                        </a:rPr>
                        <a:t> LOGÍSTICOS</a:t>
                      </a:r>
                      <a:endParaRPr lang="pt-BR" sz="2000" dirty="0">
                        <a:effectLst/>
                        <a:latin typeface="VCR OSD Mono" panose="02000609000000000000" pitchFamily="49" charset="0"/>
                        <a:ea typeface="Calibri" panose="020F0502020204030204" pitchFamily="34" charset="0"/>
                      </a:endParaRPr>
                    </a:p>
                  </a:txBody>
                  <a:tcPr marL="83866" marR="83866" marT="41933" marB="41933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20647"/>
                  </a:ext>
                </a:extLst>
              </a:tr>
              <a:tr h="575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689</a:t>
                      </a:r>
                      <a:endParaRPr lang="pt-BR" sz="15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180" marR="68180" marT="8383" marB="0" anchor="ctr">
                    <a:lnL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AF065CF5-B86D-417D-F011-9BAF98FB12AB}"/>
              </a:ext>
            </a:extLst>
          </p:cNvPr>
          <p:cNvSpPr txBox="1"/>
          <p:nvPr/>
        </p:nvSpPr>
        <p:spPr>
          <a:xfrm>
            <a:off x="797886" y="3816913"/>
            <a:ext cx="49994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Exemplos</a:t>
            </a:r>
          </a:p>
          <a:p>
            <a:pPr marL="228600" indent="-228600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Deixar o local de prova portando o caderno de questões antes dos 30 minutos finais da aplicação</a:t>
            </a:r>
          </a:p>
          <a:p>
            <a:pPr marL="228600" indent="-228600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Portar equipamento eletrônico</a:t>
            </a:r>
          </a:p>
          <a:p>
            <a:pPr marL="228600" indent="-228600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Ausentar-se antes do horário permitido (15h30)</a:t>
            </a:r>
          </a:p>
          <a:p>
            <a:pPr marL="228600" indent="-228600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Utilizar impressos </a:t>
            </a:r>
          </a:p>
          <a:p>
            <a:pPr marL="228600" indent="-228600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Não atender orientações dos fiscais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61A6852-CE40-06C0-D239-5BC62A2113F4}"/>
              </a:ext>
            </a:extLst>
          </p:cNvPr>
          <p:cNvSpPr txBox="1"/>
          <p:nvPr/>
        </p:nvSpPr>
        <p:spPr>
          <a:xfrm>
            <a:off x="6096000" y="3816912"/>
            <a:ext cx="4999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Exemplos</a:t>
            </a:r>
          </a:p>
          <a:p>
            <a:pPr marL="171450" indent="-171450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Emergências médicas</a:t>
            </a:r>
          </a:p>
          <a:p>
            <a:pPr marL="171450" indent="-171450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Interrupções temporárias de energia elétrica</a:t>
            </a:r>
          </a:p>
          <a:p>
            <a:pPr marL="171450" indent="-171450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Problemas com abastecimento de água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68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877</Words>
  <Application>Microsoft Office PowerPoint</Application>
  <PresentationFormat>Widescreen</PresentationFormat>
  <Paragraphs>340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Calibri</vt:lpstr>
      <vt:lpstr>Organetto Light Cnd</vt:lpstr>
      <vt:lpstr>Aptos</vt:lpstr>
      <vt:lpstr>VCR OSD Mono</vt:lpstr>
      <vt:lpstr>Organetto UltraBold SemiExt</vt:lpstr>
      <vt:lpstr>Aptos Narrow</vt:lpstr>
      <vt:lpstr>Aptos Display</vt:lpstr>
      <vt:lpstr>Organetto UltraBold Cnd</vt:lpstr>
      <vt:lpstr>Tema do Office</vt:lpstr>
      <vt:lpstr>Apresentação do PowerPoint</vt:lpstr>
      <vt:lpstr>NOVIDADES  DA EDIÇÃO</vt:lpstr>
      <vt:lpstr>Áreas do conhecimento</vt:lpstr>
      <vt:lpstr>CONCLUINTES DO ENSINO MÉDIO PÚBLICO INSCRITOS NO ENEM</vt:lpstr>
      <vt:lpstr>Balanço PRELIMINAR 1º dia de prova</vt:lpstr>
      <vt:lpstr>Balanço 1º dia de prova</vt:lpstr>
      <vt:lpstr>Balanço 1º dia de prova | UFs</vt:lpstr>
      <vt:lpstr>Balanço 1º dia de prova | UFs</vt:lpstr>
      <vt:lpstr>Eliminações e problemas logísticos </vt:lpstr>
      <vt:lpstr>reaplicação</vt:lpstr>
      <vt:lpstr>CONCLUINTES DO ENSINO MÉDIO PÚBLICO INSCRITOS NO ENEM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 Mário Matos Cerqueira</dc:creator>
  <cp:lastModifiedBy>Sala de Reuniões</cp:lastModifiedBy>
  <cp:revision>20</cp:revision>
  <cp:lastPrinted>2024-11-03T23:04:50Z</cp:lastPrinted>
  <dcterms:created xsi:type="dcterms:W3CDTF">2024-11-03T17:18:29Z</dcterms:created>
  <dcterms:modified xsi:type="dcterms:W3CDTF">2024-11-03T23:41:10Z</dcterms:modified>
</cp:coreProperties>
</file>