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83" r:id="rId6"/>
    <p:sldId id="265" r:id="rId7"/>
    <p:sldId id="261" r:id="rId8"/>
  </p:sldIdLst>
  <p:sldSz cx="9144000" cy="5143500" type="screen16x9"/>
  <p:notesSz cx="6881813" cy="96615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aleway" panose="020B00030301010600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61A28-9392-4E8D-808E-925995967DEE}">
  <a:tblStyle styleId="{14561A28-9392-4E8D-808E-925995967D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>
      <p:cViewPr varScale="1">
        <p:scale>
          <a:sx n="161" d="100"/>
          <a:sy n="161" d="100"/>
        </p:scale>
        <p:origin x="872" y="200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15" tIns="94515" rIns="94515" bIns="945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53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f10c3a28_0_25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22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83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07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2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8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0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1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33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29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63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15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8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78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7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49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1EA74C9-8E76-7149-9EE6-12D4195AB24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13E26B-B13A-DE4E-A66B-5BB2C25F9DE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8" r:id="rId15"/>
    <p:sldLayoutId id="2147483729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lvl="0" indent="0" defTabSz="914400">
              <a:spcAft>
                <a:spcPts val="0"/>
              </a:spcAft>
            </a:pP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Orientações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sobre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proceder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teletrabalho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Ministério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Educação</a:t>
            </a: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O que é teletrabalho, quais suas vantagens e as novidades trazidas pela  Reforma?">
            <a:extLst>
              <a:ext uri="{FF2B5EF4-FFF2-40B4-BE49-F238E27FC236}">
                <a16:creationId xmlns:a16="http://schemas.microsoft.com/office/drawing/2014/main" id="{F46DF3BC-C48A-B24B-B70D-AB3963F7C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88" y="734774"/>
            <a:ext cx="5258545" cy="34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1875423" y="1425658"/>
            <a:ext cx="5186362" cy="256769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</a:rPr>
              <a:t>“ prestação laboral realizada com subordinação jurídica, habitualmente fora do MEC, utilizando-se de recurso a tecnologias de informação e de comunicação”. Estes três requisitos de aplicação do regime de teletrabalho são cumulativos.”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50DE7-246B-5F40-B4BB-C7E6B8706A7F}"/>
              </a:ext>
            </a:extLst>
          </p:cNvPr>
          <p:cNvSpPr txBox="1"/>
          <p:nvPr/>
        </p:nvSpPr>
        <p:spPr>
          <a:xfrm>
            <a:off x="747117" y="224139"/>
            <a:ext cx="812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o teletrabalho?</a:t>
            </a:r>
          </a:p>
        </p:txBody>
      </p:sp>
      <p:cxnSp>
        <p:nvCxnSpPr>
          <p:cNvPr id="5" name="Conector reto 6">
            <a:extLst>
              <a:ext uri="{FF2B5EF4-FFF2-40B4-BE49-F238E27FC236}">
                <a16:creationId xmlns:a16="http://schemas.microsoft.com/office/drawing/2014/main" id="{8C5004E9-062C-42AF-8769-FFF3AE044993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755583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701600" y="1185337"/>
            <a:ext cx="5752988" cy="357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500" dirty="0">
                <a:solidFill>
                  <a:schemeClr val="bg2">
                    <a:lumMod val="25000"/>
                  </a:schemeClr>
                </a:solidFill>
              </a:rPr>
              <a:t>Devido a situação de emergência em saúde pública, decretada no início de 2019 por causa da pandemia, o Governo Federal impôs o trabalho remoto para muitos brasileiros, tanto na iniciativa privada como no setor público. Entre março e setembro de 2020, cerca de 50% dos servidores públicos federais desempenharam suas atividades a partir de suas casas. Em alguns órgãos, como no Ministério da Educação, esse percentual chegou a 98% durante certos períodos.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500" dirty="0">
                <a:solidFill>
                  <a:schemeClr val="bg2">
                    <a:lumMod val="25000"/>
                  </a:schemeClr>
                </a:solidFill>
              </a:rPr>
              <a:t>A Instrução Normativa nº 65 entrou em vigor dia 1º de setembro de 2020, com as novas orientações para a implantação do teletrabalho na Administração Pública Federal. As novas regras tornaram o processo mais racional e transparente. Além dos órgãos que já adotavam o trabalho remoto, outros 13 órgãos já autorizaram a modalidade em suas unidades desde a publicação da IN.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9D4FCD-6E01-45B3-9A4F-050F1E3AF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79" y="939863"/>
            <a:ext cx="1964098" cy="907651"/>
          </a:xfrm>
          <a:prstGeom prst="rect">
            <a:avLst/>
          </a:prstGeom>
        </p:spPr>
      </p:pic>
      <p:sp>
        <p:nvSpPr>
          <p:cNvPr id="5" name="Google Shape;180;p31">
            <a:extLst>
              <a:ext uri="{FF2B5EF4-FFF2-40B4-BE49-F238E27FC236}">
                <a16:creationId xmlns:a16="http://schemas.microsoft.com/office/drawing/2014/main" id="{9F55392E-8D6A-451C-A1A5-866877982B85}"/>
              </a:ext>
            </a:extLst>
          </p:cNvPr>
          <p:cNvSpPr txBox="1">
            <a:spLocks/>
          </p:cNvSpPr>
          <p:nvPr/>
        </p:nvSpPr>
        <p:spPr>
          <a:xfrm>
            <a:off x="6600825" y="1930609"/>
            <a:ext cx="2042352" cy="282713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600"/>
              </a:spcAft>
              <a:buFont typeface="Raleway"/>
              <a:buNone/>
            </a:pPr>
            <a:r>
              <a:rPr lang="en" sz="1000" b="1" dirty="0">
                <a:solidFill>
                  <a:schemeClr val="bg2">
                    <a:lumMod val="25000"/>
                  </a:schemeClr>
                </a:solidFill>
                <a:latin typeface="+mn-lt"/>
                <a:sym typeface="Raleway"/>
              </a:rPr>
              <a:t>Instrução Normativa nº 65 de 30 de julho de 2020</a:t>
            </a:r>
            <a:r>
              <a:rPr lang="en" sz="1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 </a:t>
            </a:r>
            <a:r>
              <a:rPr lang="pt-BR" sz="1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Estabelece orientações, critérios e procedimentos gerais a serem observados pelos órgãos e entidades integrantes do Sistema de Pessoal Civil da Administração Federal - SIPEC relativos à implementação de Programa de Gestão. Link:</a:t>
            </a:r>
            <a:r>
              <a:rPr lang="pt-BR" sz="1000" b="1" dirty="0">
                <a:solidFill>
                  <a:srgbClr val="0070C0"/>
                </a:solidFill>
              </a:rPr>
              <a:t> https://www.in.gov.br/en/web/dou/-/instrucao-normativa-n-65-de-30-de-julho-de-2020-269669395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86995-E7DD-264E-BE3E-4C7E05BA67BC}"/>
              </a:ext>
            </a:extLst>
          </p:cNvPr>
          <p:cNvSpPr txBox="1"/>
          <p:nvPr/>
        </p:nvSpPr>
        <p:spPr>
          <a:xfrm>
            <a:off x="229179" y="223759"/>
            <a:ext cx="868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teletrabalho no Governo Federal?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D302B6E0-88D1-9545-B557-D38AE1765B12}"/>
              </a:ext>
            </a:extLst>
          </p:cNvPr>
          <p:cNvCxnSpPr>
            <a:cxnSpLocks/>
          </p:cNvCxnSpPr>
          <p:nvPr/>
        </p:nvCxnSpPr>
        <p:spPr>
          <a:xfrm>
            <a:off x="607219" y="742038"/>
            <a:ext cx="8035958" cy="1838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572000" y="885858"/>
            <a:ext cx="4116831" cy="386472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Crie um local adequado e agradável para realizar seu trabalho.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Estabeleça uma rotina diária, com hora para acordar, tomar café da manhã e começar a trabalhar. Separe a sua hora de almoço e a hora de término das atividades.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Evite distrações. Uma forma é estabelecer uma separação física entre o lugar que está trabalhando, do resto do domicílio.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Vista-se adequadamente para o trabalho, principalmente se a sua função envolve participar de reuniões online, </a:t>
            </a:r>
            <a:r>
              <a:rPr lang="pt-BR" sz="1200" dirty="0" err="1">
                <a:solidFill>
                  <a:schemeClr val="bg2">
                    <a:lumMod val="25000"/>
                  </a:schemeClr>
                </a:solidFill>
              </a:rPr>
              <a:t>conference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bg2">
                    <a:lumMod val="25000"/>
                  </a:schemeClr>
                </a:solidFill>
              </a:rPr>
              <a:t>calls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e ações similares.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Estabeleça algumas regras de convivência no seu domicílio, para que os residentes entendam que você está em regime de trabalho na hora do expediente.</a:t>
            </a:r>
          </a:p>
          <a:p>
            <a:pPr marL="171450" indent="-171450" algn="just">
              <a:spcAft>
                <a:spcPts val="1600"/>
              </a:spcAft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747116" y="224139"/>
            <a:ext cx="754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 para desempenhar bem as suas funções trabalhando em casa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290512" y="645207"/>
            <a:ext cx="823912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75E85DD-39C3-46D7-BC74-A806DB306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1107284"/>
            <a:ext cx="4396908" cy="3150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572000" y="811772"/>
            <a:ext cx="4116831" cy="387452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Uma boa conexão à internet será determinante para você lidar com o período de home office. Afinal, baixar e compartilhar arquivos, assim como participar ou gerenciar reuniões online, serão ações básicas durante esse período. 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Busque usar a tecnologia a seu favor. Há vários tipos de plataformas e aplicativos que facilitam reuniões, assinatura de documentos online, criação de agendas e controle de tarefas e projetos.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Esteja disponível durante o expediente para atender chamadas e responder mensagens.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Evite assuntos de cunho pessoal durante reuniões online. Tais assuntos podem consumir muito tempo e diminuir o tempo gasto para discutir assuntos importantes de trabalho.</a:t>
            </a:r>
          </a:p>
          <a:p>
            <a:pPr marL="171450" indent="-171450" algn="just">
              <a:spcAft>
                <a:spcPts val="1600"/>
              </a:spcAft>
            </a:pP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909340" y="137401"/>
            <a:ext cx="758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 para desempenhar bem as suas funções trabalhando em casa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715617" y="537511"/>
            <a:ext cx="797321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eletrabalho - TST">
            <a:extLst>
              <a:ext uri="{FF2B5EF4-FFF2-40B4-BE49-F238E27FC236}">
                <a16:creationId xmlns:a16="http://schemas.microsoft.com/office/drawing/2014/main" id="{C66F4F7B-EE54-3F43-A785-ED3E72BBC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675233"/>
            <a:ext cx="3590030" cy="229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9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4572000" y="791016"/>
            <a:ext cx="3538537" cy="401392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melhor forma de gerenciar sua equipe remotamente é distribuir bem as tarefas e gerenciar as entregas. Caso as coisas não estejam saindo no prazo, faça reuniões para entender o problema.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Procure estar sempre disponível para que os seus colaboradores possam conversar com você. Vivenciar o ambiente do teletrabalho pode ser um grande desafio, e a disponibilidade do gestor pode ajudar a suplantar as dificuldades.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Forneça feedback e reconhecimento.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Seja mais objetivo nas reuniões e na distribuição de tarefas. 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Foque na entrega e na qualidade. Deixe o colaborador decidir como irá desempenhar as suas atividades.</a:t>
            </a:r>
          </a:p>
          <a:p>
            <a:pPr algn="just">
              <a:spcBef>
                <a:spcPts val="0"/>
              </a:spcBef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508764" y="259976"/>
            <a:ext cx="812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 para os gestores sobre como gerenciar as equipes no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teletrabalho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381663" y="693424"/>
            <a:ext cx="804672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J-SP ultrapassa 200 dias de teletrabalho com mais de 16 milhões de atos  produzidos">
            <a:extLst>
              <a:ext uri="{FF2B5EF4-FFF2-40B4-BE49-F238E27FC236}">
                <a16:creationId xmlns:a16="http://schemas.microsoft.com/office/drawing/2014/main" id="{CC1DDA63-52AB-DA45-942C-AFAF0F43E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r="13192"/>
          <a:stretch/>
        </p:blipFill>
        <p:spPr bwMode="auto">
          <a:xfrm>
            <a:off x="580325" y="1452316"/>
            <a:ext cx="3729281" cy="26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ustração do conceito de teletrabalho | Vetor Grátis">
            <a:extLst>
              <a:ext uri="{FF2B5EF4-FFF2-40B4-BE49-F238E27FC236}">
                <a16:creationId xmlns:a16="http://schemas.microsoft.com/office/drawing/2014/main" id="{7B877BA5-7E55-7C4A-BCCE-34FAAE1D7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r="11282" b="7678"/>
          <a:stretch/>
        </p:blipFill>
        <p:spPr bwMode="auto">
          <a:xfrm>
            <a:off x="4931224" y="1021556"/>
            <a:ext cx="3942365" cy="316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Google Shape;219;p35"/>
          <p:cNvSpPr txBox="1">
            <a:spLocks noGrp="1"/>
          </p:cNvSpPr>
          <p:nvPr>
            <p:ph type="body" idx="4294967295"/>
          </p:nvPr>
        </p:nvSpPr>
        <p:spPr>
          <a:xfrm>
            <a:off x="592156" y="1021556"/>
            <a:ext cx="4218197" cy="338613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O teletrabalho é uma consequência do momento de pandemia que estamos vivendo. Trabalhar de forma ética e proceder as entregas solicitadas no prazo devido é um dever do servidores/servidoras.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AA89B0-ADA6-4B7D-B58E-092C6598F274}"/>
              </a:ext>
            </a:extLst>
          </p:cNvPr>
          <p:cNvSpPr txBox="1"/>
          <p:nvPr/>
        </p:nvSpPr>
        <p:spPr>
          <a:xfrm>
            <a:off x="5058375" y="3937278"/>
            <a:ext cx="265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>
                    <a:lumMod val="25000"/>
                  </a:schemeClr>
                </a:solidFill>
              </a:rPr>
              <a:t>Dúvidas: </a:t>
            </a:r>
            <a:r>
              <a:rPr lang="pt-BR" dirty="0" err="1">
                <a:solidFill>
                  <a:schemeClr val="tx2">
                    <a:lumMod val="25000"/>
                  </a:schemeClr>
                </a:solidFill>
              </a:rPr>
              <a:t>aeci@mec.gov.br</a:t>
            </a:r>
            <a:endParaRPr lang="pt-BR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8B73BC-9006-3B4C-B861-DB3D19F7508F}"/>
              </a:ext>
            </a:extLst>
          </p:cNvPr>
          <p:cNvSpPr txBox="1"/>
          <p:nvPr/>
        </p:nvSpPr>
        <p:spPr>
          <a:xfrm>
            <a:off x="747117" y="224139"/>
            <a:ext cx="81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Lembre-se: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FAB5732-F196-9B47-ABDA-9DC28DA035E5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235131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677</Words>
  <Application>Microsoft Macintosh PowerPoint</Application>
  <PresentationFormat>Apresentação na tela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 Light</vt:lpstr>
      <vt:lpstr>Raleway</vt:lpstr>
      <vt:lpstr>Calibri</vt:lpstr>
      <vt:lpstr>Arial</vt:lpstr>
      <vt:lpstr>Tema do Office</vt:lpstr>
      <vt:lpstr>Orientações sobre como proceder no teletrabalho no Ministério da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dc:creator>Avell G1540</dc:creator>
  <cp:lastModifiedBy>Lucianna Almeida</cp:lastModifiedBy>
  <cp:revision>59</cp:revision>
  <cp:lastPrinted>2020-11-13T16:47:50Z</cp:lastPrinted>
  <dcterms:modified xsi:type="dcterms:W3CDTF">2021-04-28T20:54:59Z</dcterms:modified>
</cp:coreProperties>
</file>