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sldIdLst>
    <p:sldId id="275" r:id="rId2"/>
    <p:sldId id="2354" r:id="rId3"/>
    <p:sldId id="2356" r:id="rId4"/>
    <p:sldId id="2357" r:id="rId5"/>
    <p:sldId id="2358" r:id="rId6"/>
    <p:sldId id="2359" r:id="rId7"/>
    <p:sldId id="2360" r:id="rId8"/>
    <p:sldId id="2361" r:id="rId9"/>
    <p:sldId id="2362"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0" userDrawn="1">
          <p15:clr>
            <a:srgbClr val="A4A3A4"/>
          </p15:clr>
        </p15:guide>
        <p15:guide id="2" pos="23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6135"/>
    <a:srgbClr val="AD372B"/>
    <a:srgbClr val="BEB3A2"/>
    <a:srgbClr val="83BCA9"/>
    <a:srgbClr val="559D85"/>
    <a:srgbClr val="282B28"/>
    <a:srgbClr val="DDD7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4" autoAdjust="0"/>
    <p:restoredTop sz="93197" autoAdjust="0"/>
  </p:normalViewPr>
  <p:slideViewPr>
    <p:cSldViewPr snapToGrid="0">
      <p:cViewPr varScale="1">
        <p:scale>
          <a:sx n="119" d="100"/>
          <a:sy n="119" d="100"/>
        </p:scale>
        <p:origin x="1000" y="184"/>
      </p:cViewPr>
      <p:guideLst>
        <p:guide orient="horz" pos="1040"/>
        <p:guide pos="2336"/>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57624D-9D97-5747-8326-3703659DADA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44B1F3B8-34C3-6B48-A948-2BBD7A14BD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086F00A-C21F-0645-A026-F7A52F235F74}"/>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B61BC2BF-6691-0B41-832B-691DA8AB526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7A3405F-E8F7-7B41-BAD4-035406A2006D}"/>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16951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31F872-47D9-8145-9AB1-78C19C688C32}"/>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B14454D-A8D5-DE49-9103-374A9DE44FD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5600CBB-9033-D141-AE73-5DFE7730AFD5}"/>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BA2E2887-446D-D246-9EA6-30E6FA07942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7A55DF7-5EF9-3041-A1D1-A2D16E8A5B9D}"/>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214684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E8BAD64-A1F5-4644-A89D-F17DAA94729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A685430E-3747-374D-856B-62E1FA03E9E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1E05EF6-E7B1-3A44-9F00-D7F7255FC834}"/>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A212C146-72BC-D749-95B9-16B548A8D5F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E92B2A6-2357-9E44-B0EB-F5F9FE776431}"/>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1559920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ide de Título">
    <p:spTree>
      <p:nvGrpSpPr>
        <p:cNvPr id="1" name=""/>
        <p:cNvGrpSpPr/>
        <p:nvPr/>
      </p:nvGrpSpPr>
      <p:grpSpPr>
        <a:xfrm>
          <a:off x="0" y="0"/>
          <a:ext cx="0" cy="0"/>
          <a:chOff x="0" y="0"/>
          <a:chExt cx="0" cy="0"/>
        </a:xfrm>
      </p:grpSpPr>
      <p:pic>
        <p:nvPicPr>
          <p:cNvPr id="5" name="Imagem 4" descr="Logotipo, nome da empresa&#10;&#10;Descrição gerada automaticamente">
            <a:extLst>
              <a:ext uri="{FF2B5EF4-FFF2-40B4-BE49-F238E27FC236}">
                <a16:creationId xmlns:a16="http://schemas.microsoft.com/office/drawing/2014/main" id="{D65B5E82-2070-6B45-9ABD-9EAAC14DE8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91313" y="6449831"/>
            <a:ext cx="1769129" cy="382514"/>
          </a:xfrm>
          <a:prstGeom prst="rect">
            <a:avLst/>
          </a:prstGeom>
        </p:spPr>
      </p:pic>
      <p:pic>
        <p:nvPicPr>
          <p:cNvPr id="7" name="Imagem 6">
            <a:extLst>
              <a:ext uri="{FF2B5EF4-FFF2-40B4-BE49-F238E27FC236}">
                <a16:creationId xmlns:a16="http://schemas.microsoft.com/office/drawing/2014/main" id="{257F61A3-9006-B240-A86D-961EDB8F364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756" y="6611151"/>
            <a:ext cx="10230925" cy="243015"/>
          </a:xfrm>
          <a:prstGeom prst="rect">
            <a:avLst/>
          </a:prstGeom>
        </p:spPr>
      </p:pic>
    </p:spTree>
    <p:extLst>
      <p:ext uri="{BB962C8B-B14F-4D97-AF65-F5344CB8AC3E}">
        <p14:creationId xmlns:p14="http://schemas.microsoft.com/office/powerpoint/2010/main" val="96160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1003A-CF27-F84E-B67A-33F9808DA85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4387C02-2CEB-9D49-8AC0-58020DDCB35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D7F06CB-315C-154E-8E0B-B283DAF0A6D2}"/>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31C7DF9B-FC03-104A-B9E2-AD0D4300618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F17D186-2886-DF4A-B7BE-83E5DDB56DF5}"/>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427376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0AED8-E58C-C246-9F89-6E56E7440A8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48EC4EE-88DA-FE44-9E29-972C055CBB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514FB5C-95CF-C544-A902-1A8C2DD65DF4}"/>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6548837F-F3D8-DD4E-A288-37C225F51B5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74ECC90-2512-B846-B9C6-2F593A3AA79F}"/>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59750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869428-023A-5D4F-A059-9FA283B9A37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AD026D1-8DB9-B345-83BB-DB4A37981A4C}"/>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99657A9D-D0EE-F249-8AA3-139EC033475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E3430A2-ACF6-6C40-A0F9-3345838603C0}"/>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6" name="Espaço Reservado para Rodapé 5">
            <a:extLst>
              <a:ext uri="{FF2B5EF4-FFF2-40B4-BE49-F238E27FC236}">
                <a16:creationId xmlns:a16="http://schemas.microsoft.com/office/drawing/2014/main" id="{E02BC06C-7BAC-BF42-8F99-B5486F5AA89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86989F3-9F79-1243-9A08-2052AD22CC4C}"/>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139442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8D26AB-E5B5-1C4A-B6F3-AF2173128CAC}"/>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C91D1C8-B540-F041-B497-1BF137AC6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9E9BD02B-9844-9B4A-973C-F032AC34CCB9}"/>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0C57009-D625-5145-B048-B747B7EDBD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B25B8CB-A21B-BE4F-B91C-09F8F9BDDFAB}"/>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0770A56-2872-4B43-9B5C-34906DD55E73}"/>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8" name="Espaço Reservado para Rodapé 7">
            <a:extLst>
              <a:ext uri="{FF2B5EF4-FFF2-40B4-BE49-F238E27FC236}">
                <a16:creationId xmlns:a16="http://schemas.microsoft.com/office/drawing/2014/main" id="{85666BAE-2D05-2545-8CF7-D8B67B00A009}"/>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4EBF9916-C059-F042-9C16-34F30EA8D860}"/>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1126257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55B795-2C43-1D4F-B1C5-D681FF8F05BF}"/>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2CCD0D3-A528-4441-A1F3-E3BB7BBB9BD6}"/>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4" name="Espaço Reservado para Rodapé 3">
            <a:extLst>
              <a:ext uri="{FF2B5EF4-FFF2-40B4-BE49-F238E27FC236}">
                <a16:creationId xmlns:a16="http://schemas.microsoft.com/office/drawing/2014/main" id="{6BF17856-1538-504C-831B-3DB2FE83CEA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6515012-1A9A-CF43-ACBB-8664ECC7B5B7}"/>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78295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95E0E55-E53D-3E42-BDF5-488576D50ABD}"/>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3" name="Espaço Reservado para Rodapé 2">
            <a:extLst>
              <a:ext uri="{FF2B5EF4-FFF2-40B4-BE49-F238E27FC236}">
                <a16:creationId xmlns:a16="http://schemas.microsoft.com/office/drawing/2014/main" id="{9D825E10-7824-924B-A243-AF669A0FEAE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DF06786-3D91-704E-A84A-61DCEC2F05B4}"/>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29038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ACF0E1-4C5E-FD42-AFAD-B2006140696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9B3B8F0-96F1-564C-834A-8347C795E3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F0DDA1E-E3F8-7D4E-9139-7CD6015A2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7B70386-D3E0-CF49-B5EC-07128DB670B8}"/>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6" name="Espaço Reservado para Rodapé 5">
            <a:extLst>
              <a:ext uri="{FF2B5EF4-FFF2-40B4-BE49-F238E27FC236}">
                <a16:creationId xmlns:a16="http://schemas.microsoft.com/office/drawing/2014/main" id="{DD516596-D73A-CF4D-AA5D-F261700067A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19E095E-ABC5-434B-8A98-1FE4852DE6AC}"/>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355073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A44AD-11FC-F24E-9D44-48CF13B3BB6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19E6D19-8CC0-C947-BEC3-F0AB2E0C86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9CC420B-32E5-F746-8BA8-DA7CF29AD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78BE2DD-BD37-334D-A01E-83BE258C8ADF}"/>
              </a:ext>
            </a:extLst>
          </p:cNvPr>
          <p:cNvSpPr>
            <a:spLocks noGrp="1"/>
          </p:cNvSpPr>
          <p:nvPr>
            <p:ph type="dt" sz="half" idx="10"/>
          </p:nvPr>
        </p:nvSpPr>
        <p:spPr/>
        <p:txBody>
          <a:bodyPr/>
          <a:lstStyle/>
          <a:p>
            <a:fld id="{2F9F391D-D2D7-A846-9079-429260B90591}" type="datetimeFigureOut">
              <a:rPr lang="pt-BR" smtClean="0"/>
              <a:t>28/01/2021</a:t>
            </a:fld>
            <a:endParaRPr lang="pt-BR"/>
          </a:p>
        </p:txBody>
      </p:sp>
      <p:sp>
        <p:nvSpPr>
          <p:cNvPr id="6" name="Espaço Reservado para Rodapé 5">
            <a:extLst>
              <a:ext uri="{FF2B5EF4-FFF2-40B4-BE49-F238E27FC236}">
                <a16:creationId xmlns:a16="http://schemas.microsoft.com/office/drawing/2014/main" id="{49B5A37A-7CF5-1541-BBED-ACE10A5201F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CD3AF65-4CED-F045-BF8A-65917D878EF2}"/>
              </a:ext>
            </a:extLst>
          </p:cNvPr>
          <p:cNvSpPr>
            <a:spLocks noGrp="1"/>
          </p:cNvSpPr>
          <p:nvPr>
            <p:ph type="sldNum" sz="quarter" idx="12"/>
          </p:nvPr>
        </p:nvSpPr>
        <p:spPr/>
        <p:txBody>
          <a:bodyPr/>
          <a:lstStyle/>
          <a:p>
            <a:fld id="{3DF351E9-FF5B-2346-9341-A47997E54C5A}" type="slidenum">
              <a:rPr lang="pt-BR" smtClean="0"/>
              <a:t>‹nº›</a:t>
            </a:fld>
            <a:endParaRPr lang="pt-BR"/>
          </a:p>
        </p:txBody>
      </p:sp>
    </p:spTree>
    <p:extLst>
      <p:ext uri="{BB962C8B-B14F-4D97-AF65-F5344CB8AC3E}">
        <p14:creationId xmlns:p14="http://schemas.microsoft.com/office/powerpoint/2010/main" val="349437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D8589E6-2023-AB43-84E3-A34841541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AC7FA8CE-801B-AF4F-AB08-B57CD1704D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9458C7-B22D-B04B-80E9-75F5C458A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F391D-D2D7-A846-9079-429260B90591}" type="datetimeFigureOut">
              <a:rPr lang="pt-BR" smtClean="0"/>
              <a:t>28/01/2021</a:t>
            </a:fld>
            <a:endParaRPr lang="pt-BR"/>
          </a:p>
        </p:txBody>
      </p:sp>
      <p:sp>
        <p:nvSpPr>
          <p:cNvPr id="5" name="Espaço Reservado para Rodapé 4">
            <a:extLst>
              <a:ext uri="{FF2B5EF4-FFF2-40B4-BE49-F238E27FC236}">
                <a16:creationId xmlns:a16="http://schemas.microsoft.com/office/drawing/2014/main" id="{5E5F5944-5AD2-474B-A052-E2A50B8EEC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0B5D5E2-A2B5-054F-B8B0-4914FD0D3B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351E9-FF5B-2346-9341-A47997E54C5A}" type="slidenum">
              <a:rPr lang="pt-BR" smtClean="0"/>
              <a:t>‹nº›</a:t>
            </a:fld>
            <a:endParaRPr lang="pt-BR"/>
          </a:p>
        </p:txBody>
      </p:sp>
    </p:spTree>
    <p:extLst>
      <p:ext uri="{BB962C8B-B14F-4D97-AF65-F5344CB8AC3E}">
        <p14:creationId xmlns:p14="http://schemas.microsoft.com/office/powerpoint/2010/main" val="394352955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eci.cgu.gov.br/SeCI/Login/Externo.aspx?ReturnUrl=/SeCI"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seci.cgu.gov.br/SeCI/Login/Externo.aspx?ReturnUrl=/SeCI"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seci.cgu.gov.br/SeCI/Login/Externo.aspx?ReturnUrl=/SeCI"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66089" y="1337327"/>
            <a:ext cx="9922735" cy="1853742"/>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dirty="0">
                <a:solidFill>
                  <a:schemeClr val="bg2">
                    <a:lumMod val="25000"/>
                  </a:schemeClr>
                </a:solidFill>
              </a:rPr>
              <a:t>O conflito de interesses se caracteriza pelo </a:t>
            </a:r>
            <a:r>
              <a:rPr lang="pt-BR" b="1" dirty="0">
                <a:solidFill>
                  <a:schemeClr val="bg2">
                    <a:lumMod val="25000"/>
                  </a:schemeClr>
                </a:solidFill>
              </a:rPr>
              <a:t>confronto</a:t>
            </a:r>
            <a:r>
              <a:rPr lang="pt-BR" dirty="0">
                <a:solidFill>
                  <a:schemeClr val="bg2">
                    <a:lumMod val="25000"/>
                  </a:schemeClr>
                </a:solidFill>
              </a:rPr>
              <a:t> </a:t>
            </a:r>
            <a:r>
              <a:rPr lang="pt-BR" b="1" dirty="0">
                <a:solidFill>
                  <a:schemeClr val="bg2">
                    <a:lumMod val="25000"/>
                  </a:schemeClr>
                </a:solidFill>
              </a:rPr>
              <a:t>entre interesse público e o privado </a:t>
            </a:r>
            <a:r>
              <a:rPr lang="pt-BR" dirty="0">
                <a:solidFill>
                  <a:schemeClr val="bg2">
                    <a:lumMod val="25000"/>
                  </a:schemeClr>
                </a:solidFill>
              </a:rPr>
              <a:t>que pode resultar em prejuízo do interesse coletivo ou influenciar de maneira imprópria o desempenho da função pública.</a:t>
            </a:r>
            <a:br>
              <a:rPr lang="pt-BR" dirty="0">
                <a:solidFill>
                  <a:schemeClr val="bg2">
                    <a:lumMod val="25000"/>
                  </a:schemeClr>
                </a:solidFill>
              </a:rPr>
            </a:br>
            <a:endParaRPr lang="pt-BR" dirty="0">
              <a:solidFill>
                <a:schemeClr val="bg2">
                  <a:lumMod val="25000"/>
                </a:schemeClr>
              </a:solidFill>
            </a:endParaRPr>
          </a:p>
          <a:p>
            <a:r>
              <a:rPr lang="pt-BR" dirty="0">
                <a:solidFill>
                  <a:schemeClr val="bg2">
                    <a:lumMod val="25000"/>
                  </a:schemeClr>
                </a:solidFill>
              </a:rPr>
              <a:t>A configuração do conflito de interesses </a:t>
            </a:r>
            <a:r>
              <a:rPr lang="pt-BR" b="1" dirty="0">
                <a:solidFill>
                  <a:schemeClr val="bg2">
                    <a:lumMod val="25000"/>
                  </a:schemeClr>
                </a:solidFill>
              </a:rPr>
              <a:t>independe da existência de lesão ao patrimônio público</a:t>
            </a:r>
            <a:r>
              <a:rPr lang="pt-BR" dirty="0">
                <a:solidFill>
                  <a:schemeClr val="bg2">
                    <a:lumMod val="25000"/>
                  </a:schemeClr>
                </a:solidFill>
              </a:rPr>
              <a:t>, bem como do recebimento de qualquer vantagem ou ganho pelo agente público ou por terceiro. </a:t>
            </a:r>
            <a:endParaRPr kumimoji="0" lang="pt-BR" b="0" i="0" u="none" strike="noStrike" kern="1200" cap="none" spc="0" normalizeH="0" baseline="0" noProof="0" dirty="0">
              <a:ln>
                <a:noFill/>
              </a:ln>
              <a:solidFill>
                <a:schemeClr val="bg2">
                  <a:lumMod val="25000"/>
                </a:schemeClr>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66089" y="3285491"/>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sz="1600" b="1" dirty="0">
                <a:solidFill>
                  <a:schemeClr val="bg2">
                    <a:lumMod val="25000"/>
                  </a:schemeClr>
                </a:solidFill>
                <a:latin typeface="Calibri Light" panose="020F0302020204030204"/>
              </a:rPr>
              <a:t>Como prevenir:  </a:t>
            </a:r>
            <a:r>
              <a:rPr lang="pt-BR" sz="1600" dirty="0">
                <a:solidFill>
                  <a:schemeClr val="bg2">
                    <a:lumMod val="25000"/>
                  </a:schemeClr>
                </a:solidFill>
                <a:latin typeface="Calibri Light" panose="020F0302020204030204"/>
              </a:rPr>
              <a:t>Faça</a:t>
            </a:r>
            <a:r>
              <a:rPr lang="pt-BR" sz="1600" b="1" dirty="0">
                <a:solidFill>
                  <a:schemeClr val="bg2">
                    <a:lumMod val="25000"/>
                  </a:schemeClr>
                </a:solidFill>
                <a:latin typeface="Calibri Light" panose="020F0302020204030204"/>
              </a:rPr>
              <a:t> </a:t>
            </a:r>
            <a:r>
              <a:rPr lang="pt-BR" sz="1600" dirty="0">
                <a:solidFill>
                  <a:schemeClr val="bg2">
                    <a:lumMod val="25000"/>
                  </a:schemeClr>
                </a:solidFill>
                <a:latin typeface="Calibri Light" panose="020F0302020204030204"/>
              </a:rPr>
              <a:t>Consulta ou Pedido de Autorização:</a:t>
            </a:r>
          </a:p>
          <a:p>
            <a:pPr lvl="0">
              <a:defRPr/>
            </a:pPr>
            <a:r>
              <a:rPr lang="pt-BR" sz="1600" dirty="0">
                <a:solidFill>
                  <a:srgbClr val="282B28"/>
                </a:solidFill>
                <a:latin typeface="Calibri Light" panose="020F0302020204030204"/>
                <a:hlinkClick r:id="rId2"/>
              </a:rPr>
              <a:t>Sistema Eletrônico de Prevenção de Conflito de Interesses do Governo Federal - </a:t>
            </a:r>
            <a:r>
              <a:rPr lang="pt-BR" sz="1600" dirty="0" err="1">
                <a:solidFill>
                  <a:srgbClr val="282B28"/>
                </a:solidFill>
                <a:latin typeface="Calibri Light" panose="020F0302020204030204"/>
                <a:hlinkClick r:id="rId2"/>
              </a:rPr>
              <a:t>SeCI</a:t>
            </a:r>
            <a:endParaRPr kumimoji="0" lang="pt-BR" sz="1600" b="1" i="0" u="none" strike="noStrike" kern="1200" cap="none" spc="0" normalizeH="0" baseline="0" noProof="0" dirty="0">
              <a:ln>
                <a:noFill/>
              </a:ln>
              <a:solidFill>
                <a:srgbClr val="282B28"/>
              </a:solidFill>
              <a:effectLst/>
              <a:uLnTx/>
              <a:uFillTx/>
              <a:latin typeface="Calibri Light" panose="020F0302020204030204"/>
              <a:ea typeface="+mn-ea"/>
              <a:cs typeface="+mn-cs"/>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74785" y="4185750"/>
            <a:ext cx="8964677"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Exemplo 1: Servidor da SERES ou </a:t>
            </a:r>
            <a:r>
              <a:rPr lang="pt-BR" sz="1600"/>
              <a:t>da SESU pode </a:t>
            </a:r>
            <a:r>
              <a:rPr lang="pt-BR" sz="1600" dirty="0"/>
              <a:t>coordenar curso em IES privada? </a:t>
            </a:r>
            <a:endParaRPr kumimoji="0" lang="pt-BR" sz="105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613663" y="5986108"/>
            <a:ext cx="8964674"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Fundamentação legal: Lei nº 12.813/2013 – art. 5º, II e VII</a:t>
            </a:r>
            <a:endParaRPr kumimoji="0" lang="pt-BR" sz="105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68161" y="4751090"/>
            <a:ext cx="8964675" cy="1137464"/>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400" b="1" dirty="0"/>
              <a:t>Vedação expressa</a:t>
            </a:r>
            <a:r>
              <a:rPr lang="pt-BR" sz="1400" dirty="0"/>
              <a:t>:</a:t>
            </a:r>
          </a:p>
          <a:p>
            <a:pPr lvl="0" algn="ctr">
              <a:defRPr/>
            </a:pPr>
            <a:r>
              <a:rPr lang="pt-BR" sz="1400" dirty="0"/>
              <a:t>II – exercer atividade que implique a prestação de serviços ou a manutenção de relação de negócio com pessoa física ou jurídica que tenha interesse em decisão do agente público ou de colegiado do qual este participe;</a:t>
            </a:r>
          </a:p>
          <a:p>
            <a:pPr lvl="0" algn="ctr">
              <a:defRPr/>
            </a:pPr>
            <a:r>
              <a:rPr lang="pt-BR" sz="1400" dirty="0"/>
              <a:t>VII – prestar serviços, mesmo que eventuais, a empresa cuja atividade seja controlada, fiscalizada ou regulada pelo ente ao qual o agente público está vinculado. </a:t>
            </a:r>
            <a:endParaRPr kumimoji="0" lang="pt-BR" sz="14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4" name="CaixaDeTexto 13">
            <a:extLst>
              <a:ext uri="{FF2B5EF4-FFF2-40B4-BE49-F238E27FC236}">
                <a16:creationId xmlns:a16="http://schemas.microsoft.com/office/drawing/2014/main" id="{D587AAE6-5F05-9D45-9BAE-BAAA383BAE31}"/>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Entendendo</a:t>
            </a:r>
            <a:r>
              <a:rPr lang="pt-BR" sz="4200" b="1" dirty="0">
                <a:solidFill>
                  <a:schemeClr val="bg2">
                    <a:lumMod val="25000"/>
                  </a:schemeClr>
                </a:solidFill>
                <a:latin typeface="Calibri" panose="020F0502020204030204" pitchFamily="34" charset="0"/>
                <a:cs typeface="Calibri" panose="020F0502020204030204" pitchFamily="34" charset="0"/>
              </a:rPr>
              <a:t> o conflito de interesses </a:t>
            </a:r>
          </a:p>
        </p:txBody>
      </p:sp>
      <p:cxnSp>
        <p:nvCxnSpPr>
          <p:cNvPr id="15" name="Conector reto 6">
            <a:extLst>
              <a:ext uri="{FF2B5EF4-FFF2-40B4-BE49-F238E27FC236}">
                <a16:creationId xmlns:a16="http://schemas.microsoft.com/office/drawing/2014/main" id="{754E9FEC-3460-4745-B43D-9D293D49433C}"/>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566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66089" y="1337327"/>
            <a:ext cx="10118678" cy="1919058"/>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dirty="0">
                <a:solidFill>
                  <a:schemeClr val="bg2">
                    <a:lumMod val="25000"/>
                  </a:schemeClr>
                </a:solidFill>
              </a:rPr>
              <a:t>O conflito de interesses se caracteriza pelo </a:t>
            </a:r>
            <a:r>
              <a:rPr lang="pt-BR" b="1" dirty="0">
                <a:solidFill>
                  <a:schemeClr val="bg2">
                    <a:lumMod val="25000"/>
                  </a:schemeClr>
                </a:solidFill>
              </a:rPr>
              <a:t>confronto</a:t>
            </a:r>
            <a:r>
              <a:rPr lang="pt-BR" dirty="0">
                <a:solidFill>
                  <a:schemeClr val="bg2">
                    <a:lumMod val="25000"/>
                  </a:schemeClr>
                </a:solidFill>
              </a:rPr>
              <a:t> </a:t>
            </a:r>
            <a:r>
              <a:rPr lang="pt-BR" b="1" dirty="0">
                <a:solidFill>
                  <a:schemeClr val="bg2">
                    <a:lumMod val="25000"/>
                  </a:schemeClr>
                </a:solidFill>
              </a:rPr>
              <a:t>entre interesse público e o privado </a:t>
            </a:r>
            <a:r>
              <a:rPr lang="pt-BR" dirty="0">
                <a:solidFill>
                  <a:schemeClr val="bg2">
                    <a:lumMod val="25000"/>
                  </a:schemeClr>
                </a:solidFill>
              </a:rPr>
              <a:t>que pode resultar em prejuízo do interesse coletivo ou influenciar de maneira imprópria o desempenho da função pública.</a:t>
            </a:r>
            <a:br>
              <a:rPr lang="pt-BR" dirty="0">
                <a:solidFill>
                  <a:schemeClr val="bg2">
                    <a:lumMod val="25000"/>
                  </a:schemeClr>
                </a:solidFill>
              </a:rPr>
            </a:br>
            <a:endParaRPr lang="pt-BR" dirty="0">
              <a:solidFill>
                <a:schemeClr val="bg2">
                  <a:lumMod val="25000"/>
                </a:schemeClr>
              </a:solidFill>
            </a:endParaRPr>
          </a:p>
          <a:p>
            <a:r>
              <a:rPr lang="pt-BR" dirty="0">
                <a:solidFill>
                  <a:schemeClr val="bg2">
                    <a:lumMod val="25000"/>
                  </a:schemeClr>
                </a:solidFill>
              </a:rPr>
              <a:t>A configuração do conflito de interesses </a:t>
            </a:r>
            <a:r>
              <a:rPr lang="pt-BR" b="1" dirty="0">
                <a:solidFill>
                  <a:schemeClr val="bg2">
                    <a:lumMod val="25000"/>
                  </a:schemeClr>
                </a:solidFill>
              </a:rPr>
              <a:t>independe da existência de lesão ao patrimônio público</a:t>
            </a:r>
            <a:r>
              <a:rPr lang="pt-BR" dirty="0">
                <a:solidFill>
                  <a:schemeClr val="bg2">
                    <a:lumMod val="25000"/>
                  </a:schemeClr>
                </a:solidFill>
              </a:rPr>
              <a:t>, bem como do recebimento de qualquer vantagem ou ganho pelo agente público ou por terceiro. </a:t>
            </a:r>
            <a:endParaRPr kumimoji="0" lang="pt-BR" b="0" i="0" u="none" strike="noStrike" kern="1200" cap="none" spc="0" normalizeH="0" baseline="0" noProof="0" dirty="0">
              <a:ln>
                <a:noFill/>
              </a:ln>
              <a:solidFill>
                <a:schemeClr val="bg2">
                  <a:lumMod val="25000"/>
                </a:schemeClr>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66089" y="3349037"/>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sz="1600" b="1" dirty="0">
                <a:solidFill>
                  <a:schemeClr val="bg2">
                    <a:lumMod val="25000"/>
                  </a:schemeClr>
                </a:solidFill>
                <a:latin typeface="Calibri Light" panose="020F0302020204030204"/>
              </a:rPr>
              <a:t>Como prevenir:  </a:t>
            </a:r>
            <a:r>
              <a:rPr lang="pt-BR" sz="1600" dirty="0">
                <a:solidFill>
                  <a:schemeClr val="bg2">
                    <a:lumMod val="25000"/>
                  </a:schemeClr>
                </a:solidFill>
                <a:latin typeface="Calibri Light" panose="020F0302020204030204"/>
              </a:rPr>
              <a:t>Faça</a:t>
            </a:r>
            <a:r>
              <a:rPr lang="pt-BR" sz="1600" b="1" dirty="0">
                <a:solidFill>
                  <a:schemeClr val="bg2">
                    <a:lumMod val="25000"/>
                  </a:schemeClr>
                </a:solidFill>
                <a:latin typeface="Calibri Light" panose="020F0302020204030204"/>
              </a:rPr>
              <a:t> </a:t>
            </a:r>
            <a:r>
              <a:rPr lang="pt-BR" sz="1600" dirty="0">
                <a:solidFill>
                  <a:schemeClr val="bg2">
                    <a:lumMod val="25000"/>
                  </a:schemeClr>
                </a:solidFill>
                <a:latin typeface="Calibri Light" panose="020F0302020204030204"/>
              </a:rPr>
              <a:t>Consulta ou Pedido de Autorização:</a:t>
            </a:r>
          </a:p>
          <a:p>
            <a:pPr lvl="0">
              <a:defRPr/>
            </a:pPr>
            <a:r>
              <a:rPr lang="pt-BR" sz="1600" dirty="0">
                <a:solidFill>
                  <a:srgbClr val="282B28"/>
                </a:solidFill>
                <a:latin typeface="Calibri Light" panose="020F0302020204030204"/>
                <a:hlinkClick r:id="rId2"/>
              </a:rPr>
              <a:t>Sistema Eletrônico de Prevenção de Conflito de Interesses do Governo Federal - </a:t>
            </a:r>
            <a:r>
              <a:rPr lang="pt-BR" sz="1600" dirty="0" err="1">
                <a:solidFill>
                  <a:srgbClr val="282B28"/>
                </a:solidFill>
                <a:latin typeface="Calibri Light" panose="020F0302020204030204"/>
                <a:hlinkClick r:id="rId2"/>
              </a:rPr>
              <a:t>SeCI</a:t>
            </a:r>
            <a:endParaRPr kumimoji="0" lang="pt-BR" sz="1600" b="1" i="0" u="none" strike="noStrike" kern="1200" cap="none" spc="0" normalizeH="0" baseline="0" noProof="0" dirty="0">
              <a:ln>
                <a:noFill/>
              </a:ln>
              <a:solidFill>
                <a:srgbClr val="282B28"/>
              </a:solidFill>
              <a:effectLst/>
              <a:uLnTx/>
              <a:uFillTx/>
              <a:latin typeface="Calibri Light" panose="020F0302020204030204"/>
              <a:ea typeface="+mn-ea"/>
              <a:cs typeface="+mn-cs"/>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74785" y="4249296"/>
            <a:ext cx="8964677"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Exemplo 2: Servidor do MEC pode contatar a Secretaria de Educação de estado ou município para indicar prestador de serviço de fornecimento de merenda?</a:t>
            </a:r>
            <a:endParaRPr lang="pt-BR" sz="100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574785" y="6050770"/>
            <a:ext cx="8964674"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Fundamentação legal: Lei nº 12.813/2013 – art. 5º, IV</a:t>
            </a:r>
            <a:endParaRPr kumimoji="0" lang="pt-BR" sz="105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68161" y="4814636"/>
            <a:ext cx="8964675" cy="1137464"/>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b="1" dirty="0"/>
              <a:t>VEDAÇÃO EXPRESSA</a:t>
            </a:r>
            <a:r>
              <a:rPr lang="pt-BR" sz="1600" dirty="0"/>
              <a:t>:</a:t>
            </a:r>
          </a:p>
          <a:p>
            <a:pPr lvl="0" algn="ctr">
              <a:defRPr/>
            </a:pPr>
            <a:r>
              <a:rPr lang="pt-BR" sz="1600" dirty="0"/>
              <a:t> IV - atuar, ainda que informalmente, como procurador, consultor, assessor ou intermediário de interesses privados nos órgãos ou entidades da administração pública direta ou indireta de qualquer dos Poderes da União, dos Estados, do Distrito Federal e dos Municípios;</a:t>
            </a:r>
            <a:endParaRPr kumimoji="0" lang="pt-BR" sz="1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4" name="CaixaDeTexto 13">
            <a:extLst>
              <a:ext uri="{FF2B5EF4-FFF2-40B4-BE49-F238E27FC236}">
                <a16:creationId xmlns:a16="http://schemas.microsoft.com/office/drawing/2014/main" id="{672FA7E9-E34E-4342-AB3A-965F0C86AE40}"/>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Entendendo</a:t>
            </a:r>
            <a:r>
              <a:rPr lang="pt-BR" sz="4200" b="1" dirty="0">
                <a:solidFill>
                  <a:schemeClr val="bg2">
                    <a:lumMod val="25000"/>
                  </a:schemeClr>
                </a:solidFill>
                <a:latin typeface="Calibri" panose="020F0502020204030204" pitchFamily="34" charset="0"/>
                <a:cs typeface="Calibri" panose="020F0502020204030204" pitchFamily="34" charset="0"/>
              </a:rPr>
              <a:t> o conflito de interesses </a:t>
            </a:r>
          </a:p>
        </p:txBody>
      </p:sp>
      <p:cxnSp>
        <p:nvCxnSpPr>
          <p:cNvPr id="15" name="Conector reto 6">
            <a:extLst>
              <a:ext uri="{FF2B5EF4-FFF2-40B4-BE49-F238E27FC236}">
                <a16:creationId xmlns:a16="http://schemas.microsoft.com/office/drawing/2014/main" id="{11B044A7-62A8-F341-B363-E2B35658B6BA}"/>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371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387012"/>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sz="1600" b="1" dirty="0">
                <a:solidFill>
                  <a:srgbClr val="282B28"/>
                </a:solidFill>
                <a:latin typeface="Calibri Light" panose="020F0302020204030204"/>
              </a:rPr>
              <a:t>Como prevenir:  </a:t>
            </a:r>
            <a:r>
              <a:rPr lang="pt-BR" sz="1600" dirty="0">
                <a:solidFill>
                  <a:srgbClr val="282B28"/>
                </a:solidFill>
                <a:latin typeface="Calibri Light" panose="020F0302020204030204"/>
              </a:rPr>
              <a:t>Faça</a:t>
            </a:r>
            <a:r>
              <a:rPr lang="pt-BR" sz="1600" b="1" dirty="0">
                <a:solidFill>
                  <a:srgbClr val="282B28"/>
                </a:solidFill>
                <a:latin typeface="Calibri Light" panose="020F0302020204030204"/>
              </a:rPr>
              <a:t> </a:t>
            </a:r>
            <a:r>
              <a:rPr lang="pt-BR" sz="1600" dirty="0">
                <a:solidFill>
                  <a:srgbClr val="282B28"/>
                </a:solidFill>
                <a:latin typeface="Calibri Light" panose="020F0302020204030204"/>
              </a:rPr>
              <a:t>Consulta ou Pedido de Autorização:</a:t>
            </a:r>
          </a:p>
          <a:p>
            <a:pPr lvl="0">
              <a:defRPr/>
            </a:pPr>
            <a:r>
              <a:rPr lang="pt-BR" sz="1600" dirty="0">
                <a:solidFill>
                  <a:srgbClr val="282B28"/>
                </a:solidFill>
                <a:latin typeface="Calibri Light" panose="020F0302020204030204"/>
                <a:hlinkClick r:id="rId2"/>
              </a:rPr>
              <a:t>Sistema Eletrônico de Prevenção de Conflito de Interesses do Governo Federal - </a:t>
            </a:r>
            <a:r>
              <a:rPr lang="pt-BR" sz="1600" dirty="0" err="1">
                <a:solidFill>
                  <a:srgbClr val="282B28"/>
                </a:solidFill>
                <a:latin typeface="Calibri Light" panose="020F0302020204030204"/>
                <a:hlinkClick r:id="rId2"/>
              </a:rPr>
              <a:t>SeCI</a:t>
            </a:r>
            <a:endParaRPr kumimoji="0" lang="pt-BR" sz="1600" b="1" i="0" u="none" strike="noStrike" kern="1200" cap="none" spc="0" normalizeH="0" baseline="0" noProof="0" dirty="0">
              <a:ln>
                <a:noFill/>
              </a:ln>
              <a:solidFill>
                <a:srgbClr val="282B28"/>
              </a:solidFill>
              <a:effectLst/>
              <a:uLnTx/>
              <a:uFillTx/>
              <a:latin typeface="Calibri Light" panose="020F0302020204030204"/>
              <a:ea typeface="+mn-ea"/>
              <a:cs typeface="+mn-cs"/>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471306" y="4287271"/>
            <a:ext cx="9086240"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Exemplo 3: Servidor da STIC, em gozo de licença, pode aceitar que fornecedor de solução de TI pague sua prova de certificação? </a:t>
            </a:r>
            <a:endParaRPr lang="pt-BR" sz="105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471304" y="6042090"/>
            <a:ext cx="9086238" cy="467786"/>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600" dirty="0"/>
              <a:t>Fundamentação legal: Lei nº 12.813/2013 – art. 5º, VI e parágrafo único</a:t>
            </a:r>
            <a:endParaRPr kumimoji="0" lang="pt-BR" sz="105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471305" y="4833949"/>
            <a:ext cx="9086238" cy="1137464"/>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400" dirty="0"/>
              <a:t>VEDAÇÃO EXPRESSA:</a:t>
            </a:r>
          </a:p>
          <a:p>
            <a:pPr lvl="0" algn="ctr">
              <a:defRPr/>
            </a:pPr>
            <a:r>
              <a:rPr lang="pt-BR" sz="1400" dirty="0"/>
              <a:t>VI - receber presente de quem tenha interesse em decisão do agente público ou de colegiado do qual este participe fora dos limites e condições estabelecidos em regulamento;</a:t>
            </a:r>
          </a:p>
          <a:p>
            <a:pPr lvl="0" algn="ctr">
              <a:defRPr/>
            </a:pPr>
            <a:r>
              <a:rPr lang="pt-BR" sz="1400" dirty="0"/>
              <a:t>Parágrafo único. As situações que configuram conflito de interesses estabelecidas neste artigo aplicam-se aos ocupantes dos cargos ou empregos mencionados no art. 2º ainda que em gozo de licença ou em período de afastamento.</a:t>
            </a:r>
            <a:endParaRPr lang="pt-BR" sz="1400" dirty="0">
              <a:solidFill>
                <a:prstClr val="white"/>
              </a:solidFill>
              <a:latin typeface="Calibri Light" panose="020F0302020204030204"/>
            </a:endParaRPr>
          </a:p>
        </p:txBody>
      </p:sp>
      <p:sp>
        <p:nvSpPr>
          <p:cNvPr id="14" name="Retângulo: Cantos Diagonais Arredondados 27">
            <a:extLst>
              <a:ext uri="{FF2B5EF4-FFF2-40B4-BE49-F238E27FC236}">
                <a16:creationId xmlns:a16="http://schemas.microsoft.com/office/drawing/2014/main" id="{E711B84C-6540-D34A-B32C-E2B091A6A476}"/>
              </a:ext>
            </a:extLst>
          </p:cNvPr>
          <p:cNvSpPr/>
          <p:nvPr/>
        </p:nvSpPr>
        <p:spPr>
          <a:xfrm>
            <a:off x="966089" y="1337327"/>
            <a:ext cx="10118678" cy="1919058"/>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dirty="0">
                <a:solidFill>
                  <a:schemeClr val="bg2">
                    <a:lumMod val="25000"/>
                  </a:schemeClr>
                </a:solidFill>
              </a:rPr>
              <a:t>O conflito de interesses se caracteriza pelo </a:t>
            </a:r>
            <a:r>
              <a:rPr lang="pt-BR" b="1" dirty="0">
                <a:solidFill>
                  <a:schemeClr val="bg2">
                    <a:lumMod val="25000"/>
                  </a:schemeClr>
                </a:solidFill>
              </a:rPr>
              <a:t>confronto</a:t>
            </a:r>
            <a:r>
              <a:rPr lang="pt-BR" dirty="0">
                <a:solidFill>
                  <a:schemeClr val="bg2">
                    <a:lumMod val="25000"/>
                  </a:schemeClr>
                </a:solidFill>
              </a:rPr>
              <a:t> </a:t>
            </a:r>
            <a:r>
              <a:rPr lang="pt-BR" b="1" dirty="0">
                <a:solidFill>
                  <a:schemeClr val="bg2">
                    <a:lumMod val="25000"/>
                  </a:schemeClr>
                </a:solidFill>
              </a:rPr>
              <a:t>entre interesse público e o privado </a:t>
            </a:r>
            <a:r>
              <a:rPr lang="pt-BR" dirty="0">
                <a:solidFill>
                  <a:schemeClr val="bg2">
                    <a:lumMod val="25000"/>
                  </a:schemeClr>
                </a:solidFill>
              </a:rPr>
              <a:t>que pode resultar em prejuízo do interesse coletivo ou influenciar de maneira imprópria o desempenho da função pública.</a:t>
            </a:r>
            <a:br>
              <a:rPr lang="pt-BR" dirty="0">
                <a:solidFill>
                  <a:schemeClr val="bg2">
                    <a:lumMod val="25000"/>
                  </a:schemeClr>
                </a:solidFill>
              </a:rPr>
            </a:br>
            <a:endParaRPr lang="pt-BR" dirty="0">
              <a:solidFill>
                <a:schemeClr val="bg2">
                  <a:lumMod val="25000"/>
                </a:schemeClr>
              </a:solidFill>
            </a:endParaRPr>
          </a:p>
          <a:p>
            <a:r>
              <a:rPr lang="pt-BR" dirty="0">
                <a:solidFill>
                  <a:schemeClr val="bg2">
                    <a:lumMod val="25000"/>
                  </a:schemeClr>
                </a:solidFill>
              </a:rPr>
              <a:t>A configuração do conflito de interesses </a:t>
            </a:r>
            <a:r>
              <a:rPr lang="pt-BR" b="1" dirty="0">
                <a:solidFill>
                  <a:schemeClr val="bg2">
                    <a:lumMod val="25000"/>
                  </a:schemeClr>
                </a:solidFill>
              </a:rPr>
              <a:t>independe da existência de lesão ao patrimônio público</a:t>
            </a:r>
            <a:r>
              <a:rPr lang="pt-BR" dirty="0">
                <a:solidFill>
                  <a:schemeClr val="bg2">
                    <a:lumMod val="25000"/>
                  </a:schemeClr>
                </a:solidFill>
              </a:rPr>
              <a:t>, bem como do recebimento de qualquer vantagem ou ganho pelo agente público ou por terceiro. </a:t>
            </a:r>
            <a:endParaRPr kumimoji="0" lang="pt-BR" b="0" i="0" u="none" strike="noStrike" kern="1200" cap="none" spc="0" normalizeH="0" baseline="0" noProof="0" dirty="0">
              <a:ln>
                <a:noFill/>
              </a:ln>
              <a:solidFill>
                <a:schemeClr val="bg2">
                  <a:lumMod val="25000"/>
                </a:schemeClr>
              </a:solidFill>
              <a:effectLst/>
              <a:uLnTx/>
              <a:uFillTx/>
              <a:latin typeface="Calibri Light" panose="020F0302020204030204"/>
            </a:endParaRPr>
          </a:p>
        </p:txBody>
      </p:sp>
      <p:cxnSp>
        <p:nvCxnSpPr>
          <p:cNvPr id="15" name="Conector reto 6">
            <a:extLst>
              <a:ext uri="{FF2B5EF4-FFF2-40B4-BE49-F238E27FC236}">
                <a16:creationId xmlns:a16="http://schemas.microsoft.com/office/drawing/2014/main" id="{E159AAEC-ED8C-2548-AD83-9FBFBCF3706D}"/>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6" name="CaixaDeTexto 15">
            <a:extLst>
              <a:ext uri="{FF2B5EF4-FFF2-40B4-BE49-F238E27FC236}">
                <a16:creationId xmlns:a16="http://schemas.microsoft.com/office/drawing/2014/main" id="{2C6EFB48-18DF-7648-BD86-DF8D2E2A2F9F}"/>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Entendendo</a:t>
            </a:r>
            <a:r>
              <a:rPr lang="pt-BR" sz="4200" b="1" dirty="0">
                <a:solidFill>
                  <a:schemeClr val="bg2">
                    <a:lumMod val="25000"/>
                  </a:schemeClr>
                </a:solidFill>
                <a:latin typeface="Calibri" panose="020F0502020204030204" pitchFamily="34" charset="0"/>
                <a:cs typeface="Calibri" panose="020F0502020204030204" pitchFamily="34" charset="0"/>
              </a:rPr>
              <a:t> o conflito de interesses </a:t>
            </a:r>
          </a:p>
        </p:txBody>
      </p:sp>
    </p:spTree>
    <p:extLst>
      <p:ext uri="{BB962C8B-B14F-4D97-AF65-F5344CB8AC3E}">
        <p14:creationId xmlns:p14="http://schemas.microsoft.com/office/powerpoint/2010/main" val="216178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66081" y="1270079"/>
            <a:ext cx="10044041" cy="2048050"/>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bg2">
                    <a:lumMod val="25000"/>
                  </a:schemeClr>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bg2">
                    <a:lumMod val="25000"/>
                  </a:schemeClr>
                </a:solidFill>
              </a:rPr>
            </a:br>
            <a:endParaRPr lang="pt-BR" sz="2000" dirty="0">
              <a:solidFill>
                <a:schemeClr val="bg2">
                  <a:lumMod val="25000"/>
                </a:schemeClr>
              </a:solidFill>
            </a:endParaRPr>
          </a:p>
          <a:p>
            <a:r>
              <a:rPr lang="pt-BR" dirty="0">
                <a:solidFill>
                  <a:schemeClr val="bg2">
                    <a:lumMod val="25000"/>
                  </a:schemeClr>
                </a:solidFill>
              </a:rPr>
              <a:t>Vamos falar de Ética?</a:t>
            </a:r>
            <a:endParaRPr kumimoji="0" lang="pt-BR" sz="2000" b="0" i="0" u="none" strike="noStrike" kern="1200" cap="none" spc="0" normalizeH="0" baseline="0" noProof="0" dirty="0">
              <a:ln>
                <a:noFill/>
              </a:ln>
              <a:solidFill>
                <a:schemeClr val="bg2">
                  <a:lumMod val="25000"/>
                </a:schemeClr>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401497"/>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chemeClr val="bg2">
                    <a:lumMod val="25000"/>
                  </a:schemeClr>
                </a:solidFill>
                <a:latin typeface="Calibri Light" panose="020F0302020204030204"/>
              </a:rPr>
              <a:t>TEMA DO DIA: </a:t>
            </a:r>
            <a:r>
              <a:rPr lang="pt-BR" sz="2400" b="1" dirty="0">
                <a:solidFill>
                  <a:schemeClr val="accent1">
                    <a:lumMod val="50000"/>
                  </a:schemeClr>
                </a:solidFill>
                <a:latin typeface="Calibri Light" panose="020F0302020204030204"/>
              </a:rPr>
              <a:t>WhatsApp </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301756"/>
            <a:ext cx="8964677" cy="855320"/>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defRPr/>
            </a:pPr>
            <a:r>
              <a:rPr lang="pt-BR" sz="1400" dirty="0"/>
              <a:t>Se você pensa em gerir sua equipe com apoio de grupo de WhatsApp, lembre-se que não se pode exigir que o servidor tenha uma conta no aplicativo ou use seu aparelho pessoal para esse fim. Converse, conquiste e respeite os limites e restrições pessoais.</a:t>
            </a:r>
            <a:endParaRPr lang="pt-BR" sz="105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592868" y="5913342"/>
            <a:ext cx="8964674" cy="601688"/>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kumimoji="0" lang="pt-BR" sz="1400" b="0" i="0" u="none" strike="noStrike" kern="1200" cap="none" spc="0" normalizeH="0" baseline="0" noProof="0" dirty="0">
                <a:ln>
                  <a:noFill/>
                </a:ln>
                <a:solidFill>
                  <a:prstClr val="white"/>
                </a:solidFill>
                <a:effectLst/>
                <a:uLnTx/>
                <a:uFillTx/>
                <a:latin typeface="Calibri Light" panose="020F0302020204030204"/>
                <a:ea typeface="+mn-ea"/>
                <a:cs typeface="+mn-cs"/>
              </a:rPr>
              <a:t>Os grupos utilizados para assuntos de trabalho devem manter o foco nos temas acordados, evitando questões alheias ao objeto de trabalho, de forma a evitar conflitos de ordem pessoal, por divergências políticas, religiosas ou quaisquer outras.</a:t>
            </a:r>
            <a:endParaRPr kumimoji="0" lang="pt-BR" sz="10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5241678"/>
            <a:ext cx="8971298" cy="584775"/>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defRPr/>
            </a:pPr>
            <a:r>
              <a:rPr lang="pt-BR" sz="1400" dirty="0">
                <a:solidFill>
                  <a:prstClr val="white"/>
                </a:solidFill>
                <a:latin typeface="Calibri Light" panose="020F0302020204030204"/>
              </a:rPr>
              <a:t>Lembre-se de acordar com sua equipe o horário de “funcionamento” do grupo. Deixe explícito que mensagens trocadas fora do horário de trabalho não devem gerar expectativa de resposta. </a:t>
            </a:r>
          </a:p>
        </p:txBody>
      </p:sp>
      <p:sp>
        <p:nvSpPr>
          <p:cNvPr id="14" name="CaixaDeTexto 13">
            <a:extLst>
              <a:ext uri="{FF2B5EF4-FFF2-40B4-BE49-F238E27FC236}">
                <a16:creationId xmlns:a16="http://schemas.microsoft.com/office/drawing/2014/main" id="{33552D52-C4BA-6A4E-A016-E2A83D7F549F}"/>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95472293-16E8-3E4E-BBB9-2366B709BF1B}"/>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7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84172" y="1281242"/>
            <a:ext cx="9894744" cy="1909726"/>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tx1"/>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tx1"/>
                </a:solidFill>
              </a:rPr>
            </a:br>
            <a:endParaRPr lang="pt-BR" sz="2000" dirty="0">
              <a:solidFill>
                <a:schemeClr val="tx1"/>
              </a:solidFill>
            </a:endParaRPr>
          </a:p>
          <a:p>
            <a:r>
              <a:rPr lang="pt-BR" dirty="0">
                <a:solidFill>
                  <a:schemeClr val="tx1"/>
                </a:solidFill>
              </a:rPr>
              <a:t>Vamos falar de Ética?</a:t>
            </a:r>
            <a:endParaRPr kumimoji="0" lang="pt-BR" sz="2000" b="0" i="0" u="none" strike="noStrike" kern="1200" cap="none" spc="0" normalizeH="0" baseline="0" noProof="0" dirty="0">
              <a:ln>
                <a:noFill/>
              </a:ln>
              <a:solidFill>
                <a:schemeClr val="tx1"/>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285592"/>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rgbClr val="282B28"/>
                </a:solidFill>
                <a:latin typeface="Calibri Light" panose="020F0302020204030204"/>
              </a:rPr>
              <a:t>TEMA DO DIA: </a:t>
            </a:r>
            <a:r>
              <a:rPr lang="pt-BR" sz="2400" b="1" dirty="0">
                <a:solidFill>
                  <a:schemeClr val="accent1">
                    <a:lumMod val="50000"/>
                  </a:schemeClr>
                </a:solidFill>
                <a:latin typeface="Calibri Light" panose="020F0302020204030204"/>
              </a:rPr>
              <a:t>Princípios e Valores</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185851"/>
            <a:ext cx="8964677" cy="855320"/>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Independentemente daquilo que acreditamos no trato de nossas questões privadas, a Administração Pública exige que assumamos postura IMPESSOAL no trabalho. Isto é, o tratamento isonômico e não discriminatório dos administrados deve prevalecer  sempre!</a:t>
            </a:r>
            <a:endParaRPr lang="pt-BR" sz="140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592869" y="5797437"/>
            <a:ext cx="8964674" cy="601688"/>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NÃO SÃO TOLERADAS DISTINÇÕES em razão de nacionalidade, sexo e orientação sexual, raça e etnia, origem social, religião, orientação política, idade e deficiência física.</a:t>
            </a:r>
            <a:endParaRPr kumimoji="0" lang="pt-BR" sz="14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5125773"/>
            <a:ext cx="8971298" cy="584775"/>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Colocar o INTERESSE PÚBLICO em primeiro lugar significa dar prioridade absoluta às cidadãs e aos cidadãos em qualquer tomada de decisão ou atividade realizada por servidores.</a:t>
            </a:r>
            <a:endParaRPr lang="pt-BR" sz="1100" dirty="0">
              <a:solidFill>
                <a:prstClr val="white"/>
              </a:solidFill>
              <a:latin typeface="Calibri Light" panose="020F0302020204030204"/>
            </a:endParaRPr>
          </a:p>
        </p:txBody>
      </p:sp>
      <p:sp>
        <p:nvSpPr>
          <p:cNvPr id="14" name="CaixaDeTexto 13">
            <a:extLst>
              <a:ext uri="{FF2B5EF4-FFF2-40B4-BE49-F238E27FC236}">
                <a16:creationId xmlns:a16="http://schemas.microsoft.com/office/drawing/2014/main" id="{9C453E60-30BB-FC4F-AD40-D12FE9C0ECE7}"/>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2E91C900-3390-AC4F-905D-4B4EC357FC2E}"/>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99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84172" y="1262682"/>
            <a:ext cx="9866752" cy="1980802"/>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tx1"/>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tx1"/>
                </a:solidFill>
              </a:rPr>
            </a:br>
            <a:endParaRPr lang="pt-BR" sz="2000" dirty="0">
              <a:solidFill>
                <a:schemeClr val="tx1"/>
              </a:solidFill>
            </a:endParaRPr>
          </a:p>
          <a:p>
            <a:r>
              <a:rPr lang="pt-BR" dirty="0">
                <a:solidFill>
                  <a:schemeClr val="tx1"/>
                </a:solidFill>
              </a:rPr>
              <a:t>Vamos falar de Ética?</a:t>
            </a:r>
            <a:endParaRPr kumimoji="0" lang="pt-BR" sz="2000" b="0" i="0" u="none" strike="noStrike" kern="1200" cap="none" spc="0" normalizeH="0" baseline="0" noProof="0" dirty="0">
              <a:ln>
                <a:noFill/>
              </a:ln>
              <a:solidFill>
                <a:schemeClr val="tx1"/>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391676"/>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rgbClr val="282B28"/>
                </a:solidFill>
                <a:latin typeface="Calibri Light" panose="020F0302020204030204"/>
              </a:rPr>
              <a:t>TEMA DO DIA: </a:t>
            </a:r>
            <a:r>
              <a:rPr lang="pt-BR" sz="2400" b="1" dirty="0">
                <a:solidFill>
                  <a:schemeClr val="accent1">
                    <a:lumMod val="50000"/>
                  </a:schemeClr>
                </a:solidFill>
                <a:latin typeface="Calibri Light" panose="020F0302020204030204"/>
              </a:rPr>
              <a:t>Assédio Sexual</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263942"/>
            <a:ext cx="8964677" cy="855320"/>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600" dirty="0"/>
              <a:t>O assédio sexual pode ser considerado como todo tipo de ação, gesto, palavra ou comportamento que cause constrangimento para obter vantagem ou favorecimento sexual, independendo, inclusive, da</a:t>
            </a:r>
          </a:p>
          <a:p>
            <a:r>
              <a:rPr lang="pt-BR" sz="1600" dirty="0"/>
              <a:t>existência de hierarquia entre agressor e vítima</a:t>
            </a:r>
            <a:endParaRPr lang="pt-BR" sz="120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592869" y="5875528"/>
            <a:ext cx="8964674" cy="601688"/>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A Administração não deve tolerar assédio sexual ou moral, sendo de extrema importância facilitar e divulgar canais de denúncia e proteção das vítimas .</a:t>
            </a:r>
            <a:endParaRPr kumimoji="0" lang="pt-BR" sz="14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5203864"/>
            <a:ext cx="8971298" cy="584775"/>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O servidor público deve estar atento para prevenir e combater esse tipo de conduta.</a:t>
            </a:r>
            <a:endParaRPr lang="pt-BR" sz="1100" dirty="0">
              <a:solidFill>
                <a:prstClr val="white"/>
              </a:solidFill>
              <a:latin typeface="Calibri Light" panose="020F0302020204030204"/>
            </a:endParaRPr>
          </a:p>
        </p:txBody>
      </p:sp>
      <p:sp>
        <p:nvSpPr>
          <p:cNvPr id="14" name="CaixaDeTexto 13">
            <a:extLst>
              <a:ext uri="{FF2B5EF4-FFF2-40B4-BE49-F238E27FC236}">
                <a16:creationId xmlns:a16="http://schemas.microsoft.com/office/drawing/2014/main" id="{21CC8695-BBCD-2640-83E6-99B6D1CEAB0F}"/>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C21443BB-E8E4-8B4E-B74A-14B0C9CF5586}"/>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100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84172" y="1244021"/>
            <a:ext cx="9913405" cy="1919058"/>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tx1"/>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tx1"/>
                </a:solidFill>
              </a:rPr>
            </a:br>
            <a:endParaRPr lang="pt-BR" sz="2000" dirty="0">
              <a:solidFill>
                <a:schemeClr val="tx1"/>
              </a:solidFill>
            </a:endParaRPr>
          </a:p>
          <a:p>
            <a:r>
              <a:rPr lang="pt-BR" dirty="0">
                <a:solidFill>
                  <a:schemeClr val="tx1"/>
                </a:solidFill>
              </a:rPr>
              <a:t>Vamos falar de Ética?</a:t>
            </a:r>
            <a:endParaRPr kumimoji="0" lang="pt-BR" sz="2000" b="0" i="0" u="none" strike="noStrike" kern="1200" cap="none" spc="0" normalizeH="0" baseline="0" noProof="0" dirty="0">
              <a:ln>
                <a:noFill/>
              </a:ln>
              <a:solidFill>
                <a:schemeClr val="tx1"/>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313481"/>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rgbClr val="282B28"/>
                </a:solidFill>
                <a:latin typeface="Calibri Light" panose="020F0302020204030204"/>
              </a:rPr>
              <a:t>TEMA DO DIA: </a:t>
            </a:r>
            <a:r>
              <a:rPr lang="pt-BR" sz="2400" b="1" dirty="0">
                <a:solidFill>
                  <a:schemeClr val="accent1">
                    <a:lumMod val="50000"/>
                  </a:schemeClr>
                </a:solidFill>
                <a:latin typeface="Calibri Light" panose="020F0302020204030204"/>
              </a:rPr>
              <a:t>Assédio Moral</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213740"/>
            <a:ext cx="8964677" cy="762881"/>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O assédio moral envolve toda conduta abusiva e intencional, sistemática e repetida, que se manifesta por comportamentos de formas diversas, como atos, gestos, falas, mensagens escritas com a intenção de atingir a dignidade, a integridade física ou psíquica de uma pessoa.</a:t>
            </a:r>
            <a:endParaRPr lang="pt-BR" sz="1050" dirty="0">
              <a:solidFill>
                <a:prstClr val="white"/>
              </a:solidFill>
              <a:latin typeface="Calibri Light" panose="020F0302020204030204"/>
            </a:endParaRPr>
          </a:p>
        </p:txBody>
      </p:sp>
      <p:sp>
        <p:nvSpPr>
          <p:cNvPr id="31" name="Retângulo: Cantos Arredondados 30">
            <a:extLst>
              <a:ext uri="{FF2B5EF4-FFF2-40B4-BE49-F238E27FC236}">
                <a16:creationId xmlns:a16="http://schemas.microsoft.com/office/drawing/2014/main" id="{7D25CAA0-26D5-41EB-9BDC-9270D39D0A75}"/>
              </a:ext>
            </a:extLst>
          </p:cNvPr>
          <p:cNvSpPr/>
          <p:nvPr/>
        </p:nvSpPr>
        <p:spPr>
          <a:xfrm>
            <a:off x="1592869" y="5881312"/>
            <a:ext cx="8964674" cy="601688"/>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A Administração não deve tolerar assédio sexual ou moral, sendo de extrema importância facilitar e divulgar canais de denúncia e proteção das vítimas .</a:t>
            </a:r>
            <a:endParaRPr kumimoji="0" lang="pt-BR" sz="14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5055186"/>
            <a:ext cx="8971298" cy="727650"/>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O servidor público deve estar atento a manifestações por meio de intimidações, antagonismos, pressões</a:t>
            </a:r>
          </a:p>
          <a:p>
            <a:r>
              <a:rPr lang="pt-BR" sz="1400" dirty="0"/>
              <a:t>diversas, agressividade, recusa de diálogo, entre outros comportamentos inaceitáveis que podem gerar consequências graves para a saúde da pessoa que é atingida, para prevenir e combater esse tipo de conduta.</a:t>
            </a:r>
            <a:endParaRPr lang="pt-BR" sz="1400" dirty="0">
              <a:solidFill>
                <a:prstClr val="white"/>
              </a:solidFill>
              <a:latin typeface="Calibri Light" panose="020F0302020204030204"/>
            </a:endParaRPr>
          </a:p>
        </p:txBody>
      </p:sp>
      <p:sp>
        <p:nvSpPr>
          <p:cNvPr id="14" name="CaixaDeTexto 13">
            <a:extLst>
              <a:ext uri="{FF2B5EF4-FFF2-40B4-BE49-F238E27FC236}">
                <a16:creationId xmlns:a16="http://schemas.microsoft.com/office/drawing/2014/main" id="{7259BC60-09DC-4E49-B7B1-88BF2CCAFF87}"/>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4809EE6B-C816-5F43-A12A-C0117C48F0B3}"/>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41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84172" y="1244021"/>
            <a:ext cx="9913405" cy="1919058"/>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tx1"/>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tx1"/>
                </a:solidFill>
              </a:rPr>
            </a:br>
            <a:endParaRPr lang="pt-BR" sz="2000" dirty="0">
              <a:solidFill>
                <a:schemeClr val="tx1"/>
              </a:solidFill>
            </a:endParaRPr>
          </a:p>
          <a:p>
            <a:r>
              <a:rPr lang="pt-BR" dirty="0">
                <a:solidFill>
                  <a:schemeClr val="tx1"/>
                </a:solidFill>
              </a:rPr>
              <a:t>Vamos falar de Ética?</a:t>
            </a:r>
            <a:endParaRPr kumimoji="0" lang="pt-BR" sz="2000" b="0" i="0" u="none" strike="noStrike" kern="1200" cap="none" spc="0" normalizeH="0" baseline="0" noProof="0" dirty="0">
              <a:ln>
                <a:noFill/>
              </a:ln>
              <a:solidFill>
                <a:schemeClr val="tx1"/>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313481"/>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rgbClr val="282B28"/>
                </a:solidFill>
                <a:latin typeface="Calibri Light" panose="020F0302020204030204"/>
              </a:rPr>
              <a:t>TEMA DO DIA: </a:t>
            </a:r>
            <a:r>
              <a:rPr lang="pt-BR" sz="2400" b="1" dirty="0">
                <a:solidFill>
                  <a:schemeClr val="accent1">
                    <a:lumMod val="50000"/>
                  </a:schemeClr>
                </a:solidFill>
                <a:latin typeface="Calibri Light" panose="020F0302020204030204"/>
              </a:rPr>
              <a:t>Abuso de Posição ou Poder</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213741"/>
            <a:ext cx="8964677" cy="601688"/>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Refere-se a conduta contrária ao interesse público, valendo-se da sua condição para atender interesse privado, em benefício próprio ou de terceiro.</a:t>
            </a:r>
            <a:endParaRPr lang="pt-BR" sz="1050" dirty="0">
              <a:solidFill>
                <a:prstClr val="white"/>
              </a:solidFill>
              <a:latin typeface="Calibri Light" panose="020F0302020204030204"/>
            </a:endParaRP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4952807"/>
            <a:ext cx="8971298" cy="1361931"/>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solidFill>
                  <a:prstClr val="white"/>
                </a:solidFill>
              </a:rPr>
              <a:t>São formas de abuso de poder: </a:t>
            </a:r>
          </a:p>
          <a:p>
            <a:pPr marL="285750" indent="-285750">
              <a:buFont typeface="Arial" panose="020B0604020202020204" pitchFamily="34" charset="0"/>
              <a:buChar char="•"/>
            </a:pPr>
            <a:r>
              <a:rPr lang="pt-BR" sz="1400" dirty="0">
                <a:solidFill>
                  <a:prstClr val="white"/>
                </a:solidFill>
              </a:rPr>
              <a:t>Concessão de cargos ou vantagens em troca de apoio ou auxílio; </a:t>
            </a:r>
          </a:p>
          <a:p>
            <a:pPr marL="285750" indent="-285750">
              <a:buFont typeface="Arial" panose="020B0604020202020204" pitchFamily="34" charset="0"/>
              <a:buChar char="•"/>
            </a:pPr>
            <a:r>
              <a:rPr lang="pt-BR" sz="1400" dirty="0">
                <a:solidFill>
                  <a:prstClr val="white"/>
                </a:solidFill>
              </a:rPr>
              <a:t>Esquivar-se do cumprimento de obrigações; </a:t>
            </a:r>
          </a:p>
          <a:p>
            <a:pPr marL="285750" indent="-285750">
              <a:buFont typeface="Arial" panose="020B0604020202020204" pitchFamily="34" charset="0"/>
              <a:buChar char="•"/>
            </a:pPr>
            <a:r>
              <a:rPr lang="pt-BR" sz="1400" dirty="0">
                <a:solidFill>
                  <a:prstClr val="white"/>
                </a:solidFill>
              </a:rPr>
              <a:t>Falsificação de informação para interesses privados; e </a:t>
            </a:r>
          </a:p>
          <a:p>
            <a:pPr marL="285750" indent="-285750">
              <a:buFont typeface="Arial" panose="020B0604020202020204" pitchFamily="34" charset="0"/>
              <a:buChar char="•"/>
            </a:pPr>
            <a:r>
              <a:rPr lang="pt-BR" sz="1400" dirty="0">
                <a:solidFill>
                  <a:prstClr val="white"/>
                </a:solidFill>
              </a:rPr>
              <a:t>outras formas de favorecimento – a outros ou a si mesmo.</a:t>
            </a:r>
          </a:p>
        </p:txBody>
      </p:sp>
      <p:sp>
        <p:nvSpPr>
          <p:cNvPr id="14" name="CaixaDeTexto 13">
            <a:extLst>
              <a:ext uri="{FF2B5EF4-FFF2-40B4-BE49-F238E27FC236}">
                <a16:creationId xmlns:a16="http://schemas.microsoft.com/office/drawing/2014/main" id="{7259BC60-09DC-4E49-B7B1-88BF2CCAFF87}"/>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4809EE6B-C816-5F43-A12A-C0117C48F0B3}"/>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843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ângulo: Cantos Diagonais Arredondados 27">
            <a:extLst>
              <a:ext uri="{FF2B5EF4-FFF2-40B4-BE49-F238E27FC236}">
                <a16:creationId xmlns:a16="http://schemas.microsoft.com/office/drawing/2014/main" id="{D1F8B930-B41F-4770-AF14-D2B54708F1DD}"/>
              </a:ext>
            </a:extLst>
          </p:cNvPr>
          <p:cNvSpPr/>
          <p:nvPr/>
        </p:nvSpPr>
        <p:spPr>
          <a:xfrm>
            <a:off x="984172" y="1244021"/>
            <a:ext cx="9913405" cy="1919058"/>
          </a:xfrm>
          <a:prstGeom prst="round2DiagRect">
            <a:avLst>
              <a:gd name="adj1" fmla="val 50000"/>
              <a:gd name="adj2" fmla="val 0"/>
            </a:avLst>
          </a:prstGeom>
          <a:solidFill>
            <a:schemeClr val="accent3">
              <a:lumMod val="20000"/>
              <a:lumOff val="80000"/>
              <a:alpha val="8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2000" dirty="0">
                <a:solidFill>
                  <a:schemeClr val="tx1"/>
                </a:solidFill>
              </a:rPr>
              <a:t>Solucionar questões éticas exige reflexão e discussão sobre um tema que frequentemente gera dúvidas. Essas situações dificilmente poderão ser resumidas e tratadas em previsões legais ou normas. Por isso, é necessário haver uma abordagem casuística ao tratar do tema nas organizações.</a:t>
            </a:r>
            <a:br>
              <a:rPr lang="pt-BR" sz="2000" dirty="0">
                <a:solidFill>
                  <a:schemeClr val="tx1"/>
                </a:solidFill>
              </a:rPr>
            </a:br>
            <a:endParaRPr lang="pt-BR" sz="2000" dirty="0">
              <a:solidFill>
                <a:schemeClr val="tx1"/>
              </a:solidFill>
            </a:endParaRPr>
          </a:p>
          <a:p>
            <a:r>
              <a:rPr lang="pt-BR" dirty="0">
                <a:solidFill>
                  <a:schemeClr val="tx1"/>
                </a:solidFill>
              </a:rPr>
              <a:t>Vamos falar de Ética?</a:t>
            </a:r>
            <a:endParaRPr kumimoji="0" lang="pt-BR" sz="2000" b="0" i="0" u="none" strike="noStrike" kern="1200" cap="none" spc="0" normalizeH="0" baseline="0" noProof="0" dirty="0">
              <a:ln>
                <a:noFill/>
              </a:ln>
              <a:solidFill>
                <a:schemeClr val="tx1"/>
              </a:solidFill>
              <a:effectLst/>
              <a:uLnTx/>
              <a:uFillTx/>
              <a:latin typeface="Calibri Light" panose="020F0302020204030204"/>
            </a:endParaRPr>
          </a:p>
        </p:txBody>
      </p:sp>
      <p:sp>
        <p:nvSpPr>
          <p:cNvPr id="29" name="Retângulo: Cantos Arredondados 28">
            <a:extLst>
              <a:ext uri="{FF2B5EF4-FFF2-40B4-BE49-F238E27FC236}">
                <a16:creationId xmlns:a16="http://schemas.microsoft.com/office/drawing/2014/main" id="{8DEDEEDE-CA68-45FE-9A20-952B65ADB86D}"/>
              </a:ext>
            </a:extLst>
          </p:cNvPr>
          <p:cNvSpPr/>
          <p:nvPr/>
        </p:nvSpPr>
        <p:spPr>
          <a:xfrm>
            <a:off x="984172" y="3313481"/>
            <a:ext cx="9573377" cy="762881"/>
          </a:xfrm>
          <a:prstGeom prst="round2DiagRect">
            <a:avLst/>
          </a:prstGeom>
          <a:solidFill>
            <a:srgbClr val="83BCA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defRPr/>
            </a:pPr>
            <a:r>
              <a:rPr lang="pt-BR" b="1" dirty="0">
                <a:solidFill>
                  <a:srgbClr val="282B28"/>
                </a:solidFill>
                <a:latin typeface="Calibri Light" panose="020F0302020204030204"/>
              </a:rPr>
              <a:t>TEMA DO DIA: </a:t>
            </a:r>
            <a:r>
              <a:rPr lang="pt-BR" sz="2400" b="1" dirty="0">
                <a:solidFill>
                  <a:schemeClr val="accent1">
                    <a:lumMod val="50000"/>
                  </a:schemeClr>
                </a:solidFill>
                <a:latin typeface="Calibri Light" panose="020F0302020204030204"/>
              </a:rPr>
              <a:t>Nepotismo</a:t>
            </a:r>
            <a:endParaRPr kumimoji="0" lang="pt-BR" b="1" i="0" u="none" strike="noStrike" kern="1200" cap="none" spc="0" normalizeH="0" baseline="0" noProof="0" dirty="0">
              <a:ln>
                <a:noFill/>
              </a:ln>
              <a:solidFill>
                <a:schemeClr val="accent1">
                  <a:lumMod val="50000"/>
                </a:schemeClr>
              </a:solidFill>
              <a:effectLst/>
              <a:uLnTx/>
              <a:uFillTx/>
              <a:latin typeface="Calibri Light" panose="020F0302020204030204"/>
            </a:endParaRPr>
          </a:p>
        </p:txBody>
      </p:sp>
      <p:sp>
        <p:nvSpPr>
          <p:cNvPr id="30" name="Retângulo: Cantos Arredondados 29">
            <a:extLst>
              <a:ext uri="{FF2B5EF4-FFF2-40B4-BE49-F238E27FC236}">
                <a16:creationId xmlns:a16="http://schemas.microsoft.com/office/drawing/2014/main" id="{7D1AD99B-FA39-474C-9C6C-9E073F2403AF}"/>
              </a:ext>
            </a:extLst>
          </p:cNvPr>
          <p:cNvSpPr/>
          <p:nvPr/>
        </p:nvSpPr>
        <p:spPr>
          <a:xfrm>
            <a:off x="1592868" y="4213740"/>
            <a:ext cx="8964677" cy="762881"/>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t>É a prática pela qual um agente público usa de sua posição de poder para nomear, contratar ou favorecer um ou mais parentes, sejam por vínculo da consanguinidade ou da afinidade, em violação às garantias constitucionais de impessoalidade administrativa.</a:t>
            </a:r>
          </a:p>
        </p:txBody>
      </p:sp>
      <p:sp>
        <p:nvSpPr>
          <p:cNvPr id="12" name="Retângulo: Cantos Arredondados 11">
            <a:extLst>
              <a:ext uri="{FF2B5EF4-FFF2-40B4-BE49-F238E27FC236}">
                <a16:creationId xmlns:a16="http://schemas.microsoft.com/office/drawing/2014/main" id="{D82F83EC-7589-45D1-8143-B103B99180BA}"/>
              </a:ext>
            </a:extLst>
          </p:cNvPr>
          <p:cNvSpPr/>
          <p:nvPr/>
        </p:nvSpPr>
        <p:spPr>
          <a:xfrm>
            <a:off x="1586245" y="5113999"/>
            <a:ext cx="8971298" cy="1200739"/>
          </a:xfrm>
          <a:prstGeom prst="round2DiagRect">
            <a:avLst/>
          </a:prstGeom>
          <a:solidFill>
            <a:srgbClr val="559D8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pt-BR" sz="1400" dirty="0">
                <a:solidFill>
                  <a:prstClr val="white"/>
                </a:solidFill>
              </a:rPr>
              <a:t>As principais situações de Nepotismo se enquadram como: </a:t>
            </a:r>
          </a:p>
          <a:p>
            <a:pPr marL="285750" indent="-285750">
              <a:buFont typeface="Arial" panose="020B0604020202020204" pitchFamily="34" charset="0"/>
              <a:buChar char="•"/>
            </a:pPr>
            <a:r>
              <a:rPr lang="pt-BR" sz="1400" dirty="0">
                <a:solidFill>
                  <a:prstClr val="white"/>
                </a:solidFill>
              </a:rPr>
              <a:t>Contratação de familiar para cargo em comissão e função de confiança;</a:t>
            </a:r>
          </a:p>
          <a:p>
            <a:pPr marL="285750" indent="-285750">
              <a:buFont typeface="Arial" panose="020B0604020202020204" pitchFamily="34" charset="0"/>
              <a:buChar char="•"/>
            </a:pPr>
            <a:r>
              <a:rPr lang="pt-BR" sz="1400" dirty="0">
                <a:solidFill>
                  <a:prstClr val="white"/>
                </a:solidFill>
              </a:rPr>
              <a:t>Contratação de pessoa jurídica de familiar por agente público responsável por licitação; e</a:t>
            </a:r>
          </a:p>
          <a:p>
            <a:pPr marL="285750" indent="-285750">
              <a:buFont typeface="Arial" panose="020B0604020202020204" pitchFamily="34" charset="0"/>
              <a:buChar char="•"/>
            </a:pPr>
            <a:r>
              <a:rPr lang="pt-BR" sz="1400" dirty="0">
                <a:solidFill>
                  <a:prstClr val="white"/>
                </a:solidFill>
              </a:rPr>
              <a:t>Nomeação de familiar para vaga de atendimento a necessidade temporária de excepcional interesse público</a:t>
            </a:r>
          </a:p>
        </p:txBody>
      </p:sp>
      <p:sp>
        <p:nvSpPr>
          <p:cNvPr id="14" name="CaixaDeTexto 13">
            <a:extLst>
              <a:ext uri="{FF2B5EF4-FFF2-40B4-BE49-F238E27FC236}">
                <a16:creationId xmlns:a16="http://schemas.microsoft.com/office/drawing/2014/main" id="{7259BC60-09DC-4E49-B7B1-88BF2CCAFF87}"/>
              </a:ext>
            </a:extLst>
          </p:cNvPr>
          <p:cNvSpPr txBox="1"/>
          <p:nvPr/>
        </p:nvSpPr>
        <p:spPr>
          <a:xfrm>
            <a:off x="984172" y="254327"/>
            <a:ext cx="9561115" cy="769441"/>
          </a:xfrm>
          <a:prstGeom prst="rect">
            <a:avLst/>
          </a:prstGeom>
          <a:noFill/>
        </p:spPr>
        <p:txBody>
          <a:bodyPr wrap="square" rtlCol="0">
            <a:spAutoFit/>
          </a:bodyPr>
          <a:lstStyle/>
          <a:p>
            <a:r>
              <a:rPr lang="pt-BR" sz="4400" b="1" dirty="0">
                <a:solidFill>
                  <a:schemeClr val="bg2">
                    <a:lumMod val="25000"/>
                  </a:schemeClr>
                </a:solidFill>
                <a:latin typeface="Calibri" panose="020F0502020204030204" pitchFamily="34" charset="0"/>
                <a:cs typeface="Calibri" panose="020F0502020204030204" pitchFamily="34" charset="0"/>
              </a:rPr>
              <a:t>Conduta Ética</a:t>
            </a:r>
            <a:endParaRPr lang="pt-BR" sz="4200" b="1" dirty="0">
              <a:solidFill>
                <a:schemeClr val="bg2">
                  <a:lumMod val="25000"/>
                </a:schemeClr>
              </a:solidFill>
              <a:latin typeface="Calibri" panose="020F0502020204030204" pitchFamily="34" charset="0"/>
              <a:cs typeface="Calibri" panose="020F0502020204030204" pitchFamily="34" charset="0"/>
            </a:endParaRPr>
          </a:p>
        </p:txBody>
      </p:sp>
      <p:cxnSp>
        <p:nvCxnSpPr>
          <p:cNvPr id="15" name="Conector reto 6">
            <a:extLst>
              <a:ext uri="{FF2B5EF4-FFF2-40B4-BE49-F238E27FC236}">
                <a16:creationId xmlns:a16="http://schemas.microsoft.com/office/drawing/2014/main" id="{4809EE6B-C816-5F43-A12A-C0117C48F0B3}"/>
              </a:ext>
            </a:extLst>
          </p:cNvPr>
          <p:cNvCxnSpPr/>
          <p:nvPr/>
        </p:nvCxnSpPr>
        <p:spPr>
          <a:xfrm>
            <a:off x="1116281" y="1007267"/>
            <a:ext cx="9429007"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478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1108</TotalTime>
  <Words>1514</Words>
  <Application>Microsoft Macintosh PowerPoint</Application>
  <PresentationFormat>Widescreen</PresentationFormat>
  <Paragraphs>78</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prÊmio</dc:title>
  <dc:creator>Thailani Gabriel Tiezzi</dc:creator>
  <cp:lastModifiedBy>Lucianna Almeida</cp:lastModifiedBy>
  <cp:revision>120</cp:revision>
  <dcterms:created xsi:type="dcterms:W3CDTF">2019-07-01T18:47:07Z</dcterms:created>
  <dcterms:modified xsi:type="dcterms:W3CDTF">2021-01-28T19:16:51Z</dcterms:modified>
</cp:coreProperties>
</file>