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7"/>
  </p:notesMasterIdLst>
  <p:sldIdLst>
    <p:sldId id="2354" r:id="rId2"/>
    <p:sldId id="2356" r:id="rId3"/>
    <p:sldId id="2357" r:id="rId4"/>
    <p:sldId id="2358" r:id="rId5"/>
    <p:sldId id="2359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0" userDrawn="1">
          <p15:clr>
            <a:srgbClr val="A4A3A4"/>
          </p15:clr>
        </p15:guide>
        <p15:guide id="2" pos="23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6135"/>
    <a:srgbClr val="AD372B"/>
    <a:srgbClr val="BEB3A2"/>
    <a:srgbClr val="83BCA9"/>
    <a:srgbClr val="559D85"/>
    <a:srgbClr val="282B28"/>
    <a:srgbClr val="DDD7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54" autoAdjust="0"/>
    <p:restoredTop sz="93182" autoAdjust="0"/>
  </p:normalViewPr>
  <p:slideViewPr>
    <p:cSldViewPr snapToGrid="0">
      <p:cViewPr varScale="1">
        <p:scale>
          <a:sx n="119" d="100"/>
          <a:sy n="119" d="100"/>
        </p:scale>
        <p:origin x="1000" y="184"/>
      </p:cViewPr>
      <p:guideLst>
        <p:guide orient="horz" pos="1040"/>
        <p:guide pos="233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240F8-75CB-E346-92A4-4B5617ADF7C3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593B1-2300-BD44-B070-B3BF5882CA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2128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C593B1-2300-BD44-B070-B3BF5882CA6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6799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57624D-9D97-5747-8326-3703659DA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B1F3B8-34C3-6B48-A948-2BBD7A14B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86F00A-C21F-0645-A026-F7A52F235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391D-D2D7-A846-9079-429260B90591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1BC2BF-6691-0B41-832B-691DA8AB5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7A3405F-E8F7-7B41-BAD4-035406A20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51E9-FF5B-2346-9341-A47997E54C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514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31F872-47D9-8145-9AB1-78C19C688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B14454D-A8D5-DE49-9103-374A9DE44F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5600CBB-9033-D141-AE73-5DFE7730A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391D-D2D7-A846-9079-429260B90591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2E2887-446D-D246-9EA6-30E6FA079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7A55DF7-5EF9-3041-A1D1-A2D16E8A5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51E9-FF5B-2346-9341-A47997E54C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848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E8BAD64-A1F5-4644-A89D-F17DAA9472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685430E-3747-374D-856B-62E1FA03E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E05EF6-E7B1-3A44-9F00-D7F7255FC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391D-D2D7-A846-9079-429260B90591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212C146-72BC-D749-95B9-16B548A8D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92B2A6-2357-9E44-B0EB-F5F9FE776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51E9-FF5B-2346-9341-A47997E54C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9920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tipo, nome da empresa&#10;&#10;Descrição gerada automaticamente">
            <a:extLst>
              <a:ext uri="{FF2B5EF4-FFF2-40B4-BE49-F238E27FC236}">
                <a16:creationId xmlns:a16="http://schemas.microsoft.com/office/drawing/2014/main" id="{D65B5E82-2070-6B45-9ABD-9EAAC14DE8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1313" y="6449831"/>
            <a:ext cx="1769129" cy="38251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257F61A3-9006-B240-A86D-961EDB8F364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756" y="6611151"/>
            <a:ext cx="10230925" cy="243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03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A1003A-CF27-F84E-B67A-33F9808DA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387C02-2CEB-9D49-8AC0-58020DDCB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7F06CB-315C-154E-8E0B-B283DAF0A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391D-D2D7-A846-9079-429260B90591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C7DF9B-FC03-104A-B9E2-AD0D43006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17D186-2886-DF4A-B7BE-83E5DDB56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51E9-FF5B-2346-9341-A47997E54C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76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50AED8-E58C-C246-9F89-6E56E7440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48EC4EE-88DA-FE44-9E29-972C055CB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14FB5C-95CF-C544-A902-1A8C2DD65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391D-D2D7-A846-9079-429260B90591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48837F-F3D8-DD4E-A288-37C225F51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4ECC90-2512-B846-B9C6-2F593A3AA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51E9-FF5B-2346-9341-A47997E54C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7502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869428-023A-5D4F-A059-9FA283B9A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D026D1-8DB9-B345-83BB-DB4A37981A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9657A9D-D0EE-F249-8AA3-139EC03347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E3430A2-ACF6-6C40-A0F9-334583860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391D-D2D7-A846-9079-429260B90591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02BC06C-7BAC-BF42-8F99-B5486F5AA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6989F3-9F79-1243-9A08-2052AD22C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51E9-FF5B-2346-9341-A47997E54C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4429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8D26AB-E5B5-1C4A-B6F3-AF2173128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C91D1C8-B540-F041-B497-1BF137AC6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E9BD02B-9844-9B4A-973C-F032AC34C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0C57009-D625-5145-B048-B747B7EDBD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B25B8CB-A21B-BE4F-B91C-09F8F9BDDF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0770A56-2872-4B43-9B5C-34906DD55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391D-D2D7-A846-9079-429260B90591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5666BAE-2D05-2545-8CF7-D8B67B00A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EBF9916-C059-F042-9C16-34F30EA8D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51E9-FF5B-2346-9341-A47997E54C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625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55B795-2C43-1D4F-B1C5-D681FF8F0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2CCD0D3-A528-4441-A1F3-E3BB7BBB9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391D-D2D7-A846-9079-429260B90591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BF17856-1538-504C-831B-3DB2FE83C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6515012-1A9A-CF43-ACBB-8664ECC7B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51E9-FF5B-2346-9341-A47997E54C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295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95E0E55-E53D-3E42-BDF5-488576D50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391D-D2D7-A846-9079-429260B90591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D825E10-7824-924B-A243-AF669A0FE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DF06786-3D91-704E-A84A-61DCEC2F0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51E9-FF5B-2346-9341-A47997E54C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38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ACF0E1-4C5E-FD42-AFAD-B20061406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B3B8F0-96F1-564C-834A-8347C795E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F0DDA1E-E3F8-7D4E-9139-7CD6015A2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7B70386-D3E0-CF49-B5EC-07128DB67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391D-D2D7-A846-9079-429260B90591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D516596-D73A-CF4D-AA5D-F26170006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19E095E-ABC5-434B-8A98-1FE4852DE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51E9-FF5B-2346-9341-A47997E54C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0739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BA44AD-11FC-F24E-9D44-48CF13B3B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19E6D19-8CC0-C947-BEC3-F0AB2E0C86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9CC420B-32E5-F746-8BA8-DA7CF29ADD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78BE2DD-BD37-334D-A01E-83BE258C8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391D-D2D7-A846-9079-429260B90591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9B5A37A-7CF5-1541-BBED-ACE10A520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D3AF65-4CED-F045-BF8A-65917D878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351E9-FF5B-2346-9341-A47997E54C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437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D8589E6-2023-AB43-84E3-A34841541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C7FA8CE-801B-AF4F-AB08-B57CD1704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9458C7-B22D-B04B-80E9-75F5C458A5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F391D-D2D7-A846-9079-429260B90591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5F5944-5AD2-474B-A052-E2A50B8EEC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0B5D5E2-A2B5-054F-B8B0-4914FD0D3B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351E9-FF5B-2346-9341-A47997E54C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352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mec/pt-br/acesso-a-informacao/governanca-integridade-e-gestao-de-risco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gov.br/cgu/pt-br/centrais-de-conteudo/campanhas/integridade-publica/integridade-public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br/mec/pt-br/acesso-a-informacao/governanca-integridade-e-gestao-de-riscos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br/mec/pt-br/acesso-a-informacao/governanca-integridade-e-gestao-de-riscos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cgu/pt-br/centrais-de-conteudo/publicacoes/integridade/arquivos/integridade-2018.pdf" TargetMode="External"/><Relationship Id="rId2" Type="http://schemas.openxmlformats.org/officeDocument/2006/relationships/hyperlink" Target="https://www.gov.br/mec/pt-br/acesso-a-informacao/governanca-integridade-e-gestao-de-riscos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cgu/pt-br/centrais-de-conteudo/publicacoes/integridade/arquivos/integridade-2018.pdf" TargetMode="External"/><Relationship Id="rId2" Type="http://schemas.openxmlformats.org/officeDocument/2006/relationships/hyperlink" Target="https://www.gov.br/mec/pt-br/acesso-a-informacao/governanca-integridade-e-gestao-de-riscos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: Cantos Diagonais Arredondados 27">
            <a:extLst>
              <a:ext uri="{FF2B5EF4-FFF2-40B4-BE49-F238E27FC236}">
                <a16:creationId xmlns:a16="http://schemas.microsoft.com/office/drawing/2014/main" id="{D1F8B930-B41F-4770-AF14-D2B54708F1DD}"/>
              </a:ext>
            </a:extLst>
          </p:cNvPr>
          <p:cNvSpPr/>
          <p:nvPr/>
        </p:nvSpPr>
        <p:spPr>
          <a:xfrm>
            <a:off x="966089" y="1337327"/>
            <a:ext cx="10118678" cy="1919058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3">
              <a:lumMod val="20000"/>
              <a:lumOff val="80000"/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dirty="0">
                <a:solidFill>
                  <a:schemeClr val="tx1"/>
                </a:solidFill>
              </a:rPr>
              <a:t>Deve ser entendida como o conjunto de arranjos institucionais que visam a fazer com que a Administração Pública não se desvie de seu objetivo principal: entregar os resultados esperados pela população de forma adequada, imparcial e eficiente. </a:t>
            </a:r>
          </a:p>
        </p:txBody>
      </p:sp>
      <p:sp>
        <p:nvSpPr>
          <p:cNvPr id="29" name="Retângulo: Cantos Arredondados 28">
            <a:extLst>
              <a:ext uri="{FF2B5EF4-FFF2-40B4-BE49-F238E27FC236}">
                <a16:creationId xmlns:a16="http://schemas.microsoft.com/office/drawing/2014/main" id="{8DEDEEDE-CA68-45FE-9A20-952B65ADB86D}"/>
              </a:ext>
            </a:extLst>
          </p:cNvPr>
          <p:cNvSpPr/>
          <p:nvPr/>
        </p:nvSpPr>
        <p:spPr>
          <a:xfrm>
            <a:off x="966089" y="3349037"/>
            <a:ext cx="9573377" cy="762881"/>
          </a:xfrm>
          <a:prstGeom prst="round2DiagRect">
            <a:avLst/>
          </a:prstGeom>
          <a:solidFill>
            <a:srgbClr val="83BCA9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defRPr/>
            </a:pPr>
            <a:r>
              <a:rPr lang="pt-BR" sz="1600" dirty="0">
                <a:solidFill>
                  <a:schemeClr val="bg2">
                    <a:lumMod val="25000"/>
                  </a:schemeClr>
                </a:solidFill>
              </a:rPr>
              <a:t>Governança, Integridade e Gestão de riscos do Ministério da Educação</a:t>
            </a:r>
          </a:p>
          <a:p>
            <a:pPr lvl="0">
              <a:defRPr/>
            </a:pPr>
            <a:r>
              <a:rPr lang="pt-BR" sz="1600" dirty="0">
                <a:solidFill>
                  <a:schemeClr val="bg2">
                    <a:lumMod val="25000"/>
                  </a:schemeClr>
                </a:solidFill>
              </a:rPr>
              <a:t>Link: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hlinkClick r:id="rId3"/>
              </a:rPr>
              <a:t>https://www.gov.br/mec/pt-br/acesso-a-informacao/governanca-integridade-e-gestao-de-riscos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</p:txBody>
      </p:sp>
      <p:sp>
        <p:nvSpPr>
          <p:cNvPr id="30" name="Retângulo: Cantos Arredondados 29">
            <a:extLst>
              <a:ext uri="{FF2B5EF4-FFF2-40B4-BE49-F238E27FC236}">
                <a16:creationId xmlns:a16="http://schemas.microsoft.com/office/drawing/2014/main" id="{7D1AD99B-FA39-474C-9C6C-9E073F2403AF}"/>
              </a:ext>
            </a:extLst>
          </p:cNvPr>
          <p:cNvSpPr/>
          <p:nvPr/>
        </p:nvSpPr>
        <p:spPr>
          <a:xfrm>
            <a:off x="1574785" y="4249295"/>
            <a:ext cx="8964677" cy="945941"/>
          </a:xfrm>
          <a:prstGeom prst="round2DiagRect">
            <a:avLst/>
          </a:prstGeom>
          <a:solidFill>
            <a:srgbClr val="559D85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fontAlgn="base"/>
            <a:r>
              <a:rPr lang="pt-BR" sz="1600" dirty="0">
                <a:solidFill>
                  <a:schemeClr val="bg2">
                    <a:lumMod val="25000"/>
                  </a:schemeClr>
                </a:solidFill>
              </a:rPr>
              <a:t>Integridade Pública Governo Federal</a:t>
            </a:r>
          </a:p>
          <a:p>
            <a:pPr fontAlgn="base"/>
            <a:r>
              <a:rPr lang="pt-BR" sz="1600" dirty="0">
                <a:solidFill>
                  <a:schemeClr val="bg2">
                    <a:lumMod val="25000"/>
                  </a:schemeClr>
                </a:solidFill>
              </a:rPr>
              <a:t>Link: </a:t>
            </a:r>
            <a:r>
              <a:rPr lang="pt-BR" sz="1600" dirty="0">
                <a:solidFill>
                  <a:srgbClr val="0C326F"/>
                </a:solidFill>
                <a:hlinkClick r:id="rId4"/>
              </a:rPr>
              <a:t>https://www.gov.br/cgu/pt-br/centrais-de-conteudo/campanhas/integridade-publica/integridade-publica</a:t>
            </a:r>
            <a:r>
              <a:rPr lang="pt-BR" sz="1600" dirty="0">
                <a:solidFill>
                  <a:srgbClr val="0C326F"/>
                </a:solidFill>
              </a:rPr>
              <a:t> </a:t>
            </a:r>
          </a:p>
        </p:txBody>
      </p:sp>
      <p:sp>
        <p:nvSpPr>
          <p:cNvPr id="31" name="Retângulo: Cantos Arredondados 30">
            <a:extLst>
              <a:ext uri="{FF2B5EF4-FFF2-40B4-BE49-F238E27FC236}">
                <a16:creationId xmlns:a16="http://schemas.microsoft.com/office/drawing/2014/main" id="{7D25CAA0-26D5-41EB-9BDC-9270D39D0A75}"/>
              </a:ext>
            </a:extLst>
          </p:cNvPr>
          <p:cNvSpPr/>
          <p:nvPr/>
        </p:nvSpPr>
        <p:spPr>
          <a:xfrm>
            <a:off x="1574788" y="5332613"/>
            <a:ext cx="8964674" cy="945941"/>
          </a:xfrm>
          <a:prstGeom prst="round2DiagRect">
            <a:avLst/>
          </a:prstGeom>
          <a:solidFill>
            <a:srgbClr val="559D85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defRPr/>
            </a:pPr>
            <a:r>
              <a:rPr lang="pt-BR" sz="1600" dirty="0"/>
              <a:t>Fundamentação legal:  Lei nº 12.846, 1º/08/2013 regulamentada pelo Decreto </a:t>
            </a:r>
            <a:r>
              <a:rPr lang="pt-BR" sz="1600" dirty="0" err="1"/>
              <a:t>n</a:t>
            </a:r>
            <a:r>
              <a:rPr lang="pt-BR" sz="1600" dirty="0"/>
              <a:t>. 8.420, de 18/03/2015 e o Plano de Integridade do MEC, disponível no endereço eletrônico: </a:t>
            </a:r>
            <a:r>
              <a:rPr lang="pt-BR" sz="1600" dirty="0" err="1"/>
              <a:t>https</a:t>
            </a:r>
            <a:r>
              <a:rPr lang="pt-BR" sz="1600" dirty="0"/>
              <a:t>://</a:t>
            </a:r>
            <a:r>
              <a:rPr lang="pt-BR" sz="1600" dirty="0" err="1"/>
              <a:t>www.gov.br</a:t>
            </a:r>
            <a:r>
              <a:rPr lang="pt-BR" sz="1600" dirty="0"/>
              <a:t>/</a:t>
            </a:r>
            <a:r>
              <a:rPr lang="pt-BR" sz="1600" dirty="0" err="1"/>
              <a:t>mec</a:t>
            </a:r>
            <a:r>
              <a:rPr lang="pt-BR" sz="1600" dirty="0"/>
              <a:t>/</a:t>
            </a:r>
            <a:r>
              <a:rPr lang="pt-BR" sz="1600" dirty="0" err="1"/>
              <a:t>pt-br</a:t>
            </a:r>
            <a:r>
              <a:rPr lang="pt-BR" sz="1600" dirty="0"/>
              <a:t>/acesso-a-</a:t>
            </a:r>
            <a:r>
              <a:rPr lang="pt-BR" sz="1600" dirty="0" err="1"/>
              <a:t>informacao</a:t>
            </a:r>
            <a:r>
              <a:rPr lang="pt-BR" sz="1600" dirty="0"/>
              <a:t>/</a:t>
            </a:r>
            <a:r>
              <a:rPr lang="pt-BR" sz="1600" dirty="0" err="1"/>
              <a:t>governanca</a:t>
            </a:r>
            <a:r>
              <a:rPr lang="pt-BR" sz="1600" dirty="0"/>
              <a:t>-integridade-e-</a:t>
            </a:r>
            <a:r>
              <a:rPr lang="pt-BR" sz="1600" dirty="0" err="1"/>
              <a:t>gestao</a:t>
            </a:r>
            <a:r>
              <a:rPr lang="pt-BR" sz="1600" dirty="0"/>
              <a:t>-de-riscos</a:t>
            </a:r>
            <a:endParaRPr lang="pt-BR" sz="1050" dirty="0">
              <a:solidFill>
                <a:prstClr val="white"/>
              </a:solidFill>
              <a:latin typeface="Calibri Light" panose="020F0302020204030204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672FA7E9-E34E-4342-AB3A-965F0C86AE40}"/>
              </a:ext>
            </a:extLst>
          </p:cNvPr>
          <p:cNvSpPr txBox="1"/>
          <p:nvPr/>
        </p:nvSpPr>
        <p:spPr>
          <a:xfrm>
            <a:off x="984172" y="254327"/>
            <a:ext cx="95611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Entendendo</a:t>
            </a:r>
            <a:r>
              <a:rPr lang="pt-BR" sz="42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Integridade Pública</a:t>
            </a:r>
          </a:p>
        </p:txBody>
      </p:sp>
      <p:cxnSp>
        <p:nvCxnSpPr>
          <p:cNvPr id="15" name="Conector reto 6">
            <a:extLst>
              <a:ext uri="{FF2B5EF4-FFF2-40B4-BE49-F238E27FC236}">
                <a16:creationId xmlns:a16="http://schemas.microsoft.com/office/drawing/2014/main" id="{11B044A7-62A8-F341-B363-E2B35658B6BA}"/>
              </a:ext>
            </a:extLst>
          </p:cNvPr>
          <p:cNvCxnSpPr/>
          <p:nvPr/>
        </p:nvCxnSpPr>
        <p:spPr>
          <a:xfrm>
            <a:off x="1116281" y="1007267"/>
            <a:ext cx="9429007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371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ângulo: Cantos Arredondados 28">
            <a:extLst>
              <a:ext uri="{FF2B5EF4-FFF2-40B4-BE49-F238E27FC236}">
                <a16:creationId xmlns:a16="http://schemas.microsoft.com/office/drawing/2014/main" id="{8DEDEEDE-CA68-45FE-9A20-952B65ADB86D}"/>
              </a:ext>
            </a:extLst>
          </p:cNvPr>
          <p:cNvSpPr/>
          <p:nvPr/>
        </p:nvSpPr>
        <p:spPr>
          <a:xfrm>
            <a:off x="984172" y="3387012"/>
            <a:ext cx="9573377" cy="762881"/>
          </a:xfrm>
          <a:prstGeom prst="round2DiagRect">
            <a:avLst/>
          </a:prstGeom>
          <a:solidFill>
            <a:srgbClr val="83BCA9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defRPr/>
            </a:pPr>
            <a:r>
              <a:rPr lang="pt-BR" sz="1600" dirty="0">
                <a:solidFill>
                  <a:srgbClr val="282B28"/>
                </a:solidFill>
              </a:rPr>
              <a:t>Governança, Integridade e Gestão de riscos do Ministério da Educação</a:t>
            </a:r>
          </a:p>
          <a:p>
            <a:pPr lvl="0">
              <a:defRPr/>
            </a:pPr>
            <a:r>
              <a:rPr lang="pt-BR" sz="1600" dirty="0">
                <a:solidFill>
                  <a:srgbClr val="282B28"/>
                </a:solidFill>
              </a:rPr>
              <a:t>Link: </a:t>
            </a:r>
            <a:r>
              <a:rPr lang="pt-BR" sz="1600" dirty="0">
                <a:solidFill>
                  <a:srgbClr val="282B28"/>
                </a:solidFill>
                <a:hlinkClick r:id="rId2"/>
              </a:rPr>
              <a:t>https://www.gov.br/mec/pt-br/acesso-a-informacao/governanca-integridade-e-gestao-de-riscos</a:t>
            </a:r>
            <a:r>
              <a:rPr lang="pt-BR" sz="1600" dirty="0">
                <a:solidFill>
                  <a:srgbClr val="282B28"/>
                </a:solidFill>
              </a:rPr>
              <a:t> </a:t>
            </a:r>
          </a:p>
        </p:txBody>
      </p:sp>
      <p:sp>
        <p:nvSpPr>
          <p:cNvPr id="31" name="Retângulo: Cantos Arredondados 30">
            <a:extLst>
              <a:ext uri="{FF2B5EF4-FFF2-40B4-BE49-F238E27FC236}">
                <a16:creationId xmlns:a16="http://schemas.microsoft.com/office/drawing/2014/main" id="{7D25CAA0-26D5-41EB-9BDC-9270D39D0A75}"/>
              </a:ext>
            </a:extLst>
          </p:cNvPr>
          <p:cNvSpPr/>
          <p:nvPr/>
        </p:nvSpPr>
        <p:spPr>
          <a:xfrm>
            <a:off x="1471304" y="6042090"/>
            <a:ext cx="9086238" cy="467786"/>
          </a:xfrm>
          <a:prstGeom prst="round2DiagRect">
            <a:avLst/>
          </a:prstGeom>
          <a:solidFill>
            <a:srgbClr val="559D85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defRPr/>
            </a:pPr>
            <a:r>
              <a:rPr lang="pt-BR" sz="1200" dirty="0"/>
              <a:t>Fundamentação legal: Decreto nº 9.203, 22/11/2017 e a Portaria MEC nº 563, de 30/06/2020, disponível no endereço eletrônico: </a:t>
            </a:r>
            <a:r>
              <a:rPr lang="pt-BR" sz="1200" dirty="0" err="1"/>
              <a:t>https</a:t>
            </a:r>
            <a:r>
              <a:rPr lang="pt-BR" sz="1200" dirty="0"/>
              <a:t>://</a:t>
            </a:r>
            <a:r>
              <a:rPr lang="pt-BR" sz="1200" dirty="0" err="1"/>
              <a:t>www.gov.br</a:t>
            </a:r>
            <a:r>
              <a:rPr lang="pt-BR" sz="1200" dirty="0"/>
              <a:t>/</a:t>
            </a:r>
            <a:r>
              <a:rPr lang="pt-BR" sz="1200" dirty="0" err="1"/>
              <a:t>mec</a:t>
            </a:r>
            <a:r>
              <a:rPr lang="pt-BR" sz="1200" dirty="0"/>
              <a:t>/</a:t>
            </a:r>
            <a:r>
              <a:rPr lang="pt-BR" sz="1200" dirty="0" err="1"/>
              <a:t>pt-br</a:t>
            </a:r>
            <a:r>
              <a:rPr lang="pt-BR" sz="1200" dirty="0"/>
              <a:t>/acesso-a-</a:t>
            </a:r>
            <a:r>
              <a:rPr lang="pt-BR" sz="1200" dirty="0" err="1"/>
              <a:t>informacao</a:t>
            </a:r>
            <a:r>
              <a:rPr lang="pt-BR" sz="1200"/>
              <a:t>/governanca-integridade-e-gestao-de-riscos</a:t>
            </a:r>
            <a:r>
              <a:rPr lang="pt-BR" sz="1200" dirty="0"/>
              <a:t> </a:t>
            </a:r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D82F83EC-7589-45D1-8143-B103B99180BA}"/>
              </a:ext>
            </a:extLst>
          </p:cNvPr>
          <p:cNvSpPr/>
          <p:nvPr/>
        </p:nvSpPr>
        <p:spPr>
          <a:xfrm>
            <a:off x="1471305" y="4208980"/>
            <a:ext cx="9086238" cy="1768562"/>
          </a:xfrm>
          <a:prstGeom prst="round2DiagRect">
            <a:avLst/>
          </a:prstGeom>
          <a:solidFill>
            <a:srgbClr val="559D85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pt-BR" sz="1200" b="1" dirty="0"/>
              <a:t>PRINCÍPIOS</a:t>
            </a:r>
            <a:r>
              <a:rPr lang="pt-BR" sz="1200" dirty="0"/>
              <a:t>:</a:t>
            </a:r>
          </a:p>
          <a:p>
            <a:pPr lvl="0">
              <a:defRPr/>
            </a:pPr>
            <a:r>
              <a:rPr lang="pt-BR" sz="1200" dirty="0"/>
              <a:t>1) implementação e aplicação de forma sistemática, estruturada, oportuna e documentada, subordinada ao interesse público; </a:t>
            </a:r>
          </a:p>
          <a:p>
            <a:pPr lvl="0">
              <a:defRPr/>
            </a:pPr>
            <a:r>
              <a:rPr lang="pt-BR" sz="1200" dirty="0"/>
              <a:t>2) integração da gestão de riscos ao processo de planejamento estratégico e aos seus desdobramentos, às atividades, aos processos de trabalho e aos projetos em todos os níveis da organização, relevantes para a execução da estratégia e o alcance dos objetivos institucionais; </a:t>
            </a:r>
          </a:p>
          <a:p>
            <a:pPr lvl="0">
              <a:defRPr/>
            </a:pPr>
            <a:r>
              <a:rPr lang="pt-BR" sz="1200" dirty="0"/>
              <a:t>3) Estabelecimento de controles internos proporcionais aos riscos, de maneira a considerar suas causas, fontes, consequências e impactos, observada a relação custo-benefício; e</a:t>
            </a:r>
          </a:p>
          <a:p>
            <a:pPr lvl="0">
              <a:defRPr/>
            </a:pPr>
            <a:r>
              <a:rPr lang="pt-BR" sz="1200" dirty="0"/>
              <a:t>4) Utilização dos resultados da gestão de riscos para apoio à melhoria contínua do desempenho e dos processos de gerenciamento de risco, controle e governança.</a:t>
            </a:r>
          </a:p>
        </p:txBody>
      </p:sp>
      <p:sp>
        <p:nvSpPr>
          <p:cNvPr id="14" name="Retângulo: Cantos Diagonais Arredondados 27">
            <a:extLst>
              <a:ext uri="{FF2B5EF4-FFF2-40B4-BE49-F238E27FC236}">
                <a16:creationId xmlns:a16="http://schemas.microsoft.com/office/drawing/2014/main" id="{E711B84C-6540-D34A-B32C-E2B091A6A476}"/>
              </a:ext>
            </a:extLst>
          </p:cNvPr>
          <p:cNvSpPr/>
          <p:nvPr/>
        </p:nvSpPr>
        <p:spPr>
          <a:xfrm>
            <a:off x="966089" y="1337327"/>
            <a:ext cx="10118678" cy="1919058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3">
              <a:lumMod val="20000"/>
              <a:lumOff val="80000"/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dirty="0">
                <a:solidFill>
                  <a:schemeClr val="tx1"/>
                </a:solidFill>
              </a:rPr>
              <a:t>Consiste no processo de natureza permanente, estabelecido, direcionado e monitorado pela alta administração, que contempla as atividades de identificar, avaliar e gerenciar potenciais eventos que possam afetar a organização, destinado a fornecer segurança razoável quanto à realização de seus objetivos (CGU,2018).</a:t>
            </a:r>
          </a:p>
        </p:txBody>
      </p:sp>
      <p:cxnSp>
        <p:nvCxnSpPr>
          <p:cNvPr id="15" name="Conector reto 6">
            <a:extLst>
              <a:ext uri="{FF2B5EF4-FFF2-40B4-BE49-F238E27FC236}">
                <a16:creationId xmlns:a16="http://schemas.microsoft.com/office/drawing/2014/main" id="{E159AAEC-ED8C-2548-AD83-9FBFBCF3706D}"/>
              </a:ext>
            </a:extLst>
          </p:cNvPr>
          <p:cNvCxnSpPr/>
          <p:nvPr/>
        </p:nvCxnSpPr>
        <p:spPr>
          <a:xfrm>
            <a:off x="1116281" y="1007267"/>
            <a:ext cx="9429007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2C6EFB48-18DF-7648-BD86-DF8D2E2A2F9F}"/>
              </a:ext>
            </a:extLst>
          </p:cNvPr>
          <p:cNvSpPr txBox="1"/>
          <p:nvPr/>
        </p:nvSpPr>
        <p:spPr>
          <a:xfrm>
            <a:off x="984172" y="254327"/>
            <a:ext cx="95611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Entendendo</a:t>
            </a:r>
            <a:r>
              <a:rPr lang="pt-BR" sz="42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Gestão de Riscos</a:t>
            </a:r>
          </a:p>
        </p:txBody>
      </p:sp>
    </p:spTree>
    <p:extLst>
      <p:ext uri="{BB962C8B-B14F-4D97-AF65-F5344CB8AC3E}">
        <p14:creationId xmlns:p14="http://schemas.microsoft.com/office/powerpoint/2010/main" val="216178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: Cantos Diagonais Arredondados 27">
            <a:extLst>
              <a:ext uri="{FF2B5EF4-FFF2-40B4-BE49-F238E27FC236}">
                <a16:creationId xmlns:a16="http://schemas.microsoft.com/office/drawing/2014/main" id="{D1F8B930-B41F-4770-AF14-D2B54708F1DD}"/>
              </a:ext>
            </a:extLst>
          </p:cNvPr>
          <p:cNvSpPr/>
          <p:nvPr/>
        </p:nvSpPr>
        <p:spPr>
          <a:xfrm>
            <a:off x="966081" y="1270079"/>
            <a:ext cx="10044041" cy="204805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3">
              <a:lumMod val="20000"/>
              <a:lumOff val="80000"/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sz="2000" dirty="0">
                <a:solidFill>
                  <a:schemeClr val="tx1"/>
                </a:solidFill>
              </a:rPr>
              <a:t>Governança Pública é definida pelo Decreto 9.203/2017 como o conjunto de mecanismos de liderança, estratégia e controle postos em prática para avaliar, direcionar e monitorar a gestão, com vistas à condução das políticas públicas e à prestação de serviços de interesse da sociedade.</a:t>
            </a:r>
          </a:p>
        </p:txBody>
      </p:sp>
      <p:cxnSp>
        <p:nvCxnSpPr>
          <p:cNvPr id="15" name="Conector reto 6">
            <a:extLst>
              <a:ext uri="{FF2B5EF4-FFF2-40B4-BE49-F238E27FC236}">
                <a16:creationId xmlns:a16="http://schemas.microsoft.com/office/drawing/2014/main" id="{95472293-16E8-3E4E-BBB9-2366B709BF1B}"/>
              </a:ext>
            </a:extLst>
          </p:cNvPr>
          <p:cNvCxnSpPr/>
          <p:nvPr/>
        </p:nvCxnSpPr>
        <p:spPr>
          <a:xfrm>
            <a:off x="1116281" y="1007267"/>
            <a:ext cx="9429007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27789A92-7078-B44B-94D0-06764E4AB9B0}"/>
              </a:ext>
            </a:extLst>
          </p:cNvPr>
          <p:cNvSpPr txBox="1"/>
          <p:nvPr/>
        </p:nvSpPr>
        <p:spPr>
          <a:xfrm>
            <a:off x="984172" y="254327"/>
            <a:ext cx="95611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Entendendo</a:t>
            </a:r>
            <a:r>
              <a:rPr lang="pt-BR" sz="42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Governança Pública</a:t>
            </a:r>
          </a:p>
        </p:txBody>
      </p:sp>
      <p:sp>
        <p:nvSpPr>
          <p:cNvPr id="10" name="Retângulo: Cantos Arredondados 28">
            <a:extLst>
              <a:ext uri="{FF2B5EF4-FFF2-40B4-BE49-F238E27FC236}">
                <a16:creationId xmlns:a16="http://schemas.microsoft.com/office/drawing/2014/main" id="{40EEF6AC-614D-CC45-9797-E7EACA6CE126}"/>
              </a:ext>
            </a:extLst>
          </p:cNvPr>
          <p:cNvSpPr/>
          <p:nvPr/>
        </p:nvSpPr>
        <p:spPr>
          <a:xfrm>
            <a:off x="984172" y="3387012"/>
            <a:ext cx="9573377" cy="762881"/>
          </a:xfrm>
          <a:prstGeom prst="round2DiagRect">
            <a:avLst/>
          </a:prstGeom>
          <a:solidFill>
            <a:srgbClr val="83BCA9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defRPr/>
            </a:pPr>
            <a:r>
              <a:rPr lang="pt-BR" sz="1600" dirty="0">
                <a:solidFill>
                  <a:srgbClr val="282B28"/>
                </a:solidFill>
              </a:rPr>
              <a:t>Governança, Integridade e Gestão de riscos do Ministério da Educação</a:t>
            </a:r>
          </a:p>
          <a:p>
            <a:pPr lvl="0">
              <a:defRPr/>
            </a:pPr>
            <a:r>
              <a:rPr lang="pt-BR" sz="1600" dirty="0">
                <a:solidFill>
                  <a:srgbClr val="282B28"/>
                </a:solidFill>
              </a:rPr>
              <a:t>Link: </a:t>
            </a:r>
            <a:r>
              <a:rPr lang="pt-BR" sz="1600" dirty="0">
                <a:solidFill>
                  <a:srgbClr val="282B28"/>
                </a:solidFill>
                <a:hlinkClick r:id="rId2"/>
              </a:rPr>
              <a:t>https://www.gov.br/mec/pt-br/acesso-a-informacao/governanca-integridade-e-gestao-de-riscos</a:t>
            </a:r>
            <a:r>
              <a:rPr lang="pt-BR" sz="1600" dirty="0">
                <a:solidFill>
                  <a:srgbClr val="282B28"/>
                </a:solidFill>
              </a:rPr>
              <a:t> </a:t>
            </a:r>
          </a:p>
        </p:txBody>
      </p:sp>
      <p:sp>
        <p:nvSpPr>
          <p:cNvPr id="11" name="Retângulo: Cantos Arredondados 30">
            <a:extLst>
              <a:ext uri="{FF2B5EF4-FFF2-40B4-BE49-F238E27FC236}">
                <a16:creationId xmlns:a16="http://schemas.microsoft.com/office/drawing/2014/main" id="{B7376C3B-A18F-1242-BB05-EE1A1905391D}"/>
              </a:ext>
            </a:extLst>
          </p:cNvPr>
          <p:cNvSpPr/>
          <p:nvPr/>
        </p:nvSpPr>
        <p:spPr>
          <a:xfrm>
            <a:off x="1476978" y="5836268"/>
            <a:ext cx="9086238" cy="467786"/>
          </a:xfrm>
          <a:prstGeom prst="round2DiagRect">
            <a:avLst/>
          </a:prstGeom>
          <a:solidFill>
            <a:srgbClr val="559D85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defRPr/>
            </a:pPr>
            <a:r>
              <a:rPr lang="pt-BR" sz="1200" dirty="0"/>
              <a:t>Fundamentação legal: Decreto nº 9.203 de 22/11/2017 e a Portaria MEC nº 503 de 28/05/2020, disponível no endereço eletrônico: </a:t>
            </a:r>
            <a:r>
              <a:rPr lang="pt-BR" sz="1200" dirty="0" err="1"/>
              <a:t>https</a:t>
            </a:r>
            <a:r>
              <a:rPr lang="pt-BR" sz="1200" dirty="0"/>
              <a:t>://</a:t>
            </a:r>
            <a:r>
              <a:rPr lang="pt-BR" sz="1200" dirty="0" err="1"/>
              <a:t>www.gov.br</a:t>
            </a:r>
            <a:r>
              <a:rPr lang="pt-BR" sz="1200" dirty="0"/>
              <a:t>/</a:t>
            </a:r>
            <a:r>
              <a:rPr lang="pt-BR" sz="1200" dirty="0" err="1"/>
              <a:t>mec</a:t>
            </a:r>
            <a:r>
              <a:rPr lang="pt-BR" sz="1200" dirty="0"/>
              <a:t>/</a:t>
            </a:r>
            <a:r>
              <a:rPr lang="pt-BR" sz="1200" dirty="0" err="1"/>
              <a:t>pt-br</a:t>
            </a:r>
            <a:r>
              <a:rPr lang="pt-BR" sz="1200" dirty="0"/>
              <a:t>/acesso-a-</a:t>
            </a:r>
            <a:r>
              <a:rPr lang="pt-BR" sz="1200" dirty="0" err="1"/>
              <a:t>informacao</a:t>
            </a:r>
            <a:r>
              <a:rPr lang="pt-BR" sz="1200" dirty="0"/>
              <a:t>/</a:t>
            </a:r>
            <a:r>
              <a:rPr lang="pt-BR" sz="1200" dirty="0" err="1"/>
              <a:t>governanca</a:t>
            </a:r>
            <a:r>
              <a:rPr lang="pt-BR" sz="1200" dirty="0"/>
              <a:t>-integridade-e-</a:t>
            </a:r>
            <a:r>
              <a:rPr lang="pt-BR" sz="1200" dirty="0" err="1"/>
              <a:t>gestao</a:t>
            </a:r>
            <a:r>
              <a:rPr lang="pt-BR" sz="1200" dirty="0"/>
              <a:t>-de-riscos</a:t>
            </a:r>
            <a:endParaRPr lang="pt-BR" sz="1200" dirty="0">
              <a:solidFill>
                <a:prstClr val="white"/>
              </a:solidFill>
              <a:latin typeface="Calibri Light" panose="020F0302020204030204"/>
            </a:endParaRPr>
          </a:p>
        </p:txBody>
      </p:sp>
      <p:sp>
        <p:nvSpPr>
          <p:cNvPr id="13" name="Retângulo: Cantos Arredondados 11">
            <a:extLst>
              <a:ext uri="{FF2B5EF4-FFF2-40B4-BE49-F238E27FC236}">
                <a16:creationId xmlns:a16="http://schemas.microsoft.com/office/drawing/2014/main" id="{1F283057-862B-C14E-9B20-94ABAC413EF3}"/>
              </a:ext>
            </a:extLst>
          </p:cNvPr>
          <p:cNvSpPr/>
          <p:nvPr/>
        </p:nvSpPr>
        <p:spPr>
          <a:xfrm>
            <a:off x="1471311" y="4230657"/>
            <a:ext cx="9086238" cy="1524846"/>
          </a:xfrm>
          <a:prstGeom prst="round2DiagRect">
            <a:avLst/>
          </a:prstGeom>
          <a:solidFill>
            <a:srgbClr val="559D85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pt-BR" sz="1200" b="1" dirty="0"/>
              <a:t>PRINCÍPIOS</a:t>
            </a:r>
            <a:r>
              <a:rPr lang="pt-BR" sz="1200" dirty="0"/>
              <a:t>:</a:t>
            </a:r>
          </a:p>
          <a:p>
            <a:pPr lvl="0" algn="ctr">
              <a:defRPr/>
            </a:pPr>
            <a:r>
              <a:rPr lang="pt-BR" sz="1200" dirty="0"/>
              <a:t>capacidade de resposta</a:t>
            </a:r>
          </a:p>
          <a:p>
            <a:pPr lvl="0" algn="ctr">
              <a:defRPr/>
            </a:pPr>
            <a:r>
              <a:rPr lang="pt-BR" sz="1200" dirty="0"/>
              <a:t>integridade</a:t>
            </a:r>
          </a:p>
          <a:p>
            <a:pPr lvl="0" algn="ctr">
              <a:defRPr/>
            </a:pPr>
            <a:r>
              <a:rPr lang="pt-BR" sz="1200" dirty="0"/>
              <a:t>confiabilidade</a:t>
            </a:r>
          </a:p>
          <a:p>
            <a:pPr lvl="0" algn="ctr">
              <a:defRPr/>
            </a:pPr>
            <a:r>
              <a:rPr lang="pt-BR" sz="1200" dirty="0"/>
              <a:t>melhoria regulatória</a:t>
            </a:r>
          </a:p>
          <a:p>
            <a:pPr lvl="0" algn="ctr">
              <a:defRPr/>
            </a:pPr>
            <a:r>
              <a:rPr lang="pt-BR" sz="1200" dirty="0"/>
              <a:t>prestação de contas e responsabilidade; e</a:t>
            </a:r>
          </a:p>
          <a:p>
            <a:pPr lvl="0" algn="ctr">
              <a:defRPr/>
            </a:pPr>
            <a:r>
              <a:rPr lang="pt-BR" sz="1200" dirty="0"/>
              <a:t>transparência.</a:t>
            </a:r>
          </a:p>
        </p:txBody>
      </p:sp>
    </p:spTree>
    <p:extLst>
      <p:ext uri="{BB962C8B-B14F-4D97-AF65-F5344CB8AC3E}">
        <p14:creationId xmlns:p14="http://schemas.microsoft.com/office/powerpoint/2010/main" val="369537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: Cantos Diagonais Arredondados 27">
            <a:extLst>
              <a:ext uri="{FF2B5EF4-FFF2-40B4-BE49-F238E27FC236}">
                <a16:creationId xmlns:a16="http://schemas.microsoft.com/office/drawing/2014/main" id="{D1F8B930-B41F-4770-AF14-D2B54708F1DD}"/>
              </a:ext>
            </a:extLst>
          </p:cNvPr>
          <p:cNvSpPr/>
          <p:nvPr/>
        </p:nvSpPr>
        <p:spPr>
          <a:xfrm>
            <a:off x="984172" y="1281242"/>
            <a:ext cx="9894744" cy="1909726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3">
              <a:lumMod val="20000"/>
              <a:lumOff val="80000"/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sz="2000" dirty="0">
                <a:solidFill>
                  <a:schemeClr val="tx1"/>
                </a:solidFill>
              </a:rPr>
              <a:t>Abuso de Posição ou Poder refere-se a conduta contrária ao interesse público, valendo-se da sua condição para atender interesse privado, em benefício próprio ou de terceiro (CGU,2018).</a:t>
            </a:r>
          </a:p>
        </p:txBody>
      </p:sp>
      <p:cxnSp>
        <p:nvCxnSpPr>
          <p:cNvPr id="15" name="Conector reto 6">
            <a:extLst>
              <a:ext uri="{FF2B5EF4-FFF2-40B4-BE49-F238E27FC236}">
                <a16:creationId xmlns:a16="http://schemas.microsoft.com/office/drawing/2014/main" id="{2E91C900-3390-AC4F-905D-4B4EC357FC2E}"/>
              </a:ext>
            </a:extLst>
          </p:cNvPr>
          <p:cNvCxnSpPr/>
          <p:nvPr/>
        </p:nvCxnSpPr>
        <p:spPr>
          <a:xfrm>
            <a:off x="1116281" y="1007267"/>
            <a:ext cx="9429007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3D9D17A-A2A1-C946-9BBB-9F6F8279B76A}"/>
              </a:ext>
            </a:extLst>
          </p:cNvPr>
          <p:cNvSpPr txBox="1"/>
          <p:nvPr/>
        </p:nvSpPr>
        <p:spPr>
          <a:xfrm>
            <a:off x="984172" y="254327"/>
            <a:ext cx="95611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Entendendo</a:t>
            </a:r>
            <a:r>
              <a:rPr lang="pt-BR" sz="42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Abuso de Posição</a:t>
            </a:r>
          </a:p>
        </p:txBody>
      </p:sp>
      <p:sp>
        <p:nvSpPr>
          <p:cNvPr id="11" name="Retângulo: Cantos Arredondados 28">
            <a:extLst>
              <a:ext uri="{FF2B5EF4-FFF2-40B4-BE49-F238E27FC236}">
                <a16:creationId xmlns:a16="http://schemas.microsoft.com/office/drawing/2014/main" id="{497AC019-A876-4646-A079-4F66ECFFB225}"/>
              </a:ext>
            </a:extLst>
          </p:cNvPr>
          <p:cNvSpPr/>
          <p:nvPr/>
        </p:nvSpPr>
        <p:spPr>
          <a:xfrm>
            <a:off x="984172" y="3387012"/>
            <a:ext cx="9573377" cy="762881"/>
          </a:xfrm>
          <a:prstGeom prst="round2DiagRect">
            <a:avLst/>
          </a:prstGeom>
          <a:solidFill>
            <a:srgbClr val="83BCA9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defRPr/>
            </a:pPr>
            <a:r>
              <a:rPr lang="pt-BR" sz="1600" dirty="0">
                <a:solidFill>
                  <a:srgbClr val="282B28"/>
                </a:solidFill>
              </a:rPr>
              <a:t>Governança, Integridade e Gestão de riscos do Ministério da Educação</a:t>
            </a:r>
          </a:p>
          <a:p>
            <a:pPr lvl="0">
              <a:defRPr/>
            </a:pPr>
            <a:r>
              <a:rPr lang="pt-BR" sz="1600" dirty="0">
                <a:solidFill>
                  <a:srgbClr val="282B28"/>
                </a:solidFill>
              </a:rPr>
              <a:t>Link: </a:t>
            </a:r>
            <a:r>
              <a:rPr lang="pt-BR" sz="1600" dirty="0">
                <a:solidFill>
                  <a:srgbClr val="282B28"/>
                </a:solidFill>
                <a:hlinkClick r:id="rId2"/>
              </a:rPr>
              <a:t>https://www.gov.br/mec/pt-br/acesso-a-informacao/governanca-integridade-e-gestao-de-riscos</a:t>
            </a:r>
            <a:r>
              <a:rPr lang="pt-BR" sz="1600" dirty="0">
                <a:solidFill>
                  <a:srgbClr val="282B28"/>
                </a:solidFill>
              </a:rPr>
              <a:t> </a:t>
            </a:r>
          </a:p>
        </p:txBody>
      </p:sp>
      <p:sp>
        <p:nvSpPr>
          <p:cNvPr id="13" name="Retângulo: Cantos Arredondados 30">
            <a:extLst>
              <a:ext uri="{FF2B5EF4-FFF2-40B4-BE49-F238E27FC236}">
                <a16:creationId xmlns:a16="http://schemas.microsoft.com/office/drawing/2014/main" id="{E04D58F0-97E3-B24F-AF8D-29627FD1134A}"/>
              </a:ext>
            </a:extLst>
          </p:cNvPr>
          <p:cNvSpPr/>
          <p:nvPr/>
        </p:nvSpPr>
        <p:spPr>
          <a:xfrm>
            <a:off x="1476978" y="5836268"/>
            <a:ext cx="9086238" cy="467786"/>
          </a:xfrm>
          <a:prstGeom prst="round2DiagRect">
            <a:avLst/>
          </a:prstGeom>
          <a:solidFill>
            <a:srgbClr val="559D85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defRPr/>
            </a:pPr>
            <a:r>
              <a:rPr lang="pt-BR" sz="1200" dirty="0"/>
              <a:t>Fundamentação legal: Portaria CGU nº 1.089/2018. Fonte de consulta: Guia Prático de Gestão de Riscos para Integridade – CGU/2018 - </a:t>
            </a:r>
            <a:r>
              <a:rPr lang="pt-BR" sz="1200" dirty="0">
                <a:hlinkClick r:id="rId3"/>
              </a:rPr>
              <a:t>guia adm publica 2018.indd (www.gov.br)</a:t>
            </a:r>
            <a:endParaRPr lang="pt-BR" sz="1200" dirty="0">
              <a:solidFill>
                <a:prstClr val="white"/>
              </a:solidFill>
              <a:latin typeface="Calibri Light" panose="020F0302020204030204"/>
            </a:endParaRPr>
          </a:p>
        </p:txBody>
      </p:sp>
      <p:sp>
        <p:nvSpPr>
          <p:cNvPr id="16" name="Retângulo: Cantos Arredondados 11">
            <a:extLst>
              <a:ext uri="{FF2B5EF4-FFF2-40B4-BE49-F238E27FC236}">
                <a16:creationId xmlns:a16="http://schemas.microsoft.com/office/drawing/2014/main" id="{34CA520B-C912-A94C-BABE-03FBD79030C5}"/>
              </a:ext>
            </a:extLst>
          </p:cNvPr>
          <p:cNvSpPr/>
          <p:nvPr/>
        </p:nvSpPr>
        <p:spPr>
          <a:xfrm>
            <a:off x="1471311" y="4230657"/>
            <a:ext cx="9086238" cy="1524846"/>
          </a:xfrm>
          <a:prstGeom prst="round2DiagRect">
            <a:avLst/>
          </a:prstGeom>
          <a:solidFill>
            <a:srgbClr val="559D85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defRPr/>
            </a:pPr>
            <a:r>
              <a:rPr lang="pt-BR" sz="1200" b="1" dirty="0"/>
              <a:t>QUAIS AS FORMAS</a:t>
            </a:r>
            <a:r>
              <a:rPr lang="pt-BR" sz="1200" dirty="0"/>
              <a:t>: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t-B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concessão de cargos ou vantagens em troca de apoio ou auxílio;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t-B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esquivar-se do cumprimento de obrigações;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falsificação de informação para interesses privados; e </a:t>
            </a:r>
          </a:p>
          <a:p>
            <a:r>
              <a:rPr lang="pt-B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outras formas de favorecimento – a outros ou a si mesmo</a:t>
            </a:r>
            <a:endParaRPr lang="pt-BR" sz="1050" dirty="0"/>
          </a:p>
        </p:txBody>
      </p:sp>
    </p:spTree>
    <p:extLst>
      <p:ext uri="{BB962C8B-B14F-4D97-AF65-F5344CB8AC3E}">
        <p14:creationId xmlns:p14="http://schemas.microsoft.com/office/powerpoint/2010/main" val="360599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: Cantos Diagonais Arredondados 27">
            <a:extLst>
              <a:ext uri="{FF2B5EF4-FFF2-40B4-BE49-F238E27FC236}">
                <a16:creationId xmlns:a16="http://schemas.microsoft.com/office/drawing/2014/main" id="{D1F8B930-B41F-4770-AF14-D2B54708F1DD}"/>
              </a:ext>
            </a:extLst>
          </p:cNvPr>
          <p:cNvSpPr/>
          <p:nvPr/>
        </p:nvSpPr>
        <p:spPr>
          <a:xfrm>
            <a:off x="984172" y="1262682"/>
            <a:ext cx="9866752" cy="1980802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3">
              <a:lumMod val="20000"/>
              <a:lumOff val="80000"/>
              <a:alpha val="8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sz="20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Refere-se a riscos que configurem ações ou omissões que possam favorecer a ocorrência de fraudes ou atos de corrupção. Os riscos para a integridade podem ser causa, evento ou consequência de outros riscos, tais como financeiros, operacionais ou de imagem (CGU, 2018)</a:t>
            </a:r>
            <a:endParaRPr lang="pt-BR" sz="2400" i="1" dirty="0">
              <a:solidFill>
                <a:schemeClr val="tx1"/>
              </a:solidFill>
            </a:endParaRPr>
          </a:p>
        </p:txBody>
      </p:sp>
      <p:cxnSp>
        <p:nvCxnSpPr>
          <p:cNvPr id="15" name="Conector reto 6">
            <a:extLst>
              <a:ext uri="{FF2B5EF4-FFF2-40B4-BE49-F238E27FC236}">
                <a16:creationId xmlns:a16="http://schemas.microsoft.com/office/drawing/2014/main" id="{C21443BB-E8E4-8B4E-B74A-14B0C9CF5586}"/>
              </a:ext>
            </a:extLst>
          </p:cNvPr>
          <p:cNvCxnSpPr/>
          <p:nvPr/>
        </p:nvCxnSpPr>
        <p:spPr>
          <a:xfrm>
            <a:off x="1116281" y="1007267"/>
            <a:ext cx="9429007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B85968B8-50A9-A64B-B1CA-4A6BEFE8CC1F}"/>
              </a:ext>
            </a:extLst>
          </p:cNvPr>
          <p:cNvSpPr txBox="1"/>
          <p:nvPr/>
        </p:nvSpPr>
        <p:spPr>
          <a:xfrm>
            <a:off x="984172" y="254327"/>
            <a:ext cx="95611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Entendendo</a:t>
            </a:r>
            <a:r>
              <a:rPr lang="pt-BR" sz="42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Riscos à Integridade </a:t>
            </a:r>
          </a:p>
        </p:txBody>
      </p:sp>
      <p:sp>
        <p:nvSpPr>
          <p:cNvPr id="10" name="Retângulo: Cantos Arredondados 28">
            <a:extLst>
              <a:ext uri="{FF2B5EF4-FFF2-40B4-BE49-F238E27FC236}">
                <a16:creationId xmlns:a16="http://schemas.microsoft.com/office/drawing/2014/main" id="{5131D28B-2354-244B-BCB4-7478866D3345}"/>
              </a:ext>
            </a:extLst>
          </p:cNvPr>
          <p:cNvSpPr/>
          <p:nvPr/>
        </p:nvSpPr>
        <p:spPr>
          <a:xfrm>
            <a:off x="984172" y="3387012"/>
            <a:ext cx="9573377" cy="762881"/>
          </a:xfrm>
          <a:prstGeom prst="round2DiagRect">
            <a:avLst/>
          </a:prstGeom>
          <a:solidFill>
            <a:srgbClr val="83BCA9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defRPr/>
            </a:pPr>
            <a:r>
              <a:rPr lang="pt-BR" sz="1600" dirty="0">
                <a:solidFill>
                  <a:srgbClr val="282B28"/>
                </a:solidFill>
              </a:rPr>
              <a:t>Governança, Integridade e Gestão de riscos do Ministério da Educação</a:t>
            </a:r>
          </a:p>
          <a:p>
            <a:pPr lvl="0">
              <a:defRPr/>
            </a:pPr>
            <a:r>
              <a:rPr lang="pt-BR" sz="1600" dirty="0">
                <a:solidFill>
                  <a:srgbClr val="282B28"/>
                </a:solidFill>
              </a:rPr>
              <a:t>Link: </a:t>
            </a:r>
            <a:r>
              <a:rPr lang="pt-BR" sz="1600" dirty="0">
                <a:solidFill>
                  <a:srgbClr val="282B28"/>
                </a:solidFill>
                <a:hlinkClick r:id="rId2"/>
              </a:rPr>
              <a:t>https://www.gov.br/mec/pt-br/acesso-a-informacao/governanca-integridade-e-gestao-de-riscos</a:t>
            </a:r>
            <a:r>
              <a:rPr lang="pt-BR" sz="1600" dirty="0">
                <a:solidFill>
                  <a:srgbClr val="282B28"/>
                </a:solidFill>
              </a:rPr>
              <a:t> </a:t>
            </a:r>
          </a:p>
        </p:txBody>
      </p:sp>
      <p:sp>
        <p:nvSpPr>
          <p:cNvPr id="11" name="Retângulo: Cantos Arredondados 30">
            <a:extLst>
              <a:ext uri="{FF2B5EF4-FFF2-40B4-BE49-F238E27FC236}">
                <a16:creationId xmlns:a16="http://schemas.microsoft.com/office/drawing/2014/main" id="{6680BC6E-62E7-224B-8193-4736F962E856}"/>
              </a:ext>
            </a:extLst>
          </p:cNvPr>
          <p:cNvSpPr/>
          <p:nvPr/>
        </p:nvSpPr>
        <p:spPr>
          <a:xfrm>
            <a:off x="1476978" y="5836268"/>
            <a:ext cx="9086238" cy="467786"/>
          </a:xfrm>
          <a:prstGeom prst="round2DiagRect">
            <a:avLst/>
          </a:prstGeom>
          <a:solidFill>
            <a:srgbClr val="559D85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defRPr/>
            </a:pPr>
            <a:r>
              <a:rPr lang="pt-BR" sz="1200" dirty="0"/>
              <a:t>Fundamentação legal: Portaria CGU nº 1.089/2018 e Plano de Integridade do MEC. Fonte: Guia Prático de Gestão de Riscos para Integridade – CGU/2018 - </a:t>
            </a:r>
            <a:r>
              <a:rPr lang="pt-BR" sz="1200" dirty="0">
                <a:hlinkClick r:id="rId3"/>
              </a:rPr>
              <a:t>guia adm publica 2018.indd (www.gov.br)</a:t>
            </a:r>
            <a:endParaRPr lang="pt-BR" sz="1200" dirty="0">
              <a:solidFill>
                <a:prstClr val="white"/>
              </a:solidFill>
              <a:latin typeface="Calibri Light" panose="020F0302020204030204"/>
            </a:endParaRPr>
          </a:p>
        </p:txBody>
      </p:sp>
      <p:sp>
        <p:nvSpPr>
          <p:cNvPr id="13" name="Retângulo: Cantos Arredondados 11">
            <a:extLst>
              <a:ext uri="{FF2B5EF4-FFF2-40B4-BE49-F238E27FC236}">
                <a16:creationId xmlns:a16="http://schemas.microsoft.com/office/drawing/2014/main" id="{93098E1D-404A-3042-A2F5-BAB49F6D6DCA}"/>
              </a:ext>
            </a:extLst>
          </p:cNvPr>
          <p:cNvSpPr/>
          <p:nvPr/>
        </p:nvSpPr>
        <p:spPr>
          <a:xfrm>
            <a:off x="1471311" y="4230657"/>
            <a:ext cx="9086238" cy="1524846"/>
          </a:xfrm>
          <a:prstGeom prst="round2DiagRect">
            <a:avLst/>
          </a:prstGeom>
          <a:solidFill>
            <a:srgbClr val="559D85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ct val="107000"/>
              </a:lnSpc>
            </a:pPr>
            <a:r>
              <a:rPr lang="pt-BR" sz="1400" dirty="0"/>
              <a:t>Alguns riscos para a integridade mais relevantes e comuns nas organizações públicas: </a:t>
            </a:r>
          </a:p>
          <a:p>
            <a:pPr marL="342900" lvl="0" indent="-342900">
              <a:lnSpc>
                <a:spcPct val="107000"/>
              </a:lnSpc>
              <a:buAutoNum type="alphaLcPeriod"/>
            </a:pPr>
            <a:r>
              <a:rPr lang="pt-BR" sz="1400" dirty="0"/>
              <a:t>nepotismo; </a:t>
            </a:r>
          </a:p>
          <a:p>
            <a:pPr marL="342900" lvl="0" indent="-342900">
              <a:lnSpc>
                <a:spcPct val="107000"/>
              </a:lnSpc>
              <a:buAutoNum type="alphaLcPeriod"/>
            </a:pPr>
            <a:r>
              <a:rPr lang="pt-BR" sz="1400" dirty="0"/>
              <a:t>conflito de interesses;</a:t>
            </a:r>
          </a:p>
          <a:p>
            <a:pPr marL="342900" lvl="0" indent="-342900">
              <a:lnSpc>
                <a:spcPct val="107000"/>
              </a:lnSpc>
              <a:buAutoNum type="alphaLcPeriod"/>
            </a:pPr>
            <a:r>
              <a:rPr lang="pt-BR" sz="1400" dirty="0"/>
              <a:t>pressão interna ou externa ilegal ou antiética para influenciar agente público;</a:t>
            </a:r>
          </a:p>
          <a:p>
            <a:pPr marL="342900" lvl="0" indent="-342900">
              <a:lnSpc>
                <a:spcPct val="107000"/>
              </a:lnSpc>
              <a:buAutoNum type="alphaLcPeriod"/>
            </a:pPr>
            <a:r>
              <a:rPr lang="pt-BR" sz="1400" dirty="0"/>
              <a:t>solicitação ou recebimento de vantagem indevida; e</a:t>
            </a:r>
          </a:p>
          <a:p>
            <a:pPr marL="342900" lvl="0" indent="-342900">
              <a:lnSpc>
                <a:spcPct val="107000"/>
              </a:lnSpc>
              <a:buAutoNum type="alphaLcPeriod"/>
            </a:pPr>
            <a:r>
              <a:rPr lang="pt-BR" sz="1400" dirty="0"/>
              <a:t>utilização de recursos públicos em favor de interesses privados</a:t>
            </a:r>
          </a:p>
        </p:txBody>
      </p:sp>
    </p:spTree>
    <p:extLst>
      <p:ext uri="{BB962C8B-B14F-4D97-AF65-F5344CB8AC3E}">
        <p14:creationId xmlns:p14="http://schemas.microsoft.com/office/powerpoint/2010/main" val="208010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1122</TotalTime>
  <Words>839</Words>
  <Application>Microsoft Macintosh PowerPoint</Application>
  <PresentationFormat>Widescreen</PresentationFormat>
  <Paragraphs>51</Paragraphs>
  <Slides>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prÊmio</dc:title>
  <dc:creator>Thailani Gabriel Tiezzi</dc:creator>
  <cp:lastModifiedBy>Lucianna Almeida</cp:lastModifiedBy>
  <cp:revision>122</cp:revision>
  <dcterms:created xsi:type="dcterms:W3CDTF">2019-07-01T18:47:07Z</dcterms:created>
  <dcterms:modified xsi:type="dcterms:W3CDTF">2021-01-28T19:09:02Z</dcterms:modified>
</cp:coreProperties>
</file>