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12" r:id="rId1"/>
  </p:sldMasterIdLst>
  <p:notesMasterIdLst>
    <p:notesMasterId r:id="rId9"/>
  </p:notesMasterIdLst>
  <p:sldIdLst>
    <p:sldId id="256" r:id="rId2"/>
    <p:sldId id="259" r:id="rId3"/>
    <p:sldId id="257" r:id="rId4"/>
    <p:sldId id="260" r:id="rId5"/>
    <p:sldId id="283" r:id="rId6"/>
    <p:sldId id="265" r:id="rId7"/>
    <p:sldId id="261" r:id="rId8"/>
  </p:sldIdLst>
  <p:sldSz cx="9144000" cy="5143500" type="screen16x9"/>
  <p:notesSz cx="6881813" cy="9661525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alibri Light" panose="020F0302020204030204" pitchFamily="34" charset="0"/>
      <p:regular r:id="rId14"/>
      <p:italic r:id="rId15"/>
    </p:embeddedFont>
    <p:embeddedFont>
      <p:font typeface="Raleway" panose="020B0604020202020204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880">
          <p15:clr>
            <a:srgbClr val="9AA0A6"/>
          </p15:clr>
        </p15:guide>
        <p15:guide id="2" pos="492">
          <p15:clr>
            <a:srgbClr val="9AA0A6"/>
          </p15:clr>
        </p15:guide>
        <p15:guide id="3" pos="4268">
          <p15:clr>
            <a:srgbClr val="9AA0A6"/>
          </p15:clr>
        </p15:guide>
        <p15:guide id="4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4561A28-9392-4E8D-808E-925995967DEE}">
  <a:tblStyle styleId="{14561A28-9392-4E8D-808E-925995967DE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32"/>
    <p:restoredTop sz="94694"/>
  </p:normalViewPr>
  <p:slideViewPr>
    <p:cSldViewPr snapToGrid="0">
      <p:cViewPr varScale="1">
        <p:scale>
          <a:sx n="142" d="100"/>
          <a:sy n="142" d="100"/>
        </p:scale>
        <p:origin x="798" y="126"/>
      </p:cViewPr>
      <p:guideLst>
        <p:guide pos="2880"/>
        <p:guide pos="492"/>
        <p:guide pos="4268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tableStyles" Target="tableStyle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20663" y="723900"/>
            <a:ext cx="6440487" cy="36242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8182" y="4589225"/>
            <a:ext cx="5505450" cy="4347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515" tIns="94515" rIns="94515" bIns="9451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0663" y="723900"/>
            <a:ext cx="6440487" cy="36242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p:notes"/>
          <p:cNvSpPr txBox="1">
            <a:spLocks noGrp="1"/>
          </p:cNvSpPr>
          <p:nvPr>
            <p:ph type="body" idx="1"/>
          </p:nvPr>
        </p:nvSpPr>
        <p:spPr>
          <a:xfrm>
            <a:off x="688182" y="4589225"/>
            <a:ext cx="5505450" cy="4347686"/>
          </a:xfrm>
          <a:prstGeom prst="rect">
            <a:avLst/>
          </a:prstGeom>
        </p:spPr>
        <p:txBody>
          <a:bodyPr spcFirstLastPara="1" wrap="square" lIns="94515" tIns="94515" rIns="94515" bIns="9451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760e221998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0663" y="723900"/>
            <a:ext cx="6440487" cy="36242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760e221998_0_40:notes"/>
          <p:cNvSpPr txBox="1">
            <a:spLocks noGrp="1"/>
          </p:cNvSpPr>
          <p:nvPr>
            <p:ph type="body" idx="1"/>
          </p:nvPr>
        </p:nvSpPr>
        <p:spPr>
          <a:xfrm>
            <a:off x="688182" y="4589225"/>
            <a:ext cx="5505450" cy="4347686"/>
          </a:xfrm>
          <a:prstGeom prst="rect">
            <a:avLst/>
          </a:prstGeom>
        </p:spPr>
        <p:txBody>
          <a:bodyPr spcFirstLastPara="1" wrap="square" lIns="94515" tIns="94515" rIns="94515" bIns="9451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760e221998_0_245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0663" y="723900"/>
            <a:ext cx="6440487" cy="36242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760e221998_0_24566:notes"/>
          <p:cNvSpPr txBox="1">
            <a:spLocks noGrp="1"/>
          </p:cNvSpPr>
          <p:nvPr>
            <p:ph type="body" idx="1"/>
          </p:nvPr>
        </p:nvSpPr>
        <p:spPr>
          <a:xfrm>
            <a:off x="688182" y="4589225"/>
            <a:ext cx="5505450" cy="4347686"/>
          </a:xfrm>
          <a:prstGeom prst="rect">
            <a:avLst/>
          </a:prstGeom>
        </p:spPr>
        <p:txBody>
          <a:bodyPr spcFirstLastPara="1" wrap="square" lIns="94515" tIns="94515" rIns="94515" bIns="94515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75f10c3a28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0663" y="723900"/>
            <a:ext cx="6440487" cy="36242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75f10c3a28_0_18:notes"/>
          <p:cNvSpPr txBox="1">
            <a:spLocks noGrp="1"/>
          </p:cNvSpPr>
          <p:nvPr>
            <p:ph type="body" idx="1"/>
          </p:nvPr>
        </p:nvSpPr>
        <p:spPr>
          <a:xfrm>
            <a:off x="688182" y="4589225"/>
            <a:ext cx="5505450" cy="4347686"/>
          </a:xfrm>
          <a:prstGeom prst="rect">
            <a:avLst/>
          </a:prstGeom>
        </p:spPr>
        <p:txBody>
          <a:bodyPr spcFirstLastPara="1" wrap="square" lIns="94515" tIns="94515" rIns="94515" bIns="9451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75f10c3a28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0663" y="723900"/>
            <a:ext cx="6440487" cy="36242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75f10c3a28_0_18:notes"/>
          <p:cNvSpPr txBox="1">
            <a:spLocks noGrp="1"/>
          </p:cNvSpPr>
          <p:nvPr>
            <p:ph type="body" idx="1"/>
          </p:nvPr>
        </p:nvSpPr>
        <p:spPr>
          <a:xfrm>
            <a:off x="688182" y="4589225"/>
            <a:ext cx="5505450" cy="4347686"/>
          </a:xfrm>
          <a:prstGeom prst="rect">
            <a:avLst/>
          </a:prstGeom>
        </p:spPr>
        <p:txBody>
          <a:bodyPr spcFirstLastPara="1" wrap="square" lIns="94515" tIns="94515" rIns="94515" bIns="9451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65300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760e221899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0663" y="723900"/>
            <a:ext cx="6440487" cy="36242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760e221899_0_29:notes"/>
          <p:cNvSpPr txBox="1">
            <a:spLocks noGrp="1"/>
          </p:cNvSpPr>
          <p:nvPr>
            <p:ph type="body" idx="1"/>
          </p:nvPr>
        </p:nvSpPr>
        <p:spPr>
          <a:xfrm>
            <a:off x="688182" y="4589225"/>
            <a:ext cx="5505450" cy="4347686"/>
          </a:xfrm>
          <a:prstGeom prst="rect">
            <a:avLst/>
          </a:prstGeom>
        </p:spPr>
        <p:txBody>
          <a:bodyPr spcFirstLastPara="1" wrap="square" lIns="94515" tIns="94515" rIns="94515" bIns="9451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75f10c3a28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0663" y="723900"/>
            <a:ext cx="6440487" cy="36242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75f10c3a28_0_25:notes"/>
          <p:cNvSpPr txBox="1">
            <a:spLocks noGrp="1"/>
          </p:cNvSpPr>
          <p:nvPr>
            <p:ph type="body" idx="1"/>
          </p:nvPr>
        </p:nvSpPr>
        <p:spPr>
          <a:xfrm>
            <a:off x="688182" y="4589225"/>
            <a:ext cx="5505450" cy="4347686"/>
          </a:xfrm>
          <a:prstGeom prst="rect">
            <a:avLst/>
          </a:prstGeom>
        </p:spPr>
        <p:txBody>
          <a:bodyPr spcFirstLastPara="1" wrap="square" lIns="94515" tIns="94515" rIns="94515" bIns="9451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35BD587-738B-A145-B968-CB86C4810078}" type="datetimeFigureOut">
              <a:rPr lang="pt-BR" smtClean="0"/>
              <a:t>23/04/2021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8E8BDAA-EA8A-5340-B63D-35568AC84B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9122185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35BD587-738B-A145-B968-CB86C4810078}" type="datetimeFigureOut">
              <a:rPr lang="pt-BR" smtClean="0"/>
              <a:t>23/04/2021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8E8BDAA-EA8A-5340-B63D-35568AC84B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738345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35BD587-738B-A145-B968-CB86C4810078}" type="datetimeFigureOut">
              <a:rPr lang="pt-BR" smtClean="0"/>
              <a:t>23/04/2021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8E8BDAA-EA8A-5340-B63D-35568AC84B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7907476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3032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title" idx="2" hasCustomPrompt="1"/>
          </p:nvPr>
        </p:nvSpPr>
        <p:spPr>
          <a:xfrm>
            <a:off x="2808750" y="1165625"/>
            <a:ext cx="3526500" cy="104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None/>
              <a:defRPr sz="72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None/>
              <a:defRPr sz="72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None/>
              <a:defRPr sz="72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None/>
              <a:defRPr sz="72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None/>
              <a:defRPr sz="72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None/>
              <a:defRPr sz="72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None/>
              <a:defRPr sz="72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None/>
              <a:defRPr sz="72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None/>
              <a:defRPr sz="72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>
            <a:off x="2694450" y="3171625"/>
            <a:ext cx="3755100" cy="89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950633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ullet points">
  <p:cSld name="Title + Bullet points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body" idx="1"/>
          </p:nvPr>
        </p:nvSpPr>
        <p:spPr>
          <a:xfrm>
            <a:off x="709775" y="1399650"/>
            <a:ext cx="6924000" cy="302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title"/>
          </p:nvPr>
        </p:nvSpPr>
        <p:spPr>
          <a:xfrm>
            <a:off x="701600" y="612675"/>
            <a:ext cx="7232700" cy="7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542740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5241175" y="655611"/>
            <a:ext cx="2811000" cy="73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>
            <a:off x="5241175" y="2539375"/>
            <a:ext cx="3226200" cy="194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483898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dk2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>
            <a:spLocks noGrp="1"/>
          </p:cNvSpPr>
          <p:nvPr>
            <p:ph type="title"/>
          </p:nvPr>
        </p:nvSpPr>
        <p:spPr>
          <a:xfrm>
            <a:off x="5673000" y="4015536"/>
            <a:ext cx="2811000" cy="73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 b="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 b="0"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 b="0"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 b="0"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 b="0"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 b="0"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 b="0"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 b="0"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 b="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74" name="Google Shape;74;p15"/>
          <p:cNvSpPr txBox="1">
            <a:spLocks noGrp="1"/>
          </p:cNvSpPr>
          <p:nvPr>
            <p:ph type="body" idx="1"/>
          </p:nvPr>
        </p:nvSpPr>
        <p:spPr>
          <a:xfrm>
            <a:off x="2134350" y="1470225"/>
            <a:ext cx="4887900" cy="194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Char char="●"/>
              <a:defRPr sz="2400">
                <a:solidFill>
                  <a:schemeClr val="lt2"/>
                </a:solidFill>
              </a:defRPr>
            </a:lvl1pPr>
            <a:lvl2pPr marL="914400" lvl="1" indent="-381000" algn="ctr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400"/>
              <a:buChar char="○"/>
              <a:defRPr sz="2400">
                <a:solidFill>
                  <a:schemeClr val="lt2"/>
                </a:solidFill>
              </a:defRPr>
            </a:lvl2pPr>
            <a:lvl3pPr marL="1371600" lvl="2" indent="-381000" algn="ctr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400"/>
              <a:buChar char="■"/>
              <a:defRPr sz="2400">
                <a:solidFill>
                  <a:schemeClr val="lt2"/>
                </a:solidFill>
              </a:defRPr>
            </a:lvl3pPr>
            <a:lvl4pPr marL="1828800" lvl="3" indent="-381000" algn="ctr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400"/>
              <a:buChar char="●"/>
              <a:defRPr sz="2400">
                <a:solidFill>
                  <a:schemeClr val="lt2"/>
                </a:solidFill>
              </a:defRPr>
            </a:lvl4pPr>
            <a:lvl5pPr marL="2286000" lvl="4" indent="-381000" algn="ctr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400"/>
              <a:buChar char="○"/>
              <a:defRPr sz="2400">
                <a:solidFill>
                  <a:schemeClr val="lt2"/>
                </a:solidFill>
              </a:defRPr>
            </a:lvl5pPr>
            <a:lvl6pPr marL="2743200" lvl="5" indent="-381000" algn="ctr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400"/>
              <a:buChar char="■"/>
              <a:defRPr sz="2400">
                <a:solidFill>
                  <a:schemeClr val="lt2"/>
                </a:solidFill>
              </a:defRPr>
            </a:lvl6pPr>
            <a:lvl7pPr marL="3200400" lvl="6" indent="-381000" algn="ctr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400"/>
              <a:buChar char="●"/>
              <a:defRPr sz="2400">
                <a:solidFill>
                  <a:schemeClr val="lt2"/>
                </a:solidFill>
              </a:defRPr>
            </a:lvl7pPr>
            <a:lvl8pPr marL="3657600" lvl="7" indent="-381000" algn="ctr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400"/>
              <a:buChar char="○"/>
              <a:defRPr sz="2400">
                <a:solidFill>
                  <a:schemeClr val="lt2"/>
                </a:solidFill>
              </a:defRPr>
            </a:lvl8pPr>
            <a:lvl9pPr marL="4114800" lvl="8" indent="-381000" algn="ctr" rtl="0"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2400"/>
              <a:buChar char="■"/>
              <a:defRPr sz="2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139025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Numbers">
  <p:cSld name="Three Numbers">
    <p:bg>
      <p:bgPr>
        <a:solidFill>
          <a:schemeClr val="dk2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>
            <a:spLocks noGrp="1"/>
          </p:cNvSpPr>
          <p:nvPr>
            <p:ph type="subTitle" idx="1"/>
          </p:nvPr>
        </p:nvSpPr>
        <p:spPr>
          <a:xfrm>
            <a:off x="4954975" y="1287900"/>
            <a:ext cx="3150600" cy="36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00" name="Google Shape;100;p18"/>
          <p:cNvSpPr txBox="1">
            <a:spLocks noGrp="1"/>
          </p:cNvSpPr>
          <p:nvPr>
            <p:ph type="title" hasCustomPrompt="1"/>
          </p:nvPr>
        </p:nvSpPr>
        <p:spPr>
          <a:xfrm>
            <a:off x="4954975" y="732525"/>
            <a:ext cx="3150600" cy="67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1" name="Google Shape;101;p18"/>
          <p:cNvSpPr txBox="1">
            <a:spLocks noGrp="1"/>
          </p:cNvSpPr>
          <p:nvPr>
            <p:ph type="subTitle" idx="2"/>
          </p:nvPr>
        </p:nvSpPr>
        <p:spPr>
          <a:xfrm>
            <a:off x="4954975" y="2671038"/>
            <a:ext cx="3150600" cy="36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02" name="Google Shape;102;p18"/>
          <p:cNvSpPr txBox="1">
            <a:spLocks noGrp="1"/>
          </p:cNvSpPr>
          <p:nvPr>
            <p:ph type="title" idx="3" hasCustomPrompt="1"/>
          </p:nvPr>
        </p:nvSpPr>
        <p:spPr>
          <a:xfrm>
            <a:off x="4954975" y="2115663"/>
            <a:ext cx="3150600" cy="67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3" name="Google Shape;103;p18"/>
          <p:cNvSpPr txBox="1">
            <a:spLocks noGrp="1"/>
          </p:cNvSpPr>
          <p:nvPr>
            <p:ph type="subTitle" idx="4"/>
          </p:nvPr>
        </p:nvSpPr>
        <p:spPr>
          <a:xfrm>
            <a:off x="4954975" y="4054188"/>
            <a:ext cx="3150600" cy="36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04" name="Google Shape;104;p18"/>
          <p:cNvSpPr txBox="1">
            <a:spLocks noGrp="1"/>
          </p:cNvSpPr>
          <p:nvPr>
            <p:ph type="title" idx="5" hasCustomPrompt="1"/>
          </p:nvPr>
        </p:nvSpPr>
        <p:spPr>
          <a:xfrm>
            <a:off x="4954975" y="3498813"/>
            <a:ext cx="3150600" cy="67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821629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35BD587-738B-A145-B968-CB86C4810078}" type="datetimeFigureOut">
              <a:rPr lang="pt-BR" smtClean="0"/>
              <a:t>23/04/2021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8E8BDAA-EA8A-5340-B63D-35568AC84B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6533586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35BD587-738B-A145-B968-CB86C4810078}" type="datetimeFigureOut">
              <a:rPr lang="pt-BR" smtClean="0"/>
              <a:t>23/04/2021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8E8BDAA-EA8A-5340-B63D-35568AC84B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9229120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35BD587-738B-A145-B968-CB86C4810078}" type="datetimeFigureOut">
              <a:rPr lang="pt-BR" smtClean="0"/>
              <a:t>23/04/2021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8E8BDAA-EA8A-5340-B63D-35568AC84B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8963436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35BD587-738B-A145-B968-CB86C4810078}" type="datetimeFigureOut">
              <a:rPr lang="pt-BR" smtClean="0"/>
              <a:t>23/04/2021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8E8BDAA-EA8A-5340-B63D-35568AC84B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881598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35BD587-738B-A145-B968-CB86C4810078}" type="datetimeFigureOut">
              <a:rPr lang="pt-BR" smtClean="0"/>
              <a:t>23/04/2021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8E8BDAA-EA8A-5340-B63D-35568AC84B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8048893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35BD587-738B-A145-B968-CB86C4810078}" type="datetimeFigureOut">
              <a:rPr lang="pt-BR" smtClean="0"/>
              <a:t>23/04/2021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8E8BDAA-EA8A-5340-B63D-35568AC84B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7789391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35BD587-738B-A145-B968-CB86C4810078}" type="datetimeFigureOut">
              <a:rPr lang="pt-BR" smtClean="0"/>
              <a:t>23/04/2021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8E8BDAA-EA8A-5340-B63D-35568AC84B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411731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35BD587-738B-A145-B968-CB86C4810078}" type="datetimeFigureOut">
              <a:rPr lang="pt-BR" smtClean="0"/>
              <a:t>23/04/2021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8E8BDAA-EA8A-5340-B63D-35568AC84B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3349196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Logotipo, nome da empresa&#10;&#10;Descrição gerada automaticamente">
            <a:extLst>
              <a:ext uri="{FF2B5EF4-FFF2-40B4-BE49-F238E27FC236}">
                <a16:creationId xmlns:a16="http://schemas.microsoft.com/office/drawing/2014/main" id="{E1EA74C9-8E76-7149-9EE6-12D4195AB24C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306" y="4834094"/>
            <a:ext cx="1343568" cy="290501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C513E26B-B13A-DE4E-A66B-5BB2C25F9DE0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395" y="4967756"/>
            <a:ext cx="7671880" cy="182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383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8" r:id="rId15"/>
    <p:sldLayoutId id="2147483729" r:id="rId16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00075" y="1118507"/>
            <a:ext cx="2500312" cy="2624327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Google Shape;173;p30"/>
          <p:cNvSpPr txBox="1">
            <a:spLocks noGrp="1"/>
          </p:cNvSpPr>
          <p:nvPr>
            <p:ph type="ctrTitle"/>
          </p:nvPr>
        </p:nvSpPr>
        <p:spPr>
          <a:xfrm>
            <a:off x="771525" y="1475449"/>
            <a:ext cx="1971675" cy="1910443"/>
          </a:xfrm>
          <a:prstGeom prst="rect">
            <a:avLst/>
          </a:prstGeom>
          <a:noFill/>
        </p:spPr>
        <p:txBody>
          <a:bodyPr spcFirstLastPara="1" vert="horz" lIns="91440" tIns="45720" rIns="91440" bIns="45720" rtlCol="0" anchor="ctr" anchorCtr="0">
            <a:normAutofit fontScale="90000"/>
          </a:bodyPr>
          <a:lstStyle/>
          <a:p>
            <a:pPr marL="0" lvl="0" indent="0" defTabSz="914400">
              <a:spcAft>
                <a:spcPts val="0"/>
              </a:spcAft>
            </a:pPr>
            <a:r>
              <a:rPr lang="en-US" sz="2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Orientações </a:t>
            </a:r>
            <a:r>
              <a:rPr lang="en-US" sz="23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sobre</a:t>
            </a:r>
            <a:r>
              <a:rPr lang="en-US" sz="2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3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como</a:t>
            </a:r>
            <a:r>
              <a:rPr lang="en-US" sz="2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3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proceder</a:t>
            </a:r>
            <a:r>
              <a:rPr lang="en-US" sz="2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no </a:t>
            </a:r>
            <a:r>
              <a:rPr lang="en-US" sz="23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teletrabalho</a:t>
            </a:r>
            <a:r>
              <a:rPr lang="en-US" sz="2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no </a:t>
            </a:r>
            <a:r>
              <a:rPr lang="en-US" sz="23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Ministério</a:t>
            </a:r>
            <a:r>
              <a:rPr lang="en-US" sz="2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da </a:t>
            </a:r>
            <a:r>
              <a:rPr lang="en-US" sz="23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Educação</a:t>
            </a:r>
            <a:endParaRPr lang="en-US" sz="23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D126FB70-B26A-412E-A85F-064BA7DFC9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2987" y="900180"/>
            <a:ext cx="5085525" cy="334139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3"/>
          <p:cNvSpPr txBox="1">
            <a:spLocks noGrp="1"/>
          </p:cNvSpPr>
          <p:nvPr>
            <p:ph type="subTitle" idx="1"/>
          </p:nvPr>
        </p:nvSpPr>
        <p:spPr>
          <a:xfrm>
            <a:off x="1875423" y="1425658"/>
            <a:ext cx="5186362" cy="2567698"/>
          </a:xfrm>
          <a:prstGeom prst="round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dirty="0">
                <a:solidFill>
                  <a:schemeClr val="bg2">
                    <a:lumMod val="25000"/>
                  </a:schemeClr>
                </a:solidFill>
              </a:rPr>
              <a:t>“ prestação laboral realizada com subordinação jurídica, habitualmente fora do MEC, utilizando-se de recurso a tecnologias de informação e de comunicação”. Estes três requisitos de aplicação do regime de teletrabalho são cumulativos.”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C850DE7-246B-5F40-B4BB-C7E6B8706A7F}"/>
              </a:ext>
            </a:extLst>
          </p:cNvPr>
          <p:cNvSpPr txBox="1"/>
          <p:nvPr/>
        </p:nvSpPr>
        <p:spPr>
          <a:xfrm>
            <a:off x="747117" y="224139"/>
            <a:ext cx="8126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 que é o teletrabalho?</a:t>
            </a:r>
          </a:p>
        </p:txBody>
      </p:sp>
      <p:cxnSp>
        <p:nvCxnSpPr>
          <p:cNvPr id="5" name="Conector reto 6">
            <a:extLst>
              <a:ext uri="{FF2B5EF4-FFF2-40B4-BE49-F238E27FC236}">
                <a16:creationId xmlns:a16="http://schemas.microsoft.com/office/drawing/2014/main" id="{8C5004E9-062C-42AF-8769-FFF3AE044993}"/>
              </a:ext>
            </a:extLst>
          </p:cNvPr>
          <p:cNvCxnSpPr>
            <a:cxnSpLocks/>
          </p:cNvCxnSpPr>
          <p:nvPr/>
        </p:nvCxnSpPr>
        <p:spPr>
          <a:xfrm flipV="1">
            <a:off x="818147" y="808914"/>
            <a:ext cx="7555832" cy="30778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1"/>
          <p:cNvSpPr txBox="1">
            <a:spLocks noGrp="1"/>
          </p:cNvSpPr>
          <p:nvPr>
            <p:ph type="body" idx="1"/>
          </p:nvPr>
        </p:nvSpPr>
        <p:spPr>
          <a:xfrm>
            <a:off x="701600" y="1185337"/>
            <a:ext cx="5752988" cy="35724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pt-BR" sz="1500" dirty="0">
                <a:solidFill>
                  <a:schemeClr val="bg2">
                    <a:lumMod val="25000"/>
                  </a:schemeClr>
                </a:solidFill>
              </a:rPr>
              <a:t> Devido a situação de emergência em saúde pública, decretada no início de 2019 por causa da pandemia, o Governo Federal impôs o trabalho remoto para muitos brasileiros, tanto na iniciativa privada como no setor público. Entre março e setembro de 2020, cerca de 50% dos servidores públicos federais desempenharam suas atividades a partir de suas casas. Em alguns órgãos, como no Ministério da Educação, esse percentual chegou a 98% durante certos períodos.</a:t>
            </a:r>
          </a:p>
          <a:p>
            <a:pPr marL="0" lvl="0" indent="0" algn="just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pt-BR" sz="1500" dirty="0">
                <a:solidFill>
                  <a:schemeClr val="bg2">
                    <a:lumMod val="25000"/>
                  </a:schemeClr>
                </a:solidFill>
              </a:rPr>
              <a:t>A Instrução Normativa nº 65 entrou em vigor dia 1º de setembro de 2020, com as novas orientações para a implantação do teletrabalho na Administração Pública Federal. As novas regras tornaram o processo mais racional e transparente. Além dos órgãos que já adotavam o trabalho remoto, outros 13 órgãos já autorizaram a modalidade em suas unidades desde a publicação da IN.</a:t>
            </a:r>
          </a:p>
          <a:p>
            <a:pPr marL="0" lvl="0" indent="0" algn="just" rtl="0">
              <a:spcBef>
                <a:spcPts val="0"/>
              </a:spcBef>
              <a:spcAft>
                <a:spcPts val="1600"/>
              </a:spcAft>
              <a:buNone/>
            </a:pPr>
            <a:endParaRPr lang="pt-BR" sz="1400" b="1" dirty="0">
              <a:solidFill>
                <a:srgbClr val="0070C0"/>
              </a:solidFill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769D4FCD-6E01-45B3-9A4F-050F1E3AF3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9079" y="939863"/>
            <a:ext cx="1964098" cy="907651"/>
          </a:xfrm>
          <a:prstGeom prst="rect">
            <a:avLst/>
          </a:prstGeom>
        </p:spPr>
      </p:pic>
      <p:sp>
        <p:nvSpPr>
          <p:cNvPr id="5" name="Google Shape;180;p31">
            <a:extLst>
              <a:ext uri="{FF2B5EF4-FFF2-40B4-BE49-F238E27FC236}">
                <a16:creationId xmlns:a16="http://schemas.microsoft.com/office/drawing/2014/main" id="{9F55392E-8D6A-451C-A1A5-866877982B85}"/>
              </a:ext>
            </a:extLst>
          </p:cNvPr>
          <p:cNvSpPr txBox="1">
            <a:spLocks/>
          </p:cNvSpPr>
          <p:nvPr/>
        </p:nvSpPr>
        <p:spPr>
          <a:xfrm>
            <a:off x="6600825" y="1930609"/>
            <a:ext cx="2042352" cy="2827130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aleway"/>
              <a:buChar char="●"/>
              <a:defRPr sz="1200" b="0" i="0" u="none" strike="noStrike" cap="none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aleway"/>
              <a:buChar char="○"/>
              <a:defRPr sz="1200" b="0" i="0" u="none" strike="noStrike" cap="none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aleway"/>
              <a:buChar char="■"/>
              <a:defRPr sz="1200" b="0" i="0" u="none" strike="noStrike" cap="none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aleway"/>
              <a:buChar char="●"/>
              <a:defRPr sz="1200" b="0" i="0" u="none" strike="noStrike" cap="none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aleway"/>
              <a:buChar char="○"/>
              <a:defRPr sz="1200" b="0" i="0" u="none" strike="noStrike" cap="none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aleway"/>
              <a:buChar char="■"/>
              <a:defRPr sz="1200" b="0" i="0" u="none" strike="noStrike" cap="none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aleway"/>
              <a:buChar char="●"/>
              <a:defRPr sz="1200" b="0" i="0" u="none" strike="noStrike" cap="none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aleway"/>
              <a:buChar char="○"/>
              <a:defRPr sz="1200" b="0" i="0" u="none" strike="noStrike" cap="none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aleway"/>
              <a:buChar char="■"/>
              <a:defRPr sz="1200" b="0" i="0" u="none" strike="noStrike" cap="none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indent="0">
              <a:spcAft>
                <a:spcPts val="1600"/>
              </a:spcAft>
              <a:buFont typeface="Raleway"/>
              <a:buNone/>
            </a:pPr>
            <a:r>
              <a:rPr lang="en" sz="1000" b="1" dirty="0">
                <a:solidFill>
                  <a:schemeClr val="bg2">
                    <a:lumMod val="25000"/>
                  </a:schemeClr>
                </a:solidFill>
                <a:latin typeface="+mn-lt"/>
                <a:sym typeface="Raleway"/>
              </a:rPr>
              <a:t>Instrução Normativa nº 65 de 30 de julho de 2020</a:t>
            </a:r>
            <a:r>
              <a:rPr lang="en" sz="10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. </a:t>
            </a:r>
            <a:r>
              <a:rPr lang="pt-BR" sz="10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Estabelece orientações, critérios e procedimentos gerais a serem observados pelos órgãos e entidades integrantes do Sistema de Pessoal Civil da Administração Federal - SIPEC relativos à implementação de Programa de Gestão. Link:</a:t>
            </a:r>
            <a:r>
              <a:rPr lang="pt-BR" sz="1000" b="1" dirty="0">
                <a:solidFill>
                  <a:srgbClr val="0070C0"/>
                </a:solidFill>
              </a:rPr>
              <a:t> https://www.in.gov.br/en/web/dou/-/instrucao-normativa-n-65-de-30-de-julho-de-2020-269669395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06286995-E7DD-264E-BE3E-4C7E05BA67BC}"/>
              </a:ext>
            </a:extLst>
          </p:cNvPr>
          <p:cNvSpPr txBox="1"/>
          <p:nvPr/>
        </p:nvSpPr>
        <p:spPr>
          <a:xfrm>
            <a:off x="229179" y="223759"/>
            <a:ext cx="86856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 teletrabalho no Governo Federal?</a:t>
            </a:r>
          </a:p>
        </p:txBody>
      </p:sp>
      <p:cxnSp>
        <p:nvCxnSpPr>
          <p:cNvPr id="12" name="Conector reto 6">
            <a:extLst>
              <a:ext uri="{FF2B5EF4-FFF2-40B4-BE49-F238E27FC236}">
                <a16:creationId xmlns:a16="http://schemas.microsoft.com/office/drawing/2014/main" id="{D302B6E0-88D1-9545-B557-D38AE1765B12}"/>
              </a:ext>
            </a:extLst>
          </p:cNvPr>
          <p:cNvCxnSpPr>
            <a:cxnSpLocks/>
          </p:cNvCxnSpPr>
          <p:nvPr/>
        </p:nvCxnSpPr>
        <p:spPr>
          <a:xfrm>
            <a:off x="607219" y="742038"/>
            <a:ext cx="8035958" cy="18381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4"/>
          <p:cNvSpPr txBox="1">
            <a:spLocks noGrp="1"/>
          </p:cNvSpPr>
          <p:nvPr>
            <p:ph type="body" idx="1"/>
          </p:nvPr>
        </p:nvSpPr>
        <p:spPr>
          <a:xfrm>
            <a:off x="4572000" y="885858"/>
            <a:ext cx="4116831" cy="3864721"/>
          </a:xfrm>
          <a:prstGeom prst="round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indent="-171450" algn="just">
              <a:spcAft>
                <a:spcPts val="1600"/>
              </a:spcAft>
            </a:pPr>
            <a:r>
              <a:rPr lang="pt-BR" sz="1200" dirty="0">
                <a:solidFill>
                  <a:schemeClr val="bg2">
                    <a:lumMod val="25000"/>
                  </a:schemeClr>
                </a:solidFill>
              </a:rPr>
              <a:t>Crie um local adequado e agradável para realizar seu trabalho.</a:t>
            </a:r>
          </a:p>
          <a:p>
            <a:pPr marL="171450" indent="-171450" algn="just">
              <a:spcAft>
                <a:spcPts val="1600"/>
              </a:spcAft>
            </a:pPr>
            <a:r>
              <a:rPr lang="pt-BR" sz="1200" dirty="0">
                <a:solidFill>
                  <a:schemeClr val="bg2">
                    <a:lumMod val="25000"/>
                  </a:schemeClr>
                </a:solidFill>
              </a:rPr>
              <a:t>Estabeleça uma rotina diária, com hora para acordar, tomar café da manhã e começar a trabalhar. Separe a sua hora de almoço e a hora de término das atividades.</a:t>
            </a:r>
          </a:p>
          <a:p>
            <a:pPr marL="171450" indent="-171450" algn="just">
              <a:spcAft>
                <a:spcPts val="1600"/>
              </a:spcAft>
            </a:pPr>
            <a:r>
              <a:rPr lang="pt-BR" sz="1200" dirty="0">
                <a:solidFill>
                  <a:schemeClr val="bg2">
                    <a:lumMod val="25000"/>
                  </a:schemeClr>
                </a:solidFill>
              </a:rPr>
              <a:t>Evite distrações. Uma forma é estabelecer uma separação física entre o lugar que está trabalhando, do resto do domicílio.</a:t>
            </a:r>
          </a:p>
          <a:p>
            <a:pPr marL="171450" indent="-171450" algn="just">
              <a:spcAft>
                <a:spcPts val="1600"/>
              </a:spcAft>
            </a:pPr>
            <a:r>
              <a:rPr lang="pt-BR" sz="1200" dirty="0">
                <a:solidFill>
                  <a:schemeClr val="bg2">
                    <a:lumMod val="25000"/>
                  </a:schemeClr>
                </a:solidFill>
              </a:rPr>
              <a:t>Vista-se adequadamente para o trabalho, principalmente se a sua função envolve participar de reuniões online, </a:t>
            </a:r>
            <a:r>
              <a:rPr lang="pt-BR" sz="1200" dirty="0" err="1">
                <a:solidFill>
                  <a:schemeClr val="bg2">
                    <a:lumMod val="25000"/>
                  </a:schemeClr>
                </a:solidFill>
              </a:rPr>
              <a:t>conference</a:t>
            </a:r>
            <a:r>
              <a:rPr lang="pt-BR" sz="12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pt-BR" sz="1200" dirty="0" err="1">
                <a:solidFill>
                  <a:schemeClr val="bg2">
                    <a:lumMod val="25000"/>
                  </a:schemeClr>
                </a:solidFill>
              </a:rPr>
              <a:t>calls</a:t>
            </a:r>
            <a:r>
              <a:rPr lang="pt-BR" sz="1200" dirty="0">
                <a:solidFill>
                  <a:schemeClr val="bg2">
                    <a:lumMod val="25000"/>
                  </a:schemeClr>
                </a:solidFill>
              </a:rPr>
              <a:t> e ações similares.</a:t>
            </a:r>
          </a:p>
          <a:p>
            <a:pPr marL="171450" indent="-171450" algn="just">
              <a:spcAft>
                <a:spcPts val="1600"/>
              </a:spcAft>
            </a:pPr>
            <a:r>
              <a:rPr lang="pt-BR" sz="1200" dirty="0">
                <a:solidFill>
                  <a:schemeClr val="bg2">
                    <a:lumMod val="25000"/>
                  </a:schemeClr>
                </a:solidFill>
              </a:rPr>
              <a:t>Estabeleça algumas regras de convivência no seu domicílio, para que os residentes entendam que você está em regime de trabalho na hora do expediente.</a:t>
            </a:r>
          </a:p>
          <a:p>
            <a:pPr marL="171450" indent="-171450" algn="just">
              <a:spcAft>
                <a:spcPts val="1600"/>
              </a:spcAft>
            </a:pPr>
            <a:endParaRPr lang="pt-BR" sz="1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65FB21B-242D-404F-8F84-91AC08BDC361}"/>
              </a:ext>
            </a:extLst>
          </p:cNvPr>
          <p:cNvSpPr txBox="1"/>
          <p:nvPr/>
        </p:nvSpPr>
        <p:spPr>
          <a:xfrm>
            <a:off x="747116" y="224139"/>
            <a:ext cx="7546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Dicas para desempenhar bem as suas funções trabalhando em casa.</a:t>
            </a:r>
          </a:p>
        </p:txBody>
      </p: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461141EE-3562-5443-8C09-2325F49C1EB8}"/>
              </a:ext>
            </a:extLst>
          </p:cNvPr>
          <p:cNvCxnSpPr>
            <a:cxnSpLocks/>
          </p:cNvCxnSpPr>
          <p:nvPr/>
        </p:nvCxnSpPr>
        <p:spPr>
          <a:xfrm>
            <a:off x="290512" y="645207"/>
            <a:ext cx="8239126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A75E85DD-39C3-46D7-BC74-A806DB306C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87" y="1107284"/>
            <a:ext cx="4396908" cy="315035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4"/>
          <p:cNvSpPr txBox="1">
            <a:spLocks noGrp="1"/>
          </p:cNvSpPr>
          <p:nvPr>
            <p:ph type="body" idx="1"/>
          </p:nvPr>
        </p:nvSpPr>
        <p:spPr>
          <a:xfrm>
            <a:off x="4572000" y="811772"/>
            <a:ext cx="4116831" cy="3874528"/>
          </a:xfrm>
          <a:prstGeom prst="round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indent="-171450" algn="just">
              <a:spcAft>
                <a:spcPts val="1600"/>
              </a:spcAft>
            </a:pPr>
            <a:r>
              <a:rPr lang="pt-BR" sz="1200" dirty="0">
                <a:solidFill>
                  <a:schemeClr val="bg2">
                    <a:lumMod val="25000"/>
                  </a:schemeClr>
                </a:solidFill>
              </a:rPr>
              <a:t>Uma boa conexão à internet será determinante para você lidar com o período de home office. Afinal, baixar e compartilhar arquivos, assim como participar ou gerenciar reuniões online, serão ações básicas durante esse período. </a:t>
            </a:r>
          </a:p>
          <a:p>
            <a:pPr marL="171450" indent="-171450" algn="just">
              <a:spcAft>
                <a:spcPts val="1600"/>
              </a:spcAft>
            </a:pPr>
            <a:r>
              <a:rPr lang="pt-BR" sz="1200" dirty="0">
                <a:solidFill>
                  <a:schemeClr val="bg2">
                    <a:lumMod val="25000"/>
                  </a:schemeClr>
                </a:solidFill>
              </a:rPr>
              <a:t>Busque usar a tecnologia a seu favor. Há vários tipos de plataformas e aplicativos que facilitam reuniões, assinatura de documentos online, criação de agendas e controle de tarefas e projetos.</a:t>
            </a:r>
          </a:p>
          <a:p>
            <a:pPr marL="171450" indent="-171450" algn="just">
              <a:spcAft>
                <a:spcPts val="1600"/>
              </a:spcAft>
            </a:pPr>
            <a:r>
              <a:rPr lang="pt-BR" sz="1200" dirty="0">
                <a:solidFill>
                  <a:schemeClr val="bg2">
                    <a:lumMod val="25000"/>
                  </a:schemeClr>
                </a:solidFill>
              </a:rPr>
              <a:t>Esteja disponível durante o expediente para atender chamadas e responder mensagens.</a:t>
            </a:r>
          </a:p>
          <a:p>
            <a:pPr marL="171450" indent="-171450" algn="just">
              <a:spcAft>
                <a:spcPts val="1600"/>
              </a:spcAft>
            </a:pPr>
            <a:r>
              <a:rPr lang="pt-BR" sz="1200" dirty="0">
                <a:solidFill>
                  <a:schemeClr val="bg2">
                    <a:lumMod val="25000"/>
                  </a:schemeClr>
                </a:solidFill>
              </a:rPr>
              <a:t>Evite assuntos de cunho pessoal durante reuniões online. Tais assuntos podem consumir muito tempo e diminuir o tempo gasto para discutir assuntos importantes de trabalho.</a:t>
            </a:r>
          </a:p>
          <a:p>
            <a:pPr marL="171450" indent="-171450" algn="just">
              <a:spcAft>
                <a:spcPts val="1600"/>
              </a:spcAft>
            </a:pPr>
            <a:endParaRPr sz="1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65FB21B-242D-404F-8F84-91AC08BDC361}"/>
              </a:ext>
            </a:extLst>
          </p:cNvPr>
          <p:cNvSpPr txBox="1"/>
          <p:nvPr/>
        </p:nvSpPr>
        <p:spPr>
          <a:xfrm>
            <a:off x="909340" y="137401"/>
            <a:ext cx="7582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Dicas para desempenhar bem as suas funções trabalhando em casa.</a:t>
            </a:r>
          </a:p>
        </p:txBody>
      </p: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461141EE-3562-5443-8C09-2325F49C1EB8}"/>
              </a:ext>
            </a:extLst>
          </p:cNvPr>
          <p:cNvCxnSpPr>
            <a:cxnSpLocks/>
          </p:cNvCxnSpPr>
          <p:nvPr/>
        </p:nvCxnSpPr>
        <p:spPr>
          <a:xfrm flipV="1">
            <a:off x="1143000" y="537511"/>
            <a:ext cx="7108031" cy="13814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D6850CB9-517F-45C8-BCB4-CB8B91D51F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550" y="1172023"/>
            <a:ext cx="3181350" cy="2802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1935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39"/>
          <p:cNvSpPr txBox="1">
            <a:spLocks noGrp="1"/>
          </p:cNvSpPr>
          <p:nvPr>
            <p:ph type="subTitle" idx="4294967295"/>
          </p:nvPr>
        </p:nvSpPr>
        <p:spPr>
          <a:xfrm>
            <a:off x="4572000" y="791016"/>
            <a:ext cx="3538537" cy="4013925"/>
          </a:xfrm>
          <a:prstGeom prst="round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>
              <a:spcBef>
                <a:spcPts val="0"/>
              </a:spcBef>
              <a:spcAft>
                <a:spcPts val="1600"/>
              </a:spcAft>
              <a:buSzPts val="1400"/>
              <a:buFont typeface="Arial" panose="020B0604020202020204" pitchFamily="34" charset="0"/>
              <a:buChar char="●"/>
            </a:pPr>
            <a:r>
              <a:rPr lang="pt-BR" sz="1200" dirty="0">
                <a:solidFill>
                  <a:schemeClr val="bg2">
                    <a:lumMod val="25000"/>
                  </a:schemeClr>
                </a:solidFill>
              </a:rPr>
              <a:t>A melhor forma de gerenciar sua equipe remotamente é distribuir bem as tarefas e gerenciar as entregas. Caso as coisas não estejam saindo no prazo, faça reuniões para entender o problema.</a:t>
            </a:r>
          </a:p>
          <a:p>
            <a:pPr algn="just">
              <a:spcBef>
                <a:spcPts val="0"/>
              </a:spcBef>
              <a:spcAft>
                <a:spcPts val="1600"/>
              </a:spcAft>
              <a:buSzPts val="1400"/>
              <a:buFont typeface="Arial" panose="020B0604020202020204" pitchFamily="34" charset="0"/>
              <a:buChar char="●"/>
            </a:pPr>
            <a:r>
              <a:rPr lang="pt-BR" sz="1200" dirty="0">
                <a:solidFill>
                  <a:schemeClr val="bg2">
                    <a:lumMod val="25000"/>
                  </a:schemeClr>
                </a:solidFill>
              </a:rPr>
              <a:t>Procure estar sempre disponível para que os seus colaboradores possam conversar com você. Vivenciar o ambiente do teletrabalho pode ser um grande desafio, e a disponibilidade do gestor pode ajudar a suplantar as dificuldades.</a:t>
            </a:r>
          </a:p>
          <a:p>
            <a:pPr algn="just">
              <a:spcBef>
                <a:spcPts val="0"/>
              </a:spcBef>
              <a:spcAft>
                <a:spcPts val="1600"/>
              </a:spcAft>
              <a:buSzPts val="1400"/>
              <a:buFont typeface="Arial" panose="020B0604020202020204" pitchFamily="34" charset="0"/>
              <a:buChar char="●"/>
            </a:pPr>
            <a:r>
              <a:rPr lang="pt-BR" sz="1200" dirty="0">
                <a:solidFill>
                  <a:schemeClr val="bg2">
                    <a:lumMod val="25000"/>
                  </a:schemeClr>
                </a:solidFill>
              </a:rPr>
              <a:t>Forneça feedback e reconhecimento.</a:t>
            </a:r>
          </a:p>
          <a:p>
            <a:pPr algn="just">
              <a:spcBef>
                <a:spcPts val="0"/>
              </a:spcBef>
              <a:spcAft>
                <a:spcPts val="1600"/>
              </a:spcAft>
              <a:buSzPts val="1400"/>
              <a:buFont typeface="Arial" panose="020B0604020202020204" pitchFamily="34" charset="0"/>
              <a:buChar char="●"/>
            </a:pPr>
            <a:r>
              <a:rPr lang="pt-BR" sz="1200" dirty="0">
                <a:solidFill>
                  <a:schemeClr val="bg2">
                    <a:lumMod val="25000"/>
                  </a:schemeClr>
                </a:solidFill>
              </a:rPr>
              <a:t>Seja mais objetivo nas reuniões e na distribuição de tarefas. </a:t>
            </a:r>
          </a:p>
          <a:p>
            <a:pPr algn="just">
              <a:spcBef>
                <a:spcPts val="0"/>
              </a:spcBef>
              <a:spcAft>
                <a:spcPts val="1600"/>
              </a:spcAft>
              <a:buSzPts val="1400"/>
              <a:buFont typeface="Arial" panose="020B0604020202020204" pitchFamily="34" charset="0"/>
              <a:buChar char="●"/>
            </a:pPr>
            <a:r>
              <a:rPr lang="pt-BR" sz="1200" dirty="0">
                <a:solidFill>
                  <a:schemeClr val="bg2">
                    <a:lumMod val="25000"/>
                  </a:schemeClr>
                </a:solidFill>
              </a:rPr>
              <a:t>Foque na entrega e na qualidade. Deixe o colaborador decidir como irá desempenhar as suas atividades.</a:t>
            </a:r>
          </a:p>
          <a:p>
            <a:pPr algn="just">
              <a:spcBef>
                <a:spcPts val="0"/>
              </a:spcBef>
            </a:pPr>
            <a:endParaRPr lang="pt-BR" sz="1200" dirty="0">
              <a:solidFill>
                <a:schemeClr val="bg2">
                  <a:lumMod val="25000"/>
                </a:schemeClr>
              </a:solidFill>
            </a:endParaRPr>
          </a:p>
          <a:p>
            <a:pPr algn="just">
              <a:spcBef>
                <a:spcPts val="0"/>
              </a:spcBef>
            </a:pPr>
            <a:endParaRPr sz="1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13B13344-5C46-D345-B420-AC8E8A350E62}"/>
              </a:ext>
            </a:extLst>
          </p:cNvPr>
          <p:cNvSpPr txBox="1"/>
          <p:nvPr/>
        </p:nvSpPr>
        <p:spPr>
          <a:xfrm>
            <a:off x="508764" y="259976"/>
            <a:ext cx="8126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Dicas para os gestores sobre como gerenciar as equipes no teletrabalho.</a:t>
            </a:r>
          </a:p>
        </p:txBody>
      </p: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A4E1BF5B-0814-554D-A44C-CAA86AD94D43}"/>
              </a:ext>
            </a:extLst>
          </p:cNvPr>
          <p:cNvCxnSpPr>
            <a:cxnSpLocks/>
          </p:cNvCxnSpPr>
          <p:nvPr/>
        </p:nvCxnSpPr>
        <p:spPr>
          <a:xfrm>
            <a:off x="847832" y="693424"/>
            <a:ext cx="7262705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m 2">
            <a:extLst>
              <a:ext uri="{FF2B5EF4-FFF2-40B4-BE49-F238E27FC236}">
                <a16:creationId xmlns:a16="http://schemas.microsoft.com/office/drawing/2014/main" id="{68A53580-982C-480B-84A5-1283E09546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404" y="1300162"/>
            <a:ext cx="3257543" cy="325754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5"/>
          <p:cNvSpPr txBox="1">
            <a:spLocks noGrp="1"/>
          </p:cNvSpPr>
          <p:nvPr>
            <p:ph type="body" idx="4294967295"/>
          </p:nvPr>
        </p:nvSpPr>
        <p:spPr>
          <a:xfrm>
            <a:off x="592156" y="1021556"/>
            <a:ext cx="4218197" cy="3386137"/>
          </a:xfrm>
          <a:prstGeom prst="round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pt-BR" dirty="0">
                <a:solidFill>
                  <a:schemeClr val="bg2">
                    <a:lumMod val="25000"/>
                  </a:schemeClr>
                </a:solidFill>
              </a:rPr>
              <a:t>O teletrabalho é uma consequência do momento de pandemia que estamos vivendo. Trabalhar de forma ética e proceder as entregas solicitadas no prazo devido é um dever do servidores/servidoras.</a:t>
            </a:r>
            <a:endParaRPr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5AA89B0-ADA6-4B7D-B58E-092C6598F274}"/>
              </a:ext>
            </a:extLst>
          </p:cNvPr>
          <p:cNvSpPr txBox="1"/>
          <p:nvPr/>
        </p:nvSpPr>
        <p:spPr>
          <a:xfrm>
            <a:off x="7133665" y="3657600"/>
            <a:ext cx="15808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Dúvidas:</a:t>
            </a:r>
          </a:p>
          <a:p>
            <a:r>
              <a:rPr lang="pt-BR" dirty="0">
                <a:solidFill>
                  <a:schemeClr val="bg1"/>
                </a:solidFill>
              </a:rPr>
              <a:t>aeci@mec.gov.br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EF8B73BC-9006-3B4C-B861-DB3D19F7508F}"/>
              </a:ext>
            </a:extLst>
          </p:cNvPr>
          <p:cNvSpPr txBox="1"/>
          <p:nvPr/>
        </p:nvSpPr>
        <p:spPr>
          <a:xfrm>
            <a:off x="747117" y="224139"/>
            <a:ext cx="8126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Lembre-se:</a:t>
            </a:r>
          </a:p>
        </p:txBody>
      </p: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1FAB5732-F196-9B47-ABDA-9DC28DA035E5}"/>
              </a:ext>
            </a:extLst>
          </p:cNvPr>
          <p:cNvCxnSpPr>
            <a:cxnSpLocks/>
          </p:cNvCxnSpPr>
          <p:nvPr/>
        </p:nvCxnSpPr>
        <p:spPr>
          <a:xfrm>
            <a:off x="818147" y="839692"/>
            <a:ext cx="2351315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m 1">
            <a:extLst>
              <a:ext uri="{FF2B5EF4-FFF2-40B4-BE49-F238E27FC236}">
                <a16:creationId xmlns:a16="http://schemas.microsoft.com/office/drawing/2014/main" id="{4D699FCE-E892-4F97-8E42-5CF3E7BCDA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3969" y="1021556"/>
            <a:ext cx="3779619" cy="338613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866</TotalTime>
  <Words>681</Words>
  <Application>Microsoft Office PowerPoint</Application>
  <PresentationFormat>Apresentação na tela (16:9)</PresentationFormat>
  <Paragraphs>28</Paragraphs>
  <Slides>7</Slides>
  <Notes>7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2" baseType="lpstr">
      <vt:lpstr>Calibri Light</vt:lpstr>
      <vt:lpstr>Raleway</vt:lpstr>
      <vt:lpstr>Arial</vt:lpstr>
      <vt:lpstr>Calibri</vt:lpstr>
      <vt:lpstr>Tema do Office</vt:lpstr>
      <vt:lpstr>Orientações sobre como proceder no teletrabalho no Ministério da Educação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LAW LESSON</dc:title>
  <dc:creator>Avell G1540</dc:creator>
  <cp:lastModifiedBy>luciana.unb79@gmail.com</cp:lastModifiedBy>
  <cp:revision>58</cp:revision>
  <cp:lastPrinted>2020-11-13T16:47:50Z</cp:lastPrinted>
  <dcterms:modified xsi:type="dcterms:W3CDTF">2021-04-23T20:48:46Z</dcterms:modified>
</cp:coreProperties>
</file>