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262" r:id="rId6"/>
    <p:sldId id="282" r:id="rId7"/>
    <p:sldId id="283" r:id="rId8"/>
    <p:sldId id="281" r:id="rId9"/>
  </p:sldIdLst>
  <p:sldSz cx="9144000" cy="5143500" type="screen16x9"/>
  <p:notesSz cx="6881813" cy="966152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61A28-9392-4E8D-808E-925995967DEE}">
  <a:tblStyle styleId="{14561A28-9392-4E8D-808E-925995967D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94"/>
  </p:normalViewPr>
  <p:slideViewPr>
    <p:cSldViewPr snapToGrid="0">
      <p:cViewPr varScale="1">
        <p:scale>
          <a:sx n="142" d="100"/>
          <a:sy n="142" d="100"/>
        </p:scale>
        <p:origin x="804" y="126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15" tIns="94515" rIns="94515" bIns="945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60e221998_0_4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0e221998_0_24566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5f10c3a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5f10c3a28_0_3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23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5f10c3a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5f10c3a28_0_3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6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14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221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83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07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0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69240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2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38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01600" y="612666"/>
            <a:ext cx="2811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01600" y="2344725"/>
            <a:ext cx="2811000" cy="21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11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90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hasCustomPrompt="1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 hasCustomPrompt="1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 hasCustomPrompt="1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16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335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29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63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15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488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789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17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49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1EA74C9-8E76-7149-9EE6-12D4195AB24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6" y="4834094"/>
            <a:ext cx="1343568" cy="2905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13E26B-B13A-DE4E-A66B-5BB2C25F9DE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5" y="4967756"/>
            <a:ext cx="7671880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alabr.cgu.gov.br/publico/Manifestacao/SelecionarTipoManifestacao.aspx?ReturnUrl=%2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524792" y="1216549"/>
            <a:ext cx="2665669" cy="199776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914400">
              <a:spcAft>
                <a:spcPts val="0"/>
              </a:spcAft>
            </a:pPr>
            <a:r>
              <a:rPr lang="en-US" sz="2600" b="1" dirty="0">
                <a:solidFill>
                  <a:schemeClr val="bg1"/>
                </a:solidFill>
              </a:rPr>
              <a:t>Como </a:t>
            </a:r>
            <a:r>
              <a:rPr lang="en-US" sz="2600" b="1" dirty="0" err="1">
                <a:solidFill>
                  <a:schemeClr val="bg1"/>
                </a:solidFill>
              </a:rPr>
              <a:t>identificar</a:t>
            </a:r>
            <a:r>
              <a:rPr lang="en-US" sz="2600" b="1" dirty="0">
                <a:solidFill>
                  <a:schemeClr val="bg1"/>
                </a:solidFill>
              </a:rPr>
              <a:t> o </a:t>
            </a:r>
            <a:r>
              <a:rPr lang="en-US" sz="2600" b="1" dirty="0" err="1">
                <a:solidFill>
                  <a:schemeClr val="bg1"/>
                </a:solidFill>
              </a:rPr>
              <a:t>assédio</a:t>
            </a:r>
            <a:r>
              <a:rPr lang="en-US" sz="2600" b="1" dirty="0">
                <a:solidFill>
                  <a:schemeClr val="bg1"/>
                </a:solidFill>
              </a:rPr>
              <a:t> moral e sexual no </a:t>
            </a:r>
            <a:r>
              <a:rPr lang="en-US" sz="2600" b="1" dirty="0" err="1">
                <a:solidFill>
                  <a:schemeClr val="bg1"/>
                </a:solidFill>
              </a:rPr>
              <a:t>ambiente</a:t>
            </a:r>
            <a:r>
              <a:rPr lang="en-US" sz="2600" b="1" dirty="0">
                <a:solidFill>
                  <a:schemeClr val="bg1"/>
                </a:solidFill>
              </a:rPr>
              <a:t> de </a:t>
            </a:r>
            <a:r>
              <a:rPr lang="en-US" sz="2600" b="1" dirty="0" err="1">
                <a:solidFill>
                  <a:schemeClr val="bg1"/>
                </a:solidFill>
              </a:rPr>
              <a:t>trabalho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511222"/>
            <a:ext cx="846288" cy="635405"/>
            <a:chOff x="668003" y="1684057"/>
            <a:chExt cx="1128382" cy="847206"/>
          </a:xfrm>
        </p:grpSpPr>
        <p:sp>
          <p:nvSpPr>
            <p:cNvPr id="195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Notícias - Sintracom">
            <a:extLst>
              <a:ext uri="{FF2B5EF4-FFF2-40B4-BE49-F238E27FC236}">
                <a16:creationId xmlns:a16="http://schemas.microsoft.com/office/drawing/2014/main" id="{4465F38A-4556-473D-B973-46750D20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6078" y="1071721"/>
            <a:ext cx="4854271" cy="25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5081310" y="1000124"/>
            <a:ext cx="3792279" cy="371969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O combate ao assédio moral e sexual são parte integrante das ações de integridade nas entidades públicas, consistindo em um dos temas que fazem parte do Programa de Integridade do Governo Federal.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3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pt-BR" sz="1300" b="1" dirty="0">
                <a:solidFill>
                  <a:schemeClr val="bg2">
                    <a:lumMod val="25000"/>
                  </a:schemeClr>
                </a:solidFill>
              </a:rPr>
              <a:t>assédio</a:t>
            </a: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300" b="1" dirty="0">
                <a:solidFill>
                  <a:schemeClr val="bg2">
                    <a:lumMod val="25000"/>
                  </a:schemeClr>
                </a:solidFill>
              </a:rPr>
              <a:t>MORAL</a:t>
            </a: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 é toda conduta REITERADA e PROLONGADA com o intuito de desestabilizar emocionalmente uma pessoa ao longo do tempo.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3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pt-BR" sz="1300" b="1" dirty="0">
                <a:solidFill>
                  <a:schemeClr val="bg2">
                    <a:lumMod val="25000"/>
                  </a:schemeClr>
                </a:solidFill>
              </a:rPr>
              <a:t>assédio SEXUAL </a:t>
            </a: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caracteriza-se por condutas de natureza sexual, manifestadas fisicamente, por palavras, gestos ou outros meios, além de propostas impostas a uma pessoa, causando-lhe constrangimento e violando a sua liberdade sexual. </a:t>
            </a:r>
            <a:endParaRPr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850DE7-246B-5F40-B4BB-C7E6B8706A7F}"/>
              </a:ext>
            </a:extLst>
          </p:cNvPr>
          <p:cNvSpPr txBox="1"/>
          <p:nvPr/>
        </p:nvSpPr>
        <p:spPr>
          <a:xfrm>
            <a:off x="514350" y="294501"/>
            <a:ext cx="8487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assédio moral e sexual na Administração Pública</a:t>
            </a:r>
          </a:p>
        </p:txBody>
      </p:sp>
      <p:cxnSp>
        <p:nvCxnSpPr>
          <p:cNvPr id="5" name="Conector reto 6">
            <a:extLst>
              <a:ext uri="{FF2B5EF4-FFF2-40B4-BE49-F238E27FC236}">
                <a16:creationId xmlns:a16="http://schemas.microsoft.com/office/drawing/2014/main" id="{519F400B-F30A-49E3-9935-8F3C00E9C915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805544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58A36AF-4F12-4D5A-B6D0-401FC33B8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7" y="1202353"/>
            <a:ext cx="4043208" cy="33696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286995-E7DD-264E-BE3E-4C7E05BA67BC}"/>
              </a:ext>
            </a:extLst>
          </p:cNvPr>
          <p:cNvSpPr txBox="1"/>
          <p:nvPr/>
        </p:nvSpPr>
        <p:spPr>
          <a:xfrm>
            <a:off x="747116" y="224139"/>
            <a:ext cx="789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identificar o assédio moral?</a:t>
            </a: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D302B6E0-88D1-9545-B557-D38AE1765B12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755583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A Lei nº 13.655/18, consensualidade e interesse público - Forense 430 GEN  Jurídico">
            <a:extLst>
              <a:ext uri="{FF2B5EF4-FFF2-40B4-BE49-F238E27FC236}">
                <a16:creationId xmlns:a16="http://schemas.microsoft.com/office/drawing/2014/main" id="{BD674610-B962-4EC8-B582-0DD52066E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Google Shape;213;p34">
            <a:extLst>
              <a:ext uri="{FF2B5EF4-FFF2-40B4-BE49-F238E27FC236}">
                <a16:creationId xmlns:a16="http://schemas.microsoft.com/office/drawing/2014/main" id="{8E7918AF-6B79-4531-92AB-458416E157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8147" y="957596"/>
            <a:ext cx="4282491" cy="361929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spcAft>
                <a:spcPts val="16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O agressor tende a contestar e criticar constantemente o trabalho da pessoa.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O agressor busca sobrecarregar a vítima com novas tarefas ou deixa-a no ócio propositalmente para provocar sensação de inutilidade e incompetência.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Agressores ignoram a presença da vítima. 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A vítima é alvo de agressões  e gestos de desprezo.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No limite agressores podem até mesmo ameaçar a vítima em sua integridade física.</a:t>
            </a:r>
          </a:p>
          <a:p>
            <a:pPr marL="285750" indent="-285750" algn="just">
              <a:spcAft>
                <a:spcPts val="1600"/>
              </a:spcAft>
            </a:pPr>
            <a:endParaRPr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C92BC3-FDB6-4B53-B471-F1B898226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231" y="957595"/>
            <a:ext cx="3401539" cy="36192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421981" y="636265"/>
            <a:ext cx="4179094" cy="425005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150" b="1" dirty="0">
                <a:solidFill>
                  <a:schemeClr val="bg2">
                    <a:lumMod val="25000"/>
                  </a:schemeClr>
                </a:solidFill>
              </a:rPr>
              <a:t>Art. 216-A. Constranger alguém com o intuito de obter vantagem ou favorecimento sexual, prevalecendo-se o agente da sua condição de superior hierárquico ou ascendência inerentes ao exercício de emprego, cargo ou função. Pena – detenção, de 1 (um) a 2 (dois) anos.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150" dirty="0">
                <a:solidFill>
                  <a:schemeClr val="bg2">
                    <a:lumMod val="25000"/>
                  </a:schemeClr>
                </a:solidFill>
              </a:rPr>
              <a:t>Segundo a interpretação da lei, há quatro situações que podem ser enquadradas como assédio moral: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150" dirty="0">
                <a:solidFill>
                  <a:schemeClr val="bg2">
                    <a:lumMod val="25000"/>
                  </a:schemeClr>
                </a:solidFill>
              </a:rPr>
              <a:t>Assédio moral vertical descendente: quando o colaborador em nível hierárquico mais alto pratica a violência contra subordinados;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150" dirty="0">
                <a:solidFill>
                  <a:schemeClr val="bg2">
                    <a:lumMod val="25000"/>
                  </a:schemeClr>
                </a:solidFill>
              </a:rPr>
              <a:t>Assédio moral vertical ascendente: quando o subordinado pratica o assédio contra seu superior;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150" dirty="0">
                <a:solidFill>
                  <a:schemeClr val="bg2">
                    <a:lumMod val="25000"/>
                  </a:schemeClr>
                </a:solidFill>
              </a:rPr>
              <a:t>Assédio moral horizontal: praticado por colaboradores em mesmo nível hierárquico, não havendo relações de subordinação;</a:t>
            </a:r>
          </a:p>
          <a:p>
            <a:pPr marL="285750" indent="-285750" algn="just">
              <a:spcAft>
                <a:spcPts val="1600"/>
              </a:spcAft>
            </a:pPr>
            <a:r>
              <a:rPr lang="pt-BR" sz="1150" dirty="0">
                <a:solidFill>
                  <a:schemeClr val="bg2">
                    <a:lumMod val="25000"/>
                  </a:schemeClr>
                </a:solidFill>
              </a:rPr>
              <a:t>Assédio moral misto: quando há um assediador vertical e horizontal. O assediado é atingido por todos, desde colegas de trabalho até o gestor.</a:t>
            </a:r>
          </a:p>
          <a:p>
            <a:pPr marL="285750" indent="-285750" algn="just">
              <a:spcAft>
                <a:spcPts val="1600"/>
              </a:spcAft>
            </a:pPr>
            <a:endParaRPr sz="115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836831" y="609489"/>
            <a:ext cx="7764244" cy="147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AD04E0-6D16-47D4-AB82-57ABB9B315EA}"/>
              </a:ext>
            </a:extLst>
          </p:cNvPr>
          <p:cNvSpPr txBox="1"/>
          <p:nvPr/>
        </p:nvSpPr>
        <p:spPr>
          <a:xfrm>
            <a:off x="664369" y="39474"/>
            <a:ext cx="806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assédio é CRIME de acordo com o código penal 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A175DE-3551-4F8D-9DE7-0E4A6FC7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93" y="822004"/>
            <a:ext cx="3369469" cy="38500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567927" y="1047752"/>
            <a:ext cx="3810326" cy="354568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Promessas de tratamento diferenciado com insinuações de cunho sexual explícitas ou veladas.</a:t>
            </a:r>
          </a:p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A vítima sofre contatos físicos indesejados e convites impertinentes do agressor.</a:t>
            </a:r>
          </a:p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A vítima é alvo de chantagem para permanecer no cargo.</a:t>
            </a:r>
          </a:p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Agressor tende a conversar de forma indevida e indesejável assuntos de cunho sexual com a vítima.</a:t>
            </a:r>
          </a:p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A vítima pode ser intimidada de várias formas no ambiente de trabalho por ser do sexo oposto.</a:t>
            </a:r>
          </a:p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endParaRPr lang="pt-BR" sz="13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endParaRPr lang="pt-BR" sz="13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Aft>
                <a:spcPts val="1600"/>
              </a:spcAft>
            </a:pPr>
            <a:endParaRPr lang="pt-BR"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1E86F2-5BF6-794E-B703-3CAA1776519D}"/>
              </a:ext>
            </a:extLst>
          </p:cNvPr>
          <p:cNvSpPr txBox="1"/>
          <p:nvPr/>
        </p:nvSpPr>
        <p:spPr>
          <a:xfrm>
            <a:off x="567927" y="258076"/>
            <a:ext cx="8361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identificar o assédio sexual ?</a:t>
            </a:r>
          </a:p>
        </p:txBody>
      </p:sp>
      <p:cxnSp>
        <p:nvCxnSpPr>
          <p:cNvPr id="8" name="Conector reto 6">
            <a:extLst>
              <a:ext uri="{FF2B5EF4-FFF2-40B4-BE49-F238E27FC236}">
                <a16:creationId xmlns:a16="http://schemas.microsoft.com/office/drawing/2014/main" id="{3537485F-2C9A-F24B-B4FC-C0B500E9DF4C}"/>
              </a:ext>
            </a:extLst>
          </p:cNvPr>
          <p:cNvCxnSpPr>
            <a:cxnSpLocks/>
          </p:cNvCxnSpPr>
          <p:nvPr/>
        </p:nvCxnSpPr>
        <p:spPr>
          <a:xfrm>
            <a:off x="585788" y="839692"/>
            <a:ext cx="834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rinde Evento de Premiação Orçamentos Goiânia - Brinde para Eventos  Empresariais - Amelio Presentes">
            <a:extLst>
              <a:ext uri="{FF2B5EF4-FFF2-40B4-BE49-F238E27FC236}">
                <a16:creationId xmlns:a16="http://schemas.microsoft.com/office/drawing/2014/main" id="{25536139-C8A2-4B92-A398-94683D10A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76B834-B4DF-4774-8317-A58B0A77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47752"/>
            <a:ext cx="4054845" cy="34470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421981" y="721989"/>
            <a:ext cx="4179094" cy="409289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Para especialistas, em casos de assédio é muito importante romper o silêncio. Veja algumas dicas: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notar detalhadamente todas as situações de assédio moral, com referência a data, horário, local, nome do agressor, nome de testemunhas, descrição dos fatos, como forma de coleta de provas;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Denunciar situações de assédio moral próprio ou de colegas aos órgãos competentes ou da empresa prestadora de serviços;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Dividir o problema com colegas de trabalho ou superiores hierárquicos de sua confiança, buscando ajuda, se possível;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Buscar apoio com familiares e amigos;</a:t>
            </a:r>
          </a:p>
          <a:p>
            <a:pPr marL="171450" indent="-171450" algn="just">
              <a:spcAft>
                <a:spcPts val="1600"/>
              </a:spcAft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Afastar sentimentos de culpa e inferiorização, buscando apoio psicológico, a fim de lidar com o problema de forma mais forte e sem comprometimento da saúde.</a:t>
            </a: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681039" y="624249"/>
            <a:ext cx="792003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AD04E0-6D16-47D4-AB82-57ABB9B315EA}"/>
              </a:ext>
            </a:extLst>
          </p:cNvPr>
          <p:cNvSpPr txBox="1"/>
          <p:nvPr/>
        </p:nvSpPr>
        <p:spPr>
          <a:xfrm>
            <a:off x="623969" y="39473"/>
            <a:ext cx="7896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fazer se estiver sendo vítima de assédio??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8938EC9-C8CC-42AB-91E9-22760BC3F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9" y="822004"/>
            <a:ext cx="3457571" cy="37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2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4947046" y="976313"/>
            <a:ext cx="3810326" cy="378141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Evite intimidade exagerada e apelidos de qualquer tipo. Para quem fala pode ser uma brincadeira, mas ofensivo e constrangedor para quem recebe.</a:t>
            </a:r>
          </a:p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Não toque no seu/sua colega de trabalho sem consentimento.</a:t>
            </a:r>
          </a:p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Elogie o trabalho do/da colega. Evite fazer elogios quanto a roupa, a beleza ou ao corpo, vez que tais elogios são fora de propósito na organização onde trabalha.</a:t>
            </a:r>
          </a:p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Quando for fazer uma crítica a um subordinado ou colega, faça-a de forma construtiva e respeitosa.</a:t>
            </a:r>
          </a:p>
          <a:p>
            <a:pPr marL="285750" indent="-285750" algn="just">
              <a:spcAft>
                <a:spcPts val="1600"/>
              </a:spcAft>
              <a:buClr>
                <a:schemeClr val="accent3">
                  <a:lumMod val="50000"/>
                </a:schemeClr>
              </a:buClr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Mantenha sempre o controle sobre os seus atos e ações.</a:t>
            </a:r>
          </a:p>
          <a:p>
            <a:pPr marL="0" indent="0" algn="just">
              <a:spcAft>
                <a:spcPts val="1600"/>
              </a:spcAft>
              <a:buNone/>
            </a:pPr>
            <a:endParaRPr lang="pt-BR"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1E86F2-5BF6-794E-B703-3CAA1776519D}"/>
              </a:ext>
            </a:extLst>
          </p:cNvPr>
          <p:cNvSpPr txBox="1"/>
          <p:nvPr/>
        </p:nvSpPr>
        <p:spPr>
          <a:xfrm>
            <a:off x="567927" y="258076"/>
            <a:ext cx="8361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NÃO assediar seu/sua colega de trabalho?</a:t>
            </a:r>
          </a:p>
        </p:txBody>
      </p:sp>
      <p:cxnSp>
        <p:nvCxnSpPr>
          <p:cNvPr id="8" name="Conector reto 6">
            <a:extLst>
              <a:ext uri="{FF2B5EF4-FFF2-40B4-BE49-F238E27FC236}">
                <a16:creationId xmlns:a16="http://schemas.microsoft.com/office/drawing/2014/main" id="{3537485F-2C9A-F24B-B4FC-C0B500E9DF4C}"/>
              </a:ext>
            </a:extLst>
          </p:cNvPr>
          <p:cNvCxnSpPr>
            <a:cxnSpLocks/>
          </p:cNvCxnSpPr>
          <p:nvPr/>
        </p:nvCxnSpPr>
        <p:spPr>
          <a:xfrm>
            <a:off x="585788" y="839692"/>
            <a:ext cx="834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rinde Evento de Premiação Orçamentos Goiânia - Brinde para Eventos  Empresariais - Amelio Presentes">
            <a:extLst>
              <a:ext uri="{FF2B5EF4-FFF2-40B4-BE49-F238E27FC236}">
                <a16:creationId xmlns:a16="http://schemas.microsoft.com/office/drawing/2014/main" id="{25536139-C8A2-4B92-A398-94683D10A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O respeito ao próximo: Ética profissional | by Danilo Campos do Méqui🍔🍟🍀  | LinkedIn">
            <a:extLst>
              <a:ext uri="{FF2B5EF4-FFF2-40B4-BE49-F238E27FC236}">
                <a16:creationId xmlns:a16="http://schemas.microsoft.com/office/drawing/2014/main" id="{6DDD5AB6-3A41-419A-8CAD-5350EBC1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1340643"/>
            <a:ext cx="3829050" cy="28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3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5143500"/>
          </a:xfrm>
          <a:prstGeom prst="rect">
            <a:avLst/>
          </a:prstGeom>
          <a:solidFill>
            <a:srgbClr val="585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480060" y="928688"/>
            <a:ext cx="3634740" cy="289523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</a:pPr>
            <a:r>
              <a:rPr lang="en-US" sz="1400" b="1" spc="300" dirty="0">
                <a:solidFill>
                  <a:srgbClr val="FFFFFF"/>
                </a:solidFill>
              </a:rPr>
              <a:t>A </a:t>
            </a:r>
            <a:r>
              <a:rPr lang="en-US" sz="1400" b="1" spc="300" dirty="0" err="1">
                <a:solidFill>
                  <a:srgbClr val="FFFFFF"/>
                </a:solidFill>
              </a:rPr>
              <a:t>denúncia</a:t>
            </a:r>
            <a:r>
              <a:rPr lang="en-US" sz="1400" b="1" spc="300" dirty="0">
                <a:solidFill>
                  <a:srgbClr val="FFFFFF"/>
                </a:solidFill>
              </a:rPr>
              <a:t> </a:t>
            </a:r>
            <a:r>
              <a:rPr lang="en-US" sz="1400" b="1" spc="300" dirty="0" err="1">
                <a:solidFill>
                  <a:srgbClr val="FFFFFF"/>
                </a:solidFill>
              </a:rPr>
              <a:t>poderá</a:t>
            </a:r>
            <a:r>
              <a:rPr lang="en-US" sz="1400" b="1" spc="300" dirty="0">
                <a:solidFill>
                  <a:srgbClr val="FFFFFF"/>
                </a:solidFill>
              </a:rPr>
              <a:t> ser </a:t>
            </a:r>
            <a:r>
              <a:rPr lang="en-US" sz="1400" b="1" spc="300" dirty="0" err="1">
                <a:solidFill>
                  <a:srgbClr val="FFFFFF"/>
                </a:solidFill>
              </a:rPr>
              <a:t>feita</a:t>
            </a:r>
            <a:r>
              <a:rPr lang="en-US" sz="1400" b="1" spc="300" dirty="0">
                <a:solidFill>
                  <a:srgbClr val="FFFFFF"/>
                </a:solidFill>
              </a:rPr>
              <a:t> no fala.BR </a:t>
            </a:r>
            <a:r>
              <a:rPr lang="en-US" sz="1400" b="1" spc="300" dirty="0" err="1">
                <a:solidFill>
                  <a:srgbClr val="FFFFFF"/>
                </a:solidFill>
              </a:rPr>
              <a:t>ou</a:t>
            </a:r>
            <a:r>
              <a:rPr lang="en-US" sz="1400" b="1" spc="300" dirty="0">
                <a:solidFill>
                  <a:srgbClr val="FFFFFF"/>
                </a:solidFill>
              </a:rPr>
              <a:t> de forma </a:t>
            </a:r>
            <a:r>
              <a:rPr lang="en-US" sz="1400" b="1" spc="300" dirty="0" err="1">
                <a:solidFill>
                  <a:srgbClr val="FFFFFF"/>
                </a:solidFill>
              </a:rPr>
              <a:t>presencial</a:t>
            </a:r>
            <a:r>
              <a:rPr lang="en-US" sz="1400" b="1" spc="300" dirty="0">
                <a:solidFill>
                  <a:srgbClr val="FFFFFF"/>
                </a:solidFill>
              </a:rPr>
              <a:t> </a:t>
            </a:r>
            <a:r>
              <a:rPr lang="en-US" sz="1400" b="1" spc="300" dirty="0" err="1">
                <a:solidFill>
                  <a:srgbClr val="FFFFFF"/>
                </a:solidFill>
              </a:rPr>
              <a:t>na</a:t>
            </a:r>
            <a:r>
              <a:rPr lang="en-US" sz="1400" b="1" spc="300" dirty="0">
                <a:solidFill>
                  <a:srgbClr val="FFFFFF"/>
                </a:solidFill>
              </a:rPr>
              <a:t> </a:t>
            </a:r>
            <a:r>
              <a:rPr lang="en-US" sz="1400" b="1" spc="300" dirty="0" err="1">
                <a:solidFill>
                  <a:srgbClr val="FFFFFF"/>
                </a:solidFill>
              </a:rPr>
              <a:t>Ouvidoria</a:t>
            </a:r>
            <a:r>
              <a:rPr lang="en-US" sz="1400" b="1" spc="300" dirty="0">
                <a:solidFill>
                  <a:srgbClr val="FFFFFF"/>
                </a:solidFill>
              </a:rPr>
              <a:t> do MEC </a:t>
            </a:r>
            <a:r>
              <a:rPr lang="en-US" sz="1400" b="1" spc="300" dirty="0" err="1">
                <a:solidFill>
                  <a:srgbClr val="FFFFFF"/>
                </a:solidFill>
              </a:rPr>
              <a:t>todas</a:t>
            </a:r>
            <a:r>
              <a:rPr lang="en-US" sz="1400" b="1" spc="300" dirty="0">
                <a:solidFill>
                  <a:srgbClr val="FFFFFF"/>
                </a:solidFill>
              </a:rPr>
              <a:t> as </a:t>
            </a:r>
            <a:r>
              <a:rPr lang="en-US" sz="1400" b="1" spc="300" dirty="0" err="1">
                <a:solidFill>
                  <a:srgbClr val="FFFFFF"/>
                </a:solidFill>
              </a:rPr>
              <a:t>quintas-feiras</a:t>
            </a:r>
            <a:endParaRPr lang="en-US" sz="1400" b="1" kern="1200" spc="3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6F7913-87F1-4C2D-BE4F-204BF51C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35" y="1317037"/>
            <a:ext cx="4009464" cy="25068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974C3ED-EB6C-47ED-A54B-1E0C229AB50B}"/>
              </a:ext>
            </a:extLst>
          </p:cNvPr>
          <p:cNvSpPr txBox="1"/>
          <p:nvPr/>
        </p:nvSpPr>
        <p:spPr>
          <a:xfrm>
            <a:off x="4275268" y="3395382"/>
            <a:ext cx="4280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Fala.BR - Plataforma Integrada de Ouvidoria e Acesso à Informação (cgu.gov.br)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5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</TotalTime>
  <Words>712</Words>
  <Application>Microsoft Office PowerPoint</Application>
  <PresentationFormat>Apresentação na tela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Tema do Office</vt:lpstr>
      <vt:lpstr>Como identificar o assédio moral e sexual no ambiente de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denúncia poderá ser feita no fala.BR ou de forma presencial na Ouvidoria do MEC todas as quintas-feiras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LESSON</dc:title>
  <dc:creator>Avell G1540</dc:creator>
  <cp:lastModifiedBy>luciana.unb79@gmail.com</cp:lastModifiedBy>
  <cp:revision>96</cp:revision>
  <cp:lastPrinted>2020-11-13T16:47:50Z</cp:lastPrinted>
  <dcterms:modified xsi:type="dcterms:W3CDTF">2021-04-26T11:49:42Z</dcterms:modified>
</cp:coreProperties>
</file>