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</p:sldMasterIdLst>
  <p:notesMasterIdLst>
    <p:notesMasterId r:id="rId5"/>
  </p:notesMasterIdLst>
  <p:sldIdLst>
    <p:sldId id="286" r:id="rId2"/>
    <p:sldId id="288" r:id="rId3"/>
    <p:sldId id="258" r:id="rId4"/>
  </p:sldIdLst>
  <p:sldSz cx="9144000" cy="5143500" type="screen16x9"/>
  <p:notesSz cx="6881813" cy="966152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pos="492">
          <p15:clr>
            <a:srgbClr val="9AA0A6"/>
          </p15:clr>
        </p15:guide>
        <p15:guide id="3" pos="4268">
          <p15:clr>
            <a:srgbClr val="9AA0A6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561A28-9392-4E8D-808E-925995967DEE}">
  <a:tblStyle styleId="{14561A28-9392-4E8D-808E-925995967D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>
      <p:cViewPr varScale="1">
        <p:scale>
          <a:sx n="161" d="100"/>
          <a:sy n="161" d="100"/>
        </p:scale>
        <p:origin x="872" y="200"/>
      </p:cViewPr>
      <p:guideLst>
        <p:guide pos="2880"/>
        <p:guide pos="492"/>
        <p:guide pos="426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15" tIns="94515" rIns="94515" bIns="9451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1221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3834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9074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5673000" y="4015536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2134350" y="1470225"/>
            <a:ext cx="48879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1pPr>
            <a:lvl2pPr marL="914400" lvl="1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2pPr>
            <a:lvl3pPr marL="1371600" lvl="2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3pPr>
            <a:lvl4pPr marL="1828800" lvl="3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4pPr>
            <a:lvl5pPr marL="2286000" lvl="4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5pPr>
            <a:lvl6pPr marL="2743200" lvl="5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6pPr>
            <a:lvl7pPr marL="3200400" lvl="6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7pPr>
            <a:lvl8pPr marL="3657600" lvl="7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8pPr>
            <a:lvl9pPr marL="4114800" lvl="8" indent="-3810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3902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bg>
      <p:bgPr>
        <a:solidFill>
          <a:schemeClr val="dk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4954975" y="1287900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 hasCustomPrompt="1"/>
          </p:nvPr>
        </p:nvSpPr>
        <p:spPr>
          <a:xfrm>
            <a:off x="4954975" y="732525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2"/>
          </p:nvPr>
        </p:nvSpPr>
        <p:spPr>
          <a:xfrm>
            <a:off x="4954975" y="2671038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 idx="3" hasCustomPrompt="1"/>
          </p:nvPr>
        </p:nvSpPr>
        <p:spPr>
          <a:xfrm>
            <a:off x="4954975" y="2115663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4"/>
          </p:nvPr>
        </p:nvSpPr>
        <p:spPr>
          <a:xfrm>
            <a:off x="4954975" y="4054188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5" hasCustomPrompt="1"/>
          </p:nvPr>
        </p:nvSpPr>
        <p:spPr>
          <a:xfrm>
            <a:off x="4954975" y="3498813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2162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5335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2291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9634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8159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04889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7893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1173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3491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E1EA74C9-8E76-7149-9EE6-12D4195AB24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06" y="4834094"/>
            <a:ext cx="1343568" cy="2905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13E26B-B13A-DE4E-A66B-5BB2C25F9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95" y="4967756"/>
            <a:ext cx="7671880" cy="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8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8" r:id="rId12"/>
    <p:sldLayoutId id="2147483729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cgu/pt-br/valores-do-servico-public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337C16C1-8B6F-2B48-B6B8-8603CD34F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28"/>
          <a:stretch/>
        </p:blipFill>
        <p:spPr bwMode="auto">
          <a:xfrm>
            <a:off x="275803" y="359181"/>
            <a:ext cx="4063116" cy="398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3907C0C-1262-B248-851F-145E8B22D6A9}"/>
              </a:ext>
            </a:extLst>
          </p:cNvPr>
          <p:cNvSpPr/>
          <p:nvPr/>
        </p:nvSpPr>
        <p:spPr>
          <a:xfrm>
            <a:off x="275803" y="4322654"/>
            <a:ext cx="4063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Maiores informações: </a:t>
            </a:r>
            <a:r>
              <a:rPr lang="pt-BR" sz="1200" dirty="0">
                <a:hlinkClick r:id="rId3"/>
              </a:rPr>
              <a:t>Valores do Serviço Público Federal — Português (Brasil) (www.gov.br)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60C33B9-14C2-8B42-93CD-7ABF31A78995}"/>
              </a:ext>
            </a:extLst>
          </p:cNvPr>
          <p:cNvSpPr/>
          <p:nvPr/>
        </p:nvSpPr>
        <p:spPr>
          <a:xfrm>
            <a:off x="4452729" y="327377"/>
            <a:ext cx="4338919" cy="4115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r>
              <a:rPr lang="pt-BR" sz="1100" b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</a:rPr>
              <a:t>Valores do Serviço Público Federal </a:t>
            </a:r>
            <a:r>
              <a:rPr lang="pt-BR" sz="11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</a:rPr>
              <a:t>trata-se de um projeto de iniciativa da Controladoria-Geral da União (CGU), em parceria com a Organização para a Cooperação e Desenvolvimento Econômico (OCDE), com a participação efetiva de outros órgãos e servidores públicos, inclusive o MEC! </a:t>
            </a:r>
          </a:p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endParaRPr lang="pt-BR" sz="1100" dirty="0">
              <a:solidFill>
                <a:srgbClr val="E7E6E6">
                  <a:lumMod val="25000"/>
                </a:srgbClr>
              </a:solidFill>
              <a:latin typeface="Calibri" panose="020F0502020204030204" pitchFamily="34" charset="0"/>
            </a:endParaRPr>
          </a:p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r>
              <a:rPr lang="pt-BR" sz="11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</a:rPr>
              <a:t>A iniciativa buscou compreender os conceitos dos valores existentes na Administração Pública para refletir sobre o uso de tais valores no desenvolvimento pessoal, nas rotinas de trabalho, nas competências comuns e no clima organizacional. </a:t>
            </a:r>
          </a:p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r>
              <a:rPr lang="pt-BR" sz="11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</a:rPr>
              <a:t>Você é muito importante neste processo de mudança cultural. </a:t>
            </a:r>
          </a:p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r>
              <a:rPr lang="pt-BR" sz="11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</a:rPr>
              <a:t>Temos orgulho de sermos servidores dotados desses valores:</a:t>
            </a:r>
            <a:endParaRPr lang="pt-BR" sz="1100" b="1" u="sng" dirty="0">
              <a:solidFill>
                <a:srgbClr val="E7E6E6">
                  <a:lumMod val="2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lvl="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AutoNum type="arabicParenR"/>
            </a:pPr>
            <a:r>
              <a:rPr lang="pt-BR" sz="1100" b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Engajamento</a:t>
            </a:r>
          </a:p>
          <a:p>
            <a:pPr marL="171450" lvl="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AutoNum type="arabicParenR"/>
            </a:pPr>
            <a:r>
              <a:rPr lang="pt-BR" sz="1100" b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Gentileza</a:t>
            </a:r>
          </a:p>
          <a:p>
            <a:pPr marL="171450" lvl="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AutoNum type="arabicParenR"/>
            </a:pPr>
            <a:r>
              <a:rPr lang="pt-BR" sz="1100" b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Imparcialidade</a:t>
            </a:r>
          </a:p>
          <a:p>
            <a:pPr marL="171450" lvl="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AutoNum type="arabicParenR"/>
            </a:pPr>
            <a:r>
              <a:rPr lang="pt-BR" sz="1100" b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Profissionalismo</a:t>
            </a:r>
          </a:p>
          <a:p>
            <a:pPr marL="171450" lvl="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AutoNum type="arabicParenR"/>
            </a:pPr>
            <a:r>
              <a:rPr lang="pt-BR" sz="1100" b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Justiça</a:t>
            </a:r>
          </a:p>
          <a:p>
            <a:pPr marL="171450" lvl="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AutoNum type="arabicParenR"/>
            </a:pPr>
            <a:r>
              <a:rPr lang="pt-BR" sz="1100" b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Vocação pública</a:t>
            </a:r>
          </a:p>
          <a:p>
            <a:pPr marL="171450" lvl="0" indent="-171450" algn="just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AutoNum type="arabicParenR"/>
            </a:pPr>
            <a:r>
              <a:rPr lang="pt-BR" sz="1100" b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Integridade</a:t>
            </a:r>
          </a:p>
        </p:txBody>
      </p:sp>
    </p:spTree>
    <p:extLst>
      <p:ext uri="{BB962C8B-B14F-4D97-AF65-F5344CB8AC3E}">
        <p14:creationId xmlns:p14="http://schemas.microsoft.com/office/powerpoint/2010/main" val="313349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6277668-F06A-48EA-B27B-363F53AF9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2833" y="283129"/>
            <a:ext cx="4680382" cy="4555222"/>
          </a:xfrm>
          <a:noFill/>
        </p:spPr>
        <p:txBody>
          <a:bodyPr>
            <a:normAutofit/>
          </a:bodyPr>
          <a:lstStyle/>
          <a:p>
            <a:pPr algn="l"/>
            <a:endParaRPr lang="pt-BR" sz="1125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pt-BR" sz="2250" b="1" dirty="0">
                <a:solidFill>
                  <a:schemeClr val="accent1">
                    <a:lumMod val="75000"/>
                  </a:schemeClr>
                </a:solidFill>
              </a:rPr>
              <a:t>* </a:t>
            </a:r>
            <a:r>
              <a:rPr lang="pt-BR" sz="2250" b="1" i="1" dirty="0">
                <a:solidFill>
                  <a:schemeClr val="accent1">
                    <a:lumMod val="75000"/>
                  </a:schemeClr>
                </a:solidFill>
              </a:rPr>
              <a:t>ENGAJAMENTO</a:t>
            </a:r>
            <a:r>
              <a:rPr lang="pt-BR" sz="225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125" dirty="0">
                <a:solidFill>
                  <a:srgbClr val="111111"/>
                </a:solidFill>
              </a:rPr>
              <a:t>é o comprometimento, compromisso, envolvimento, dedicação do servidor público com as suas funções traduzido em atitude de atenção, empenho e zelo ciente do seu dever de servir ao cidadão e proteger a coisa pública</a:t>
            </a:r>
            <a:r>
              <a:rPr lang="pt-BR" sz="1500" dirty="0">
                <a:solidFill>
                  <a:srgbClr val="111111"/>
                </a:solidFill>
              </a:rPr>
              <a:t>. </a:t>
            </a:r>
            <a:r>
              <a:rPr lang="pt-BR" sz="1125" i="1" dirty="0">
                <a:solidFill>
                  <a:srgbClr val="111111"/>
                </a:solidFill>
              </a:rPr>
              <a:t>Vista a camisa do MEC!!!</a:t>
            </a:r>
          </a:p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endParaRPr lang="pt-BR" sz="225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2250" b="1" dirty="0">
                <a:solidFill>
                  <a:schemeClr val="accent1">
                    <a:lumMod val="75000"/>
                  </a:schemeClr>
                </a:solidFill>
              </a:rPr>
              <a:t>* </a:t>
            </a:r>
            <a:r>
              <a:rPr lang="pt-BR" sz="2250" b="1" i="1" dirty="0">
                <a:solidFill>
                  <a:schemeClr val="accent1">
                    <a:lumMod val="75000"/>
                  </a:schemeClr>
                </a:solidFill>
              </a:rPr>
              <a:t>GENTILEZA</a:t>
            </a:r>
            <a:r>
              <a:rPr lang="pt-BR" sz="225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125" dirty="0">
                <a:solidFill>
                  <a:srgbClr val="111111"/>
                </a:solidFill>
              </a:rPr>
              <a:t>atitudes nobres estão em pequenos gestos de cordialidade e cortesia no tratamento e na demonstração de amor ao próximo e propagação de harmonia e felicidade. </a:t>
            </a:r>
            <a:r>
              <a:rPr lang="pt-BR" sz="1125" i="1" dirty="0">
                <a:solidFill>
                  <a:srgbClr val="111111"/>
                </a:solidFill>
              </a:rPr>
              <a:t>Seja gentil e cuidadoso com os colegas de trabalho!!! </a:t>
            </a:r>
          </a:p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endParaRPr lang="pt-BR" sz="225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2250" b="1" dirty="0">
                <a:solidFill>
                  <a:schemeClr val="accent1">
                    <a:lumMod val="75000"/>
                  </a:schemeClr>
                </a:solidFill>
              </a:rPr>
              <a:t>* </a:t>
            </a:r>
            <a:r>
              <a:rPr lang="pt-BR" sz="2250" b="1" i="1" dirty="0">
                <a:solidFill>
                  <a:schemeClr val="accent1">
                    <a:lumMod val="75000"/>
                  </a:schemeClr>
                </a:solidFill>
              </a:rPr>
              <a:t>IMPARCIALIDADE </a:t>
            </a:r>
            <a:r>
              <a:rPr lang="pt-BR" sz="1125" dirty="0">
                <a:solidFill>
                  <a:srgbClr val="111111"/>
                </a:solidFill>
              </a:rPr>
              <a:t>capacidade de agir sem preferências ou influências de quaisquer tipos cuja a conduta só deve se basear na supremacia e na indisponibilidade do interesse público.  </a:t>
            </a:r>
            <a:r>
              <a:rPr lang="pt-BR" sz="1125" i="1" dirty="0">
                <a:solidFill>
                  <a:srgbClr val="111111"/>
                </a:solidFill>
              </a:rPr>
              <a:t>Seja justo e correto em todas as sua ações, visando sempre o interesse de toda a sociedade!!! </a:t>
            </a:r>
            <a:endParaRPr lang="pt-BR" sz="225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pt-BR" sz="450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6FDCC5A5-F133-4DFB-BE7A-D33602F2846A}"/>
              </a:ext>
            </a:extLst>
          </p:cNvPr>
          <p:cNvSpPr txBox="1">
            <a:spLocks/>
          </p:cNvSpPr>
          <p:nvPr/>
        </p:nvSpPr>
        <p:spPr>
          <a:xfrm rot="10800000" flipV="1">
            <a:off x="1349646" y="1730295"/>
            <a:ext cx="3347816" cy="382223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900" b="1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pt-BR" sz="9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3A8FCF8-EBCC-4694-AC65-BA790F793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55" y="259780"/>
            <a:ext cx="3414826" cy="222413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E1CF3F6-E8BC-48DE-8FCB-F630931BF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54" y="2659592"/>
            <a:ext cx="3414826" cy="215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2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6277668-F06A-48EA-B27B-363F53AF9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2833" y="283129"/>
            <a:ext cx="4680382" cy="4555222"/>
          </a:xfrm>
          <a:noFill/>
        </p:spPr>
        <p:txBody>
          <a:bodyPr>
            <a:normAutofit/>
          </a:bodyPr>
          <a:lstStyle/>
          <a:p>
            <a:pPr algn="l"/>
            <a:endParaRPr lang="pt-BR" sz="1125" dirty="0"/>
          </a:p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2250" b="1" dirty="0">
                <a:solidFill>
                  <a:schemeClr val="accent1">
                    <a:lumMod val="75000"/>
                  </a:schemeClr>
                </a:solidFill>
              </a:rPr>
              <a:t>* </a:t>
            </a:r>
            <a:r>
              <a:rPr lang="pt-BR" sz="2250" b="1" i="1" dirty="0">
                <a:solidFill>
                  <a:schemeClr val="accent1">
                    <a:lumMod val="75000"/>
                  </a:schemeClr>
                </a:solidFill>
              </a:rPr>
              <a:t>PROFISSIONALISMO</a:t>
            </a:r>
            <a:r>
              <a:rPr lang="pt-BR" sz="225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125" dirty="0">
                <a:solidFill>
                  <a:srgbClr val="111111"/>
                </a:solidFill>
              </a:rPr>
              <a:t>realização de atividades com qualidade e de forma competente e responsável, sendo produtivo e proativo, sempre buscando o seu aperfeiçoamento</a:t>
            </a:r>
            <a:r>
              <a:rPr lang="pt-BR" sz="1125" i="1" dirty="0">
                <a:solidFill>
                  <a:srgbClr val="111111"/>
                </a:solidFill>
              </a:rPr>
              <a:t>.  O servidor comprometido com suas tarefas busca sempre a capacitação profissional para estar atualizado e para atender seu público com excelência!!!</a:t>
            </a:r>
          </a:p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2250" b="1" i="1" dirty="0">
                <a:solidFill>
                  <a:schemeClr val="accent1">
                    <a:lumMod val="75000"/>
                  </a:schemeClr>
                </a:solidFill>
              </a:rPr>
              <a:t>* JUSTIÇA </a:t>
            </a:r>
            <a:r>
              <a:rPr lang="pt-BR" sz="1125" dirty="0">
                <a:solidFill>
                  <a:srgbClr val="111111"/>
                </a:solidFill>
              </a:rPr>
              <a:t>oferecer a cada um o que seja de direito ou de mérito com equidade e igualdade sem quaisquer distinção. </a:t>
            </a:r>
            <a:r>
              <a:rPr lang="pt-BR" sz="1125" i="1" dirty="0">
                <a:solidFill>
                  <a:srgbClr val="111111"/>
                </a:solidFill>
              </a:rPr>
              <a:t>O servidor preza pela justiça, ou seja, aquilo que deve fazer de acordo com o direito e a razão!!!</a:t>
            </a:r>
          </a:p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2250" b="1" i="1" dirty="0">
                <a:solidFill>
                  <a:schemeClr val="accent1">
                    <a:lumMod val="75000"/>
                  </a:schemeClr>
                </a:solidFill>
              </a:rPr>
              <a:t>* VOCAÇÃO PÚBLICA</a:t>
            </a:r>
            <a:r>
              <a:rPr lang="pt-BR" sz="1125" dirty="0">
                <a:solidFill>
                  <a:srgbClr val="111111"/>
                </a:solidFill>
              </a:rPr>
              <a:t>  reconhecimento de que ser servidor público, mais que um dever, é uma escolha individual em  servir ao bem comum e a sociedade com dedicação, espírito de coletividade e satisfação. </a:t>
            </a:r>
          </a:p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2250" b="1" i="1" dirty="0">
                <a:solidFill>
                  <a:schemeClr val="accent1">
                    <a:lumMod val="75000"/>
                  </a:schemeClr>
                </a:solidFill>
              </a:rPr>
              <a:t>* INTEGRIDADE</a:t>
            </a:r>
            <a:r>
              <a:rPr lang="pt-BR" sz="1050" dirty="0">
                <a:ea typeface="Calibri" panose="020F0502020204030204" pitchFamily="34" charset="0"/>
              </a:rPr>
              <a:t> </a:t>
            </a:r>
            <a:r>
              <a:rPr lang="pt-BR" sz="1050" dirty="0">
                <a:solidFill>
                  <a:srgbClr val="111111"/>
                </a:solidFill>
              </a:rPr>
              <a:t>atuar de maneira correta, honesta, proba e com transparência, pautado por princípios éticos e morais. </a:t>
            </a:r>
            <a:r>
              <a:rPr lang="pt-BR" sz="1050" i="1" dirty="0">
                <a:solidFill>
                  <a:srgbClr val="111111"/>
                </a:solidFill>
              </a:rPr>
              <a:t>Eu sou íntegro, eu sou MEC!!!!!</a:t>
            </a:r>
          </a:p>
          <a:p>
            <a:pPr algn="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1050" b="1" i="1" dirty="0">
                <a:solidFill>
                  <a:srgbClr val="111111"/>
                </a:solidFill>
                <a:ea typeface="Calibri" panose="020F0502020204030204" pitchFamily="34" charset="0"/>
              </a:rPr>
              <a:t>Esses são os nossos valores!!!!</a:t>
            </a:r>
            <a:endParaRPr lang="pt-BR" sz="450" b="1" i="1" dirty="0">
              <a:ea typeface="Calibri" panose="020F0502020204030204" pitchFamily="34" charset="0"/>
            </a:endParaRPr>
          </a:p>
          <a:p>
            <a:pPr algn="l"/>
            <a:endParaRPr lang="pt-BR" sz="45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B0DADB9-245A-4FE5-B3B4-3B2CD2D03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15" y="490237"/>
            <a:ext cx="3287003" cy="18503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4B91C90-3354-4206-9EB7-B1759A22B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31" y="2830773"/>
            <a:ext cx="3287003" cy="190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022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1162</TotalTime>
  <Words>425</Words>
  <Application>Microsoft Macintosh PowerPoint</Application>
  <PresentationFormat>Apresentação na tela (16:9)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Calibri Light</vt:lpstr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LESSON</dc:title>
  <dc:creator>Avell G1540</dc:creator>
  <cp:lastModifiedBy>Lucianna Almeida</cp:lastModifiedBy>
  <cp:revision>86</cp:revision>
  <cp:lastPrinted>2020-11-13T16:47:50Z</cp:lastPrinted>
  <dcterms:modified xsi:type="dcterms:W3CDTF">2021-04-28T18:23:09Z</dcterms:modified>
</cp:coreProperties>
</file>