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88" r:id="rId3"/>
    <p:sldId id="295" r:id="rId4"/>
    <p:sldId id="320" r:id="rId5"/>
    <p:sldId id="310" r:id="rId6"/>
    <p:sldId id="319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8641a476e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8641a476e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750258db7_0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750258db7_0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8444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750258db7_0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750258db7_0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7647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750258db7_0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750258db7_0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245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750258db7_0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750258db7_0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420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8641a476e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8641a476e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352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isk Management Infographics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57200" y="1701408"/>
            <a:ext cx="4109100" cy="137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60025" y="3097692"/>
            <a:ext cx="4109100" cy="3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25" y="409575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8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2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4176">
          <p15:clr>
            <a:srgbClr val="EA4335"/>
          </p15:clr>
        </p15:guide>
        <p15:guide id="8" pos="158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/>
          <p:nvPr/>
        </p:nvSpPr>
        <p:spPr>
          <a:xfrm>
            <a:off x="5066430" y="514634"/>
            <a:ext cx="2726803" cy="2751101"/>
          </a:xfrm>
          <a:custGeom>
            <a:avLst/>
            <a:gdLst/>
            <a:ahLst/>
            <a:cxnLst/>
            <a:rect l="l" t="t" r="r" b="b"/>
            <a:pathLst>
              <a:path w="77433" h="78123" extrusionOk="0">
                <a:moveTo>
                  <a:pt x="38716" y="1"/>
                </a:moveTo>
                <a:cubicBezTo>
                  <a:pt x="17339" y="1"/>
                  <a:pt x="0" y="17477"/>
                  <a:pt x="0" y="39052"/>
                </a:cubicBezTo>
                <a:cubicBezTo>
                  <a:pt x="0" y="60626"/>
                  <a:pt x="17339" y="78122"/>
                  <a:pt x="38716" y="78122"/>
                </a:cubicBezTo>
                <a:cubicBezTo>
                  <a:pt x="60114" y="78122"/>
                  <a:pt x="77432" y="60626"/>
                  <a:pt x="77432" y="39052"/>
                </a:cubicBezTo>
                <a:cubicBezTo>
                  <a:pt x="77432" y="17477"/>
                  <a:pt x="60114" y="1"/>
                  <a:pt x="38716" y="1"/>
                </a:cubicBezTo>
                <a:close/>
              </a:path>
            </a:pathLst>
          </a:custGeom>
          <a:solidFill>
            <a:srgbClr val="E0E0E0">
              <a:alpha val="50000"/>
            </a:srgbClr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ctrTitle"/>
          </p:nvPr>
        </p:nvSpPr>
        <p:spPr>
          <a:xfrm>
            <a:off x="457200" y="907675"/>
            <a:ext cx="3039035" cy="23580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dirty="0">
                <a:solidFill>
                  <a:srgbClr val="162937"/>
                </a:solidFill>
                <a:effectLst/>
                <a:latin typeface="rawline"/>
              </a:rPr>
              <a:t>Política de Gestão de Riscos, Controles Internos e Integridade do MEC</a:t>
            </a:r>
            <a:br>
              <a:rPr lang="en" dirty="0"/>
            </a:br>
            <a:br>
              <a:rPr lang="en" dirty="0"/>
            </a:br>
            <a:r>
              <a:rPr lang="pt-BR" sz="1400" b="1" i="0" cap="all" dirty="0">
                <a:solidFill>
                  <a:srgbClr val="0070C0"/>
                </a:solidFill>
                <a:effectLst/>
                <a:latin typeface="rawline"/>
              </a:rPr>
              <a:t>PORTARIA Nº 563, DE 30 DE JUNHO DE 2020</a:t>
            </a:r>
            <a:endParaRPr sz="1400" dirty="0">
              <a:solidFill>
                <a:srgbClr val="0070C0"/>
              </a:solidFill>
            </a:endParaRPr>
          </a:p>
        </p:txBody>
      </p:sp>
      <p:sp>
        <p:nvSpPr>
          <p:cNvPr id="58" name="Google Shape;58;p15"/>
          <p:cNvSpPr txBox="1">
            <a:spLocks noGrp="1"/>
          </p:cNvSpPr>
          <p:nvPr>
            <p:ph type="ctrTitle"/>
          </p:nvPr>
        </p:nvSpPr>
        <p:spPr>
          <a:xfrm>
            <a:off x="4773998" y="1061154"/>
            <a:ext cx="4266460" cy="163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0" dirty="0">
                <a:solidFill>
                  <a:schemeClr val="accent4"/>
                </a:solidFill>
              </a:rPr>
              <a:t>RISCO</a:t>
            </a:r>
            <a:endParaRPr sz="11000" dirty="0">
              <a:solidFill>
                <a:schemeClr val="accent6"/>
              </a:solidFill>
            </a:endParaRPr>
          </a:p>
        </p:txBody>
      </p:sp>
      <p:sp>
        <p:nvSpPr>
          <p:cNvPr id="59" name="Google Shape;59;p15"/>
          <p:cNvSpPr/>
          <p:nvPr/>
        </p:nvSpPr>
        <p:spPr>
          <a:xfrm>
            <a:off x="4804864" y="4334230"/>
            <a:ext cx="3249957" cy="399690"/>
          </a:xfrm>
          <a:custGeom>
            <a:avLst/>
            <a:gdLst/>
            <a:ahLst/>
            <a:cxnLst/>
            <a:rect l="l" t="t" r="r" b="b"/>
            <a:pathLst>
              <a:path w="92289" h="11350" extrusionOk="0">
                <a:moveTo>
                  <a:pt x="46144" y="1"/>
                </a:moveTo>
                <a:cubicBezTo>
                  <a:pt x="20649" y="1"/>
                  <a:pt x="0" y="2542"/>
                  <a:pt x="0" y="5675"/>
                </a:cubicBezTo>
                <a:cubicBezTo>
                  <a:pt x="0" y="8808"/>
                  <a:pt x="20649" y="11349"/>
                  <a:pt x="46144" y="11349"/>
                </a:cubicBezTo>
                <a:cubicBezTo>
                  <a:pt x="71640" y="11349"/>
                  <a:pt x="92288" y="8808"/>
                  <a:pt x="92288" y="5675"/>
                </a:cubicBezTo>
                <a:cubicBezTo>
                  <a:pt x="92288" y="2542"/>
                  <a:pt x="71640" y="1"/>
                  <a:pt x="46144" y="1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5"/>
          <p:cNvSpPr/>
          <p:nvPr/>
        </p:nvSpPr>
        <p:spPr>
          <a:xfrm>
            <a:off x="7489997" y="2514951"/>
            <a:ext cx="1414058" cy="1068564"/>
          </a:xfrm>
          <a:custGeom>
            <a:avLst/>
            <a:gdLst/>
            <a:ahLst/>
            <a:cxnLst/>
            <a:rect l="l" t="t" r="r" b="b"/>
            <a:pathLst>
              <a:path w="40155" h="30344" extrusionOk="0">
                <a:moveTo>
                  <a:pt x="5241" y="1"/>
                </a:moveTo>
                <a:lnTo>
                  <a:pt x="0" y="8513"/>
                </a:lnTo>
                <a:lnTo>
                  <a:pt x="34914" y="30343"/>
                </a:lnTo>
                <a:lnTo>
                  <a:pt x="40155" y="21832"/>
                </a:lnTo>
                <a:lnTo>
                  <a:pt x="5241" y="1"/>
                </a:lnTo>
                <a:close/>
              </a:path>
            </a:pathLst>
          </a:custGeom>
          <a:solidFill>
            <a:srgbClr val="377F7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5"/>
          <p:cNvSpPr/>
          <p:nvPr/>
        </p:nvSpPr>
        <p:spPr>
          <a:xfrm>
            <a:off x="7508731" y="2526079"/>
            <a:ext cx="721626" cy="336550"/>
          </a:xfrm>
          <a:custGeom>
            <a:avLst/>
            <a:gdLst/>
            <a:ahLst/>
            <a:cxnLst/>
            <a:rect l="l" t="t" r="r" b="b"/>
            <a:pathLst>
              <a:path w="20492" h="9557" extrusionOk="0">
                <a:moveTo>
                  <a:pt x="5222" y="0"/>
                </a:moveTo>
                <a:cubicBezTo>
                  <a:pt x="5222" y="0"/>
                  <a:pt x="2778" y="5064"/>
                  <a:pt x="0" y="8512"/>
                </a:cubicBezTo>
                <a:lnTo>
                  <a:pt x="20491" y="9556"/>
                </a:lnTo>
                <a:lnTo>
                  <a:pt x="5222" y="0"/>
                </a:lnTo>
                <a:close/>
              </a:path>
            </a:pathLst>
          </a:custGeom>
          <a:solidFill>
            <a:srgbClr val="256C6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5"/>
          <p:cNvSpPr/>
          <p:nvPr/>
        </p:nvSpPr>
        <p:spPr>
          <a:xfrm>
            <a:off x="8411203" y="3069641"/>
            <a:ext cx="1658310" cy="1258831"/>
          </a:xfrm>
          <a:custGeom>
            <a:avLst/>
            <a:gdLst/>
            <a:ahLst/>
            <a:cxnLst/>
            <a:rect l="l" t="t" r="r" b="b"/>
            <a:pathLst>
              <a:path w="47091" h="35747" extrusionOk="0">
                <a:moveTo>
                  <a:pt x="7725" y="0"/>
                </a:moveTo>
                <a:cubicBezTo>
                  <a:pt x="7443" y="0"/>
                  <a:pt x="7167" y="144"/>
                  <a:pt x="7015" y="411"/>
                </a:cubicBezTo>
                <a:lnTo>
                  <a:pt x="237" y="11405"/>
                </a:lnTo>
                <a:cubicBezTo>
                  <a:pt x="1" y="11799"/>
                  <a:pt x="119" y="12331"/>
                  <a:pt x="513" y="12587"/>
                </a:cubicBezTo>
                <a:lnTo>
                  <a:pt x="36313" y="34970"/>
                </a:lnTo>
                <a:cubicBezTo>
                  <a:pt x="37150" y="35495"/>
                  <a:pt x="38084" y="35747"/>
                  <a:pt x="39008" y="35747"/>
                </a:cubicBezTo>
                <a:cubicBezTo>
                  <a:pt x="40715" y="35747"/>
                  <a:pt x="42388" y="34888"/>
                  <a:pt x="43347" y="33315"/>
                </a:cubicBezTo>
                <a:lnTo>
                  <a:pt x="45613" y="29630"/>
                </a:lnTo>
                <a:cubicBezTo>
                  <a:pt x="47091" y="27207"/>
                  <a:pt x="46362" y="24035"/>
                  <a:pt x="43958" y="22518"/>
                </a:cubicBezTo>
                <a:lnTo>
                  <a:pt x="8178" y="135"/>
                </a:lnTo>
                <a:cubicBezTo>
                  <a:pt x="8037" y="44"/>
                  <a:pt x="7880" y="0"/>
                  <a:pt x="7725" y="0"/>
                </a:cubicBezTo>
                <a:close/>
              </a:path>
            </a:pathLst>
          </a:custGeom>
          <a:solidFill>
            <a:srgbClr val="0A4D47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/>
          <p:nvPr/>
        </p:nvSpPr>
        <p:spPr>
          <a:xfrm>
            <a:off x="4762536" y="415574"/>
            <a:ext cx="3334614" cy="2948939"/>
          </a:xfrm>
          <a:custGeom>
            <a:avLst/>
            <a:gdLst/>
            <a:ahLst/>
            <a:cxnLst/>
            <a:rect l="l" t="t" r="r" b="b"/>
            <a:pathLst>
              <a:path w="94693" h="83741" extrusionOk="0">
                <a:moveTo>
                  <a:pt x="47427" y="3814"/>
                </a:moveTo>
                <a:cubicBezTo>
                  <a:pt x="54207" y="3814"/>
                  <a:pt x="61068" y="5653"/>
                  <a:pt x="67246" y="9513"/>
                </a:cubicBezTo>
                <a:cubicBezTo>
                  <a:pt x="84920" y="20586"/>
                  <a:pt x="90377" y="44091"/>
                  <a:pt x="79423" y="61922"/>
                </a:cubicBezTo>
                <a:cubicBezTo>
                  <a:pt x="72283" y="73536"/>
                  <a:pt x="59922" y="79920"/>
                  <a:pt x="47289" y="79920"/>
                </a:cubicBezTo>
                <a:cubicBezTo>
                  <a:pt x="40505" y="79920"/>
                  <a:pt x="33642" y="78079"/>
                  <a:pt x="27466" y="74217"/>
                </a:cubicBezTo>
                <a:cubicBezTo>
                  <a:pt x="9793" y="63144"/>
                  <a:pt x="4335" y="39638"/>
                  <a:pt x="15290" y="21807"/>
                </a:cubicBezTo>
                <a:cubicBezTo>
                  <a:pt x="22432" y="10203"/>
                  <a:pt x="34790" y="3814"/>
                  <a:pt x="47427" y="3814"/>
                </a:cubicBezTo>
                <a:close/>
                <a:moveTo>
                  <a:pt x="47425" y="0"/>
                </a:moveTo>
                <a:cubicBezTo>
                  <a:pt x="33524" y="0"/>
                  <a:pt x="19924" y="7030"/>
                  <a:pt x="12078" y="19798"/>
                </a:cubicBezTo>
                <a:cubicBezTo>
                  <a:pt x="1" y="39422"/>
                  <a:pt x="6010" y="65291"/>
                  <a:pt x="25476" y="77468"/>
                </a:cubicBezTo>
                <a:cubicBezTo>
                  <a:pt x="32271" y="81715"/>
                  <a:pt x="39821" y="83740"/>
                  <a:pt x="47284" y="83740"/>
                </a:cubicBezTo>
                <a:cubicBezTo>
                  <a:pt x="61181" y="83740"/>
                  <a:pt x="74776" y="76719"/>
                  <a:pt x="82634" y="63952"/>
                </a:cubicBezTo>
                <a:cubicBezTo>
                  <a:pt x="94692" y="44328"/>
                  <a:pt x="88683" y="18458"/>
                  <a:pt x="69236" y="6281"/>
                </a:cubicBezTo>
                <a:cubicBezTo>
                  <a:pt x="62442" y="2027"/>
                  <a:pt x="54890" y="0"/>
                  <a:pt x="47425" y="0"/>
                </a:cubicBezTo>
                <a:close/>
              </a:path>
            </a:pathLst>
          </a:custGeom>
          <a:solidFill>
            <a:srgbClr val="7B9895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/>
          <p:nvPr/>
        </p:nvSpPr>
        <p:spPr>
          <a:xfrm>
            <a:off x="5625363" y="685145"/>
            <a:ext cx="1036730" cy="500018"/>
          </a:xfrm>
          <a:custGeom>
            <a:avLst/>
            <a:gdLst/>
            <a:ahLst/>
            <a:cxnLst/>
            <a:rect l="l" t="t" r="r" b="b"/>
            <a:pathLst>
              <a:path w="29440" h="14199" extrusionOk="0">
                <a:moveTo>
                  <a:pt x="21265" y="0"/>
                </a:moveTo>
                <a:cubicBezTo>
                  <a:pt x="17492" y="0"/>
                  <a:pt x="13695" y="847"/>
                  <a:pt x="10274" y="2350"/>
                </a:cubicBezTo>
                <a:cubicBezTo>
                  <a:pt x="5782" y="4340"/>
                  <a:pt x="1427" y="8103"/>
                  <a:pt x="147" y="13029"/>
                </a:cubicBezTo>
                <a:cubicBezTo>
                  <a:pt x="0" y="13587"/>
                  <a:pt x="465" y="14199"/>
                  <a:pt x="980" y="14199"/>
                </a:cubicBezTo>
                <a:cubicBezTo>
                  <a:pt x="1157" y="14199"/>
                  <a:pt x="1340" y="14126"/>
                  <a:pt x="1506" y="13955"/>
                </a:cubicBezTo>
                <a:cubicBezTo>
                  <a:pt x="4541" y="10803"/>
                  <a:pt x="7732" y="8044"/>
                  <a:pt x="11791" y="6330"/>
                </a:cubicBezTo>
                <a:cubicBezTo>
                  <a:pt x="14905" y="5005"/>
                  <a:pt x="18135" y="4669"/>
                  <a:pt x="21402" y="4669"/>
                </a:cubicBezTo>
                <a:cubicBezTo>
                  <a:pt x="22994" y="4669"/>
                  <a:pt x="24594" y="4749"/>
                  <a:pt x="26194" y="4833"/>
                </a:cubicBezTo>
                <a:cubicBezTo>
                  <a:pt x="26237" y="4835"/>
                  <a:pt x="26280" y="4837"/>
                  <a:pt x="26322" y="4837"/>
                </a:cubicBezTo>
                <a:cubicBezTo>
                  <a:pt x="28554" y="4837"/>
                  <a:pt x="29440" y="1314"/>
                  <a:pt x="27081" y="715"/>
                </a:cubicBezTo>
                <a:cubicBezTo>
                  <a:pt x="25186" y="229"/>
                  <a:pt x="23228" y="0"/>
                  <a:pt x="212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56;p15">
            <a:extLst>
              <a:ext uri="{FF2B5EF4-FFF2-40B4-BE49-F238E27FC236}">
                <a16:creationId xmlns:a16="http://schemas.microsoft.com/office/drawing/2014/main" id="{5EAA9499-32A8-4C57-B95F-E2BC41D97792}"/>
              </a:ext>
            </a:extLst>
          </p:cNvPr>
          <p:cNvSpPr txBox="1">
            <a:spLocks/>
          </p:cNvSpPr>
          <p:nvPr/>
        </p:nvSpPr>
        <p:spPr>
          <a:xfrm>
            <a:off x="4928232" y="2831063"/>
            <a:ext cx="3039035" cy="2358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40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just"/>
            <a:r>
              <a:rPr lang="pt-BR" sz="1200" b="1" i="0" dirty="0">
                <a:solidFill>
                  <a:srgbClr val="162937"/>
                </a:solidFill>
                <a:effectLst/>
                <a:latin typeface="rawline"/>
              </a:rPr>
              <a:t>O que é risco</a:t>
            </a:r>
            <a:r>
              <a:rPr lang="pt-BR" sz="1200" b="1" dirty="0">
                <a:solidFill>
                  <a:srgbClr val="162937"/>
                </a:solidFill>
                <a:latin typeface="rawline"/>
              </a:rPr>
              <a:t>?</a:t>
            </a:r>
          </a:p>
          <a:p>
            <a:pPr algn="just"/>
            <a:endParaRPr lang="pt-BR" sz="1200" b="1" i="0" dirty="0">
              <a:solidFill>
                <a:srgbClr val="162937"/>
              </a:solidFill>
              <a:effectLst/>
              <a:latin typeface="rawline"/>
            </a:endParaRPr>
          </a:p>
          <a:p>
            <a:pPr algn="just"/>
            <a:r>
              <a:rPr lang="pt-BR" sz="1200" b="1" i="0" dirty="0">
                <a:solidFill>
                  <a:srgbClr val="162937"/>
                </a:solidFill>
                <a:effectLst/>
                <a:latin typeface="rawline"/>
              </a:rPr>
              <a:t>Quantificação e qualificação da incerteza, refere-se à possibilidade de ocorrência de um evento que venha a interferir no cumprimento dos objetivos, sendo medido em termos de impacto e de probabilidade</a:t>
            </a:r>
            <a:r>
              <a:rPr lang="pt-BR" sz="1200" b="0" i="0" dirty="0">
                <a:solidFill>
                  <a:srgbClr val="162937"/>
                </a:solidFill>
                <a:effectLst/>
                <a:latin typeface="rawline"/>
              </a:rPr>
              <a:t>.</a:t>
            </a:r>
            <a:endParaRPr lang="pt-BR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25" y="409575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 dirty="0"/>
              <a:t>Importância da</a:t>
            </a:r>
            <a:r>
              <a:rPr lang="en" u="sng" dirty="0"/>
              <a:t> Gestão de Riscos</a:t>
            </a:r>
            <a:endParaRPr u="sng" dirty="0"/>
          </a:p>
        </p:txBody>
      </p:sp>
      <p:sp>
        <p:nvSpPr>
          <p:cNvPr id="70" name="Google Shape;70;p16"/>
          <p:cNvSpPr/>
          <p:nvPr/>
        </p:nvSpPr>
        <p:spPr>
          <a:xfrm>
            <a:off x="761925" y="1186590"/>
            <a:ext cx="2180750" cy="1767898"/>
          </a:xfrm>
          <a:custGeom>
            <a:avLst/>
            <a:gdLst/>
            <a:ahLst/>
            <a:cxnLst/>
            <a:rect l="l" t="t" r="r" b="b"/>
            <a:pathLst>
              <a:path w="5828" h="4727" extrusionOk="0">
                <a:moveTo>
                  <a:pt x="4726" y="1262"/>
                </a:moveTo>
                <a:lnTo>
                  <a:pt x="4726" y="0"/>
                </a:lnTo>
                <a:lnTo>
                  <a:pt x="0" y="0"/>
                </a:lnTo>
                <a:lnTo>
                  <a:pt x="0" y="4726"/>
                </a:lnTo>
                <a:lnTo>
                  <a:pt x="1262" y="4726"/>
                </a:lnTo>
                <a:lnTo>
                  <a:pt x="1262" y="4726"/>
                </a:lnTo>
                <a:cubicBezTo>
                  <a:pt x="1262" y="4118"/>
                  <a:pt x="1755" y="3625"/>
                  <a:pt x="2363" y="3625"/>
                </a:cubicBezTo>
                <a:lnTo>
                  <a:pt x="2363" y="3625"/>
                </a:lnTo>
                <a:cubicBezTo>
                  <a:pt x="2971" y="3625"/>
                  <a:pt x="3464" y="4118"/>
                  <a:pt x="3464" y="4726"/>
                </a:cubicBezTo>
                <a:lnTo>
                  <a:pt x="4726" y="4726"/>
                </a:lnTo>
                <a:lnTo>
                  <a:pt x="4726" y="3464"/>
                </a:lnTo>
                <a:lnTo>
                  <a:pt x="4726" y="3464"/>
                </a:lnTo>
                <a:cubicBezTo>
                  <a:pt x="5335" y="3464"/>
                  <a:pt x="5827" y="2971"/>
                  <a:pt x="5827" y="2363"/>
                </a:cubicBezTo>
                <a:lnTo>
                  <a:pt x="5827" y="2363"/>
                </a:lnTo>
                <a:cubicBezTo>
                  <a:pt x="5827" y="1755"/>
                  <a:pt x="5335" y="1262"/>
                  <a:pt x="4726" y="1262"/>
                </a:cubicBezTo>
              </a:path>
            </a:pathLst>
          </a:custGeom>
          <a:solidFill>
            <a:schemeClr val="accen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2540175" y="1186081"/>
            <a:ext cx="1768351" cy="2178540"/>
          </a:xfrm>
          <a:custGeom>
            <a:avLst/>
            <a:gdLst/>
            <a:ahLst/>
            <a:cxnLst/>
            <a:rect l="l" t="t" r="r" b="b"/>
            <a:pathLst>
              <a:path w="4726" h="5827" extrusionOk="0">
                <a:moveTo>
                  <a:pt x="3464" y="4726"/>
                </a:moveTo>
                <a:lnTo>
                  <a:pt x="4725" y="4726"/>
                </a:lnTo>
                <a:lnTo>
                  <a:pt x="4725" y="0"/>
                </a:lnTo>
                <a:lnTo>
                  <a:pt x="0" y="0"/>
                </a:lnTo>
                <a:lnTo>
                  <a:pt x="0" y="1262"/>
                </a:lnTo>
                <a:lnTo>
                  <a:pt x="0" y="1262"/>
                </a:lnTo>
                <a:cubicBezTo>
                  <a:pt x="608" y="1262"/>
                  <a:pt x="1101" y="1755"/>
                  <a:pt x="1101" y="2363"/>
                </a:cubicBezTo>
                <a:lnTo>
                  <a:pt x="1101" y="2363"/>
                </a:lnTo>
                <a:cubicBezTo>
                  <a:pt x="1101" y="2971"/>
                  <a:pt x="608" y="3464"/>
                  <a:pt x="0" y="3464"/>
                </a:cubicBezTo>
                <a:lnTo>
                  <a:pt x="0" y="4726"/>
                </a:lnTo>
                <a:lnTo>
                  <a:pt x="1262" y="4726"/>
                </a:lnTo>
                <a:lnTo>
                  <a:pt x="1262" y="4726"/>
                </a:lnTo>
                <a:cubicBezTo>
                  <a:pt x="1262" y="5333"/>
                  <a:pt x="1755" y="5826"/>
                  <a:pt x="2363" y="5826"/>
                </a:cubicBezTo>
                <a:lnTo>
                  <a:pt x="2363" y="5826"/>
                </a:lnTo>
                <a:cubicBezTo>
                  <a:pt x="2971" y="5826"/>
                  <a:pt x="3464" y="5333"/>
                  <a:pt x="3464" y="4726"/>
                </a:cubicBezTo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2" name="Google Shape;72;p16"/>
          <p:cNvSpPr/>
          <p:nvPr/>
        </p:nvSpPr>
        <p:spPr>
          <a:xfrm>
            <a:off x="2127780" y="2954483"/>
            <a:ext cx="2179099" cy="1779434"/>
          </a:xfrm>
          <a:custGeom>
            <a:avLst/>
            <a:gdLst/>
            <a:ahLst/>
            <a:cxnLst/>
            <a:rect l="l" t="t" r="r" b="b"/>
            <a:pathLst>
              <a:path w="5826" h="4726" extrusionOk="0">
                <a:moveTo>
                  <a:pt x="1100" y="3464"/>
                </a:moveTo>
                <a:lnTo>
                  <a:pt x="1100" y="4725"/>
                </a:lnTo>
                <a:lnTo>
                  <a:pt x="5825" y="4725"/>
                </a:lnTo>
                <a:lnTo>
                  <a:pt x="5825" y="0"/>
                </a:lnTo>
                <a:lnTo>
                  <a:pt x="4564" y="0"/>
                </a:lnTo>
                <a:lnTo>
                  <a:pt x="4564" y="0"/>
                </a:lnTo>
                <a:cubicBezTo>
                  <a:pt x="4564" y="608"/>
                  <a:pt x="4071" y="1101"/>
                  <a:pt x="3463" y="1101"/>
                </a:cubicBezTo>
                <a:lnTo>
                  <a:pt x="3463" y="1101"/>
                </a:lnTo>
                <a:cubicBezTo>
                  <a:pt x="2855" y="1101"/>
                  <a:pt x="2362" y="608"/>
                  <a:pt x="2362" y="0"/>
                </a:cubicBezTo>
                <a:lnTo>
                  <a:pt x="1100" y="0"/>
                </a:lnTo>
                <a:lnTo>
                  <a:pt x="1100" y="1262"/>
                </a:lnTo>
                <a:lnTo>
                  <a:pt x="1100" y="1262"/>
                </a:lnTo>
                <a:cubicBezTo>
                  <a:pt x="492" y="1262"/>
                  <a:pt x="0" y="1755"/>
                  <a:pt x="0" y="2363"/>
                </a:cubicBezTo>
                <a:lnTo>
                  <a:pt x="0" y="2363"/>
                </a:lnTo>
                <a:cubicBezTo>
                  <a:pt x="0" y="2971"/>
                  <a:pt x="492" y="3464"/>
                  <a:pt x="1100" y="3464"/>
                </a:cubicBezTo>
              </a:path>
            </a:pathLst>
          </a:custGeom>
          <a:solidFill>
            <a:schemeClr val="accent3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3" name="Google Shape;73;p16"/>
          <p:cNvSpPr/>
          <p:nvPr/>
        </p:nvSpPr>
        <p:spPr>
          <a:xfrm>
            <a:off x="761924" y="2550048"/>
            <a:ext cx="1768359" cy="2178531"/>
          </a:xfrm>
          <a:custGeom>
            <a:avLst/>
            <a:gdLst/>
            <a:ahLst/>
            <a:cxnLst/>
            <a:rect l="l" t="t" r="r" b="b"/>
            <a:pathLst>
              <a:path w="4727" h="5826" extrusionOk="0">
                <a:moveTo>
                  <a:pt x="1262" y="1100"/>
                </a:moveTo>
                <a:lnTo>
                  <a:pt x="0" y="1100"/>
                </a:lnTo>
                <a:lnTo>
                  <a:pt x="0" y="5825"/>
                </a:lnTo>
                <a:lnTo>
                  <a:pt x="4726" y="5825"/>
                </a:lnTo>
                <a:lnTo>
                  <a:pt x="4726" y="4563"/>
                </a:lnTo>
                <a:lnTo>
                  <a:pt x="4726" y="4563"/>
                </a:lnTo>
                <a:cubicBezTo>
                  <a:pt x="4118" y="4563"/>
                  <a:pt x="3625" y="4071"/>
                  <a:pt x="3625" y="3463"/>
                </a:cubicBezTo>
                <a:lnTo>
                  <a:pt x="3625" y="3463"/>
                </a:lnTo>
                <a:cubicBezTo>
                  <a:pt x="3625" y="2854"/>
                  <a:pt x="4118" y="2361"/>
                  <a:pt x="4726" y="2361"/>
                </a:cubicBezTo>
                <a:lnTo>
                  <a:pt x="4726" y="1100"/>
                </a:lnTo>
                <a:lnTo>
                  <a:pt x="3464" y="1100"/>
                </a:lnTo>
                <a:lnTo>
                  <a:pt x="3464" y="1100"/>
                </a:lnTo>
                <a:cubicBezTo>
                  <a:pt x="3464" y="492"/>
                  <a:pt x="2971" y="0"/>
                  <a:pt x="2363" y="0"/>
                </a:cubicBezTo>
                <a:lnTo>
                  <a:pt x="2363" y="0"/>
                </a:lnTo>
                <a:cubicBezTo>
                  <a:pt x="1755" y="0"/>
                  <a:pt x="1262" y="492"/>
                  <a:pt x="1262" y="1100"/>
                </a:cubicBezTo>
              </a:path>
            </a:pathLst>
          </a:cu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761924" y="2068887"/>
            <a:ext cx="17685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IDENTIFICAR O RISCO</a:t>
            </a:r>
            <a:endParaRPr sz="900" dirty="0"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2540178" y="4200787"/>
            <a:ext cx="17685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CONTROLAR O RISCO</a:t>
            </a:r>
            <a:endParaRPr sz="900" dirty="0"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3225943" y="3584350"/>
            <a:ext cx="386373" cy="388284"/>
          </a:xfrm>
          <a:custGeom>
            <a:avLst/>
            <a:gdLst/>
            <a:ahLst/>
            <a:cxnLst/>
            <a:rect l="l" t="t" r="r" b="b"/>
            <a:pathLst>
              <a:path w="2972097" h="2986802" extrusionOk="0">
                <a:moveTo>
                  <a:pt x="1293719" y="2283220"/>
                </a:moveTo>
                <a:lnTo>
                  <a:pt x="1041756" y="2573752"/>
                </a:lnTo>
                <a:lnTo>
                  <a:pt x="1072437" y="2587661"/>
                </a:lnTo>
                <a:cubicBezTo>
                  <a:pt x="1336218" y="2688588"/>
                  <a:pt x="1629193" y="2689892"/>
                  <a:pt x="1893728" y="2591571"/>
                </a:cubicBezTo>
                <a:lnTo>
                  <a:pt x="1928681" y="2576445"/>
                </a:lnTo>
                <a:lnTo>
                  <a:pt x="1672127" y="2283607"/>
                </a:lnTo>
                <a:lnTo>
                  <a:pt x="1640690" y="2291426"/>
                </a:lnTo>
                <a:cubicBezTo>
                  <a:pt x="1588646" y="2301705"/>
                  <a:pt x="1535675" y="2306891"/>
                  <a:pt x="1482334" y="2306891"/>
                </a:cubicBezTo>
                <a:cubicBezTo>
                  <a:pt x="1430475" y="2306891"/>
                  <a:pt x="1378245" y="2301705"/>
                  <a:pt x="1326571" y="2291426"/>
                </a:cubicBezTo>
                <a:lnTo>
                  <a:pt x="1293719" y="2283220"/>
                </a:lnTo>
                <a:close/>
                <a:moveTo>
                  <a:pt x="829234" y="1977841"/>
                </a:moveTo>
                <a:lnTo>
                  <a:pt x="432018" y="2315206"/>
                </a:lnTo>
                <a:lnTo>
                  <a:pt x="650256" y="2539345"/>
                </a:lnTo>
                <a:lnTo>
                  <a:pt x="997982" y="2142716"/>
                </a:lnTo>
                <a:lnTo>
                  <a:pt x="901511" y="2063892"/>
                </a:lnTo>
                <a:lnTo>
                  <a:pt x="829234" y="1977841"/>
                </a:lnTo>
                <a:close/>
                <a:moveTo>
                  <a:pt x="2140380" y="1976877"/>
                </a:moveTo>
                <a:lnTo>
                  <a:pt x="2069084" y="2063892"/>
                </a:lnTo>
                <a:lnTo>
                  <a:pt x="1971904" y="2141732"/>
                </a:lnTo>
                <a:lnTo>
                  <a:pt x="2320493" y="2539345"/>
                </a:lnTo>
                <a:lnTo>
                  <a:pt x="2538732" y="2315206"/>
                </a:lnTo>
                <a:lnTo>
                  <a:pt x="2140380" y="1976877"/>
                </a:lnTo>
                <a:close/>
                <a:moveTo>
                  <a:pt x="402244" y="1064989"/>
                </a:moveTo>
                <a:lnTo>
                  <a:pt x="366039" y="1172461"/>
                </a:lnTo>
                <a:cubicBezTo>
                  <a:pt x="300798" y="1405208"/>
                  <a:pt x="308353" y="1654307"/>
                  <a:pt x="388705" y="1883266"/>
                </a:cubicBezTo>
                <a:lnTo>
                  <a:pt x="404491" y="1920911"/>
                </a:lnTo>
                <a:lnTo>
                  <a:pt x="686631" y="1678367"/>
                </a:lnTo>
                <a:lnTo>
                  <a:pt x="679813" y="1650496"/>
                </a:lnTo>
                <a:cubicBezTo>
                  <a:pt x="669626" y="1597896"/>
                  <a:pt x="664440" y="1543813"/>
                  <a:pt x="664440" y="1488990"/>
                </a:cubicBezTo>
                <a:cubicBezTo>
                  <a:pt x="664440" y="1434167"/>
                  <a:pt x="669626" y="1379714"/>
                  <a:pt x="679813" y="1326558"/>
                </a:cubicBezTo>
                <a:lnTo>
                  <a:pt x="683281" y="1312206"/>
                </a:lnTo>
                <a:lnTo>
                  <a:pt x="402244" y="1064989"/>
                </a:lnTo>
                <a:close/>
                <a:moveTo>
                  <a:pt x="2570859" y="1057730"/>
                </a:moveTo>
                <a:lnTo>
                  <a:pt x="2285483" y="1308763"/>
                </a:lnTo>
                <a:lnTo>
                  <a:pt x="2289949" y="1326558"/>
                </a:lnTo>
                <a:cubicBezTo>
                  <a:pt x="2300599" y="1379714"/>
                  <a:pt x="2306155" y="1434167"/>
                  <a:pt x="2306155" y="1488990"/>
                </a:cubicBezTo>
                <a:cubicBezTo>
                  <a:pt x="2306155" y="1543813"/>
                  <a:pt x="2300599" y="1597896"/>
                  <a:pt x="2289949" y="1650496"/>
                </a:cubicBezTo>
                <a:lnTo>
                  <a:pt x="2282036" y="1681647"/>
                </a:lnTo>
                <a:lnTo>
                  <a:pt x="2569479" y="1928750"/>
                </a:lnTo>
                <a:lnTo>
                  <a:pt x="2581964" y="1899586"/>
                </a:lnTo>
                <a:cubicBezTo>
                  <a:pt x="2679752" y="1633610"/>
                  <a:pt x="2678455" y="1339039"/>
                  <a:pt x="2578075" y="1073820"/>
                </a:cubicBezTo>
                <a:lnTo>
                  <a:pt x="2570859" y="1057730"/>
                </a:lnTo>
                <a:close/>
                <a:moveTo>
                  <a:pt x="1482334" y="985211"/>
                </a:moveTo>
                <a:cubicBezTo>
                  <a:pt x="1449737" y="985211"/>
                  <a:pt x="1417140" y="988545"/>
                  <a:pt x="1385098" y="995027"/>
                </a:cubicBezTo>
                <a:lnTo>
                  <a:pt x="1335965" y="1010048"/>
                </a:lnTo>
                <a:lnTo>
                  <a:pt x="1006140" y="1349443"/>
                </a:lnTo>
                <a:lnTo>
                  <a:pt x="994209" y="1389253"/>
                </a:lnTo>
                <a:cubicBezTo>
                  <a:pt x="987820" y="1421573"/>
                  <a:pt x="984486" y="1454911"/>
                  <a:pt x="984486" y="1488990"/>
                </a:cubicBezTo>
                <a:cubicBezTo>
                  <a:pt x="984486" y="1521588"/>
                  <a:pt x="987820" y="1553815"/>
                  <a:pt x="994209" y="1585301"/>
                </a:cubicBezTo>
                <a:lnTo>
                  <a:pt x="1015115" y="1653747"/>
                </a:lnTo>
                <a:lnTo>
                  <a:pt x="1322345" y="1960980"/>
                </a:lnTo>
                <a:lnTo>
                  <a:pt x="1386140" y="1980360"/>
                </a:lnTo>
                <a:cubicBezTo>
                  <a:pt x="1449621" y="1992955"/>
                  <a:pt x="1515047" y="1992955"/>
                  <a:pt x="1578528" y="1980360"/>
                </a:cubicBezTo>
                <a:lnTo>
                  <a:pt x="1642586" y="1960900"/>
                </a:lnTo>
                <a:lnTo>
                  <a:pt x="1957254" y="1646228"/>
                </a:lnTo>
                <a:lnTo>
                  <a:pt x="1976294" y="1585301"/>
                </a:lnTo>
                <a:cubicBezTo>
                  <a:pt x="1982776" y="1553815"/>
                  <a:pt x="1986110" y="1521588"/>
                  <a:pt x="1986110" y="1488990"/>
                </a:cubicBezTo>
                <a:cubicBezTo>
                  <a:pt x="1986110" y="1454911"/>
                  <a:pt x="1982776" y="1421573"/>
                  <a:pt x="1976294" y="1389253"/>
                </a:cubicBezTo>
                <a:lnTo>
                  <a:pt x="1966565" y="1357526"/>
                </a:lnTo>
                <a:lnTo>
                  <a:pt x="1627335" y="1008452"/>
                </a:lnTo>
                <a:lnTo>
                  <a:pt x="1582904" y="995027"/>
                </a:lnTo>
                <a:cubicBezTo>
                  <a:pt x="1550122" y="988545"/>
                  <a:pt x="1516413" y="985211"/>
                  <a:pt x="1482334" y="985211"/>
                </a:cubicBezTo>
                <a:close/>
                <a:moveTo>
                  <a:pt x="2320493" y="437739"/>
                </a:moveTo>
                <a:lnTo>
                  <a:pt x="1978071" y="833368"/>
                </a:lnTo>
                <a:lnTo>
                  <a:pt x="2069084" y="908162"/>
                </a:lnTo>
                <a:lnTo>
                  <a:pt x="2145950" y="1002689"/>
                </a:lnTo>
                <a:lnTo>
                  <a:pt x="2538732" y="664777"/>
                </a:lnTo>
                <a:lnTo>
                  <a:pt x="2320493" y="437739"/>
                </a:lnTo>
                <a:close/>
                <a:moveTo>
                  <a:pt x="650256" y="437739"/>
                </a:moveTo>
                <a:lnTo>
                  <a:pt x="432018" y="664777"/>
                </a:lnTo>
                <a:lnTo>
                  <a:pt x="823586" y="1001645"/>
                </a:lnTo>
                <a:lnTo>
                  <a:pt x="901511" y="908162"/>
                </a:lnTo>
                <a:lnTo>
                  <a:pt x="992340" y="832977"/>
                </a:lnTo>
                <a:lnTo>
                  <a:pt x="650256" y="437739"/>
                </a:lnTo>
                <a:close/>
                <a:moveTo>
                  <a:pt x="1485310" y="317997"/>
                </a:moveTo>
                <a:cubicBezTo>
                  <a:pt x="1346755" y="317997"/>
                  <a:pt x="1206901" y="344118"/>
                  <a:pt x="1074273" y="395135"/>
                </a:cubicBezTo>
                <a:lnTo>
                  <a:pt x="1044435" y="408749"/>
                </a:lnTo>
                <a:lnTo>
                  <a:pt x="1283268" y="690170"/>
                </a:lnTo>
                <a:lnTo>
                  <a:pt x="1321571" y="680628"/>
                </a:lnTo>
                <a:cubicBezTo>
                  <a:pt x="1373800" y="670349"/>
                  <a:pt x="1427512" y="665163"/>
                  <a:pt x="1482334" y="665163"/>
                </a:cubicBezTo>
                <a:cubicBezTo>
                  <a:pt x="1537157" y="665163"/>
                  <a:pt x="1591239" y="670349"/>
                  <a:pt x="1644024" y="680628"/>
                </a:cubicBezTo>
                <a:lnTo>
                  <a:pt x="1682425" y="690078"/>
                </a:lnTo>
                <a:lnTo>
                  <a:pt x="1925172" y="406934"/>
                </a:lnTo>
                <a:lnTo>
                  <a:pt x="1899303" y="395135"/>
                </a:lnTo>
                <a:cubicBezTo>
                  <a:pt x="1766664" y="344118"/>
                  <a:pt x="1626636" y="317997"/>
                  <a:pt x="1485310" y="317997"/>
                </a:cubicBezTo>
                <a:close/>
                <a:moveTo>
                  <a:pt x="1486049" y="0"/>
                </a:moveTo>
                <a:cubicBezTo>
                  <a:pt x="1664439" y="0"/>
                  <a:pt x="1842990" y="31997"/>
                  <a:pt x="2012191" y="95993"/>
                </a:cubicBezTo>
                <a:lnTo>
                  <a:pt x="2141722" y="154346"/>
                </a:lnTo>
                <a:lnTo>
                  <a:pt x="2190730" y="97183"/>
                </a:lnTo>
                <a:cubicBezTo>
                  <a:pt x="2220221" y="61335"/>
                  <a:pt x="2261510" y="43411"/>
                  <a:pt x="2302798" y="37436"/>
                </a:cubicBezTo>
                <a:cubicBezTo>
                  <a:pt x="2349985" y="37436"/>
                  <a:pt x="2391273" y="61335"/>
                  <a:pt x="2420765" y="91208"/>
                </a:cubicBezTo>
                <a:lnTo>
                  <a:pt x="2886734" y="557232"/>
                </a:lnTo>
                <a:cubicBezTo>
                  <a:pt x="2916226" y="587106"/>
                  <a:pt x="2933921" y="628929"/>
                  <a:pt x="2933921" y="676726"/>
                </a:cubicBezTo>
                <a:cubicBezTo>
                  <a:pt x="2928022" y="724523"/>
                  <a:pt x="2910327" y="760371"/>
                  <a:pt x="2874937" y="790245"/>
                </a:cubicBezTo>
                <a:lnTo>
                  <a:pt x="2820237" y="838362"/>
                </a:lnTo>
                <a:lnTo>
                  <a:pt x="2880171" y="973765"/>
                </a:lnTo>
                <a:cubicBezTo>
                  <a:pt x="3014856" y="1340424"/>
                  <a:pt x="3001542" y="1749686"/>
                  <a:pt x="2840226" y="2107920"/>
                </a:cubicBezTo>
                <a:lnTo>
                  <a:pt x="2820950" y="2144929"/>
                </a:lnTo>
                <a:lnTo>
                  <a:pt x="2874937" y="2191339"/>
                </a:lnTo>
                <a:cubicBezTo>
                  <a:pt x="2910327" y="2220831"/>
                  <a:pt x="2928022" y="2262120"/>
                  <a:pt x="2933921" y="2303409"/>
                </a:cubicBezTo>
                <a:cubicBezTo>
                  <a:pt x="2933921" y="2350596"/>
                  <a:pt x="2916226" y="2397783"/>
                  <a:pt x="2886734" y="2427275"/>
                </a:cubicBezTo>
                <a:lnTo>
                  <a:pt x="2420765" y="2887350"/>
                </a:lnTo>
                <a:cubicBezTo>
                  <a:pt x="2391273" y="2910944"/>
                  <a:pt x="2355883" y="2934538"/>
                  <a:pt x="2308697" y="2934538"/>
                </a:cubicBezTo>
                <a:lnTo>
                  <a:pt x="2302798" y="2934538"/>
                </a:lnTo>
                <a:cubicBezTo>
                  <a:pt x="2261510" y="2934538"/>
                  <a:pt x="2220221" y="2910944"/>
                  <a:pt x="2190730" y="2875554"/>
                </a:cubicBezTo>
                <a:lnTo>
                  <a:pt x="2150394" y="2829514"/>
                </a:lnTo>
                <a:lnTo>
                  <a:pt x="2013253" y="2891543"/>
                </a:lnTo>
                <a:cubicBezTo>
                  <a:pt x="1844254" y="2955457"/>
                  <a:pt x="1665432" y="2986802"/>
                  <a:pt x="1485310" y="2986802"/>
                </a:cubicBezTo>
                <a:cubicBezTo>
                  <a:pt x="1307960" y="2986802"/>
                  <a:pt x="1130610" y="2955457"/>
                  <a:pt x="962392" y="2891543"/>
                </a:cubicBezTo>
                <a:lnTo>
                  <a:pt x="821581" y="2827631"/>
                </a:lnTo>
                <a:lnTo>
                  <a:pt x="780020" y="2875554"/>
                </a:lnTo>
                <a:cubicBezTo>
                  <a:pt x="750528" y="2910944"/>
                  <a:pt x="709240" y="2934538"/>
                  <a:pt x="662053" y="2934538"/>
                </a:cubicBezTo>
                <a:cubicBezTo>
                  <a:pt x="614866" y="2934538"/>
                  <a:pt x="579476" y="2910944"/>
                  <a:pt x="549984" y="2887350"/>
                </a:cubicBezTo>
                <a:lnTo>
                  <a:pt x="84015" y="2427275"/>
                </a:lnTo>
                <a:cubicBezTo>
                  <a:pt x="54524" y="2397783"/>
                  <a:pt x="36829" y="2350596"/>
                  <a:pt x="36829" y="2303409"/>
                </a:cubicBezTo>
                <a:cubicBezTo>
                  <a:pt x="42727" y="2262120"/>
                  <a:pt x="60422" y="2220831"/>
                  <a:pt x="89914" y="2191339"/>
                </a:cubicBezTo>
                <a:lnTo>
                  <a:pt x="150801" y="2138997"/>
                </a:lnTo>
                <a:lnTo>
                  <a:pt x="123426" y="2085924"/>
                </a:lnTo>
                <a:cubicBezTo>
                  <a:pt x="-33433" y="1725646"/>
                  <a:pt x="-40781" y="1316251"/>
                  <a:pt x="101382" y="951371"/>
                </a:cubicBezTo>
                <a:lnTo>
                  <a:pt x="150608" y="843635"/>
                </a:lnTo>
                <a:lnTo>
                  <a:pt x="89914" y="790245"/>
                </a:lnTo>
                <a:cubicBezTo>
                  <a:pt x="60422" y="760371"/>
                  <a:pt x="42727" y="724523"/>
                  <a:pt x="36829" y="676726"/>
                </a:cubicBezTo>
                <a:cubicBezTo>
                  <a:pt x="36829" y="628929"/>
                  <a:pt x="54524" y="587106"/>
                  <a:pt x="84015" y="557232"/>
                </a:cubicBezTo>
                <a:lnTo>
                  <a:pt x="549984" y="91208"/>
                </a:lnTo>
                <a:cubicBezTo>
                  <a:pt x="579476" y="61335"/>
                  <a:pt x="620765" y="37436"/>
                  <a:pt x="662053" y="37436"/>
                </a:cubicBezTo>
                <a:cubicBezTo>
                  <a:pt x="709240" y="43411"/>
                  <a:pt x="750528" y="61335"/>
                  <a:pt x="780020" y="97183"/>
                </a:cubicBezTo>
                <a:lnTo>
                  <a:pt x="829480" y="155462"/>
                </a:lnTo>
                <a:lnTo>
                  <a:pt x="960881" y="95994"/>
                </a:lnTo>
                <a:cubicBezTo>
                  <a:pt x="1129432" y="31998"/>
                  <a:pt x="1307660" y="0"/>
                  <a:pt x="148604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2658650" y="1965181"/>
            <a:ext cx="1648229" cy="679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ANÁLISAR E AVALIAR O RISCO</a:t>
            </a:r>
            <a:endParaRPr sz="900" dirty="0"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78" name="Google Shape;78;p16"/>
          <p:cNvSpPr/>
          <p:nvPr/>
        </p:nvSpPr>
        <p:spPr>
          <a:xfrm>
            <a:off x="3241022" y="1477570"/>
            <a:ext cx="355113" cy="364748"/>
          </a:xfrm>
          <a:custGeom>
            <a:avLst/>
            <a:gdLst/>
            <a:ahLst/>
            <a:cxnLst/>
            <a:rect l="l" t="t" r="r" b="b"/>
            <a:pathLst>
              <a:path w="472" h="487" extrusionOk="0">
                <a:moveTo>
                  <a:pt x="390" y="430"/>
                </a:moveTo>
                <a:lnTo>
                  <a:pt x="390" y="430"/>
                </a:lnTo>
                <a:cubicBezTo>
                  <a:pt x="390" y="431"/>
                  <a:pt x="389" y="432"/>
                  <a:pt x="388" y="432"/>
                </a:cubicBezTo>
                <a:lnTo>
                  <a:pt x="55" y="432"/>
                </a:lnTo>
                <a:cubicBezTo>
                  <a:pt x="53" y="432"/>
                  <a:pt x="55" y="431"/>
                  <a:pt x="55" y="430"/>
                </a:cubicBezTo>
                <a:lnTo>
                  <a:pt x="55" y="240"/>
                </a:lnTo>
                <a:cubicBezTo>
                  <a:pt x="55" y="239"/>
                  <a:pt x="53" y="235"/>
                  <a:pt x="55" y="235"/>
                </a:cubicBezTo>
                <a:lnTo>
                  <a:pt x="114" y="235"/>
                </a:lnTo>
                <a:cubicBezTo>
                  <a:pt x="116" y="235"/>
                  <a:pt x="116" y="239"/>
                  <a:pt x="116" y="240"/>
                </a:cubicBezTo>
                <a:lnTo>
                  <a:pt x="116" y="357"/>
                </a:lnTo>
                <a:cubicBezTo>
                  <a:pt x="116" y="371"/>
                  <a:pt x="127" y="384"/>
                  <a:pt x="143" y="384"/>
                </a:cubicBezTo>
                <a:cubicBezTo>
                  <a:pt x="157" y="384"/>
                  <a:pt x="169" y="371"/>
                  <a:pt x="169" y="357"/>
                </a:cubicBezTo>
                <a:lnTo>
                  <a:pt x="169" y="260"/>
                </a:lnTo>
                <a:lnTo>
                  <a:pt x="313" y="55"/>
                </a:lnTo>
                <a:cubicBezTo>
                  <a:pt x="313" y="55"/>
                  <a:pt x="315" y="54"/>
                  <a:pt x="316" y="54"/>
                </a:cubicBezTo>
                <a:cubicBezTo>
                  <a:pt x="316" y="54"/>
                  <a:pt x="317" y="54"/>
                  <a:pt x="318" y="55"/>
                </a:cubicBezTo>
                <a:cubicBezTo>
                  <a:pt x="318" y="56"/>
                  <a:pt x="318" y="57"/>
                  <a:pt x="318" y="57"/>
                </a:cubicBezTo>
                <a:lnTo>
                  <a:pt x="288" y="166"/>
                </a:lnTo>
                <a:cubicBezTo>
                  <a:pt x="283" y="183"/>
                  <a:pt x="287" y="200"/>
                  <a:pt x="298" y="214"/>
                </a:cubicBezTo>
                <a:cubicBezTo>
                  <a:pt x="309" y="228"/>
                  <a:pt x="325" y="235"/>
                  <a:pt x="343" y="235"/>
                </a:cubicBezTo>
                <a:lnTo>
                  <a:pt x="413" y="235"/>
                </a:lnTo>
                <a:cubicBezTo>
                  <a:pt x="413" y="235"/>
                  <a:pt x="414" y="236"/>
                  <a:pt x="414" y="237"/>
                </a:cubicBezTo>
                <a:cubicBezTo>
                  <a:pt x="415" y="238"/>
                  <a:pt x="415" y="240"/>
                  <a:pt x="415" y="240"/>
                </a:cubicBezTo>
                <a:lnTo>
                  <a:pt x="390" y="430"/>
                </a:lnTo>
                <a:close/>
                <a:moveTo>
                  <a:pt x="455" y="201"/>
                </a:moveTo>
                <a:lnTo>
                  <a:pt x="455" y="201"/>
                </a:lnTo>
                <a:cubicBezTo>
                  <a:pt x="444" y="189"/>
                  <a:pt x="429" y="180"/>
                  <a:pt x="413" y="180"/>
                </a:cubicBezTo>
                <a:lnTo>
                  <a:pt x="343" y="180"/>
                </a:lnTo>
                <a:cubicBezTo>
                  <a:pt x="342" y="180"/>
                  <a:pt x="342" y="182"/>
                  <a:pt x="340" y="181"/>
                </a:cubicBezTo>
                <a:cubicBezTo>
                  <a:pt x="340" y="180"/>
                  <a:pt x="340" y="180"/>
                  <a:pt x="340" y="180"/>
                </a:cubicBezTo>
                <a:lnTo>
                  <a:pt x="370" y="71"/>
                </a:lnTo>
                <a:cubicBezTo>
                  <a:pt x="375" y="54"/>
                  <a:pt x="372" y="36"/>
                  <a:pt x="360" y="22"/>
                </a:cubicBezTo>
                <a:cubicBezTo>
                  <a:pt x="350" y="8"/>
                  <a:pt x="333" y="0"/>
                  <a:pt x="316" y="0"/>
                </a:cubicBezTo>
                <a:cubicBezTo>
                  <a:pt x="298" y="0"/>
                  <a:pt x="280" y="9"/>
                  <a:pt x="269" y="24"/>
                </a:cubicBezTo>
                <a:lnTo>
                  <a:pt x="149" y="195"/>
                </a:lnTo>
                <a:cubicBezTo>
                  <a:pt x="139" y="187"/>
                  <a:pt x="128" y="180"/>
                  <a:pt x="114" y="180"/>
                </a:cubicBezTo>
                <a:lnTo>
                  <a:pt x="55" y="180"/>
                </a:lnTo>
                <a:cubicBezTo>
                  <a:pt x="23" y="180"/>
                  <a:pt x="0" y="209"/>
                  <a:pt x="0" y="240"/>
                </a:cubicBezTo>
                <a:lnTo>
                  <a:pt x="0" y="430"/>
                </a:lnTo>
                <a:cubicBezTo>
                  <a:pt x="0" y="461"/>
                  <a:pt x="23" y="486"/>
                  <a:pt x="55" y="486"/>
                </a:cubicBezTo>
                <a:lnTo>
                  <a:pt x="388" y="486"/>
                </a:lnTo>
                <a:cubicBezTo>
                  <a:pt x="416" y="486"/>
                  <a:pt x="440" y="465"/>
                  <a:pt x="444" y="437"/>
                </a:cubicBezTo>
                <a:lnTo>
                  <a:pt x="469" y="247"/>
                </a:lnTo>
                <a:cubicBezTo>
                  <a:pt x="471" y="230"/>
                  <a:pt x="465" y="213"/>
                  <a:pt x="455" y="2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761927" y="4200787"/>
            <a:ext cx="17685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l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REVISAR OS CONTROLES</a:t>
            </a:r>
            <a:endParaRPr sz="900" dirty="0"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1453697" y="3603804"/>
            <a:ext cx="381875" cy="366168"/>
          </a:xfrm>
          <a:custGeom>
            <a:avLst/>
            <a:gdLst/>
            <a:ahLst/>
            <a:cxnLst/>
            <a:rect l="l" t="t" r="r" b="b"/>
            <a:pathLst>
              <a:path w="2092467" h="2034264" extrusionOk="0">
                <a:moveTo>
                  <a:pt x="970774" y="1575573"/>
                </a:moveTo>
                <a:cubicBezTo>
                  <a:pt x="909616" y="1575573"/>
                  <a:pt x="857194" y="1627995"/>
                  <a:pt x="857194" y="1684785"/>
                </a:cubicBezTo>
                <a:cubicBezTo>
                  <a:pt x="857194" y="1750312"/>
                  <a:pt x="909616" y="1798366"/>
                  <a:pt x="970774" y="1798366"/>
                </a:cubicBezTo>
                <a:cubicBezTo>
                  <a:pt x="1031933" y="1798366"/>
                  <a:pt x="1079987" y="1750312"/>
                  <a:pt x="1079987" y="1684785"/>
                </a:cubicBezTo>
                <a:cubicBezTo>
                  <a:pt x="1079987" y="1627995"/>
                  <a:pt x="1031933" y="1575573"/>
                  <a:pt x="970774" y="1575573"/>
                </a:cubicBezTo>
                <a:close/>
                <a:moveTo>
                  <a:pt x="970774" y="1339675"/>
                </a:moveTo>
                <a:cubicBezTo>
                  <a:pt x="1090908" y="1339675"/>
                  <a:pt x="1195683" y="1401107"/>
                  <a:pt x="1257370" y="1493041"/>
                </a:cubicBezTo>
                <a:lnTo>
                  <a:pt x="1279389" y="1533829"/>
                </a:lnTo>
                <a:lnTo>
                  <a:pt x="1973527" y="1533829"/>
                </a:lnTo>
                <a:cubicBezTo>
                  <a:pt x="2039605" y="1533829"/>
                  <a:pt x="2092467" y="1584663"/>
                  <a:pt x="2092467" y="1648205"/>
                </a:cubicBezTo>
                <a:cubicBezTo>
                  <a:pt x="2092467" y="1711747"/>
                  <a:pt x="2039605" y="1762581"/>
                  <a:pt x="1973527" y="1762581"/>
                </a:cubicBezTo>
                <a:lnTo>
                  <a:pt x="1307025" y="1762581"/>
                </a:lnTo>
                <a:lnTo>
                  <a:pt x="1288991" y="1822324"/>
                </a:lnTo>
                <a:cubicBezTo>
                  <a:pt x="1236979" y="1948259"/>
                  <a:pt x="1114935" y="2034264"/>
                  <a:pt x="970774" y="2034264"/>
                </a:cubicBezTo>
                <a:cubicBezTo>
                  <a:pt x="826614" y="2034264"/>
                  <a:pt x="702113" y="1948259"/>
                  <a:pt x="648872" y="1822324"/>
                </a:cubicBezTo>
                <a:lnTo>
                  <a:pt x="630390" y="1762581"/>
                </a:lnTo>
                <a:lnTo>
                  <a:pt x="118940" y="1762581"/>
                </a:lnTo>
                <a:cubicBezTo>
                  <a:pt x="52862" y="1762581"/>
                  <a:pt x="0" y="1711747"/>
                  <a:pt x="0" y="1648205"/>
                </a:cubicBezTo>
                <a:cubicBezTo>
                  <a:pt x="0" y="1584663"/>
                  <a:pt x="52862" y="1533829"/>
                  <a:pt x="118940" y="1533829"/>
                </a:cubicBezTo>
                <a:lnTo>
                  <a:pt x="658686" y="1533829"/>
                </a:lnTo>
                <a:lnTo>
                  <a:pt x="681192" y="1493041"/>
                </a:lnTo>
                <a:cubicBezTo>
                  <a:pt x="744159" y="1401107"/>
                  <a:pt x="850641" y="1339675"/>
                  <a:pt x="970774" y="1339675"/>
                </a:cubicBezTo>
                <a:close/>
                <a:moveTo>
                  <a:pt x="504806" y="912543"/>
                </a:moveTo>
                <a:cubicBezTo>
                  <a:pt x="439278" y="912543"/>
                  <a:pt x="391225" y="965294"/>
                  <a:pt x="391225" y="1022442"/>
                </a:cubicBezTo>
                <a:cubicBezTo>
                  <a:pt x="391225" y="1088381"/>
                  <a:pt x="439278" y="1136737"/>
                  <a:pt x="504806" y="1136737"/>
                </a:cubicBezTo>
                <a:cubicBezTo>
                  <a:pt x="565964" y="1136737"/>
                  <a:pt x="614018" y="1088381"/>
                  <a:pt x="614018" y="1022442"/>
                </a:cubicBezTo>
                <a:cubicBezTo>
                  <a:pt x="614018" y="965294"/>
                  <a:pt x="565964" y="912543"/>
                  <a:pt x="504806" y="912543"/>
                </a:cubicBezTo>
                <a:close/>
                <a:moveTo>
                  <a:pt x="504806" y="679557"/>
                </a:moveTo>
                <a:cubicBezTo>
                  <a:pt x="622209" y="679557"/>
                  <a:pt x="727667" y="741375"/>
                  <a:pt x="790250" y="832815"/>
                </a:cubicBezTo>
                <a:lnTo>
                  <a:pt x="812882" y="873746"/>
                </a:lnTo>
                <a:lnTo>
                  <a:pt x="1973527" y="873746"/>
                </a:lnTo>
                <a:cubicBezTo>
                  <a:pt x="2039605" y="873746"/>
                  <a:pt x="2092467" y="932338"/>
                  <a:pt x="2092467" y="999944"/>
                </a:cubicBezTo>
                <a:cubicBezTo>
                  <a:pt x="2092467" y="1067550"/>
                  <a:pt x="2039605" y="1121634"/>
                  <a:pt x="1973527" y="1121634"/>
                </a:cubicBezTo>
                <a:lnTo>
                  <a:pt x="833962" y="1121634"/>
                </a:lnTo>
                <a:lnTo>
                  <a:pt x="822408" y="1158991"/>
                </a:lnTo>
                <a:cubicBezTo>
                  <a:pt x="769372" y="1285100"/>
                  <a:pt x="645689" y="1374118"/>
                  <a:pt x="504806" y="1374118"/>
                </a:cubicBezTo>
                <a:cubicBezTo>
                  <a:pt x="360646" y="1374118"/>
                  <a:pt x="236144" y="1285100"/>
                  <a:pt x="182903" y="1158991"/>
                </a:cubicBezTo>
                <a:lnTo>
                  <a:pt x="171315" y="1121634"/>
                </a:lnTo>
                <a:lnTo>
                  <a:pt x="118940" y="1121634"/>
                </a:lnTo>
                <a:cubicBezTo>
                  <a:pt x="52862" y="1121634"/>
                  <a:pt x="0" y="1067550"/>
                  <a:pt x="0" y="999944"/>
                </a:cubicBezTo>
                <a:cubicBezTo>
                  <a:pt x="0" y="932338"/>
                  <a:pt x="52862" y="873746"/>
                  <a:pt x="118940" y="873746"/>
                </a:cubicBezTo>
                <a:lnTo>
                  <a:pt x="192477" y="873746"/>
                </a:lnTo>
                <a:lnTo>
                  <a:pt x="215223" y="832815"/>
                </a:lnTo>
                <a:cubicBezTo>
                  <a:pt x="278190" y="741375"/>
                  <a:pt x="384672" y="679557"/>
                  <a:pt x="504806" y="679557"/>
                </a:cubicBezTo>
                <a:close/>
                <a:moveTo>
                  <a:pt x="1529463" y="235898"/>
                </a:moveTo>
                <a:cubicBezTo>
                  <a:pt x="1468304" y="235898"/>
                  <a:pt x="1420251" y="283952"/>
                  <a:pt x="1420251" y="345110"/>
                </a:cubicBezTo>
                <a:cubicBezTo>
                  <a:pt x="1420251" y="406269"/>
                  <a:pt x="1468304" y="458691"/>
                  <a:pt x="1529463" y="458691"/>
                </a:cubicBezTo>
                <a:cubicBezTo>
                  <a:pt x="1590622" y="458691"/>
                  <a:pt x="1643044" y="406269"/>
                  <a:pt x="1643044" y="345110"/>
                </a:cubicBezTo>
                <a:cubicBezTo>
                  <a:pt x="1643044" y="283952"/>
                  <a:pt x="1590622" y="235898"/>
                  <a:pt x="1529463" y="235898"/>
                </a:cubicBezTo>
                <a:close/>
                <a:moveTo>
                  <a:pt x="1529463" y="0"/>
                </a:moveTo>
                <a:cubicBezTo>
                  <a:pt x="1673623" y="0"/>
                  <a:pt x="1798125" y="86005"/>
                  <a:pt x="1851366" y="210097"/>
                </a:cubicBezTo>
                <a:lnTo>
                  <a:pt x="1856041" y="232988"/>
                </a:lnTo>
                <a:lnTo>
                  <a:pt x="1973527" y="232988"/>
                </a:lnTo>
                <a:cubicBezTo>
                  <a:pt x="2039605" y="232988"/>
                  <a:pt x="2092467" y="288058"/>
                  <a:pt x="2092467" y="347364"/>
                </a:cubicBezTo>
                <a:cubicBezTo>
                  <a:pt x="2092467" y="410906"/>
                  <a:pt x="2039605" y="461740"/>
                  <a:pt x="1973527" y="461740"/>
                </a:cubicBezTo>
                <a:lnTo>
                  <a:pt x="1855240" y="461740"/>
                </a:lnTo>
                <a:lnTo>
                  <a:pt x="1851366" y="480806"/>
                </a:lnTo>
                <a:cubicBezTo>
                  <a:pt x="1798125" y="606127"/>
                  <a:pt x="1673623" y="694589"/>
                  <a:pt x="1529463" y="694589"/>
                </a:cubicBezTo>
                <a:cubicBezTo>
                  <a:pt x="1385303" y="694589"/>
                  <a:pt x="1263259" y="606127"/>
                  <a:pt x="1211246" y="480806"/>
                </a:cubicBezTo>
                <a:lnTo>
                  <a:pt x="1207468" y="461740"/>
                </a:lnTo>
                <a:lnTo>
                  <a:pt x="118940" y="461740"/>
                </a:lnTo>
                <a:cubicBezTo>
                  <a:pt x="52862" y="461740"/>
                  <a:pt x="0" y="410906"/>
                  <a:pt x="0" y="347364"/>
                </a:cubicBezTo>
                <a:cubicBezTo>
                  <a:pt x="0" y="288058"/>
                  <a:pt x="52862" y="232988"/>
                  <a:pt x="118940" y="232988"/>
                </a:cubicBezTo>
                <a:lnTo>
                  <a:pt x="1206687" y="232988"/>
                </a:lnTo>
                <a:lnTo>
                  <a:pt x="1211246" y="210097"/>
                </a:lnTo>
                <a:cubicBezTo>
                  <a:pt x="1263259" y="86005"/>
                  <a:pt x="1385303" y="0"/>
                  <a:pt x="15294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4886325" y="1186599"/>
            <a:ext cx="3495751" cy="77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gestão de riscos é um elemento-chave da governança nas organizações do setor público (Miranda, 2017, p. 27).</a:t>
            </a:r>
          </a:p>
        </p:txBody>
      </p:sp>
      <p:sp>
        <p:nvSpPr>
          <p:cNvPr id="82" name="Google Shape;82;p16"/>
          <p:cNvSpPr txBox="1"/>
          <p:nvPr/>
        </p:nvSpPr>
        <p:spPr>
          <a:xfrm>
            <a:off x="4835475" y="2176459"/>
            <a:ext cx="3546601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Uma gestão de riscos eficaz melhora as informações para a tomada de decisões na definição da estratégia e dos objetivos.</a:t>
            </a:r>
          </a:p>
        </p:txBody>
      </p:sp>
      <p:sp>
        <p:nvSpPr>
          <p:cNvPr id="83" name="Google Shape;83;p16"/>
          <p:cNvSpPr txBox="1"/>
          <p:nvPr/>
        </p:nvSpPr>
        <p:spPr>
          <a:xfrm>
            <a:off x="4886325" y="3207730"/>
            <a:ext cx="3495751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Contribui para a otimização do desempenho na realização de objetivos de políticas e serviços públicos.</a:t>
            </a:r>
          </a:p>
        </p:txBody>
      </p:sp>
      <p:sp>
        <p:nvSpPr>
          <p:cNvPr id="84" name="Google Shape;84;p16"/>
          <p:cNvSpPr txBox="1"/>
          <p:nvPr/>
        </p:nvSpPr>
        <p:spPr>
          <a:xfrm>
            <a:off x="4835324" y="4156178"/>
            <a:ext cx="3546752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Previne perdas e auxilia na gestão de incidentes e no atendimento dos requisitos legais e regulatórios.</a:t>
            </a:r>
          </a:p>
        </p:txBody>
      </p:sp>
      <p:sp>
        <p:nvSpPr>
          <p:cNvPr id="85" name="Google Shape;85;p16"/>
          <p:cNvSpPr/>
          <p:nvPr/>
        </p:nvSpPr>
        <p:spPr>
          <a:xfrm flipH="1">
            <a:off x="1431387" y="1478554"/>
            <a:ext cx="426499" cy="421914"/>
          </a:xfrm>
          <a:custGeom>
            <a:avLst/>
            <a:gdLst/>
            <a:ahLst/>
            <a:cxnLst/>
            <a:rect l="l" t="t" r="r" b="b"/>
            <a:pathLst>
              <a:path w="11816" h="11689" extrusionOk="0">
                <a:moveTo>
                  <a:pt x="7026" y="757"/>
                </a:moveTo>
                <a:lnTo>
                  <a:pt x="7026" y="2710"/>
                </a:lnTo>
                <a:lnTo>
                  <a:pt x="5829" y="2710"/>
                </a:lnTo>
                <a:cubicBezTo>
                  <a:pt x="5924" y="2332"/>
                  <a:pt x="6081" y="1954"/>
                  <a:pt x="6176" y="1702"/>
                </a:cubicBezTo>
                <a:cubicBezTo>
                  <a:pt x="6428" y="1229"/>
                  <a:pt x="6711" y="914"/>
                  <a:pt x="7026" y="757"/>
                </a:cubicBezTo>
                <a:close/>
                <a:moveTo>
                  <a:pt x="7688" y="757"/>
                </a:moveTo>
                <a:cubicBezTo>
                  <a:pt x="8003" y="914"/>
                  <a:pt x="8287" y="1229"/>
                  <a:pt x="8507" y="1702"/>
                </a:cubicBezTo>
                <a:cubicBezTo>
                  <a:pt x="8665" y="2017"/>
                  <a:pt x="8791" y="2364"/>
                  <a:pt x="8854" y="2710"/>
                </a:cubicBezTo>
                <a:lnTo>
                  <a:pt x="7688" y="2710"/>
                </a:lnTo>
                <a:lnTo>
                  <a:pt x="7688" y="757"/>
                </a:lnTo>
                <a:close/>
                <a:moveTo>
                  <a:pt x="8917" y="977"/>
                </a:moveTo>
                <a:cubicBezTo>
                  <a:pt x="9704" y="1387"/>
                  <a:pt x="10334" y="1954"/>
                  <a:pt x="10712" y="2710"/>
                </a:cubicBezTo>
                <a:lnTo>
                  <a:pt x="9578" y="2710"/>
                </a:lnTo>
                <a:cubicBezTo>
                  <a:pt x="9452" y="2206"/>
                  <a:pt x="9295" y="1765"/>
                  <a:pt x="9106" y="1387"/>
                </a:cubicBezTo>
                <a:cubicBezTo>
                  <a:pt x="9011" y="1261"/>
                  <a:pt x="8948" y="1103"/>
                  <a:pt x="8917" y="977"/>
                </a:cubicBezTo>
                <a:close/>
                <a:moveTo>
                  <a:pt x="5798" y="1009"/>
                </a:moveTo>
                <a:lnTo>
                  <a:pt x="5798" y="1009"/>
                </a:lnTo>
                <a:cubicBezTo>
                  <a:pt x="5703" y="1135"/>
                  <a:pt x="5640" y="1261"/>
                  <a:pt x="5609" y="1418"/>
                </a:cubicBezTo>
                <a:cubicBezTo>
                  <a:pt x="5388" y="1796"/>
                  <a:pt x="5231" y="2269"/>
                  <a:pt x="5136" y="2742"/>
                </a:cubicBezTo>
                <a:lnTo>
                  <a:pt x="3970" y="2742"/>
                </a:lnTo>
                <a:cubicBezTo>
                  <a:pt x="4380" y="1954"/>
                  <a:pt x="5042" y="1387"/>
                  <a:pt x="5798" y="1009"/>
                </a:cubicBezTo>
                <a:close/>
                <a:moveTo>
                  <a:pt x="5010" y="3435"/>
                </a:moveTo>
                <a:cubicBezTo>
                  <a:pt x="4978" y="3750"/>
                  <a:pt x="4915" y="4096"/>
                  <a:pt x="4915" y="4443"/>
                </a:cubicBezTo>
                <a:cubicBezTo>
                  <a:pt x="4978" y="4789"/>
                  <a:pt x="4978" y="5167"/>
                  <a:pt x="5010" y="5482"/>
                </a:cubicBezTo>
                <a:lnTo>
                  <a:pt x="3718" y="5482"/>
                </a:lnTo>
                <a:cubicBezTo>
                  <a:pt x="3624" y="5167"/>
                  <a:pt x="3561" y="4789"/>
                  <a:pt x="3561" y="4443"/>
                </a:cubicBezTo>
                <a:cubicBezTo>
                  <a:pt x="3561" y="4096"/>
                  <a:pt x="3592" y="3750"/>
                  <a:pt x="3718" y="3435"/>
                </a:cubicBezTo>
                <a:close/>
                <a:moveTo>
                  <a:pt x="7026" y="3435"/>
                </a:moveTo>
                <a:lnTo>
                  <a:pt x="7026" y="5482"/>
                </a:lnTo>
                <a:lnTo>
                  <a:pt x="5703" y="5482"/>
                </a:lnTo>
                <a:cubicBezTo>
                  <a:pt x="5672" y="5136"/>
                  <a:pt x="5640" y="4789"/>
                  <a:pt x="5640" y="4443"/>
                </a:cubicBezTo>
                <a:cubicBezTo>
                  <a:pt x="5640" y="4096"/>
                  <a:pt x="5672" y="3718"/>
                  <a:pt x="5703" y="3435"/>
                </a:cubicBezTo>
                <a:close/>
                <a:moveTo>
                  <a:pt x="8980" y="3435"/>
                </a:moveTo>
                <a:cubicBezTo>
                  <a:pt x="9011" y="3750"/>
                  <a:pt x="9074" y="4096"/>
                  <a:pt x="9074" y="4443"/>
                </a:cubicBezTo>
                <a:cubicBezTo>
                  <a:pt x="9074" y="4789"/>
                  <a:pt x="9011" y="5167"/>
                  <a:pt x="8980" y="5482"/>
                </a:cubicBezTo>
                <a:lnTo>
                  <a:pt x="7688" y="5482"/>
                </a:lnTo>
                <a:lnTo>
                  <a:pt x="7688" y="3435"/>
                </a:lnTo>
                <a:close/>
                <a:moveTo>
                  <a:pt x="10996" y="3435"/>
                </a:moveTo>
                <a:cubicBezTo>
                  <a:pt x="11059" y="3750"/>
                  <a:pt x="11153" y="4096"/>
                  <a:pt x="11153" y="4443"/>
                </a:cubicBezTo>
                <a:cubicBezTo>
                  <a:pt x="11153" y="4789"/>
                  <a:pt x="11122" y="5167"/>
                  <a:pt x="10996" y="5482"/>
                </a:cubicBezTo>
                <a:lnTo>
                  <a:pt x="9704" y="5482"/>
                </a:lnTo>
                <a:cubicBezTo>
                  <a:pt x="9736" y="5136"/>
                  <a:pt x="9767" y="4789"/>
                  <a:pt x="9767" y="4443"/>
                </a:cubicBezTo>
                <a:cubicBezTo>
                  <a:pt x="9736" y="4096"/>
                  <a:pt x="9736" y="3750"/>
                  <a:pt x="9704" y="3435"/>
                </a:cubicBezTo>
                <a:close/>
                <a:moveTo>
                  <a:pt x="5136" y="6144"/>
                </a:moveTo>
                <a:cubicBezTo>
                  <a:pt x="5231" y="6648"/>
                  <a:pt x="5388" y="7089"/>
                  <a:pt x="5609" y="7467"/>
                </a:cubicBezTo>
                <a:cubicBezTo>
                  <a:pt x="5672" y="7593"/>
                  <a:pt x="5766" y="7751"/>
                  <a:pt x="5798" y="7877"/>
                </a:cubicBezTo>
                <a:cubicBezTo>
                  <a:pt x="5042" y="7530"/>
                  <a:pt x="4380" y="6932"/>
                  <a:pt x="3970" y="6144"/>
                </a:cubicBezTo>
                <a:close/>
                <a:moveTo>
                  <a:pt x="10712" y="6144"/>
                </a:moveTo>
                <a:cubicBezTo>
                  <a:pt x="10334" y="6932"/>
                  <a:pt x="9704" y="7530"/>
                  <a:pt x="8917" y="7877"/>
                </a:cubicBezTo>
                <a:cubicBezTo>
                  <a:pt x="8980" y="7751"/>
                  <a:pt x="9074" y="7625"/>
                  <a:pt x="9106" y="7467"/>
                </a:cubicBezTo>
                <a:cubicBezTo>
                  <a:pt x="9295" y="7089"/>
                  <a:pt x="9452" y="6617"/>
                  <a:pt x="9578" y="6144"/>
                </a:cubicBezTo>
                <a:close/>
                <a:moveTo>
                  <a:pt x="7026" y="6144"/>
                </a:moveTo>
                <a:lnTo>
                  <a:pt x="7026" y="8097"/>
                </a:lnTo>
                <a:cubicBezTo>
                  <a:pt x="6743" y="7940"/>
                  <a:pt x="6428" y="7625"/>
                  <a:pt x="6239" y="7152"/>
                </a:cubicBezTo>
                <a:cubicBezTo>
                  <a:pt x="6081" y="6837"/>
                  <a:pt x="5955" y="6491"/>
                  <a:pt x="5861" y="6144"/>
                </a:cubicBezTo>
                <a:close/>
                <a:moveTo>
                  <a:pt x="8854" y="6144"/>
                </a:moveTo>
                <a:cubicBezTo>
                  <a:pt x="8791" y="6522"/>
                  <a:pt x="8633" y="6900"/>
                  <a:pt x="8507" y="7152"/>
                </a:cubicBezTo>
                <a:cubicBezTo>
                  <a:pt x="8287" y="7688"/>
                  <a:pt x="8003" y="8003"/>
                  <a:pt x="7688" y="8097"/>
                </a:cubicBezTo>
                <a:lnTo>
                  <a:pt x="7688" y="6144"/>
                </a:lnTo>
                <a:close/>
                <a:moveTo>
                  <a:pt x="2726" y="8759"/>
                </a:moveTo>
                <a:cubicBezTo>
                  <a:pt x="2813" y="8759"/>
                  <a:pt x="2899" y="8790"/>
                  <a:pt x="2962" y="8853"/>
                </a:cubicBezTo>
                <a:cubicBezTo>
                  <a:pt x="3088" y="8980"/>
                  <a:pt x="3088" y="9169"/>
                  <a:pt x="2962" y="9326"/>
                </a:cubicBezTo>
                <a:lnTo>
                  <a:pt x="1387" y="10901"/>
                </a:lnTo>
                <a:cubicBezTo>
                  <a:pt x="1324" y="10964"/>
                  <a:pt x="1237" y="10996"/>
                  <a:pt x="1151" y="10996"/>
                </a:cubicBezTo>
                <a:cubicBezTo>
                  <a:pt x="1064" y="10996"/>
                  <a:pt x="977" y="10964"/>
                  <a:pt x="914" y="10901"/>
                </a:cubicBezTo>
                <a:cubicBezTo>
                  <a:pt x="788" y="10775"/>
                  <a:pt x="788" y="10555"/>
                  <a:pt x="914" y="10429"/>
                </a:cubicBezTo>
                <a:lnTo>
                  <a:pt x="2490" y="8853"/>
                </a:lnTo>
                <a:cubicBezTo>
                  <a:pt x="2553" y="8790"/>
                  <a:pt x="2639" y="8759"/>
                  <a:pt x="2726" y="8759"/>
                </a:cubicBezTo>
                <a:close/>
                <a:moveTo>
                  <a:pt x="7373" y="1"/>
                </a:moveTo>
                <a:cubicBezTo>
                  <a:pt x="4915" y="1"/>
                  <a:pt x="2931" y="1985"/>
                  <a:pt x="2931" y="4443"/>
                </a:cubicBezTo>
                <a:cubicBezTo>
                  <a:pt x="2931" y="5514"/>
                  <a:pt x="3309" y="6522"/>
                  <a:pt x="4002" y="7310"/>
                </a:cubicBezTo>
                <a:lnTo>
                  <a:pt x="3151" y="8160"/>
                </a:lnTo>
                <a:cubicBezTo>
                  <a:pt x="3011" y="8079"/>
                  <a:pt x="2858" y="8040"/>
                  <a:pt x="2705" y="8040"/>
                </a:cubicBezTo>
                <a:cubicBezTo>
                  <a:pt x="2445" y="8040"/>
                  <a:pt x="2184" y="8151"/>
                  <a:pt x="1986" y="8349"/>
                </a:cubicBezTo>
                <a:lnTo>
                  <a:pt x="410" y="9925"/>
                </a:lnTo>
                <a:cubicBezTo>
                  <a:pt x="1" y="10303"/>
                  <a:pt x="1" y="10996"/>
                  <a:pt x="410" y="11374"/>
                </a:cubicBezTo>
                <a:cubicBezTo>
                  <a:pt x="599" y="11563"/>
                  <a:pt x="883" y="11689"/>
                  <a:pt x="1103" y="11689"/>
                </a:cubicBezTo>
                <a:cubicBezTo>
                  <a:pt x="1387" y="11689"/>
                  <a:pt x="1607" y="11563"/>
                  <a:pt x="1828" y="11374"/>
                </a:cubicBezTo>
                <a:lnTo>
                  <a:pt x="3403" y="9799"/>
                </a:lnTo>
                <a:cubicBezTo>
                  <a:pt x="3718" y="9484"/>
                  <a:pt x="3781" y="9011"/>
                  <a:pt x="3592" y="8633"/>
                </a:cubicBezTo>
                <a:lnTo>
                  <a:pt x="4411" y="7782"/>
                </a:lnTo>
                <a:cubicBezTo>
                  <a:pt x="5199" y="8444"/>
                  <a:pt x="6207" y="8853"/>
                  <a:pt x="7278" y="8853"/>
                </a:cubicBezTo>
                <a:cubicBezTo>
                  <a:pt x="7298" y="8854"/>
                  <a:pt x="7318" y="8854"/>
                  <a:pt x="7338" y="8854"/>
                </a:cubicBezTo>
                <a:cubicBezTo>
                  <a:pt x="9830" y="8854"/>
                  <a:pt x="11815" y="6881"/>
                  <a:pt x="11815" y="4443"/>
                </a:cubicBezTo>
                <a:cubicBezTo>
                  <a:pt x="11815" y="2017"/>
                  <a:pt x="9799" y="1"/>
                  <a:pt x="737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932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404352"/>
            <a:ext cx="8229600" cy="3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u="sng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Cultura de Gestão de Riscos</a:t>
            </a:r>
            <a:endParaRPr u="sng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3A64213-F8F2-4990-8DE7-1B12846306D8}"/>
              </a:ext>
            </a:extLst>
          </p:cNvPr>
          <p:cNvSpPr txBox="1"/>
          <p:nvPr/>
        </p:nvSpPr>
        <p:spPr>
          <a:xfrm>
            <a:off x="1071562" y="1279178"/>
            <a:ext cx="717232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/>
              <a:t>A cultura surge de comportamentos repetidos dos membros de uma organização, sendo moldados pelos valores, crenças e atitudes dos indivíduos.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cultura é mais do que uma declaração de valores, ela está relacionada com a transformação dos valores em ações concretas.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020F217-F38D-41F2-80F0-B02D2CCB2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782" y="2233285"/>
            <a:ext cx="3784588" cy="269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6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404351"/>
            <a:ext cx="8229600" cy="4386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Gerenciamento dos Riscos</a:t>
            </a:r>
            <a:endParaRPr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61CBF4F-9FEB-4139-8EB3-DDFF6F59E078}"/>
              </a:ext>
            </a:extLst>
          </p:cNvPr>
          <p:cNvSpPr txBox="1"/>
          <p:nvPr/>
        </p:nvSpPr>
        <p:spPr>
          <a:xfrm>
            <a:off x="5248136" y="1869489"/>
            <a:ext cx="34386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Etapas importantes:</a:t>
            </a:r>
          </a:p>
          <a:p>
            <a:endParaRPr lang="pt-BR" dirty="0"/>
          </a:p>
          <a:p>
            <a:r>
              <a:rPr lang="pt-BR" dirty="0"/>
              <a:t> - Identificação dos riscos</a:t>
            </a:r>
          </a:p>
          <a:p>
            <a:r>
              <a:rPr lang="pt-BR" dirty="0"/>
              <a:t> - Tratamento dos riscos</a:t>
            </a:r>
          </a:p>
          <a:p>
            <a:r>
              <a:rPr lang="pt-BR" dirty="0"/>
              <a:t> - Monitoramento dos riscos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i="1" dirty="0"/>
              <a:t>Falaremos um pouco mais de cada etapa !!!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06BFE15-BFE0-4DED-8393-8720462DC1D5}"/>
              </a:ext>
            </a:extLst>
          </p:cNvPr>
          <p:cNvSpPr txBox="1"/>
          <p:nvPr/>
        </p:nvSpPr>
        <p:spPr>
          <a:xfrm>
            <a:off x="750090" y="2440305"/>
            <a:ext cx="77724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B9DF943-9CF5-4CAC-9151-DF85B9937674}"/>
              </a:ext>
            </a:extLst>
          </p:cNvPr>
          <p:cNvSpPr txBox="1"/>
          <p:nvPr/>
        </p:nvSpPr>
        <p:spPr>
          <a:xfrm>
            <a:off x="750091" y="2796957"/>
            <a:ext cx="8229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4C6F41A-384A-46D1-94E8-FDBD45AF51F7}"/>
              </a:ext>
            </a:extLst>
          </p:cNvPr>
          <p:cNvSpPr txBox="1"/>
          <p:nvPr/>
        </p:nvSpPr>
        <p:spPr>
          <a:xfrm>
            <a:off x="750091" y="4446271"/>
            <a:ext cx="81510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52D21E9-AD9A-4E27-B543-ABB48E505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78" y="1297010"/>
            <a:ext cx="4025713" cy="330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8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404351"/>
            <a:ext cx="8229600" cy="4386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Conhecendo um pouco mais de cada etapa..</a:t>
            </a:r>
            <a:endParaRPr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61CBF4F-9FEB-4139-8EB3-DDFF6F59E078}"/>
              </a:ext>
            </a:extLst>
          </p:cNvPr>
          <p:cNvSpPr txBox="1"/>
          <p:nvPr/>
        </p:nvSpPr>
        <p:spPr>
          <a:xfrm>
            <a:off x="336177" y="1044178"/>
            <a:ext cx="881454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Identificação dos Riscos </a:t>
            </a:r>
            <a:r>
              <a:rPr lang="pt-BR" dirty="0"/>
              <a:t>no processo de trabalho crítico priorizado envolve a descrição dos eventos que possam impactar negativamente ou positivamente seu propósito. Além disso, é neste momento que podemos avaliar a probabilidade de ocorrência de um evento de risco e o seu impacto (consequência).</a:t>
            </a:r>
          </a:p>
          <a:p>
            <a:endParaRPr lang="pt-BR" dirty="0"/>
          </a:p>
          <a:p>
            <a:r>
              <a:rPr lang="pt-BR" b="1" i="1" dirty="0"/>
              <a:t>Dica</a:t>
            </a:r>
            <a:r>
              <a:rPr lang="pt-BR" i="1" dirty="0"/>
              <a:t>: o mapeamento do processo de trabalho proporcionará a identificação das principais vulnerabilidades e riscos associados. </a:t>
            </a:r>
          </a:p>
          <a:p>
            <a:endParaRPr lang="pt-BR" dirty="0"/>
          </a:p>
          <a:p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Tratamento dos Riscos </a:t>
            </a:r>
            <a:r>
              <a:rPr lang="pt-BR" dirty="0"/>
              <a:t>consiste nas ações destinadas a eliminar, mitigar, transferir ou tolerar o risco para o alcance dos objetivos. Nesta fase define-se as ações preventivas e corretivas que deverão ser implementadas para cada evento de risco. </a:t>
            </a:r>
          </a:p>
          <a:p>
            <a:endParaRPr lang="pt-BR" dirty="0"/>
          </a:p>
          <a:p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Monitoramento dos riscos </a:t>
            </a:r>
            <a:r>
              <a:rPr lang="pt-BR" dirty="0"/>
              <a:t>verificação dos controles internos de gestão quanto a eficácia e eficiência  no tratamento dos riscos.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06BFE15-BFE0-4DED-8393-8720462DC1D5}"/>
              </a:ext>
            </a:extLst>
          </p:cNvPr>
          <p:cNvSpPr txBox="1"/>
          <p:nvPr/>
        </p:nvSpPr>
        <p:spPr>
          <a:xfrm>
            <a:off x="750090" y="2440305"/>
            <a:ext cx="77724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B9DF943-9CF5-4CAC-9151-DF85B9937674}"/>
              </a:ext>
            </a:extLst>
          </p:cNvPr>
          <p:cNvSpPr txBox="1"/>
          <p:nvPr/>
        </p:nvSpPr>
        <p:spPr>
          <a:xfrm>
            <a:off x="750091" y="2796957"/>
            <a:ext cx="8229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4C6F41A-384A-46D1-94E8-FDBD45AF51F7}"/>
              </a:ext>
            </a:extLst>
          </p:cNvPr>
          <p:cNvSpPr txBox="1"/>
          <p:nvPr/>
        </p:nvSpPr>
        <p:spPr>
          <a:xfrm>
            <a:off x="750091" y="4446271"/>
            <a:ext cx="81510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4C6709E-E565-45A7-980A-B3A7E215D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974" y="3708091"/>
            <a:ext cx="1048871" cy="1290918"/>
          </a:xfrm>
          <a:prstGeom prst="rect">
            <a:avLst/>
          </a:prstGeom>
        </p:spPr>
      </p:pic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E7A5035A-8996-4733-8AF2-401FB9A84E40}"/>
              </a:ext>
            </a:extLst>
          </p:cNvPr>
          <p:cNvSpPr/>
          <p:nvPr/>
        </p:nvSpPr>
        <p:spPr>
          <a:xfrm>
            <a:off x="282388" y="535185"/>
            <a:ext cx="702744" cy="268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4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/>
          <p:nvPr/>
        </p:nvSpPr>
        <p:spPr>
          <a:xfrm>
            <a:off x="5057562" y="514492"/>
            <a:ext cx="2726803" cy="2751101"/>
          </a:xfrm>
          <a:custGeom>
            <a:avLst/>
            <a:gdLst/>
            <a:ahLst/>
            <a:cxnLst/>
            <a:rect l="l" t="t" r="r" b="b"/>
            <a:pathLst>
              <a:path w="77433" h="78123" extrusionOk="0">
                <a:moveTo>
                  <a:pt x="38716" y="1"/>
                </a:moveTo>
                <a:cubicBezTo>
                  <a:pt x="17339" y="1"/>
                  <a:pt x="0" y="17477"/>
                  <a:pt x="0" y="39052"/>
                </a:cubicBezTo>
                <a:cubicBezTo>
                  <a:pt x="0" y="60626"/>
                  <a:pt x="17339" y="78122"/>
                  <a:pt x="38716" y="78122"/>
                </a:cubicBezTo>
                <a:cubicBezTo>
                  <a:pt x="60114" y="78122"/>
                  <a:pt x="77432" y="60626"/>
                  <a:pt x="77432" y="39052"/>
                </a:cubicBezTo>
                <a:cubicBezTo>
                  <a:pt x="77432" y="17477"/>
                  <a:pt x="60114" y="1"/>
                  <a:pt x="38716" y="1"/>
                </a:cubicBezTo>
                <a:close/>
              </a:path>
            </a:pathLst>
          </a:custGeom>
          <a:solidFill>
            <a:srgbClr val="E0E0E0">
              <a:alpha val="50000"/>
            </a:srgbClr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ctrTitle"/>
          </p:nvPr>
        </p:nvSpPr>
        <p:spPr>
          <a:xfrm>
            <a:off x="389688" y="409579"/>
            <a:ext cx="4921622" cy="402794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000" b="1" dirty="0"/>
              <a:t>Lembre-se: </a:t>
            </a:r>
            <a:r>
              <a:rPr lang="pt-B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sou íntegro,</a:t>
            </a:r>
            <a:br>
              <a:rPr lang="pt-B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sou MEC!</a:t>
            </a:r>
            <a:br>
              <a:rPr lang="pt-B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endParaRPr lang="pt-BR" sz="2000" dirty="0"/>
          </a:p>
        </p:txBody>
      </p:sp>
      <p:sp>
        <p:nvSpPr>
          <p:cNvPr id="58" name="Google Shape;58;p15"/>
          <p:cNvSpPr txBox="1">
            <a:spLocks noGrp="1"/>
          </p:cNvSpPr>
          <p:nvPr>
            <p:ph type="ctrTitle"/>
          </p:nvPr>
        </p:nvSpPr>
        <p:spPr>
          <a:xfrm>
            <a:off x="4773998" y="1061154"/>
            <a:ext cx="3323152" cy="163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Dúvidas?</a:t>
            </a:r>
            <a:endParaRPr dirty="0">
              <a:solidFill>
                <a:schemeClr val="accent6"/>
              </a:solidFill>
            </a:endParaRPr>
          </a:p>
        </p:txBody>
      </p:sp>
      <p:sp>
        <p:nvSpPr>
          <p:cNvPr id="59" name="Google Shape;59;p15"/>
          <p:cNvSpPr/>
          <p:nvPr/>
        </p:nvSpPr>
        <p:spPr>
          <a:xfrm>
            <a:off x="4804864" y="4334230"/>
            <a:ext cx="3249957" cy="399690"/>
          </a:xfrm>
          <a:custGeom>
            <a:avLst/>
            <a:gdLst/>
            <a:ahLst/>
            <a:cxnLst/>
            <a:rect l="l" t="t" r="r" b="b"/>
            <a:pathLst>
              <a:path w="92289" h="11350" extrusionOk="0">
                <a:moveTo>
                  <a:pt x="46144" y="1"/>
                </a:moveTo>
                <a:cubicBezTo>
                  <a:pt x="20649" y="1"/>
                  <a:pt x="0" y="2542"/>
                  <a:pt x="0" y="5675"/>
                </a:cubicBezTo>
                <a:cubicBezTo>
                  <a:pt x="0" y="8808"/>
                  <a:pt x="20649" y="11349"/>
                  <a:pt x="46144" y="11349"/>
                </a:cubicBezTo>
                <a:cubicBezTo>
                  <a:pt x="71640" y="11349"/>
                  <a:pt x="92288" y="8808"/>
                  <a:pt x="92288" y="5675"/>
                </a:cubicBezTo>
                <a:cubicBezTo>
                  <a:pt x="92288" y="2542"/>
                  <a:pt x="71640" y="1"/>
                  <a:pt x="46144" y="1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5"/>
          <p:cNvSpPr/>
          <p:nvPr/>
        </p:nvSpPr>
        <p:spPr>
          <a:xfrm>
            <a:off x="7489997" y="2514951"/>
            <a:ext cx="1414058" cy="1068564"/>
          </a:xfrm>
          <a:custGeom>
            <a:avLst/>
            <a:gdLst/>
            <a:ahLst/>
            <a:cxnLst/>
            <a:rect l="l" t="t" r="r" b="b"/>
            <a:pathLst>
              <a:path w="40155" h="30344" extrusionOk="0">
                <a:moveTo>
                  <a:pt x="5241" y="1"/>
                </a:moveTo>
                <a:lnTo>
                  <a:pt x="0" y="8513"/>
                </a:lnTo>
                <a:lnTo>
                  <a:pt x="34914" y="30343"/>
                </a:lnTo>
                <a:lnTo>
                  <a:pt x="40155" y="21832"/>
                </a:lnTo>
                <a:lnTo>
                  <a:pt x="5241" y="1"/>
                </a:lnTo>
                <a:close/>
              </a:path>
            </a:pathLst>
          </a:custGeom>
          <a:solidFill>
            <a:srgbClr val="377F7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5"/>
          <p:cNvSpPr/>
          <p:nvPr/>
        </p:nvSpPr>
        <p:spPr>
          <a:xfrm>
            <a:off x="7508731" y="2526079"/>
            <a:ext cx="721626" cy="336550"/>
          </a:xfrm>
          <a:custGeom>
            <a:avLst/>
            <a:gdLst/>
            <a:ahLst/>
            <a:cxnLst/>
            <a:rect l="l" t="t" r="r" b="b"/>
            <a:pathLst>
              <a:path w="20492" h="9557" extrusionOk="0">
                <a:moveTo>
                  <a:pt x="5222" y="0"/>
                </a:moveTo>
                <a:cubicBezTo>
                  <a:pt x="5222" y="0"/>
                  <a:pt x="2778" y="5064"/>
                  <a:pt x="0" y="8512"/>
                </a:cubicBezTo>
                <a:lnTo>
                  <a:pt x="20491" y="9556"/>
                </a:lnTo>
                <a:lnTo>
                  <a:pt x="5222" y="0"/>
                </a:lnTo>
                <a:close/>
              </a:path>
            </a:pathLst>
          </a:custGeom>
          <a:solidFill>
            <a:srgbClr val="256C6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5"/>
          <p:cNvSpPr/>
          <p:nvPr/>
        </p:nvSpPr>
        <p:spPr>
          <a:xfrm>
            <a:off x="8411203" y="3069641"/>
            <a:ext cx="1658310" cy="1258831"/>
          </a:xfrm>
          <a:custGeom>
            <a:avLst/>
            <a:gdLst/>
            <a:ahLst/>
            <a:cxnLst/>
            <a:rect l="l" t="t" r="r" b="b"/>
            <a:pathLst>
              <a:path w="47091" h="35747" extrusionOk="0">
                <a:moveTo>
                  <a:pt x="7725" y="0"/>
                </a:moveTo>
                <a:cubicBezTo>
                  <a:pt x="7443" y="0"/>
                  <a:pt x="7167" y="144"/>
                  <a:pt x="7015" y="411"/>
                </a:cubicBezTo>
                <a:lnTo>
                  <a:pt x="237" y="11405"/>
                </a:lnTo>
                <a:cubicBezTo>
                  <a:pt x="1" y="11799"/>
                  <a:pt x="119" y="12331"/>
                  <a:pt x="513" y="12587"/>
                </a:cubicBezTo>
                <a:lnTo>
                  <a:pt x="36313" y="34970"/>
                </a:lnTo>
                <a:cubicBezTo>
                  <a:pt x="37150" y="35495"/>
                  <a:pt x="38084" y="35747"/>
                  <a:pt x="39008" y="35747"/>
                </a:cubicBezTo>
                <a:cubicBezTo>
                  <a:pt x="40715" y="35747"/>
                  <a:pt x="42388" y="34888"/>
                  <a:pt x="43347" y="33315"/>
                </a:cubicBezTo>
                <a:lnTo>
                  <a:pt x="45613" y="29630"/>
                </a:lnTo>
                <a:cubicBezTo>
                  <a:pt x="47091" y="27207"/>
                  <a:pt x="46362" y="24035"/>
                  <a:pt x="43958" y="22518"/>
                </a:cubicBezTo>
                <a:lnTo>
                  <a:pt x="8178" y="135"/>
                </a:lnTo>
                <a:cubicBezTo>
                  <a:pt x="8037" y="44"/>
                  <a:pt x="7880" y="0"/>
                  <a:pt x="7725" y="0"/>
                </a:cubicBezTo>
                <a:close/>
              </a:path>
            </a:pathLst>
          </a:custGeom>
          <a:solidFill>
            <a:srgbClr val="0A4D47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/>
          <p:nvPr/>
        </p:nvSpPr>
        <p:spPr>
          <a:xfrm>
            <a:off x="4762536" y="415574"/>
            <a:ext cx="3334614" cy="2948939"/>
          </a:xfrm>
          <a:custGeom>
            <a:avLst/>
            <a:gdLst/>
            <a:ahLst/>
            <a:cxnLst/>
            <a:rect l="l" t="t" r="r" b="b"/>
            <a:pathLst>
              <a:path w="94693" h="83741" extrusionOk="0">
                <a:moveTo>
                  <a:pt x="47427" y="3814"/>
                </a:moveTo>
                <a:cubicBezTo>
                  <a:pt x="54207" y="3814"/>
                  <a:pt x="61068" y="5653"/>
                  <a:pt x="67246" y="9513"/>
                </a:cubicBezTo>
                <a:cubicBezTo>
                  <a:pt x="84920" y="20586"/>
                  <a:pt x="90377" y="44091"/>
                  <a:pt x="79423" y="61922"/>
                </a:cubicBezTo>
                <a:cubicBezTo>
                  <a:pt x="72283" y="73536"/>
                  <a:pt x="59922" y="79920"/>
                  <a:pt x="47289" y="79920"/>
                </a:cubicBezTo>
                <a:cubicBezTo>
                  <a:pt x="40505" y="79920"/>
                  <a:pt x="33642" y="78079"/>
                  <a:pt x="27466" y="74217"/>
                </a:cubicBezTo>
                <a:cubicBezTo>
                  <a:pt x="9793" y="63144"/>
                  <a:pt x="4335" y="39638"/>
                  <a:pt x="15290" y="21807"/>
                </a:cubicBezTo>
                <a:cubicBezTo>
                  <a:pt x="22432" y="10203"/>
                  <a:pt x="34790" y="3814"/>
                  <a:pt x="47427" y="3814"/>
                </a:cubicBezTo>
                <a:close/>
                <a:moveTo>
                  <a:pt x="47425" y="0"/>
                </a:moveTo>
                <a:cubicBezTo>
                  <a:pt x="33524" y="0"/>
                  <a:pt x="19924" y="7030"/>
                  <a:pt x="12078" y="19798"/>
                </a:cubicBezTo>
                <a:cubicBezTo>
                  <a:pt x="1" y="39422"/>
                  <a:pt x="6010" y="65291"/>
                  <a:pt x="25476" y="77468"/>
                </a:cubicBezTo>
                <a:cubicBezTo>
                  <a:pt x="32271" y="81715"/>
                  <a:pt x="39821" y="83740"/>
                  <a:pt x="47284" y="83740"/>
                </a:cubicBezTo>
                <a:cubicBezTo>
                  <a:pt x="61181" y="83740"/>
                  <a:pt x="74776" y="76719"/>
                  <a:pt x="82634" y="63952"/>
                </a:cubicBezTo>
                <a:cubicBezTo>
                  <a:pt x="94692" y="44328"/>
                  <a:pt x="88683" y="18458"/>
                  <a:pt x="69236" y="6281"/>
                </a:cubicBezTo>
                <a:cubicBezTo>
                  <a:pt x="62442" y="2027"/>
                  <a:pt x="54890" y="0"/>
                  <a:pt x="47425" y="0"/>
                </a:cubicBezTo>
                <a:close/>
              </a:path>
            </a:pathLst>
          </a:custGeom>
          <a:solidFill>
            <a:srgbClr val="7B9895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/>
          <p:nvPr/>
        </p:nvSpPr>
        <p:spPr>
          <a:xfrm>
            <a:off x="5625363" y="685145"/>
            <a:ext cx="1036730" cy="500018"/>
          </a:xfrm>
          <a:custGeom>
            <a:avLst/>
            <a:gdLst/>
            <a:ahLst/>
            <a:cxnLst/>
            <a:rect l="l" t="t" r="r" b="b"/>
            <a:pathLst>
              <a:path w="29440" h="14199" extrusionOk="0">
                <a:moveTo>
                  <a:pt x="21265" y="0"/>
                </a:moveTo>
                <a:cubicBezTo>
                  <a:pt x="17492" y="0"/>
                  <a:pt x="13695" y="847"/>
                  <a:pt x="10274" y="2350"/>
                </a:cubicBezTo>
                <a:cubicBezTo>
                  <a:pt x="5782" y="4340"/>
                  <a:pt x="1427" y="8103"/>
                  <a:pt x="147" y="13029"/>
                </a:cubicBezTo>
                <a:cubicBezTo>
                  <a:pt x="0" y="13587"/>
                  <a:pt x="465" y="14199"/>
                  <a:pt x="980" y="14199"/>
                </a:cubicBezTo>
                <a:cubicBezTo>
                  <a:pt x="1157" y="14199"/>
                  <a:pt x="1340" y="14126"/>
                  <a:pt x="1506" y="13955"/>
                </a:cubicBezTo>
                <a:cubicBezTo>
                  <a:pt x="4541" y="10803"/>
                  <a:pt x="7732" y="8044"/>
                  <a:pt x="11791" y="6330"/>
                </a:cubicBezTo>
                <a:cubicBezTo>
                  <a:pt x="14905" y="5005"/>
                  <a:pt x="18135" y="4669"/>
                  <a:pt x="21402" y="4669"/>
                </a:cubicBezTo>
                <a:cubicBezTo>
                  <a:pt x="22994" y="4669"/>
                  <a:pt x="24594" y="4749"/>
                  <a:pt x="26194" y="4833"/>
                </a:cubicBezTo>
                <a:cubicBezTo>
                  <a:pt x="26237" y="4835"/>
                  <a:pt x="26280" y="4837"/>
                  <a:pt x="26322" y="4837"/>
                </a:cubicBezTo>
                <a:cubicBezTo>
                  <a:pt x="28554" y="4837"/>
                  <a:pt x="29440" y="1314"/>
                  <a:pt x="27081" y="715"/>
                </a:cubicBezTo>
                <a:cubicBezTo>
                  <a:pt x="25186" y="229"/>
                  <a:pt x="23228" y="0"/>
                  <a:pt x="212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56;p15">
            <a:extLst>
              <a:ext uri="{FF2B5EF4-FFF2-40B4-BE49-F238E27FC236}">
                <a16:creationId xmlns:a16="http://schemas.microsoft.com/office/drawing/2014/main" id="{3FB05718-7B87-4732-B530-0C6676F77466}"/>
              </a:ext>
            </a:extLst>
          </p:cNvPr>
          <p:cNvSpPr txBox="1">
            <a:spLocks/>
          </p:cNvSpPr>
          <p:nvPr/>
        </p:nvSpPr>
        <p:spPr>
          <a:xfrm>
            <a:off x="3771705" y="1251618"/>
            <a:ext cx="4921622" cy="4027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40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Medium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endParaRPr lang="pt-BR" sz="2000" b="1" dirty="0"/>
          </a:p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      aeci@mec.gov.br</a:t>
            </a:r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endParaRPr lang="pt-BR" sz="2000" b="1" dirty="0"/>
          </a:p>
          <a:p>
            <a:pPr algn="ctr"/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006274689"/>
      </p:ext>
    </p:extLst>
  </p:cSld>
  <p:clrMapOvr>
    <a:masterClrMapping/>
  </p:clrMapOvr>
</p:sld>
</file>

<file path=ppt/theme/theme1.xml><?xml version="1.0" encoding="utf-8"?>
<a:theme xmlns:a="http://schemas.openxmlformats.org/drawingml/2006/main" name="Risk Management Infographics by Slidesgo">
  <a:themeElements>
    <a:clrScheme name="Simple Light">
      <a:dk1>
        <a:srgbClr val="000000"/>
      </a:dk1>
      <a:lt1>
        <a:srgbClr val="FFFFFF"/>
      </a:lt1>
      <a:dk2>
        <a:srgbClr val="929292"/>
      </a:dk2>
      <a:lt2>
        <a:srgbClr val="E0E0E0"/>
      </a:lt2>
      <a:accent1>
        <a:srgbClr val="99B68E"/>
      </a:accent1>
      <a:accent2>
        <a:srgbClr val="64BBB3"/>
      </a:accent2>
      <a:accent3>
        <a:srgbClr val="217A72"/>
      </a:accent3>
      <a:accent4>
        <a:srgbClr val="9F83A1"/>
      </a:accent4>
      <a:accent5>
        <a:srgbClr val="8C2C9E"/>
      </a:accent5>
      <a:accent6>
        <a:srgbClr val="50015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408</Words>
  <Application>Microsoft Office PowerPoint</Application>
  <PresentationFormat>Apresentação na tela (16:9)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Fira Sans Extra Condensed Medium</vt:lpstr>
      <vt:lpstr>Lato Light</vt:lpstr>
      <vt:lpstr>rawline</vt:lpstr>
      <vt:lpstr>Roboto</vt:lpstr>
      <vt:lpstr>Risk Management Infographics by Slidesgo</vt:lpstr>
      <vt:lpstr>Política de Gestão de Riscos, Controles Internos e Integridade do MEC  PORTARIA Nº 563, DE 30 DE JUNHO DE 2020</vt:lpstr>
      <vt:lpstr>Importância da Gestão de Riscos</vt:lpstr>
      <vt:lpstr>Cultura de Gestão de Riscos</vt:lpstr>
      <vt:lpstr>Gerenciamento dos Riscos</vt:lpstr>
      <vt:lpstr>Conhecendo um pouco mais de cada etapa..</vt:lpstr>
      <vt:lpstr>   Lembre-se: Eu sou íntegro, eu sou MEC!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Gestão de Riscos</dc:title>
  <dc:creator>Avell G1540</dc:creator>
  <cp:lastModifiedBy>Luciana Alves De Azevedo</cp:lastModifiedBy>
  <cp:revision>39</cp:revision>
  <dcterms:modified xsi:type="dcterms:W3CDTF">2021-04-06T21:55:51Z</dcterms:modified>
</cp:coreProperties>
</file>