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41F3B-294F-4C9E-A078-C6488FDDD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1202B6-3525-4A3D-9DC8-96267A048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06C173-E46E-499C-A805-25D7E5A18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8F9F-A790-4C86-82DC-A326524A5B2C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50B09B-C334-4BC4-A601-5BE22F26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CDFE5-5076-49EB-947E-86E10AAF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444E-A364-4EA5-8615-2DA20A926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37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816E4-FD7B-4845-A1F6-92108BCC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1856F7F-574B-4DD7-AF01-FBBD8A5ED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8E0C66-5492-43A3-85FA-5B0668C3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8F9F-A790-4C86-82DC-A326524A5B2C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2B3327-58F8-4F4F-BAEB-83B8AD62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B6746B-F444-43FA-AD0C-8B0CCEBF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444E-A364-4EA5-8615-2DA20A926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37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A7721C-A6B7-4588-8C05-524AC00B2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C22C104-47B3-40B7-B530-E29EC9ED7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7561A5-56FA-41FD-A11B-A6E12FF1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8F9F-A790-4C86-82DC-A326524A5B2C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8D80C8-F57A-4C96-ADDC-4131CE589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C7D0E7-BD9B-47BE-8B01-1391A954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444E-A364-4EA5-8615-2DA20A926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43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065CC-81EC-4B4D-A219-985A17F3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6EEDCF-8476-44A6-96C3-B5C55A58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6066E5-71EB-4DE9-AAEC-52E5A8E4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8F9F-A790-4C86-82DC-A326524A5B2C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174B7D-63C9-4BE2-A40B-932ADCC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82C622-E9EF-4329-A6F3-3B406E1A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444E-A364-4EA5-8615-2DA20A926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46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C8E34-9F2E-4D7E-A30E-83C91173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AC8AB8-994F-4AAA-A63A-43D45D7F2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6CF46E-C185-4D1E-ADA1-81756D3A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8F9F-A790-4C86-82DC-A326524A5B2C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9EF1CA-F1EA-42AD-99F3-F8EE4FED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CDFE6C-3828-4B0C-A2DB-C69D7A086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444E-A364-4EA5-8615-2DA20A926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52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560DA-BDD9-4B93-A6B4-92417868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6DBD18-06FD-4B1B-A5AE-456423BA5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BE0A56-FE20-4569-B018-028CEBF0C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B90A67-79AA-47B0-B37B-51E132883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8F9F-A790-4C86-82DC-A326524A5B2C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71FC1D-D6A3-458C-9BBB-6743C5FBB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8D45CC-72F7-43F5-9C5A-87DD1C4F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444E-A364-4EA5-8615-2DA20A926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22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C35B3-B241-434D-B1FC-76687095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630888-9127-40A6-913A-9FD6882F1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05E970-9C98-4FCE-9A50-E532EBE80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0D7B3AB-9F39-487F-A814-DE2F1939E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AE122DE-F2EB-4F6A-966E-096741133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592EE8B-B37D-4936-91D7-A622C9E0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8F9F-A790-4C86-82DC-A326524A5B2C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5EBA801-3AB7-4DFB-A742-AD96CED5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2D51D02-77D4-4A3D-8ECD-50AB8FB7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444E-A364-4EA5-8615-2DA20A926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89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C6EC9-9337-405E-990F-5DB5BAFE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4BD513-5AF6-43F9-AEFA-2FF89D61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8F9F-A790-4C86-82DC-A326524A5B2C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FA337E8-A550-4F77-B3B6-D5056D63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1E28148-E34D-41B6-9DDF-E6D3BB5A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444E-A364-4EA5-8615-2DA20A926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38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7B8BB4C-ECC7-4C1C-ABD9-2795FC6A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8F9F-A790-4C86-82DC-A326524A5B2C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8DC838-CC8A-4C5F-BBDA-24F686AE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B99475-F922-46BE-8949-CFD81F6A2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444E-A364-4EA5-8615-2DA20A926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62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F0EDA-EB6F-4BE6-BE01-9D17CF9C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BFFF90-F6DF-4B10-A543-C9564FED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6D1E84-B181-4DD8-AA8B-1313A2729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11484EC-4641-48CA-9858-EBC230942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8F9F-A790-4C86-82DC-A326524A5B2C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380EAF-CC7D-4A3A-9CBA-63DA5D3DB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246EE7-6FF8-44AA-BCA7-B741FA643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444E-A364-4EA5-8615-2DA20A926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78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A6957-A366-476B-92FC-5322D2B5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5EC22E-BDB5-4FD8-99A8-31CCD3431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2161CA-3226-453E-BC29-A5432E64E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71A647-418C-4ADC-A1AA-BB033E249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8F9F-A790-4C86-82DC-A326524A5B2C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4AF4C1-EE7F-477F-8B1F-37F39162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FF168D-7632-44B4-82A1-E478A6C1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444E-A364-4EA5-8615-2DA20A926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1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2625AE8-E0EA-493C-80D0-CF3FE213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0B743E-4F8A-46F7-B9D2-05DEDD03D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F7BF11-2340-4693-BCB8-AE1AFAED2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18F9F-A790-4C86-82DC-A326524A5B2C}" type="datetimeFigureOut">
              <a:rPr lang="pt-BR" smtClean="0"/>
              <a:t>23/04/2021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D5E311-FF7C-4281-A3D1-850507BAE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1EC531-7696-487C-9756-425372641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A444E-A364-4EA5-8615-2DA20A926F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14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cgu/pt-br/valores-do-servico-public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277668-F06A-48EA-B27B-363F53AF9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3864" y="377505"/>
            <a:ext cx="4463755" cy="6073629"/>
          </a:xfrm>
          <a:noFill/>
        </p:spPr>
        <p:txBody>
          <a:bodyPr>
            <a:normAutofit lnSpcReduction="10000"/>
          </a:bodyPr>
          <a:lstStyle/>
          <a:p>
            <a:pPr algn="just"/>
            <a:endParaRPr lang="pt-BR" sz="1500" dirty="0">
              <a:latin typeface="Calibri" panose="020F0502020204030204" pitchFamily="34" charset="0"/>
            </a:endParaRPr>
          </a:p>
          <a:p>
            <a:pPr algn="just"/>
            <a:r>
              <a:rPr lang="pt-BR" sz="1500" b="1" dirty="0">
                <a:latin typeface="Calibri" panose="020F0502020204030204" pitchFamily="34" charset="0"/>
              </a:rPr>
              <a:t>Valores do Serviço Público Federal </a:t>
            </a:r>
            <a:r>
              <a:rPr lang="pt-BR" sz="1500" dirty="0">
                <a:latin typeface="Calibri" panose="020F0502020204030204" pitchFamily="34" charset="0"/>
              </a:rPr>
              <a:t>trata-se de um projeto de iniciativa da Controladoria-Geral da União (CGU), em parceria com a Organização para a Cooperação e Desenvolvimento Econômico (OCDE), com a participação efetiva de outros órgãos e servidores públicos, inclusive o MEC! </a:t>
            </a:r>
          </a:p>
          <a:p>
            <a:pPr algn="just"/>
            <a:endParaRPr lang="pt-BR" sz="1500" dirty="0">
              <a:latin typeface="Calibri" panose="020F0502020204030204" pitchFamily="34" charset="0"/>
            </a:endParaRPr>
          </a:p>
          <a:p>
            <a:pPr algn="just"/>
            <a:r>
              <a:rPr lang="pt-BR" sz="1500" dirty="0">
                <a:latin typeface="Calibri" panose="020F0502020204030204" pitchFamily="34" charset="0"/>
              </a:rPr>
              <a:t>A iniciativa buscou compreender os conceitos dos valores existentes na Administração Pública para refletir sobre o uso de tais valores no desenvolvimento pessoal, nas rotinas de trabalho, nas competências comuns e no clima organizacional. </a:t>
            </a:r>
          </a:p>
          <a:p>
            <a:pPr algn="just"/>
            <a:r>
              <a:rPr lang="pt-BR" sz="1500" dirty="0">
                <a:latin typeface="Calibri" panose="020F0502020204030204" pitchFamily="34" charset="0"/>
              </a:rPr>
              <a:t>Você é muito importante neste processo de mudança cultural</a:t>
            </a:r>
            <a:r>
              <a:rPr lang="pt-BR" sz="1500">
                <a:latin typeface="Calibri" panose="020F0502020204030204" pitchFamily="34" charset="0"/>
              </a:rPr>
              <a:t>. </a:t>
            </a:r>
          </a:p>
          <a:p>
            <a:pPr algn="just"/>
            <a:r>
              <a:rPr lang="pt-BR" sz="1500">
                <a:latin typeface="Calibri" panose="020F0502020204030204" pitchFamily="34" charset="0"/>
              </a:rPr>
              <a:t>Temos </a:t>
            </a:r>
            <a:r>
              <a:rPr lang="pt-BR" sz="1500" dirty="0">
                <a:latin typeface="Calibri" panose="020F0502020204030204" pitchFamily="34" charset="0"/>
              </a:rPr>
              <a:t>orgulho de sermos servidores dotados desses valores:</a:t>
            </a:r>
            <a:endParaRPr lang="pt-BR" sz="1500" b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indent="-228600" algn="just">
              <a:buAutoNum type="arabicParenR"/>
            </a:pPr>
            <a:r>
              <a:rPr lang="pt-BR" sz="1500" b="1" dirty="0">
                <a:latin typeface="Calibri" panose="020F0502020204030204" pitchFamily="34" charset="0"/>
                <a:ea typeface="Calibri" panose="020F0502020204030204" pitchFamily="34" charset="0"/>
              </a:rPr>
              <a:t>Engajamento</a:t>
            </a:r>
          </a:p>
          <a:p>
            <a:pPr marL="228600" indent="-228600" algn="just">
              <a:buAutoNum type="arabicParenR"/>
            </a:pPr>
            <a:r>
              <a:rPr lang="pt-BR" sz="1500" b="1" dirty="0">
                <a:latin typeface="Calibri" panose="020F0502020204030204" pitchFamily="34" charset="0"/>
                <a:ea typeface="Calibri" panose="020F0502020204030204" pitchFamily="34" charset="0"/>
              </a:rPr>
              <a:t>Gentileza</a:t>
            </a:r>
          </a:p>
          <a:p>
            <a:pPr marL="228600" indent="-228600" algn="just">
              <a:buAutoNum type="arabicParenR"/>
            </a:pPr>
            <a:r>
              <a:rPr lang="pt-BR" sz="1500" b="1" dirty="0">
                <a:latin typeface="Calibri" panose="020F0502020204030204" pitchFamily="34" charset="0"/>
                <a:ea typeface="Calibri" panose="020F0502020204030204" pitchFamily="34" charset="0"/>
              </a:rPr>
              <a:t>Imparcialidade</a:t>
            </a:r>
          </a:p>
          <a:p>
            <a:pPr marL="228600" indent="-228600" algn="just">
              <a:buAutoNum type="arabicParenR"/>
            </a:pPr>
            <a:r>
              <a:rPr lang="pt-BR" sz="1500" b="1" dirty="0">
                <a:latin typeface="Calibri" panose="020F0502020204030204" pitchFamily="34" charset="0"/>
                <a:ea typeface="Calibri" panose="020F0502020204030204" pitchFamily="34" charset="0"/>
              </a:rPr>
              <a:t>Profissionalismo</a:t>
            </a:r>
          </a:p>
          <a:p>
            <a:pPr marL="228600" indent="-228600" algn="just">
              <a:buAutoNum type="arabicParenR"/>
            </a:pPr>
            <a:r>
              <a:rPr lang="pt-BR" sz="1500" b="1" dirty="0">
                <a:latin typeface="Calibri" panose="020F0502020204030204" pitchFamily="34" charset="0"/>
                <a:ea typeface="Calibri" panose="020F0502020204030204" pitchFamily="34" charset="0"/>
              </a:rPr>
              <a:t>Justiça</a:t>
            </a:r>
          </a:p>
          <a:p>
            <a:pPr marL="228600" indent="-228600" algn="just">
              <a:buAutoNum type="arabicParenR"/>
            </a:pPr>
            <a:r>
              <a:rPr lang="pt-BR" sz="1500" b="1" dirty="0">
                <a:latin typeface="Calibri" panose="020F0502020204030204" pitchFamily="34" charset="0"/>
                <a:ea typeface="Calibri" panose="020F0502020204030204" pitchFamily="34" charset="0"/>
              </a:rPr>
              <a:t>Vocação pública</a:t>
            </a:r>
          </a:p>
          <a:p>
            <a:pPr marL="228600" indent="-228600" algn="just">
              <a:buAutoNum type="arabicParenR"/>
            </a:pPr>
            <a:r>
              <a:rPr lang="pt-BR" sz="1500" b="1" dirty="0">
                <a:latin typeface="Calibri" panose="020F0502020204030204" pitchFamily="34" charset="0"/>
                <a:ea typeface="Calibri" panose="020F0502020204030204" pitchFamily="34" charset="0"/>
              </a:rPr>
              <a:t>Integridade</a:t>
            </a:r>
          </a:p>
          <a:p>
            <a:pPr algn="l"/>
            <a:endParaRPr lang="pt-BR" sz="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F42747-B92A-4F2E-9BED-5701F345E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28"/>
          <a:stretch/>
        </p:blipFill>
        <p:spPr bwMode="auto">
          <a:xfrm>
            <a:off x="20" y="10"/>
            <a:ext cx="69928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6FDCC5A5-F133-4DFB-BE7A-D33602F2846A}"/>
              </a:ext>
            </a:extLst>
          </p:cNvPr>
          <p:cNvSpPr txBox="1">
            <a:spLocks/>
          </p:cNvSpPr>
          <p:nvPr/>
        </p:nvSpPr>
        <p:spPr>
          <a:xfrm rot="10800000" flipV="1">
            <a:off x="1706221" y="4966284"/>
            <a:ext cx="4463755" cy="5096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200" b="1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</a:rPr>
              <a:t>Maiores informações: </a:t>
            </a:r>
            <a:r>
              <a:rPr lang="pt-BR" sz="1200" dirty="0">
                <a:hlinkClick r:id="rId3"/>
              </a:rPr>
              <a:t>Valores do Serviço Público Federal — Português (Brasil) (www.gov.br)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08413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277668-F06A-48EA-B27B-363F53AF9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7110" y="377505"/>
            <a:ext cx="6240509" cy="6073629"/>
          </a:xfrm>
          <a:noFill/>
        </p:spPr>
        <p:txBody>
          <a:bodyPr>
            <a:normAutofit/>
          </a:bodyPr>
          <a:lstStyle/>
          <a:p>
            <a:pPr algn="l"/>
            <a:endParaRPr lang="pt-BR" sz="1500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* </a:t>
            </a:r>
            <a:r>
              <a:rPr lang="pt-BR" sz="3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ENGAJAMENTO</a:t>
            </a: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sz="1500" dirty="0">
                <a:solidFill>
                  <a:srgbClr val="111111"/>
                </a:solidFill>
                <a:latin typeface="Roboto"/>
              </a:rPr>
              <a:t>é o comprometimento</a:t>
            </a:r>
            <a:r>
              <a:rPr lang="pt-BR" sz="1500" b="0" i="0" dirty="0">
                <a:solidFill>
                  <a:srgbClr val="111111"/>
                </a:solidFill>
                <a:effectLst/>
                <a:latin typeface="Roboto"/>
              </a:rPr>
              <a:t>, compromisso, envolvimento, dedicação do servidor público com as suas funções traduzido em atitude de atenção, empenho e zelo ciente do seu dever de servir ao cidadão e proteger a coisa pública</a:t>
            </a:r>
            <a:r>
              <a:rPr lang="pt-BR" sz="2000" b="0" i="0" dirty="0">
                <a:solidFill>
                  <a:srgbClr val="111111"/>
                </a:solidFill>
                <a:effectLst/>
                <a:latin typeface="Roboto"/>
              </a:rPr>
              <a:t>. </a:t>
            </a:r>
            <a:r>
              <a:rPr lang="pt-BR" sz="1500" i="1" dirty="0">
                <a:solidFill>
                  <a:srgbClr val="111111"/>
                </a:solidFill>
                <a:latin typeface="Roboto"/>
              </a:rPr>
              <a:t>Vista a camisa do MEC!!!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3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* </a:t>
            </a:r>
            <a:r>
              <a:rPr lang="pt-BR" sz="3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GENTILEZA</a:t>
            </a: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sz="1500" dirty="0">
                <a:solidFill>
                  <a:srgbClr val="111111"/>
                </a:solidFill>
                <a:latin typeface="Roboto"/>
              </a:rPr>
              <a:t>atitudes nobres estão em pequenos gestos de cordialidade e cortesia no tratamento e na demonstração de amor ao próximo e propagação de harmonia e felicidade. </a:t>
            </a:r>
            <a:r>
              <a:rPr lang="pt-BR" sz="1500" i="1" dirty="0">
                <a:solidFill>
                  <a:srgbClr val="111111"/>
                </a:solidFill>
                <a:latin typeface="Roboto"/>
              </a:rPr>
              <a:t>Seja gentil e cuidadoso com os colegas de trabalho!!!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3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* </a:t>
            </a:r>
            <a:r>
              <a:rPr lang="pt-BR" sz="3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IMPARCIALIDADE </a:t>
            </a:r>
            <a:r>
              <a:rPr lang="pt-BR" sz="1500" dirty="0">
                <a:solidFill>
                  <a:srgbClr val="111111"/>
                </a:solidFill>
                <a:latin typeface="Roboto"/>
              </a:rPr>
              <a:t>capacidade de agir sem preferências ou influências de quaisquer tipos cuja a conduta só deve se basear na supremacia e na indisponibilidade do interesse público.  </a:t>
            </a:r>
            <a:r>
              <a:rPr lang="pt-BR" sz="1500" i="1" dirty="0">
                <a:solidFill>
                  <a:srgbClr val="111111"/>
                </a:solidFill>
                <a:latin typeface="Roboto"/>
              </a:rPr>
              <a:t>Seja justo e correto em todas as sua ações, visando sempre o interesse de toda a sociedade!!! </a:t>
            </a:r>
            <a:endParaRPr lang="pt-BR" sz="30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l"/>
            <a:endParaRPr lang="pt-BR" sz="600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6FDCC5A5-F133-4DFB-BE7A-D33602F2846A}"/>
              </a:ext>
            </a:extLst>
          </p:cNvPr>
          <p:cNvSpPr txBox="1">
            <a:spLocks/>
          </p:cNvSpPr>
          <p:nvPr/>
        </p:nvSpPr>
        <p:spPr>
          <a:xfrm rot="10800000" flipV="1">
            <a:off x="1799527" y="2307059"/>
            <a:ext cx="4463755" cy="5096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200" b="1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pt-BR" sz="1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3A8FCF8-EBCC-4694-AC65-BA790F793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9" y="346372"/>
            <a:ext cx="4553101" cy="296550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E1CF3F6-E8BC-48DE-8FCB-F630931BF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38" y="3546122"/>
            <a:ext cx="4553101" cy="28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1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277668-F06A-48EA-B27B-363F53AF9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7110" y="377505"/>
            <a:ext cx="6240509" cy="6073629"/>
          </a:xfrm>
          <a:noFill/>
        </p:spPr>
        <p:txBody>
          <a:bodyPr>
            <a:normAutofit/>
          </a:bodyPr>
          <a:lstStyle/>
          <a:p>
            <a:pPr algn="l"/>
            <a:endParaRPr lang="pt-BR" sz="1500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* </a:t>
            </a:r>
            <a:r>
              <a:rPr lang="pt-BR" sz="3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PROFISSIONALISMO</a:t>
            </a: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sz="1500" dirty="0">
                <a:solidFill>
                  <a:srgbClr val="111111"/>
                </a:solidFill>
                <a:latin typeface="Roboto"/>
              </a:rPr>
              <a:t>realização de atividades com qualidade e de forma competente e responsável, sendo produtivo e proativo, sempre buscando o seu aperfeiçoamento</a:t>
            </a:r>
            <a:r>
              <a:rPr lang="pt-BR" sz="1500" i="1" dirty="0">
                <a:solidFill>
                  <a:srgbClr val="111111"/>
                </a:solidFill>
                <a:latin typeface="Roboto"/>
              </a:rPr>
              <a:t>.  O servidor comprometido com suas tarefas busca sempre a capacitação profissional para estar atualizado e para atender seu público com excelência!!!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* JUSTIÇA </a:t>
            </a:r>
            <a:r>
              <a:rPr lang="pt-BR" sz="1500" dirty="0">
                <a:solidFill>
                  <a:srgbClr val="111111"/>
                </a:solidFill>
                <a:latin typeface="Roboto"/>
              </a:rPr>
              <a:t>oferecer a cada um o que seja de direito ou de mérito com equidade e igualdade sem quaisquer distinção. </a:t>
            </a:r>
            <a:r>
              <a:rPr lang="pt-BR" sz="1500" i="1" dirty="0">
                <a:solidFill>
                  <a:srgbClr val="111111"/>
                </a:solidFill>
                <a:latin typeface="Roboto"/>
              </a:rPr>
              <a:t>O servidor preza pela justiça, ou seja, aquilo que deve fazer de acordo com o direito e a razão!!!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* VOCAÇÃO PÚBLICA</a:t>
            </a:r>
            <a:r>
              <a:rPr lang="pt-BR" sz="1500" dirty="0">
                <a:solidFill>
                  <a:srgbClr val="111111"/>
                </a:solidFill>
                <a:latin typeface="Roboto"/>
              </a:rPr>
              <a:t>  reconhecimento de que ser servidor público, mais que um dever, é uma escolha individual em  servir ao bem comum e a sociedade com dedicação, espírito de coletividade e satisfação.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000" b="1" i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* INTEGRIDADE</a:t>
            </a:r>
            <a:r>
              <a:rPr lang="pt-BR" sz="14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400" dirty="0">
                <a:solidFill>
                  <a:srgbClr val="111111"/>
                </a:solidFill>
                <a:latin typeface="Roboto"/>
              </a:rPr>
              <a:t>atuar de maneira correta, honesta, proba e com transparência, pautado por princípios éticos e morais. </a:t>
            </a:r>
            <a:r>
              <a:rPr lang="pt-BR" sz="1400" i="1" dirty="0">
                <a:solidFill>
                  <a:srgbClr val="111111"/>
                </a:solidFill>
                <a:latin typeface="Roboto"/>
              </a:rPr>
              <a:t>Eu sou íntegro, eu sou MEC!!!!!</a:t>
            </a:r>
          </a:p>
          <a:p>
            <a:pPr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b="1" i="1" dirty="0">
                <a:solidFill>
                  <a:srgbClr val="111111"/>
                </a:solidFill>
                <a:latin typeface="Roboto"/>
                <a:ea typeface="Calibri" panose="020F0502020204030204" pitchFamily="34" charset="0"/>
              </a:rPr>
              <a:t>Esses são os nossos valores!!!!</a:t>
            </a:r>
            <a:endParaRPr lang="pt-BR" sz="600" b="1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pt-BR" sz="6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B0DADB9-245A-4FE5-B3B4-3B2CD2D03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20" y="653649"/>
            <a:ext cx="4382670" cy="246706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4B91C90-3354-4206-9EB7-B1759A22B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08" y="3774364"/>
            <a:ext cx="4382670" cy="25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189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425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luciana.unb79@gmail.com</dc:creator>
  <cp:lastModifiedBy>luciana.unb79@gmail.com</cp:lastModifiedBy>
  <cp:revision>18</cp:revision>
  <dcterms:created xsi:type="dcterms:W3CDTF">2021-04-15T13:31:21Z</dcterms:created>
  <dcterms:modified xsi:type="dcterms:W3CDTF">2021-04-23T18:44:10Z</dcterms:modified>
</cp:coreProperties>
</file>