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15"/>
  </p:notesMasterIdLst>
  <p:sldIdLst>
    <p:sldId id="256" r:id="rId2"/>
    <p:sldId id="259" r:id="rId3"/>
    <p:sldId id="288" r:id="rId4"/>
    <p:sldId id="260" r:id="rId5"/>
    <p:sldId id="257" r:id="rId6"/>
    <p:sldId id="283" r:id="rId7"/>
    <p:sldId id="287" r:id="rId8"/>
    <p:sldId id="265" r:id="rId9"/>
    <p:sldId id="261" r:id="rId10"/>
    <p:sldId id="284" r:id="rId11"/>
    <p:sldId id="289" r:id="rId12"/>
    <p:sldId id="290" r:id="rId13"/>
    <p:sldId id="291" r:id="rId14"/>
  </p:sldIdLst>
  <p:sldSz cx="9144000" cy="5143500" type="screen16x9"/>
  <p:notesSz cx="6881813" cy="966152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92">
          <p15:clr>
            <a:srgbClr val="9AA0A6"/>
          </p15:clr>
        </p15:guide>
        <p15:guide id="3" pos="426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61A28-9392-4E8D-808E-925995967DEE}">
  <a:tblStyle styleId="{14561A28-9392-4E8D-808E-925995967D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/>
    <p:restoredTop sz="94694"/>
  </p:normalViewPr>
  <p:slideViewPr>
    <p:cSldViewPr snapToGrid="0">
      <p:cViewPr varScale="1">
        <p:scale>
          <a:sx n="161" d="100"/>
          <a:sy n="161" d="100"/>
        </p:scale>
        <p:origin x="872" y="200"/>
      </p:cViewPr>
      <p:guideLst>
        <p:guide pos="2880"/>
        <p:guide pos="492"/>
        <p:guide pos="42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0C60F-A163-496A-8C6A-5AC99A830BB8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E98245-F781-422A-A41E-F8973EA8EB8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1. Capacidade de resposta</a:t>
          </a:r>
          <a:endParaRPr lang="en-US" dirty="0"/>
        </a:p>
      </dgm:t>
    </dgm:pt>
    <dgm:pt modelId="{2D2210FE-A8B4-4679-A1DB-AA6919AE0F0F}" type="parTrans" cxnId="{C57AFB93-C733-4826-91BB-2C726337317F}">
      <dgm:prSet/>
      <dgm:spPr/>
      <dgm:t>
        <a:bodyPr/>
        <a:lstStyle/>
        <a:p>
          <a:endParaRPr lang="en-US"/>
        </a:p>
      </dgm:t>
    </dgm:pt>
    <dgm:pt modelId="{C7726B3E-6300-41AD-9419-AACCE65C5A14}" type="sibTrans" cxnId="{C57AFB93-C733-4826-91BB-2C72633731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005B65-8E40-41CB-B59A-EDF38E37C28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2. Integridade</a:t>
          </a:r>
          <a:endParaRPr lang="en-US" dirty="0"/>
        </a:p>
      </dgm:t>
    </dgm:pt>
    <dgm:pt modelId="{AB3D419C-9B2B-4735-A7EC-B1C8F7487413}" type="parTrans" cxnId="{268E1143-5939-453F-8450-ED1EF13F5B95}">
      <dgm:prSet/>
      <dgm:spPr/>
      <dgm:t>
        <a:bodyPr/>
        <a:lstStyle/>
        <a:p>
          <a:endParaRPr lang="en-US"/>
        </a:p>
      </dgm:t>
    </dgm:pt>
    <dgm:pt modelId="{C20B7CA6-4248-4368-BC6E-CB5163826E06}" type="sibTrans" cxnId="{268E1143-5939-453F-8450-ED1EF13F5B9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325D67-EE68-476D-BACC-B910544C37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3. Transparência</a:t>
          </a:r>
          <a:endParaRPr lang="en-US" dirty="0"/>
        </a:p>
      </dgm:t>
    </dgm:pt>
    <dgm:pt modelId="{96C7A039-D756-4260-B710-A6FD7E771CB9}" type="parTrans" cxnId="{91C0C584-12BB-43AD-BDD3-B8521F4042B4}">
      <dgm:prSet/>
      <dgm:spPr/>
      <dgm:t>
        <a:bodyPr/>
        <a:lstStyle/>
        <a:p>
          <a:endParaRPr lang="en-US"/>
        </a:p>
      </dgm:t>
    </dgm:pt>
    <dgm:pt modelId="{260F481C-D53E-4612-BA1B-84A8DAFF2072}" type="sibTrans" cxnId="{91C0C584-12BB-43AD-BDD3-B8521F4042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5E61DC-7ED9-4225-8551-74A7CF5771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4. Equidade e participação</a:t>
          </a:r>
          <a:endParaRPr lang="en-US" dirty="0"/>
        </a:p>
      </dgm:t>
    </dgm:pt>
    <dgm:pt modelId="{F3BB1B67-D443-4F71-93AE-268DC9F3109A}" type="parTrans" cxnId="{BC0E7BFD-5EC6-42BF-B030-1A811C797D2B}">
      <dgm:prSet/>
      <dgm:spPr/>
      <dgm:t>
        <a:bodyPr/>
        <a:lstStyle/>
        <a:p>
          <a:endParaRPr lang="en-US"/>
        </a:p>
      </dgm:t>
    </dgm:pt>
    <dgm:pt modelId="{BA823D2E-C460-4501-A15E-41B7B406A6FF}" type="sibTrans" cxnId="{BC0E7BFD-5EC6-42BF-B030-1A811C797D2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B14058-EA91-42A2-8BA0-D8EDF93BEFA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5. </a:t>
          </a:r>
          <a:r>
            <a:rPr lang="pt-BR" i="1" dirty="0" err="1"/>
            <a:t>Accountability</a:t>
          </a:r>
          <a:endParaRPr lang="en-US" i="1" dirty="0"/>
        </a:p>
      </dgm:t>
    </dgm:pt>
    <dgm:pt modelId="{F371C66A-28A1-41F6-956B-9A07EA3BBBE5}" type="parTrans" cxnId="{ED0B719A-99B5-4295-8792-0ACDBBA2CFD7}">
      <dgm:prSet/>
      <dgm:spPr/>
      <dgm:t>
        <a:bodyPr/>
        <a:lstStyle/>
        <a:p>
          <a:endParaRPr lang="en-US"/>
        </a:p>
      </dgm:t>
    </dgm:pt>
    <dgm:pt modelId="{61E67299-C914-46B6-9A42-3BF302972766}" type="sibTrans" cxnId="{ED0B719A-99B5-4295-8792-0ACDBBA2CFD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3FCBC1E-7275-44A1-9C6A-71FEFCDFF94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6. Confiabilidade</a:t>
          </a:r>
          <a:endParaRPr lang="en-US" dirty="0"/>
        </a:p>
      </dgm:t>
    </dgm:pt>
    <dgm:pt modelId="{6061B4EC-B17E-423E-A3DB-EDAFBB179AE7}" type="parTrans" cxnId="{3A0FDBFD-20C2-4D5A-82E4-C5E61F40F207}">
      <dgm:prSet/>
      <dgm:spPr/>
      <dgm:t>
        <a:bodyPr/>
        <a:lstStyle/>
        <a:p>
          <a:endParaRPr lang="en-US"/>
        </a:p>
      </dgm:t>
    </dgm:pt>
    <dgm:pt modelId="{31B696BD-DF3C-4458-9DBF-0463132CCE9B}" type="sibTrans" cxnId="{3A0FDBFD-20C2-4D5A-82E4-C5E61F40F20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D1606E-1A8C-4828-990C-AFFF21AE4C6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7. Melhoria regulatória</a:t>
          </a:r>
          <a:endParaRPr lang="en-US"/>
        </a:p>
      </dgm:t>
    </dgm:pt>
    <dgm:pt modelId="{EF60D837-2A81-4E77-858C-0EE374105D1E}" type="parTrans" cxnId="{09F07D30-F4E9-4FFC-B211-25B4FB85F887}">
      <dgm:prSet/>
      <dgm:spPr/>
      <dgm:t>
        <a:bodyPr/>
        <a:lstStyle/>
        <a:p>
          <a:endParaRPr lang="en-US"/>
        </a:p>
      </dgm:t>
    </dgm:pt>
    <dgm:pt modelId="{00839808-C97F-4041-9706-CEE2E4906686}" type="sibTrans" cxnId="{09F07D30-F4E9-4FFC-B211-25B4FB85F887}">
      <dgm:prSet/>
      <dgm:spPr/>
      <dgm:t>
        <a:bodyPr/>
        <a:lstStyle/>
        <a:p>
          <a:endParaRPr lang="en-US"/>
        </a:p>
      </dgm:t>
    </dgm:pt>
    <dgm:pt modelId="{0C65E569-A026-45A6-B1A2-0A10884F0BAF}" type="pres">
      <dgm:prSet presAssocID="{10C0C60F-A163-496A-8C6A-5AC99A830BB8}" presName="root" presStyleCnt="0">
        <dgm:presLayoutVars>
          <dgm:dir/>
          <dgm:resizeHandles val="exact"/>
        </dgm:presLayoutVars>
      </dgm:prSet>
      <dgm:spPr/>
    </dgm:pt>
    <dgm:pt modelId="{A82682BB-D624-4BA8-84BC-F3E61AFA9EB4}" type="pres">
      <dgm:prSet presAssocID="{78E98245-F781-422A-A41E-F8973EA8EB89}" presName="compNode" presStyleCnt="0"/>
      <dgm:spPr/>
    </dgm:pt>
    <dgm:pt modelId="{6D0EBD23-E7FA-4146-9396-24E7FAC0C94B}" type="pres">
      <dgm:prSet presAssocID="{78E98245-F781-422A-A41E-F8973EA8EB89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097864CE-374C-43D4-987E-A0AE824C5787}" type="pres">
      <dgm:prSet presAssocID="{78E98245-F781-422A-A41E-F8973EA8EB8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829DED7-2C21-477F-BA5D-1C29316C0CB3}" type="pres">
      <dgm:prSet presAssocID="{78E98245-F781-422A-A41E-F8973EA8EB89}" presName="spaceRect" presStyleCnt="0"/>
      <dgm:spPr/>
    </dgm:pt>
    <dgm:pt modelId="{B6DD4407-CD8E-470C-A3EF-F2C39BBA2EB6}" type="pres">
      <dgm:prSet presAssocID="{78E98245-F781-422A-A41E-F8973EA8EB89}" presName="textRect" presStyleLbl="revTx" presStyleIdx="0" presStyleCnt="7">
        <dgm:presLayoutVars>
          <dgm:chMax val="1"/>
          <dgm:chPref val="1"/>
        </dgm:presLayoutVars>
      </dgm:prSet>
      <dgm:spPr/>
    </dgm:pt>
    <dgm:pt modelId="{D1654402-AAB6-4F2B-BC62-27CDC584F3A8}" type="pres">
      <dgm:prSet presAssocID="{C7726B3E-6300-41AD-9419-AACCE65C5A14}" presName="sibTrans" presStyleCnt="0"/>
      <dgm:spPr/>
    </dgm:pt>
    <dgm:pt modelId="{6477C5BC-3EC4-4F69-8E79-0955A38A6639}" type="pres">
      <dgm:prSet presAssocID="{B3005B65-8E40-41CB-B59A-EDF38E37C28D}" presName="compNode" presStyleCnt="0"/>
      <dgm:spPr/>
    </dgm:pt>
    <dgm:pt modelId="{E3F474B6-5F88-48B9-9150-BA5E68938D50}" type="pres">
      <dgm:prSet presAssocID="{B3005B65-8E40-41CB-B59A-EDF38E37C28D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7C93A528-4860-419E-B5EF-E25B51987532}" type="pres">
      <dgm:prSet presAssocID="{B3005B65-8E40-41CB-B59A-EDF38E37C28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lhos"/>
        </a:ext>
      </dgm:extLst>
    </dgm:pt>
    <dgm:pt modelId="{A04F5B26-B904-45A4-8BBA-B4DAE309C7AB}" type="pres">
      <dgm:prSet presAssocID="{B3005B65-8E40-41CB-B59A-EDF38E37C28D}" presName="spaceRect" presStyleCnt="0"/>
      <dgm:spPr/>
    </dgm:pt>
    <dgm:pt modelId="{3C431722-66A0-4CCE-BBD0-8867399758D1}" type="pres">
      <dgm:prSet presAssocID="{B3005B65-8E40-41CB-B59A-EDF38E37C28D}" presName="textRect" presStyleLbl="revTx" presStyleIdx="1" presStyleCnt="7">
        <dgm:presLayoutVars>
          <dgm:chMax val="1"/>
          <dgm:chPref val="1"/>
        </dgm:presLayoutVars>
      </dgm:prSet>
      <dgm:spPr/>
    </dgm:pt>
    <dgm:pt modelId="{2D20B4B8-622A-4F19-AE3E-BFDB2612749A}" type="pres">
      <dgm:prSet presAssocID="{C20B7CA6-4248-4368-BC6E-CB5163826E06}" presName="sibTrans" presStyleCnt="0"/>
      <dgm:spPr/>
    </dgm:pt>
    <dgm:pt modelId="{21BCE1B6-25FF-4AB0-AF43-105C78348DAD}" type="pres">
      <dgm:prSet presAssocID="{D7325D67-EE68-476D-BACC-B910544C3760}" presName="compNode" presStyleCnt="0"/>
      <dgm:spPr/>
    </dgm:pt>
    <dgm:pt modelId="{D619254D-015F-49E3-919C-222BEFC55F0F}" type="pres">
      <dgm:prSet presAssocID="{D7325D67-EE68-476D-BACC-B910544C3760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BA639FC-1035-41BA-99F8-E1F217E8DBC3}" type="pres">
      <dgm:prSet presAssocID="{D7325D67-EE68-476D-BACC-B910544C376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CDAC469-C3F6-4CB5-A5A0-8CEA8807A351}" type="pres">
      <dgm:prSet presAssocID="{D7325D67-EE68-476D-BACC-B910544C3760}" presName="spaceRect" presStyleCnt="0"/>
      <dgm:spPr/>
    </dgm:pt>
    <dgm:pt modelId="{73661DD0-E579-4097-B070-360667F8B5C3}" type="pres">
      <dgm:prSet presAssocID="{D7325D67-EE68-476D-BACC-B910544C3760}" presName="textRect" presStyleLbl="revTx" presStyleIdx="2" presStyleCnt="7">
        <dgm:presLayoutVars>
          <dgm:chMax val="1"/>
          <dgm:chPref val="1"/>
        </dgm:presLayoutVars>
      </dgm:prSet>
      <dgm:spPr/>
    </dgm:pt>
    <dgm:pt modelId="{BE497D14-8431-4941-9A34-C42DC5EA5FD8}" type="pres">
      <dgm:prSet presAssocID="{260F481C-D53E-4612-BA1B-84A8DAFF2072}" presName="sibTrans" presStyleCnt="0"/>
      <dgm:spPr/>
    </dgm:pt>
    <dgm:pt modelId="{0D238840-45A7-46D2-963A-9015D6880F7A}" type="pres">
      <dgm:prSet presAssocID="{895E61DC-7ED9-4225-8551-74A7CF577147}" presName="compNode" presStyleCnt="0"/>
      <dgm:spPr/>
    </dgm:pt>
    <dgm:pt modelId="{2566C866-26BA-4BEF-93DC-D79F03005118}" type="pres">
      <dgm:prSet presAssocID="{895E61DC-7ED9-4225-8551-74A7CF577147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50CD587-7A7F-4211-98AC-F3967918C0C5}" type="pres">
      <dgm:prSet presAssocID="{895E61DC-7ED9-4225-8551-74A7CF57714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68744E7-3F9F-40C0-B327-226E505F3E26}" type="pres">
      <dgm:prSet presAssocID="{895E61DC-7ED9-4225-8551-74A7CF577147}" presName="spaceRect" presStyleCnt="0"/>
      <dgm:spPr/>
    </dgm:pt>
    <dgm:pt modelId="{9BCDBFB0-1E1A-42FE-BFE4-7373BFD6F2F7}" type="pres">
      <dgm:prSet presAssocID="{895E61DC-7ED9-4225-8551-74A7CF577147}" presName="textRect" presStyleLbl="revTx" presStyleIdx="3" presStyleCnt="7">
        <dgm:presLayoutVars>
          <dgm:chMax val="1"/>
          <dgm:chPref val="1"/>
        </dgm:presLayoutVars>
      </dgm:prSet>
      <dgm:spPr/>
    </dgm:pt>
    <dgm:pt modelId="{7B9C9631-88D4-436F-A954-4E8BAAE80795}" type="pres">
      <dgm:prSet presAssocID="{BA823D2E-C460-4501-A15E-41B7B406A6FF}" presName="sibTrans" presStyleCnt="0"/>
      <dgm:spPr/>
    </dgm:pt>
    <dgm:pt modelId="{C731C5A5-DB7E-461A-BC66-88E73F95048F}" type="pres">
      <dgm:prSet presAssocID="{28B14058-EA91-42A2-8BA0-D8EDF93BEFA1}" presName="compNode" presStyleCnt="0"/>
      <dgm:spPr/>
    </dgm:pt>
    <dgm:pt modelId="{36210D8B-33DD-4730-990F-E250B2D057AD}" type="pres">
      <dgm:prSet presAssocID="{28B14058-EA91-42A2-8BA0-D8EDF93BEFA1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2AA0F267-A725-4FBB-A229-C3DBE0660BA4}" type="pres">
      <dgm:prSet presAssocID="{28B14058-EA91-42A2-8BA0-D8EDF93BEFA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exões"/>
        </a:ext>
      </dgm:extLst>
    </dgm:pt>
    <dgm:pt modelId="{0C3D09B2-F3FC-45D1-918D-5BEEDE1A0D12}" type="pres">
      <dgm:prSet presAssocID="{28B14058-EA91-42A2-8BA0-D8EDF93BEFA1}" presName="spaceRect" presStyleCnt="0"/>
      <dgm:spPr/>
    </dgm:pt>
    <dgm:pt modelId="{3E0CBCA5-1237-4EAA-8861-EABEF4427FFD}" type="pres">
      <dgm:prSet presAssocID="{28B14058-EA91-42A2-8BA0-D8EDF93BEFA1}" presName="textRect" presStyleLbl="revTx" presStyleIdx="4" presStyleCnt="7">
        <dgm:presLayoutVars>
          <dgm:chMax val="1"/>
          <dgm:chPref val="1"/>
        </dgm:presLayoutVars>
      </dgm:prSet>
      <dgm:spPr/>
    </dgm:pt>
    <dgm:pt modelId="{F878B005-C008-4930-A745-3258ADA5FFB7}" type="pres">
      <dgm:prSet presAssocID="{61E67299-C914-46B6-9A42-3BF302972766}" presName="sibTrans" presStyleCnt="0"/>
      <dgm:spPr/>
    </dgm:pt>
    <dgm:pt modelId="{39503273-4440-40AB-B7A7-D91F95877DF3}" type="pres">
      <dgm:prSet presAssocID="{83FCBC1E-7275-44A1-9C6A-71FEFCDFF94F}" presName="compNode" presStyleCnt="0"/>
      <dgm:spPr/>
    </dgm:pt>
    <dgm:pt modelId="{837B43F4-5802-49D6-9263-7995EFE28434}" type="pres">
      <dgm:prSet presAssocID="{83FCBC1E-7275-44A1-9C6A-71FEFCDFF94F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052B9CEB-B067-4A8C-9EDB-3233D08BE774}" type="pres">
      <dgm:prSet presAssocID="{83FCBC1E-7275-44A1-9C6A-71FEFCDFF94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enagens"/>
        </a:ext>
      </dgm:extLst>
    </dgm:pt>
    <dgm:pt modelId="{803529ED-F5BE-4F37-BBED-FDC6D8428114}" type="pres">
      <dgm:prSet presAssocID="{83FCBC1E-7275-44A1-9C6A-71FEFCDFF94F}" presName="spaceRect" presStyleCnt="0"/>
      <dgm:spPr/>
    </dgm:pt>
    <dgm:pt modelId="{3D8FEC82-DF87-44CE-A807-BA72B3C8BCA3}" type="pres">
      <dgm:prSet presAssocID="{83FCBC1E-7275-44A1-9C6A-71FEFCDFF94F}" presName="textRect" presStyleLbl="revTx" presStyleIdx="5" presStyleCnt="7">
        <dgm:presLayoutVars>
          <dgm:chMax val="1"/>
          <dgm:chPref val="1"/>
        </dgm:presLayoutVars>
      </dgm:prSet>
      <dgm:spPr/>
    </dgm:pt>
    <dgm:pt modelId="{5CF9A9D6-352A-454A-90F9-F24F30A9F5EF}" type="pres">
      <dgm:prSet presAssocID="{31B696BD-DF3C-4458-9DBF-0463132CCE9B}" presName="sibTrans" presStyleCnt="0"/>
      <dgm:spPr/>
    </dgm:pt>
    <dgm:pt modelId="{AA627AA4-1D1F-43B6-8DD3-230B577A4B87}" type="pres">
      <dgm:prSet presAssocID="{A0D1606E-1A8C-4828-990C-AFFF21AE4C69}" presName="compNode" presStyleCnt="0"/>
      <dgm:spPr/>
    </dgm:pt>
    <dgm:pt modelId="{9994DFD3-4F42-476D-B605-7B2037166B11}" type="pres">
      <dgm:prSet presAssocID="{A0D1606E-1A8C-4828-990C-AFFF21AE4C69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89A30F3A-95AC-4C0F-83F0-C6C198A363FD}" type="pres">
      <dgm:prSet presAssocID="{A0D1606E-1A8C-4828-990C-AFFF21AE4C69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9836288-7CDB-44A5-9C18-F2943F011439}" type="pres">
      <dgm:prSet presAssocID="{A0D1606E-1A8C-4828-990C-AFFF21AE4C69}" presName="spaceRect" presStyleCnt="0"/>
      <dgm:spPr/>
    </dgm:pt>
    <dgm:pt modelId="{F5678DC4-A073-4387-8D86-2F1FF5FFCC97}" type="pres">
      <dgm:prSet presAssocID="{A0D1606E-1A8C-4828-990C-AFFF21AE4C69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0CE86A13-8DEF-478E-AB52-EE35A0AC1927}" type="presOf" srcId="{D7325D67-EE68-476D-BACC-B910544C3760}" destId="{73661DD0-E579-4097-B070-360667F8B5C3}" srcOrd="0" destOrd="0" presId="urn:microsoft.com/office/officeart/2018/5/layout/IconLeafLabelList"/>
    <dgm:cxn modelId="{B01FD021-87E0-4C02-9FA9-52EDA2928D17}" type="presOf" srcId="{10C0C60F-A163-496A-8C6A-5AC99A830BB8}" destId="{0C65E569-A026-45A6-B1A2-0A10884F0BAF}" srcOrd="0" destOrd="0" presId="urn:microsoft.com/office/officeart/2018/5/layout/IconLeafLabelList"/>
    <dgm:cxn modelId="{B389392D-EBF8-44C6-97AB-51689163C4A2}" type="presOf" srcId="{895E61DC-7ED9-4225-8551-74A7CF577147}" destId="{9BCDBFB0-1E1A-42FE-BFE4-7373BFD6F2F7}" srcOrd="0" destOrd="0" presId="urn:microsoft.com/office/officeart/2018/5/layout/IconLeafLabelList"/>
    <dgm:cxn modelId="{09F07D30-F4E9-4FFC-B211-25B4FB85F887}" srcId="{10C0C60F-A163-496A-8C6A-5AC99A830BB8}" destId="{A0D1606E-1A8C-4828-990C-AFFF21AE4C69}" srcOrd="6" destOrd="0" parTransId="{EF60D837-2A81-4E77-858C-0EE374105D1E}" sibTransId="{00839808-C97F-4041-9706-CEE2E4906686}"/>
    <dgm:cxn modelId="{268E1143-5939-453F-8450-ED1EF13F5B95}" srcId="{10C0C60F-A163-496A-8C6A-5AC99A830BB8}" destId="{B3005B65-8E40-41CB-B59A-EDF38E37C28D}" srcOrd="1" destOrd="0" parTransId="{AB3D419C-9B2B-4735-A7EC-B1C8F7487413}" sibTransId="{C20B7CA6-4248-4368-BC6E-CB5163826E06}"/>
    <dgm:cxn modelId="{B3ABA34D-CB9A-40D1-AA60-ED255195BFF2}" type="presOf" srcId="{83FCBC1E-7275-44A1-9C6A-71FEFCDFF94F}" destId="{3D8FEC82-DF87-44CE-A807-BA72B3C8BCA3}" srcOrd="0" destOrd="0" presId="urn:microsoft.com/office/officeart/2018/5/layout/IconLeafLabelList"/>
    <dgm:cxn modelId="{AD2EF55E-2693-4E14-87F1-E38A9660500B}" type="presOf" srcId="{A0D1606E-1A8C-4828-990C-AFFF21AE4C69}" destId="{F5678DC4-A073-4387-8D86-2F1FF5FFCC97}" srcOrd="0" destOrd="0" presId="urn:microsoft.com/office/officeart/2018/5/layout/IconLeafLabelList"/>
    <dgm:cxn modelId="{49D79773-31E0-437F-AF82-898D8455C4D2}" type="presOf" srcId="{78E98245-F781-422A-A41E-F8973EA8EB89}" destId="{B6DD4407-CD8E-470C-A3EF-F2C39BBA2EB6}" srcOrd="0" destOrd="0" presId="urn:microsoft.com/office/officeart/2018/5/layout/IconLeafLabelList"/>
    <dgm:cxn modelId="{91C0C584-12BB-43AD-BDD3-B8521F4042B4}" srcId="{10C0C60F-A163-496A-8C6A-5AC99A830BB8}" destId="{D7325D67-EE68-476D-BACC-B910544C3760}" srcOrd="2" destOrd="0" parTransId="{96C7A039-D756-4260-B710-A6FD7E771CB9}" sibTransId="{260F481C-D53E-4612-BA1B-84A8DAFF2072}"/>
    <dgm:cxn modelId="{C57AFB93-C733-4826-91BB-2C726337317F}" srcId="{10C0C60F-A163-496A-8C6A-5AC99A830BB8}" destId="{78E98245-F781-422A-A41E-F8973EA8EB89}" srcOrd="0" destOrd="0" parTransId="{2D2210FE-A8B4-4679-A1DB-AA6919AE0F0F}" sibTransId="{C7726B3E-6300-41AD-9419-AACCE65C5A14}"/>
    <dgm:cxn modelId="{ED0B719A-99B5-4295-8792-0ACDBBA2CFD7}" srcId="{10C0C60F-A163-496A-8C6A-5AC99A830BB8}" destId="{28B14058-EA91-42A2-8BA0-D8EDF93BEFA1}" srcOrd="4" destOrd="0" parTransId="{F371C66A-28A1-41F6-956B-9A07EA3BBBE5}" sibTransId="{61E67299-C914-46B6-9A42-3BF302972766}"/>
    <dgm:cxn modelId="{592753CB-4950-413D-8948-0E2D32014544}" type="presOf" srcId="{B3005B65-8E40-41CB-B59A-EDF38E37C28D}" destId="{3C431722-66A0-4CCE-BBD0-8867399758D1}" srcOrd="0" destOrd="0" presId="urn:microsoft.com/office/officeart/2018/5/layout/IconLeafLabelList"/>
    <dgm:cxn modelId="{0C1654DD-DE7A-4128-97B2-C6809C37FD88}" type="presOf" srcId="{28B14058-EA91-42A2-8BA0-D8EDF93BEFA1}" destId="{3E0CBCA5-1237-4EAA-8861-EABEF4427FFD}" srcOrd="0" destOrd="0" presId="urn:microsoft.com/office/officeart/2018/5/layout/IconLeafLabelList"/>
    <dgm:cxn modelId="{BC0E7BFD-5EC6-42BF-B030-1A811C797D2B}" srcId="{10C0C60F-A163-496A-8C6A-5AC99A830BB8}" destId="{895E61DC-7ED9-4225-8551-74A7CF577147}" srcOrd="3" destOrd="0" parTransId="{F3BB1B67-D443-4F71-93AE-268DC9F3109A}" sibTransId="{BA823D2E-C460-4501-A15E-41B7B406A6FF}"/>
    <dgm:cxn modelId="{3A0FDBFD-20C2-4D5A-82E4-C5E61F40F207}" srcId="{10C0C60F-A163-496A-8C6A-5AC99A830BB8}" destId="{83FCBC1E-7275-44A1-9C6A-71FEFCDFF94F}" srcOrd="5" destOrd="0" parTransId="{6061B4EC-B17E-423E-A3DB-EDAFBB179AE7}" sibTransId="{31B696BD-DF3C-4458-9DBF-0463132CCE9B}"/>
    <dgm:cxn modelId="{1587E407-C16D-4C39-AB22-1865EC9B916F}" type="presParOf" srcId="{0C65E569-A026-45A6-B1A2-0A10884F0BAF}" destId="{A82682BB-D624-4BA8-84BC-F3E61AFA9EB4}" srcOrd="0" destOrd="0" presId="urn:microsoft.com/office/officeart/2018/5/layout/IconLeafLabelList"/>
    <dgm:cxn modelId="{7D38B728-E76D-4E05-92CC-E08F5969BFB5}" type="presParOf" srcId="{A82682BB-D624-4BA8-84BC-F3E61AFA9EB4}" destId="{6D0EBD23-E7FA-4146-9396-24E7FAC0C94B}" srcOrd="0" destOrd="0" presId="urn:microsoft.com/office/officeart/2018/5/layout/IconLeafLabelList"/>
    <dgm:cxn modelId="{5BD834D2-4FD2-4A8A-AB94-7DB92E7C8D88}" type="presParOf" srcId="{A82682BB-D624-4BA8-84BC-F3E61AFA9EB4}" destId="{097864CE-374C-43D4-987E-A0AE824C5787}" srcOrd="1" destOrd="0" presId="urn:microsoft.com/office/officeart/2018/5/layout/IconLeafLabelList"/>
    <dgm:cxn modelId="{CAE3A552-26F4-4972-A3E2-5FFDCCCEADAE}" type="presParOf" srcId="{A82682BB-D624-4BA8-84BC-F3E61AFA9EB4}" destId="{8829DED7-2C21-477F-BA5D-1C29316C0CB3}" srcOrd="2" destOrd="0" presId="urn:microsoft.com/office/officeart/2018/5/layout/IconLeafLabelList"/>
    <dgm:cxn modelId="{F473E03D-060C-4F73-B3F6-32A0AA8FE156}" type="presParOf" srcId="{A82682BB-D624-4BA8-84BC-F3E61AFA9EB4}" destId="{B6DD4407-CD8E-470C-A3EF-F2C39BBA2EB6}" srcOrd="3" destOrd="0" presId="urn:microsoft.com/office/officeart/2018/5/layout/IconLeafLabelList"/>
    <dgm:cxn modelId="{1C536DEC-C8E3-4E88-B43F-DC32831519B9}" type="presParOf" srcId="{0C65E569-A026-45A6-B1A2-0A10884F0BAF}" destId="{D1654402-AAB6-4F2B-BC62-27CDC584F3A8}" srcOrd="1" destOrd="0" presId="urn:microsoft.com/office/officeart/2018/5/layout/IconLeafLabelList"/>
    <dgm:cxn modelId="{A0788BEF-76EC-4DAB-A7D4-1CC1279B9D78}" type="presParOf" srcId="{0C65E569-A026-45A6-B1A2-0A10884F0BAF}" destId="{6477C5BC-3EC4-4F69-8E79-0955A38A6639}" srcOrd="2" destOrd="0" presId="urn:microsoft.com/office/officeart/2018/5/layout/IconLeafLabelList"/>
    <dgm:cxn modelId="{6F76D5CE-C134-492B-9BFC-8EDD05396930}" type="presParOf" srcId="{6477C5BC-3EC4-4F69-8E79-0955A38A6639}" destId="{E3F474B6-5F88-48B9-9150-BA5E68938D50}" srcOrd="0" destOrd="0" presId="urn:microsoft.com/office/officeart/2018/5/layout/IconLeafLabelList"/>
    <dgm:cxn modelId="{5C603B20-6736-4703-9503-868422366EB7}" type="presParOf" srcId="{6477C5BC-3EC4-4F69-8E79-0955A38A6639}" destId="{7C93A528-4860-419E-B5EF-E25B51987532}" srcOrd="1" destOrd="0" presId="urn:microsoft.com/office/officeart/2018/5/layout/IconLeafLabelList"/>
    <dgm:cxn modelId="{9473B928-05C2-466D-BD6F-671136C1DBD6}" type="presParOf" srcId="{6477C5BC-3EC4-4F69-8E79-0955A38A6639}" destId="{A04F5B26-B904-45A4-8BBA-B4DAE309C7AB}" srcOrd="2" destOrd="0" presId="urn:microsoft.com/office/officeart/2018/5/layout/IconLeafLabelList"/>
    <dgm:cxn modelId="{80219174-F62D-4DE7-B9E7-689E7AB5D849}" type="presParOf" srcId="{6477C5BC-3EC4-4F69-8E79-0955A38A6639}" destId="{3C431722-66A0-4CCE-BBD0-8867399758D1}" srcOrd="3" destOrd="0" presId="urn:microsoft.com/office/officeart/2018/5/layout/IconLeafLabelList"/>
    <dgm:cxn modelId="{943342E9-7591-4D6F-98E7-2EBFA06E1FEB}" type="presParOf" srcId="{0C65E569-A026-45A6-B1A2-0A10884F0BAF}" destId="{2D20B4B8-622A-4F19-AE3E-BFDB2612749A}" srcOrd="3" destOrd="0" presId="urn:microsoft.com/office/officeart/2018/5/layout/IconLeafLabelList"/>
    <dgm:cxn modelId="{BFD3E9E4-E14B-4DC7-B114-7E42413A4047}" type="presParOf" srcId="{0C65E569-A026-45A6-B1A2-0A10884F0BAF}" destId="{21BCE1B6-25FF-4AB0-AF43-105C78348DAD}" srcOrd="4" destOrd="0" presId="urn:microsoft.com/office/officeart/2018/5/layout/IconLeafLabelList"/>
    <dgm:cxn modelId="{E968108C-35D1-4552-8389-A211E8D4FB99}" type="presParOf" srcId="{21BCE1B6-25FF-4AB0-AF43-105C78348DAD}" destId="{D619254D-015F-49E3-919C-222BEFC55F0F}" srcOrd="0" destOrd="0" presId="urn:microsoft.com/office/officeart/2018/5/layout/IconLeafLabelList"/>
    <dgm:cxn modelId="{AB880102-1A01-4B1E-90F4-DB45B6AB55AD}" type="presParOf" srcId="{21BCE1B6-25FF-4AB0-AF43-105C78348DAD}" destId="{6BA639FC-1035-41BA-99F8-E1F217E8DBC3}" srcOrd="1" destOrd="0" presId="urn:microsoft.com/office/officeart/2018/5/layout/IconLeafLabelList"/>
    <dgm:cxn modelId="{048ADA4F-181E-4AD1-99AC-7DDA27740B92}" type="presParOf" srcId="{21BCE1B6-25FF-4AB0-AF43-105C78348DAD}" destId="{CCDAC469-C3F6-4CB5-A5A0-8CEA8807A351}" srcOrd="2" destOrd="0" presId="urn:microsoft.com/office/officeart/2018/5/layout/IconLeafLabelList"/>
    <dgm:cxn modelId="{044FD9E2-D097-4AA7-8A92-FFC3A75B0953}" type="presParOf" srcId="{21BCE1B6-25FF-4AB0-AF43-105C78348DAD}" destId="{73661DD0-E579-4097-B070-360667F8B5C3}" srcOrd="3" destOrd="0" presId="urn:microsoft.com/office/officeart/2018/5/layout/IconLeafLabelList"/>
    <dgm:cxn modelId="{4509211A-D023-472C-A236-C5BC00E954CD}" type="presParOf" srcId="{0C65E569-A026-45A6-B1A2-0A10884F0BAF}" destId="{BE497D14-8431-4941-9A34-C42DC5EA5FD8}" srcOrd="5" destOrd="0" presId="urn:microsoft.com/office/officeart/2018/5/layout/IconLeafLabelList"/>
    <dgm:cxn modelId="{9D7E39DF-1F82-4B7A-88A0-EFB22EDCB895}" type="presParOf" srcId="{0C65E569-A026-45A6-B1A2-0A10884F0BAF}" destId="{0D238840-45A7-46D2-963A-9015D6880F7A}" srcOrd="6" destOrd="0" presId="urn:microsoft.com/office/officeart/2018/5/layout/IconLeafLabelList"/>
    <dgm:cxn modelId="{6CC96D16-D581-4B03-9948-319E0CF987B1}" type="presParOf" srcId="{0D238840-45A7-46D2-963A-9015D6880F7A}" destId="{2566C866-26BA-4BEF-93DC-D79F03005118}" srcOrd="0" destOrd="0" presId="urn:microsoft.com/office/officeart/2018/5/layout/IconLeafLabelList"/>
    <dgm:cxn modelId="{1CF0D92D-F948-4C1B-8E99-8F54150D59A9}" type="presParOf" srcId="{0D238840-45A7-46D2-963A-9015D6880F7A}" destId="{E50CD587-7A7F-4211-98AC-F3967918C0C5}" srcOrd="1" destOrd="0" presId="urn:microsoft.com/office/officeart/2018/5/layout/IconLeafLabelList"/>
    <dgm:cxn modelId="{D1AC9BA9-EF41-4B74-8749-FFE29BE91EBA}" type="presParOf" srcId="{0D238840-45A7-46D2-963A-9015D6880F7A}" destId="{A68744E7-3F9F-40C0-B327-226E505F3E26}" srcOrd="2" destOrd="0" presId="urn:microsoft.com/office/officeart/2018/5/layout/IconLeafLabelList"/>
    <dgm:cxn modelId="{5995738B-239D-4CB0-A504-0402C655A558}" type="presParOf" srcId="{0D238840-45A7-46D2-963A-9015D6880F7A}" destId="{9BCDBFB0-1E1A-42FE-BFE4-7373BFD6F2F7}" srcOrd="3" destOrd="0" presId="urn:microsoft.com/office/officeart/2018/5/layout/IconLeafLabelList"/>
    <dgm:cxn modelId="{1E30E508-C8F0-4E14-B07F-AFD4718F95AC}" type="presParOf" srcId="{0C65E569-A026-45A6-B1A2-0A10884F0BAF}" destId="{7B9C9631-88D4-436F-A954-4E8BAAE80795}" srcOrd="7" destOrd="0" presId="urn:microsoft.com/office/officeart/2018/5/layout/IconLeafLabelList"/>
    <dgm:cxn modelId="{53C85063-AAF5-4E82-A30C-6B0914539A4A}" type="presParOf" srcId="{0C65E569-A026-45A6-B1A2-0A10884F0BAF}" destId="{C731C5A5-DB7E-461A-BC66-88E73F95048F}" srcOrd="8" destOrd="0" presId="urn:microsoft.com/office/officeart/2018/5/layout/IconLeafLabelList"/>
    <dgm:cxn modelId="{D4A99B7E-27F4-4521-BC17-AD68774BE263}" type="presParOf" srcId="{C731C5A5-DB7E-461A-BC66-88E73F95048F}" destId="{36210D8B-33DD-4730-990F-E250B2D057AD}" srcOrd="0" destOrd="0" presId="urn:microsoft.com/office/officeart/2018/5/layout/IconLeafLabelList"/>
    <dgm:cxn modelId="{ACD62F38-85A6-4D7E-9BE8-3BC9AE2B4F5C}" type="presParOf" srcId="{C731C5A5-DB7E-461A-BC66-88E73F95048F}" destId="{2AA0F267-A725-4FBB-A229-C3DBE0660BA4}" srcOrd="1" destOrd="0" presId="urn:microsoft.com/office/officeart/2018/5/layout/IconLeafLabelList"/>
    <dgm:cxn modelId="{3861E8C5-37A8-4518-9BA6-F3B98CD5F55F}" type="presParOf" srcId="{C731C5A5-DB7E-461A-BC66-88E73F95048F}" destId="{0C3D09B2-F3FC-45D1-918D-5BEEDE1A0D12}" srcOrd="2" destOrd="0" presId="urn:microsoft.com/office/officeart/2018/5/layout/IconLeafLabelList"/>
    <dgm:cxn modelId="{ECB57E19-DDD4-4585-99B7-4DFE91F1A190}" type="presParOf" srcId="{C731C5A5-DB7E-461A-BC66-88E73F95048F}" destId="{3E0CBCA5-1237-4EAA-8861-EABEF4427FFD}" srcOrd="3" destOrd="0" presId="urn:microsoft.com/office/officeart/2018/5/layout/IconLeafLabelList"/>
    <dgm:cxn modelId="{7815CFA8-E859-4D9A-9F20-895928C30AFA}" type="presParOf" srcId="{0C65E569-A026-45A6-B1A2-0A10884F0BAF}" destId="{F878B005-C008-4930-A745-3258ADA5FFB7}" srcOrd="9" destOrd="0" presId="urn:microsoft.com/office/officeart/2018/5/layout/IconLeafLabelList"/>
    <dgm:cxn modelId="{C6409385-2B47-46A2-8F63-0ABE3F878EE5}" type="presParOf" srcId="{0C65E569-A026-45A6-B1A2-0A10884F0BAF}" destId="{39503273-4440-40AB-B7A7-D91F95877DF3}" srcOrd="10" destOrd="0" presId="urn:microsoft.com/office/officeart/2018/5/layout/IconLeafLabelList"/>
    <dgm:cxn modelId="{0AFBEB51-2848-4AE7-98E3-5B950B63EB8E}" type="presParOf" srcId="{39503273-4440-40AB-B7A7-D91F95877DF3}" destId="{837B43F4-5802-49D6-9263-7995EFE28434}" srcOrd="0" destOrd="0" presId="urn:microsoft.com/office/officeart/2018/5/layout/IconLeafLabelList"/>
    <dgm:cxn modelId="{FE16E08C-AC3F-4B0D-82A9-C422DB7FBA71}" type="presParOf" srcId="{39503273-4440-40AB-B7A7-D91F95877DF3}" destId="{052B9CEB-B067-4A8C-9EDB-3233D08BE774}" srcOrd="1" destOrd="0" presId="urn:microsoft.com/office/officeart/2018/5/layout/IconLeafLabelList"/>
    <dgm:cxn modelId="{741893DB-90AC-4B47-B4C3-AD9183D63B39}" type="presParOf" srcId="{39503273-4440-40AB-B7A7-D91F95877DF3}" destId="{803529ED-F5BE-4F37-BBED-FDC6D8428114}" srcOrd="2" destOrd="0" presId="urn:microsoft.com/office/officeart/2018/5/layout/IconLeafLabelList"/>
    <dgm:cxn modelId="{03CA06FD-4FFD-467C-93DF-7971FEB30195}" type="presParOf" srcId="{39503273-4440-40AB-B7A7-D91F95877DF3}" destId="{3D8FEC82-DF87-44CE-A807-BA72B3C8BCA3}" srcOrd="3" destOrd="0" presId="urn:microsoft.com/office/officeart/2018/5/layout/IconLeafLabelList"/>
    <dgm:cxn modelId="{BAAFB2EA-1A8B-4294-B23E-FFD286132A9F}" type="presParOf" srcId="{0C65E569-A026-45A6-B1A2-0A10884F0BAF}" destId="{5CF9A9D6-352A-454A-90F9-F24F30A9F5EF}" srcOrd="11" destOrd="0" presId="urn:microsoft.com/office/officeart/2018/5/layout/IconLeafLabelList"/>
    <dgm:cxn modelId="{75BF84E6-43CA-46C1-8336-E2007347C2BE}" type="presParOf" srcId="{0C65E569-A026-45A6-B1A2-0A10884F0BAF}" destId="{AA627AA4-1D1F-43B6-8DD3-230B577A4B87}" srcOrd="12" destOrd="0" presId="urn:microsoft.com/office/officeart/2018/5/layout/IconLeafLabelList"/>
    <dgm:cxn modelId="{3DF46313-CD0D-444B-A93F-03460C04215E}" type="presParOf" srcId="{AA627AA4-1D1F-43B6-8DD3-230B577A4B87}" destId="{9994DFD3-4F42-476D-B605-7B2037166B11}" srcOrd="0" destOrd="0" presId="urn:microsoft.com/office/officeart/2018/5/layout/IconLeafLabelList"/>
    <dgm:cxn modelId="{72EB1E52-4291-4C71-B4C9-FE183EC46E51}" type="presParOf" srcId="{AA627AA4-1D1F-43B6-8DD3-230B577A4B87}" destId="{89A30F3A-95AC-4C0F-83F0-C6C198A363FD}" srcOrd="1" destOrd="0" presId="urn:microsoft.com/office/officeart/2018/5/layout/IconLeafLabelList"/>
    <dgm:cxn modelId="{2CC76096-E679-46C6-9A4B-1D5516875102}" type="presParOf" srcId="{AA627AA4-1D1F-43B6-8DD3-230B577A4B87}" destId="{C9836288-7CDB-44A5-9C18-F2943F011439}" srcOrd="2" destOrd="0" presId="urn:microsoft.com/office/officeart/2018/5/layout/IconLeafLabelList"/>
    <dgm:cxn modelId="{D49DF549-B3A0-446A-8C76-4DCA9F026630}" type="presParOf" srcId="{AA627AA4-1D1F-43B6-8DD3-230B577A4B87}" destId="{F5678DC4-A073-4387-8D86-2F1FF5FFCC9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EBD23-E7FA-4146-9396-24E7FAC0C94B}">
      <dsp:nvSpPr>
        <dsp:cNvPr id="0" name=""/>
        <dsp:cNvSpPr/>
      </dsp:nvSpPr>
      <dsp:spPr>
        <a:xfrm>
          <a:off x="196089" y="437690"/>
          <a:ext cx="609046" cy="6090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864CE-374C-43D4-987E-A0AE824C5787}">
      <dsp:nvSpPr>
        <dsp:cNvPr id="0" name=""/>
        <dsp:cNvSpPr/>
      </dsp:nvSpPr>
      <dsp:spPr>
        <a:xfrm>
          <a:off x="325886" y="567487"/>
          <a:ext cx="349453" cy="3494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D4407-CD8E-470C-A3EF-F2C39BBA2EB6}">
      <dsp:nvSpPr>
        <dsp:cNvPr id="0" name=""/>
        <dsp:cNvSpPr/>
      </dsp:nvSpPr>
      <dsp:spPr>
        <a:xfrm>
          <a:off x="1394" y="1236440"/>
          <a:ext cx="998437" cy="39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1. Capacidade de resposta</a:t>
          </a:r>
          <a:endParaRPr lang="en-US" sz="1100" kern="1200" dirty="0"/>
        </a:p>
      </dsp:txBody>
      <dsp:txXfrm>
        <a:off x="1394" y="1236440"/>
        <a:ext cx="998437" cy="399375"/>
      </dsp:txXfrm>
    </dsp:sp>
    <dsp:sp modelId="{E3F474B6-5F88-48B9-9150-BA5E68938D50}">
      <dsp:nvSpPr>
        <dsp:cNvPr id="0" name=""/>
        <dsp:cNvSpPr/>
      </dsp:nvSpPr>
      <dsp:spPr>
        <a:xfrm>
          <a:off x="1369254" y="437690"/>
          <a:ext cx="609046" cy="6090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3A528-4860-419E-B5EF-E25B51987532}">
      <dsp:nvSpPr>
        <dsp:cNvPr id="0" name=""/>
        <dsp:cNvSpPr/>
      </dsp:nvSpPr>
      <dsp:spPr>
        <a:xfrm>
          <a:off x="1499050" y="567487"/>
          <a:ext cx="349453" cy="3494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31722-66A0-4CCE-BBD0-8867399758D1}">
      <dsp:nvSpPr>
        <dsp:cNvPr id="0" name=""/>
        <dsp:cNvSpPr/>
      </dsp:nvSpPr>
      <dsp:spPr>
        <a:xfrm>
          <a:off x="1174558" y="1236440"/>
          <a:ext cx="998437" cy="39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2. Integridade</a:t>
          </a:r>
          <a:endParaRPr lang="en-US" sz="1100" kern="1200" dirty="0"/>
        </a:p>
      </dsp:txBody>
      <dsp:txXfrm>
        <a:off x="1174558" y="1236440"/>
        <a:ext cx="998437" cy="399375"/>
      </dsp:txXfrm>
    </dsp:sp>
    <dsp:sp modelId="{D619254D-015F-49E3-919C-222BEFC55F0F}">
      <dsp:nvSpPr>
        <dsp:cNvPr id="0" name=""/>
        <dsp:cNvSpPr/>
      </dsp:nvSpPr>
      <dsp:spPr>
        <a:xfrm>
          <a:off x="2542418" y="437690"/>
          <a:ext cx="609046" cy="6090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639FC-1035-41BA-99F8-E1F217E8DBC3}">
      <dsp:nvSpPr>
        <dsp:cNvPr id="0" name=""/>
        <dsp:cNvSpPr/>
      </dsp:nvSpPr>
      <dsp:spPr>
        <a:xfrm>
          <a:off x="2672214" y="567487"/>
          <a:ext cx="349453" cy="3494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61DD0-E579-4097-B070-360667F8B5C3}">
      <dsp:nvSpPr>
        <dsp:cNvPr id="0" name=""/>
        <dsp:cNvSpPr/>
      </dsp:nvSpPr>
      <dsp:spPr>
        <a:xfrm>
          <a:off x="2347722" y="1236440"/>
          <a:ext cx="998437" cy="39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3. Transparência</a:t>
          </a:r>
          <a:endParaRPr lang="en-US" sz="1100" kern="1200" dirty="0"/>
        </a:p>
      </dsp:txBody>
      <dsp:txXfrm>
        <a:off x="2347722" y="1236440"/>
        <a:ext cx="998437" cy="399375"/>
      </dsp:txXfrm>
    </dsp:sp>
    <dsp:sp modelId="{2566C866-26BA-4BEF-93DC-D79F03005118}">
      <dsp:nvSpPr>
        <dsp:cNvPr id="0" name=""/>
        <dsp:cNvSpPr/>
      </dsp:nvSpPr>
      <dsp:spPr>
        <a:xfrm>
          <a:off x="3715582" y="437690"/>
          <a:ext cx="609046" cy="6090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CD587-7A7F-4211-98AC-F3967918C0C5}">
      <dsp:nvSpPr>
        <dsp:cNvPr id="0" name=""/>
        <dsp:cNvSpPr/>
      </dsp:nvSpPr>
      <dsp:spPr>
        <a:xfrm>
          <a:off x="3845379" y="567487"/>
          <a:ext cx="349453" cy="3494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DBFB0-1E1A-42FE-BFE4-7373BFD6F2F7}">
      <dsp:nvSpPr>
        <dsp:cNvPr id="0" name=""/>
        <dsp:cNvSpPr/>
      </dsp:nvSpPr>
      <dsp:spPr>
        <a:xfrm>
          <a:off x="3520886" y="1236440"/>
          <a:ext cx="998437" cy="39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4. Equidade e participação</a:t>
          </a:r>
          <a:endParaRPr lang="en-US" sz="1100" kern="1200" dirty="0"/>
        </a:p>
      </dsp:txBody>
      <dsp:txXfrm>
        <a:off x="3520886" y="1236440"/>
        <a:ext cx="998437" cy="399375"/>
      </dsp:txXfrm>
    </dsp:sp>
    <dsp:sp modelId="{36210D8B-33DD-4730-990F-E250B2D057AD}">
      <dsp:nvSpPr>
        <dsp:cNvPr id="0" name=""/>
        <dsp:cNvSpPr/>
      </dsp:nvSpPr>
      <dsp:spPr>
        <a:xfrm>
          <a:off x="782672" y="1885425"/>
          <a:ext cx="609046" cy="6090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0F267-A725-4FBB-A229-C3DBE0660BA4}">
      <dsp:nvSpPr>
        <dsp:cNvPr id="0" name=""/>
        <dsp:cNvSpPr/>
      </dsp:nvSpPr>
      <dsp:spPr>
        <a:xfrm>
          <a:off x="912468" y="2015222"/>
          <a:ext cx="349453" cy="3494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CBCA5-1237-4EAA-8861-EABEF4427FFD}">
      <dsp:nvSpPr>
        <dsp:cNvPr id="0" name=""/>
        <dsp:cNvSpPr/>
      </dsp:nvSpPr>
      <dsp:spPr>
        <a:xfrm>
          <a:off x="587976" y="2684175"/>
          <a:ext cx="998437" cy="39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5. </a:t>
          </a:r>
          <a:r>
            <a:rPr lang="pt-BR" sz="1100" i="1" kern="1200" dirty="0" err="1"/>
            <a:t>Accountability</a:t>
          </a:r>
          <a:endParaRPr lang="en-US" sz="1100" i="1" kern="1200" dirty="0"/>
        </a:p>
      </dsp:txBody>
      <dsp:txXfrm>
        <a:off x="587976" y="2684175"/>
        <a:ext cx="998437" cy="399375"/>
      </dsp:txXfrm>
    </dsp:sp>
    <dsp:sp modelId="{837B43F4-5802-49D6-9263-7995EFE28434}">
      <dsp:nvSpPr>
        <dsp:cNvPr id="0" name=""/>
        <dsp:cNvSpPr/>
      </dsp:nvSpPr>
      <dsp:spPr>
        <a:xfrm>
          <a:off x="1955836" y="1885425"/>
          <a:ext cx="609046" cy="6090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B9CEB-B067-4A8C-9EDB-3233D08BE774}">
      <dsp:nvSpPr>
        <dsp:cNvPr id="0" name=""/>
        <dsp:cNvSpPr/>
      </dsp:nvSpPr>
      <dsp:spPr>
        <a:xfrm>
          <a:off x="2085632" y="2015222"/>
          <a:ext cx="349453" cy="3494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FEC82-DF87-44CE-A807-BA72B3C8BCA3}">
      <dsp:nvSpPr>
        <dsp:cNvPr id="0" name=""/>
        <dsp:cNvSpPr/>
      </dsp:nvSpPr>
      <dsp:spPr>
        <a:xfrm>
          <a:off x="1761140" y="2684175"/>
          <a:ext cx="998437" cy="39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6. Confiabilidade</a:t>
          </a:r>
          <a:endParaRPr lang="en-US" sz="1100" kern="1200" dirty="0"/>
        </a:p>
      </dsp:txBody>
      <dsp:txXfrm>
        <a:off x="1761140" y="2684175"/>
        <a:ext cx="998437" cy="399375"/>
      </dsp:txXfrm>
    </dsp:sp>
    <dsp:sp modelId="{9994DFD3-4F42-476D-B605-7B2037166B11}">
      <dsp:nvSpPr>
        <dsp:cNvPr id="0" name=""/>
        <dsp:cNvSpPr/>
      </dsp:nvSpPr>
      <dsp:spPr>
        <a:xfrm>
          <a:off x="3129000" y="1885425"/>
          <a:ext cx="609046" cy="609046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30F3A-95AC-4C0F-83F0-C6C198A363FD}">
      <dsp:nvSpPr>
        <dsp:cNvPr id="0" name=""/>
        <dsp:cNvSpPr/>
      </dsp:nvSpPr>
      <dsp:spPr>
        <a:xfrm>
          <a:off x="3258797" y="2015222"/>
          <a:ext cx="349453" cy="34945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78DC4-A073-4387-8D86-2F1FF5FFCC97}">
      <dsp:nvSpPr>
        <dsp:cNvPr id="0" name=""/>
        <dsp:cNvSpPr/>
      </dsp:nvSpPr>
      <dsp:spPr>
        <a:xfrm>
          <a:off x="2934304" y="2684175"/>
          <a:ext cx="998437" cy="39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7. Melhoria regulatória</a:t>
          </a:r>
          <a:endParaRPr lang="en-US" sz="1100" kern="1200"/>
        </a:p>
      </dsp:txBody>
      <dsp:txXfrm>
        <a:off x="2934304" y="2684175"/>
        <a:ext cx="998437" cy="39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15" tIns="94515" rIns="94515" bIns="945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0e221899_0_2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308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0e221899_0_2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78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0e221899_0_2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75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0e221899_0_2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3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60e221998_0_4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60e221998_0_4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530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0e221998_0_24566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53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0e221899_0_2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6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0e221899_0_2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5f10c3a28_0_25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221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83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07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808750" y="1165625"/>
            <a:ext cx="35265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450" y="3171625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0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09775" y="1399650"/>
            <a:ext cx="6924000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27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38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90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4954975" y="1287900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hasCustomPrompt="1"/>
          </p:nvPr>
        </p:nvSpPr>
        <p:spPr>
          <a:xfrm>
            <a:off x="4954975" y="732525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2"/>
          </p:nvPr>
        </p:nvSpPr>
        <p:spPr>
          <a:xfrm>
            <a:off x="4954975" y="267103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 hasCustomPrompt="1"/>
          </p:nvPr>
        </p:nvSpPr>
        <p:spPr>
          <a:xfrm>
            <a:off x="4954975" y="211566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4954975" y="405418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 hasCustomPrompt="1"/>
          </p:nvPr>
        </p:nvSpPr>
        <p:spPr>
          <a:xfrm>
            <a:off x="4954975" y="349881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16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5335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291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63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8159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488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7893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173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491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1EA74C9-8E76-7149-9EE6-12D4195AB24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6" y="4834094"/>
            <a:ext cx="1343568" cy="2905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13E26B-B13A-DE4E-A66B-5BB2C25F9DE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5" y="4967756"/>
            <a:ext cx="7671880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8" r:id="rId15"/>
    <p:sldLayoutId id="2147483729" r:id="rId1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mec/pt-br/acesso-a-informacao/servico-de-informacao-ao-cidadao-si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v.br/acessoainformacao/pt-br/lai-para-sic/guias-e-orientacoes/gta-6a-versao-2019.pdf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v.br/mec/pt-br/acesso-a-informacao/transparencia-e-prestacao-de-contas/supervisao-controle-e-correica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v.br/cgu/pt-br/assuntos/auditoria-e-fiscalizacao/e-au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gov.br/mec/pt-br/acesso-a-informacao/governanca-integridade-e-gestao-de-risc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v.br/mec/pt-br/acesso-a-informacao/institucional/plano-estrategic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v.br/mec/pt-br/acesso-a-informacao/transparencia-e-prestacao-de-contas/objetivo-metas-e-indicadores-de-desempenh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5691328" y="1428750"/>
            <a:ext cx="3174065" cy="103306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lvl="0" indent="0" defTabSz="914400">
              <a:spcAft>
                <a:spcPts val="0"/>
              </a:spcAft>
            </a:pPr>
            <a:r>
              <a:rPr lang="en-US" sz="3500" b="1" kern="1200" dirty="0"/>
              <a:t>Boas </a:t>
            </a:r>
            <a:r>
              <a:rPr lang="en-US" sz="3500" b="1" kern="1200" dirty="0" err="1"/>
              <a:t>Práticas</a:t>
            </a:r>
            <a:r>
              <a:rPr lang="en-US" sz="3500" b="1" kern="1200" dirty="0"/>
              <a:t> de </a:t>
            </a:r>
            <a:r>
              <a:rPr lang="en-US" sz="3500" b="1" dirty="0"/>
              <a:t>G</a:t>
            </a:r>
            <a:r>
              <a:rPr lang="en-US" sz="3500" b="1" kern="1200" dirty="0"/>
              <a:t>overnan</a:t>
            </a:r>
            <a:r>
              <a:rPr lang="en-US" sz="3500" b="1" dirty="0"/>
              <a:t>ça</a:t>
            </a:r>
            <a:endParaRPr lang="en-US" sz="3500" b="1" kern="1200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D5C544-1DEA-43F4-A75F-DB5C752AB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30" r="18730"/>
          <a:stretch/>
        </p:blipFill>
        <p:spPr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6B12434-7450-4F3A-9825-534147A7C7E5}"/>
              </a:ext>
            </a:extLst>
          </p:cNvPr>
          <p:cNvSpPr txBox="1"/>
          <p:nvPr/>
        </p:nvSpPr>
        <p:spPr>
          <a:xfrm>
            <a:off x="4498041" y="4052192"/>
            <a:ext cx="4367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Dez passos para a boa governança -TCU  Edição 2 – Brasília: TCU, Secretaria de Controle Externo da Administração do Estado, 2021. Disponível: https://portal.tcu.gov.br/biblioteca-digital/10-passos-para-a-boa-governanca.htm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subTitle" idx="4294967295"/>
          </p:nvPr>
        </p:nvSpPr>
        <p:spPr>
          <a:xfrm>
            <a:off x="508764" y="814397"/>
            <a:ext cx="4271963" cy="3813257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As organizações devem ter serviços de acesso à informação eficazes; garantir que as informações publicadas sejam confiáveis, claras, íntegras e tempestivas; e avaliar a satisfação das partes interessadas com a transparência organizacional.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promoção da transparência depende da atuação proativa da ouvidoria ou estrutura similar para analisar as demandas externas e utilizar os resultados da análise para subsidiar os gestores no aprimoramento dos serviços prestados e dos processos organizacionais. </a:t>
            </a:r>
            <a:r>
              <a:rPr lang="pt-BR" sz="1050" dirty="0">
                <a:hlinkClick r:id="rId3"/>
              </a:rPr>
              <a:t>Serviço de Informação ao Cidadão (SIC) — Português (Brasil) (www.gov.br)</a:t>
            </a: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Assegurar a transparência ativa e passiva às partes interessadas, admitindo-se o sigilo, como exceção, nos termos da lei.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Disponibilizar os dados de forma aderente aos princípios de dados abertos, para facilitar o manuseio e a análise das informações.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3344-5C46-D345-B420-AC8E8A350E62}"/>
              </a:ext>
            </a:extLst>
          </p:cNvPr>
          <p:cNvSpPr txBox="1"/>
          <p:nvPr/>
        </p:nvSpPr>
        <p:spPr>
          <a:xfrm>
            <a:off x="508764" y="200176"/>
            <a:ext cx="8126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7º Passo: Promover a Transparência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4E1BF5B-0814-554D-A44C-CAA86AD94D43}"/>
              </a:ext>
            </a:extLst>
          </p:cNvPr>
          <p:cNvCxnSpPr>
            <a:cxnSpLocks/>
          </p:cNvCxnSpPr>
          <p:nvPr/>
        </p:nvCxnSpPr>
        <p:spPr>
          <a:xfrm>
            <a:off x="564356" y="693424"/>
            <a:ext cx="798671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2EA6ECEE-B271-461E-93B1-468B498DC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894" y="1269918"/>
            <a:ext cx="3770342" cy="29022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72FD236-4363-4993-85B8-9324B3A0DDF9}"/>
              </a:ext>
            </a:extLst>
          </p:cNvPr>
          <p:cNvSpPr txBox="1"/>
          <p:nvPr/>
        </p:nvSpPr>
        <p:spPr>
          <a:xfrm>
            <a:off x="432961" y="4640278"/>
            <a:ext cx="45496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hlinkClick r:id="rId5"/>
              </a:rPr>
              <a:t>Acesse o Guia de Transparência Ativa: gta-6a-versao-2019.pdf (www.gov.br)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81440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subTitle" idx="4294967295"/>
          </p:nvPr>
        </p:nvSpPr>
        <p:spPr>
          <a:xfrm>
            <a:off x="548418" y="803083"/>
            <a:ext cx="4104264" cy="379276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liderança é responsável por garantir que a implementação do modelo de governança pública inclua mecanismos de </a:t>
            </a:r>
            <a:r>
              <a:rPr lang="pt-BR" sz="1200" i="1" dirty="0" err="1">
                <a:solidFill>
                  <a:schemeClr val="bg2">
                    <a:lumMod val="25000"/>
                  </a:schemeClr>
                </a:solidFill>
              </a:rPr>
              <a:t>accountability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(= prestação de contas e responsabilização).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É necessário prestar contas da atuação organizacional, de forma que as informações de interesse geral estejam disponíveis em locais de amplo acesso e possibilitem uma avaliação do valor que a organização entrega à população;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É importante designar as instâncias responsáveis por apurar e tratar desvios éticos e infrações disciplinares, além de padronizar os procedimentos para orientar a apuração e tratamento desses desvios éticos e de ilícitos administrativos.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É essencial capacitar as equipes que compõem as comissões processantes, bem como as de sindicância e de investigação.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3344-5C46-D345-B420-AC8E8A350E62}"/>
              </a:ext>
            </a:extLst>
          </p:cNvPr>
          <p:cNvSpPr txBox="1"/>
          <p:nvPr/>
        </p:nvSpPr>
        <p:spPr>
          <a:xfrm>
            <a:off x="508764" y="192001"/>
            <a:ext cx="8126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8º Passo: Garantir a prestação de contas e responsabilização</a:t>
            </a:r>
            <a:endParaRPr lang="pt-BR" sz="2500" b="1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4E1BF5B-0814-554D-A44C-CAA86AD94D43}"/>
              </a:ext>
            </a:extLst>
          </p:cNvPr>
          <p:cNvCxnSpPr>
            <a:cxnSpLocks/>
          </p:cNvCxnSpPr>
          <p:nvPr/>
        </p:nvCxnSpPr>
        <p:spPr>
          <a:xfrm>
            <a:off x="564356" y="693424"/>
            <a:ext cx="798671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44945BB-E471-4D5A-9211-233B22DEF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073" y="1049572"/>
            <a:ext cx="3809996" cy="298968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701F6D1-8EA2-4EB9-A38E-56FDF07F64F5}"/>
              </a:ext>
            </a:extLst>
          </p:cNvPr>
          <p:cNvSpPr txBox="1"/>
          <p:nvPr/>
        </p:nvSpPr>
        <p:spPr>
          <a:xfrm>
            <a:off x="441297" y="4613715"/>
            <a:ext cx="469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hlinkClick r:id="rId4"/>
              </a:rPr>
              <a:t>Supervisão, Controle e Correição — Português (Brasil) (www.gov.br)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95545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subTitle" idx="4294967295"/>
          </p:nvPr>
        </p:nvSpPr>
        <p:spPr>
          <a:xfrm>
            <a:off x="508764" y="866691"/>
            <a:ext cx="4134798" cy="384843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Lei 13.460, de 2017 dispôs sobre participação, proteção e defesa dos direitos do usuário dos serviços públicos da administração pública e estabeleceu um conjunto de ações para o alinhamento da prestação dos serviços às efetivas necessidades da sociedade.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É essencial divulgar e manter atualizada a Carta de Serviços ao Usuário contendo informações claras e precisas em relação a cada serviço prestado;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Importante identificar os requisitos a serem considerados para a prestação dos serviços, incluindo os demandados pelos usuários e os requeridos pelos normativos aplicáveis, assegurando-se de que sejam atendidos; e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Realizar pesquisas de satisfação dos usuários, comunicando amplamente os resultados dessas pesquisas e utilizando os seus resultados para promover melhorias na prestação dos serviços.</a:t>
            </a:r>
          </a:p>
          <a:p>
            <a:pPr>
              <a:spcBef>
                <a:spcPts val="0"/>
              </a:spcBef>
              <a:spcAft>
                <a:spcPts val="1600"/>
              </a:spcAft>
              <a:buSzPts val="1400"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3344-5C46-D345-B420-AC8E8A350E62}"/>
              </a:ext>
            </a:extLst>
          </p:cNvPr>
          <p:cNvSpPr txBox="1"/>
          <p:nvPr/>
        </p:nvSpPr>
        <p:spPr>
          <a:xfrm>
            <a:off x="508764" y="200176"/>
            <a:ext cx="8126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9º Passo: Avaliar a satisfação das partes interessadas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4E1BF5B-0814-554D-A44C-CAA86AD94D43}"/>
              </a:ext>
            </a:extLst>
          </p:cNvPr>
          <p:cNvCxnSpPr>
            <a:cxnSpLocks/>
          </p:cNvCxnSpPr>
          <p:nvPr/>
        </p:nvCxnSpPr>
        <p:spPr>
          <a:xfrm>
            <a:off x="564356" y="693424"/>
            <a:ext cx="798671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1DFE0C5-8906-46E1-83CE-6B94DAF7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865" y="1224501"/>
            <a:ext cx="3993357" cy="27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6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subTitle" idx="4294967295"/>
          </p:nvPr>
        </p:nvSpPr>
        <p:spPr>
          <a:xfrm>
            <a:off x="508764" y="860827"/>
            <a:ext cx="4063236" cy="35204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Auditoria interna deve ser informada acerca das estratégias, objetivos e prioridades organizacionais, riscos relacionados, expectativas das partes interessadas, processos e atividades relevantes para que essas informações possam ser consideradas na elaboração dos planos de auditoria interna;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b="1" dirty="0"/>
              <a:t>No caso do MEC, o papel da auditoria interna é exercido pela CGU</a:t>
            </a:r>
            <a:r>
              <a:rPr lang="pt-BR" sz="1200" dirty="0"/>
              <a:t>!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Assim, as recomendações da CGU devem ser acompanhadas, com vistas a adoção das providências necessárias que visam a melhoria da </a:t>
            </a:r>
            <a:r>
              <a:rPr lang="pt-BR" sz="1200" dirty="0"/>
              <a:t>governança, da gestão de riscos e dos controles internos no MEC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Assessoria Especial de Controle Interno do MEC, por meio da Coordenação de Demandas e Controles, poderá auxiliá-los no cumprimento das recomendações.</a:t>
            </a:r>
          </a:p>
          <a:p>
            <a:pPr>
              <a:spcBef>
                <a:spcPts val="0"/>
              </a:spcBef>
              <a:spcAft>
                <a:spcPts val="1600"/>
              </a:spcAft>
              <a:buSzPts val="1400"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3344-5C46-D345-B420-AC8E8A350E62}"/>
              </a:ext>
            </a:extLst>
          </p:cNvPr>
          <p:cNvSpPr txBox="1"/>
          <p:nvPr/>
        </p:nvSpPr>
        <p:spPr>
          <a:xfrm>
            <a:off x="508764" y="200176"/>
            <a:ext cx="8126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10º passo: Assegurar a efetividade da auditoria interna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4E1BF5B-0814-554D-A44C-CAA86AD94D43}"/>
              </a:ext>
            </a:extLst>
          </p:cNvPr>
          <p:cNvCxnSpPr>
            <a:cxnSpLocks/>
          </p:cNvCxnSpPr>
          <p:nvPr/>
        </p:nvCxnSpPr>
        <p:spPr>
          <a:xfrm>
            <a:off x="564356" y="693424"/>
            <a:ext cx="798671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0C7983AD-D868-4526-A3E8-CB2E0AC29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307" y="1089576"/>
            <a:ext cx="3792762" cy="28304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D8559BC-E1C8-4879-B5FA-FB8D5F966806}"/>
              </a:ext>
            </a:extLst>
          </p:cNvPr>
          <p:cNvSpPr txBox="1"/>
          <p:nvPr/>
        </p:nvSpPr>
        <p:spPr>
          <a:xfrm>
            <a:off x="443910" y="4417824"/>
            <a:ext cx="3598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hlinkClick r:id="rId4"/>
              </a:rPr>
              <a:t>Saiba mais: e-</a:t>
            </a:r>
            <a:r>
              <a:rPr lang="pt-BR" sz="1100" dirty="0" err="1">
                <a:hlinkClick r:id="rId4"/>
              </a:rPr>
              <a:t>Aud</a:t>
            </a:r>
            <a:r>
              <a:rPr lang="pt-BR" sz="1100" dirty="0">
                <a:hlinkClick r:id="rId4"/>
              </a:rPr>
              <a:t> — Português (Brasil) (www.gov.br)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84852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subTitle" idx="1"/>
          </p:nvPr>
        </p:nvSpPr>
        <p:spPr>
          <a:xfrm>
            <a:off x="818147" y="1261351"/>
            <a:ext cx="7555832" cy="329636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1"/>
                </a:solidFill>
              </a:rPr>
              <a:t>Compreende essencialmente os </a:t>
            </a:r>
            <a:r>
              <a:rPr lang="pt-BR" sz="1400" b="1" dirty="0">
                <a:solidFill>
                  <a:schemeClr val="tx1"/>
                </a:solidFill>
              </a:rPr>
              <a:t>mecanismos de liderança, estratégia e controle </a:t>
            </a:r>
            <a:r>
              <a:rPr lang="pt-BR" sz="1400" dirty="0">
                <a:solidFill>
                  <a:schemeClr val="tx1"/>
                </a:solidFill>
              </a:rPr>
              <a:t>postos em prática para avaliar, direcionar e monitorar a atuação da gestão, com vistas à condução de políticas públicas e à prestação de serviços de interesse da sociedade.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1"/>
                </a:solidFill>
              </a:rPr>
              <a:t>Governança não é o mesmo que gestão. Enquanto a governança é a função direcionadora, a gestão é a função realizadora.</a:t>
            </a:r>
            <a:r>
              <a:rPr lang="pt-BR" sz="1400" dirty="0"/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tx1"/>
                </a:solidFill>
              </a:rPr>
              <a:t>A governança envolve as atividades de avaliar o ambiente, os cenários, as alternativas, os resultados atuais e os almejados, a fim de direcionar a preparação e a coordenação de políticas e de planos, alinhando as funções organizacionais às necessidades das partes interessadas, além de monitorar os resultados, o desempenho e o cumprimento de políticas e planos, confrontando-os com as metas estabelecidas.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850DE7-246B-5F40-B4BB-C7E6B8706A7F}"/>
              </a:ext>
            </a:extLst>
          </p:cNvPr>
          <p:cNvSpPr txBox="1"/>
          <p:nvPr/>
        </p:nvSpPr>
        <p:spPr>
          <a:xfrm>
            <a:off x="747117" y="224139"/>
            <a:ext cx="812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Entendendo o que é Governança Pública</a:t>
            </a:r>
          </a:p>
        </p:txBody>
      </p:sp>
      <p:cxnSp>
        <p:nvCxnSpPr>
          <p:cNvPr id="5" name="Conector reto 6">
            <a:extLst>
              <a:ext uri="{FF2B5EF4-FFF2-40B4-BE49-F238E27FC236}">
                <a16:creationId xmlns:a16="http://schemas.microsoft.com/office/drawing/2014/main" id="{8C5004E9-062C-42AF-8769-FFF3AE044993}"/>
              </a:ext>
            </a:extLst>
          </p:cNvPr>
          <p:cNvCxnSpPr>
            <a:cxnSpLocks/>
          </p:cNvCxnSpPr>
          <p:nvPr/>
        </p:nvCxnSpPr>
        <p:spPr>
          <a:xfrm flipV="1">
            <a:off x="818147" y="808914"/>
            <a:ext cx="7555832" cy="30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850DE7-246B-5F40-B4BB-C7E6B8706A7F}"/>
              </a:ext>
            </a:extLst>
          </p:cNvPr>
          <p:cNvSpPr txBox="1"/>
          <p:nvPr/>
        </p:nvSpPr>
        <p:spPr>
          <a:xfrm>
            <a:off x="747117" y="224139"/>
            <a:ext cx="812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Princípios e Diretrizes</a:t>
            </a:r>
          </a:p>
        </p:txBody>
      </p:sp>
      <p:cxnSp>
        <p:nvCxnSpPr>
          <p:cNvPr id="5" name="Conector reto 6">
            <a:extLst>
              <a:ext uri="{FF2B5EF4-FFF2-40B4-BE49-F238E27FC236}">
                <a16:creationId xmlns:a16="http://schemas.microsoft.com/office/drawing/2014/main" id="{8C5004E9-062C-42AF-8769-FFF3AE044993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805544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E9C27E36-6EFB-4E6D-9794-997526CF7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401" y="1080196"/>
            <a:ext cx="3786188" cy="3461024"/>
          </a:xfrm>
          <a:prstGeom prst="rect">
            <a:avLst/>
          </a:prstGeom>
        </p:spPr>
      </p:pic>
      <p:graphicFrame>
        <p:nvGraphicFramePr>
          <p:cNvPr id="6" name="Google Shape;205;p33">
            <a:extLst>
              <a:ext uri="{FF2B5EF4-FFF2-40B4-BE49-F238E27FC236}">
                <a16:creationId xmlns:a16="http://schemas.microsoft.com/office/drawing/2014/main" id="{18896BFF-EDAB-4CB4-810E-B9D6E3B5E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29850"/>
              </p:ext>
            </p:extLst>
          </p:nvPr>
        </p:nvGraphicFramePr>
        <p:xfrm>
          <a:off x="423582" y="1158334"/>
          <a:ext cx="4520719" cy="352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5E2AEBAF-C8BE-4566-87C4-1324B4B349F7}"/>
              </a:ext>
            </a:extLst>
          </p:cNvPr>
          <p:cNvSpPr txBox="1"/>
          <p:nvPr/>
        </p:nvSpPr>
        <p:spPr>
          <a:xfrm>
            <a:off x="0" y="4767984"/>
            <a:ext cx="5768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Maiores informações</a:t>
            </a:r>
            <a:r>
              <a:rPr lang="pt-BR" sz="900" dirty="0"/>
              <a:t>: https://portal.tcu.gov.br/governanca/governancapublica/governanca-no-setor-publico/</a:t>
            </a:r>
          </a:p>
        </p:txBody>
      </p:sp>
    </p:spTree>
    <p:extLst>
      <p:ext uri="{BB962C8B-B14F-4D97-AF65-F5344CB8AC3E}">
        <p14:creationId xmlns:p14="http://schemas.microsoft.com/office/powerpoint/2010/main" val="80502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293244" y="954993"/>
            <a:ext cx="5226774" cy="35433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cs typeface="Angsana New" panose="02020603050405020304" pitchFamily="18" charset="-34"/>
              </a:rPr>
              <a:t>O modelo de governança é a representação clara e pública de como funciona ou deveria funcionar a governança na organização. Sabe-se que o alcance de uma boa governança depende fundamentalmente da definição e da implantação de um modelo de governança adequado ao tamanho, complexidade, negócio e perfil de risco da organização.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cs typeface="Angsana New" panose="02020603050405020304" pitchFamily="18" charset="-34"/>
              </a:rPr>
              <a:t>No MEC temos a</a:t>
            </a:r>
            <a:r>
              <a:rPr lang="pt-BR" b="0" i="0" dirty="0">
                <a:solidFill>
                  <a:srgbClr val="555555"/>
                </a:solidFill>
                <a:effectLst/>
                <a:cs typeface="Angsana New" panose="02020603050405020304" pitchFamily="18" charset="-34"/>
              </a:rPr>
              <a:t>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cs typeface="Angsana New" panose="02020603050405020304" pitchFamily="18" charset="-34"/>
              </a:rPr>
              <a:t>Política de Governança do Ministério da Educação que foi instituída pela Portaria Nº 503, de 28 de maio de 2020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cs typeface="Angsana New" panose="02020603050405020304" pitchFamily="18" charset="-34"/>
              </a:rPr>
              <a:t>, e destaca os princípios da governança pública como a capacidade de resposta; integridade; confiabilidade; melhoria regulatória; prestação de contas e a transparência. Além disso, o </a:t>
            </a:r>
            <a:r>
              <a:rPr lang="pt-BR" dirty="0">
                <a:cs typeface="Angsana New" panose="02020603050405020304" pitchFamily="18" charset="-34"/>
              </a:rPr>
              <a:t>MEC instituiu o Comitê de Governança, Integridade, Gestão de Riscos e Controles - CGIRC, em conformidade com os ditames do Decreto nº 9.203, de 22 de novembro de 2017.</a:t>
            </a:r>
            <a:endParaRPr lang="pt-BR" dirty="0">
              <a:solidFill>
                <a:schemeClr val="bg2">
                  <a:lumMod val="25000"/>
                </a:schemeClr>
              </a:solidFill>
              <a:cs typeface="Angsana New" panose="02020603050405020304" pitchFamily="18" charset="-3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340965" y="184223"/>
            <a:ext cx="81382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1º passo: Estabelecer o modelo de governança adequado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290512" y="707886"/>
            <a:ext cx="823912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5A60CA6F-FBBE-4D5F-B70B-E8D268EA8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083" y="1264257"/>
            <a:ext cx="3104869" cy="27829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F303B6-00AC-4CF5-BA9D-E8E8141E5822}"/>
              </a:ext>
            </a:extLst>
          </p:cNvPr>
          <p:cNvSpPr txBox="1"/>
          <p:nvPr/>
        </p:nvSpPr>
        <p:spPr>
          <a:xfrm>
            <a:off x="181535" y="4589945"/>
            <a:ext cx="767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linkClick r:id="rId4"/>
              </a:rPr>
              <a:t>Governança, Integridade e Gestão de riscos — Português (Brasil) (www.gov.br)</a:t>
            </a:r>
            <a:endParaRPr lang="pt-B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286995-E7DD-264E-BE3E-4C7E05BA67BC}"/>
              </a:ext>
            </a:extLst>
          </p:cNvPr>
          <p:cNvSpPr txBox="1"/>
          <p:nvPr/>
        </p:nvSpPr>
        <p:spPr>
          <a:xfrm>
            <a:off x="282377" y="198230"/>
            <a:ext cx="86856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2º Passo: Liderar com integridade e combater os desvios</a:t>
            </a:r>
          </a:p>
        </p:txBody>
      </p:sp>
      <p:cxnSp>
        <p:nvCxnSpPr>
          <p:cNvPr id="12" name="Conector reto 6">
            <a:extLst>
              <a:ext uri="{FF2B5EF4-FFF2-40B4-BE49-F238E27FC236}">
                <a16:creationId xmlns:a16="http://schemas.microsoft.com/office/drawing/2014/main" id="{D302B6E0-88D1-9545-B557-D38AE1765B12}"/>
              </a:ext>
            </a:extLst>
          </p:cNvPr>
          <p:cNvCxnSpPr>
            <a:cxnSpLocks/>
          </p:cNvCxnSpPr>
          <p:nvPr/>
        </p:nvCxnSpPr>
        <p:spPr>
          <a:xfrm>
            <a:off x="607219" y="742038"/>
            <a:ext cx="8035958" cy="1838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213;p34">
            <a:extLst>
              <a:ext uri="{FF2B5EF4-FFF2-40B4-BE49-F238E27FC236}">
                <a16:creationId xmlns:a16="http://schemas.microsoft.com/office/drawing/2014/main" id="{A1D23D8A-0568-4201-8B0F-C59C1D45B8C6}"/>
              </a:ext>
            </a:extLst>
          </p:cNvPr>
          <p:cNvSpPr txBox="1">
            <a:spLocks/>
          </p:cNvSpPr>
          <p:nvPr/>
        </p:nvSpPr>
        <p:spPr>
          <a:xfrm>
            <a:off x="453223" y="919631"/>
            <a:ext cx="4174436" cy="371531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048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48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48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048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048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048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048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048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60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Integridade diz respeito às ações organizacionais e ao comportamento do agente público alinhados aos valores, princípios e normas éticas comuns para sustentar e priorizar o interesse público sobre o interesse privado.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No MEC temos o </a:t>
            </a:r>
            <a:r>
              <a:rPr lang="pt-BR" sz="1300" b="1" dirty="0">
                <a:solidFill>
                  <a:schemeClr val="bg2">
                    <a:lumMod val="25000"/>
                  </a:schemeClr>
                </a:solidFill>
              </a:rPr>
              <a:t>Plano de Integridade </a:t>
            </a: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que visa promover um ambiente ético e de governança pública com foco na transparência, eficiência, controle e responsabilidade na gestão.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Além disso, foram aprovadas as </a:t>
            </a:r>
            <a:r>
              <a:rPr lang="pt-BR" sz="1300" b="1" dirty="0">
                <a:solidFill>
                  <a:schemeClr val="bg2">
                    <a:lumMod val="25000"/>
                  </a:schemeClr>
                </a:solidFill>
              </a:rPr>
              <a:t>Portarias MEC </a:t>
            </a:r>
            <a:r>
              <a:rPr lang="pt-BR" sz="1300" b="1" dirty="0" err="1">
                <a:solidFill>
                  <a:schemeClr val="bg2">
                    <a:lumMod val="25000"/>
                  </a:schemeClr>
                </a:solidFill>
              </a:rPr>
              <a:t>nºs</a:t>
            </a:r>
            <a:r>
              <a:rPr lang="pt-BR" sz="1300" b="1" dirty="0">
                <a:solidFill>
                  <a:schemeClr val="bg2">
                    <a:lumMod val="25000"/>
                  </a:schemeClr>
                </a:solidFill>
              </a:rPr>
              <a:t> 981, de 18/11/2020,</a:t>
            </a: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 que estabelece procedimentos e fluxos internos visando à prevenção e ao tratamento de atos de nepotismo no âmbito do Ministério da Educação e a </a:t>
            </a:r>
            <a:r>
              <a:rPr lang="pt-BR" sz="1300" b="1" dirty="0">
                <a:solidFill>
                  <a:schemeClr val="bg2">
                    <a:lumMod val="25000"/>
                  </a:schemeClr>
                </a:solidFill>
              </a:rPr>
              <a:t>nº 178, de 31/03/2021 </a:t>
            </a: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que estabelece os procedimentos sobre a consulta acerca da existência de conflito de interesses.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0FF79C1-60B4-405C-9C47-9CEF57DCF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9" b="28875"/>
          <a:stretch/>
        </p:blipFill>
        <p:spPr>
          <a:xfrm>
            <a:off x="4810364" y="1180575"/>
            <a:ext cx="3640540" cy="30619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D4FD333-63A0-4F11-AE97-F487342DF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55" y="4662697"/>
            <a:ext cx="7693819" cy="377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240505" y="825359"/>
            <a:ext cx="4116831" cy="401096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No âmbito da governança, é fundamental mobilizar conhecimentos, habilidades e atitudes da liderança em prol da otimização dos resultados organizacionais. 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É importante que todos os dirigentes (e os que os assessoram) sejam nomeados mediante processos transparentes e baseados em mérito; sejam responsabilizados pelo desempenho; e lhes sejam dadas oportunidades de desenvolver suas capacidades de liderança.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É preciso definir diretrizes para o preenchimento das lacunas de desenvolvimento da liderança, de modo a equilibrar, quando aplicável, o desenvolvimento das habilidades dos membros atuais e a substituição deles por novos membros;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Estabelecer procedimentos para transmissão de informação e conhecimento no momento da sucessão da liderança; e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Definir diretrizes para a avaliação de desempenho desses membros, bem como indicadores e metas de desempenho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909340" y="130094"/>
            <a:ext cx="7582496" cy="43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3º Passo: Promover a capacidade de liderança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 flipV="1">
            <a:off x="240505" y="644505"/>
            <a:ext cx="8448326" cy="3968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F04EB305-BC38-41AA-BF04-F7F6B0504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88" y="1152867"/>
            <a:ext cx="3791248" cy="32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subTitle" idx="4294967295"/>
          </p:nvPr>
        </p:nvSpPr>
        <p:spPr>
          <a:xfrm>
            <a:off x="508764" y="834639"/>
            <a:ext cx="3920361" cy="383738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gestão de riscos serve para identificar, entender os riscos e manter as instâncias responsáveis informadas, para que as respostas aos riscos sejam apropriadas. 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No MEC temos a </a:t>
            </a: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Política de Gestão de Riscos, Controles Internos e Integridade,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conforme Portaria Nº 563, de 30 de junho de 2020, nela são definidos os princípios, objetivos e diretrizes.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Além disso, o MEC está em fase de implementação da gestão de riscos, sendo realizadas oficinas com as Unidades para preenchimento da matriz de riscos dos processos prioritários. Sabe-se que o processo de gestão de riscos deve ser incorporado aos demais processos organizacionais, a começar do planejamento estratégico, de forma a subsidiar a tomada de decisão e garantir o alcance dos objetivos.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3344-5C46-D345-B420-AC8E8A350E62}"/>
              </a:ext>
            </a:extLst>
          </p:cNvPr>
          <p:cNvSpPr txBox="1"/>
          <p:nvPr/>
        </p:nvSpPr>
        <p:spPr>
          <a:xfrm>
            <a:off x="417455" y="182878"/>
            <a:ext cx="8126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4º Passo: Gerenciar Riscos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4E1BF5B-0814-554D-A44C-CAA86AD94D43}"/>
              </a:ext>
            </a:extLst>
          </p:cNvPr>
          <p:cNvCxnSpPr>
            <a:cxnSpLocks/>
          </p:cNvCxnSpPr>
          <p:nvPr/>
        </p:nvCxnSpPr>
        <p:spPr>
          <a:xfrm>
            <a:off x="564356" y="693424"/>
            <a:ext cx="790098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9EDDA58B-D6A2-49DB-9527-70D38C721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475" y="831656"/>
            <a:ext cx="3743869" cy="361841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8FCF984-01DE-4137-9BBE-C27E54B29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55" y="4662697"/>
            <a:ext cx="769381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subTitle" idx="4294967295"/>
          </p:nvPr>
        </p:nvSpPr>
        <p:spPr>
          <a:xfrm>
            <a:off x="457200" y="835830"/>
            <a:ext cx="4391094" cy="367185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estratégia deve ser desenvolvida (com orçamentos viáveis), comunicada e desdobrada para as demais unidades organizacionais, de forma que os objetivos estratégicos sejam traduzidos em objetivos, indicadores e metas para as áreas responsáveis, monitorando-se e avaliando-se sua execução.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O MEC possui o </a:t>
            </a: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Planejamento Estratégico Institucional (PEI), para o período de  2020/2023,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que</a:t>
            </a: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consiste no desdobramento da dimensão da estratégia, diretrizes e políticas em objetivos estratégicos, projetos e indicadores.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Cabe mencionar que a gestão estratégica é um tema prioritário para o governo brasileiro e essencial à melhoria da governança pública, conforme Decreto nº 9.203, de 2017.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3344-5C46-D345-B420-AC8E8A350E62}"/>
              </a:ext>
            </a:extLst>
          </p:cNvPr>
          <p:cNvSpPr txBox="1"/>
          <p:nvPr/>
        </p:nvSpPr>
        <p:spPr>
          <a:xfrm>
            <a:off x="380176" y="166812"/>
            <a:ext cx="8126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5º Passo: Estabeleça e promova a gestão estratégica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4E1BF5B-0814-554D-A44C-CAA86AD94D43}"/>
              </a:ext>
            </a:extLst>
          </p:cNvPr>
          <p:cNvCxnSpPr>
            <a:cxnSpLocks/>
          </p:cNvCxnSpPr>
          <p:nvPr/>
        </p:nvCxnSpPr>
        <p:spPr>
          <a:xfrm>
            <a:off x="564356" y="693424"/>
            <a:ext cx="775811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1EBFD97-7F03-42B7-ADF5-2B36E20D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582" y="1035931"/>
            <a:ext cx="3400887" cy="297152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3742BE2-0B70-46C2-AA00-AAC120196A65}"/>
              </a:ext>
            </a:extLst>
          </p:cNvPr>
          <p:cNvSpPr txBox="1"/>
          <p:nvPr/>
        </p:nvSpPr>
        <p:spPr>
          <a:xfrm>
            <a:off x="380176" y="4619316"/>
            <a:ext cx="510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hlinkClick r:id="rId4"/>
              </a:rPr>
              <a:t>Plano Estratégico — Português (Brasil) (www.gov.br)</a:t>
            </a:r>
            <a:endParaRPr lang="pt-BR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body" idx="4294967295"/>
          </p:nvPr>
        </p:nvSpPr>
        <p:spPr>
          <a:xfrm>
            <a:off x="565068" y="907471"/>
            <a:ext cx="4218197" cy="362902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Para que o controle da gestão obtenha informações precisas, confiáveis e tempestivas para a liderança, faz-se necessário definir rotinas de monitoramento do progresso no alcance das metas, e atribuir as responsabilidades pela execução dessas rotinas, incluindo a aferição dos indicadores, a periodicidade e formato dos relatórios da gestão.</a:t>
            </a:r>
          </a:p>
          <a:p>
            <a:pPr mar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É necessário estabelecer rotinas para levantar informações necessárias ao monitoramento da execução dos planos vigentes quanto ao alcance das metas estabelecidas;</a:t>
            </a:r>
          </a:p>
          <a:p>
            <a:pPr mar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É importante definir o formato e periodicidade dos relatórios de gestão gerados para a liderança; e</a:t>
            </a:r>
          </a:p>
          <a:p>
            <a:pPr mar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Dar transparência às partes interessadas dos resultados obtidos por meio de relatórios publicados na internet.</a:t>
            </a: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AA89B0-ADA6-4B7D-B58E-092C6598F274}"/>
              </a:ext>
            </a:extLst>
          </p:cNvPr>
          <p:cNvSpPr txBox="1"/>
          <p:nvPr/>
        </p:nvSpPr>
        <p:spPr>
          <a:xfrm>
            <a:off x="7133665" y="3657600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Dúvidas:</a:t>
            </a:r>
          </a:p>
          <a:p>
            <a:r>
              <a:rPr lang="pt-BR" dirty="0">
                <a:solidFill>
                  <a:schemeClr val="bg1"/>
                </a:solidFill>
              </a:rPr>
              <a:t>aeci@mec.gov.br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8B73BC-9006-3B4C-B861-DB3D19F7508F}"/>
              </a:ext>
            </a:extLst>
          </p:cNvPr>
          <p:cNvSpPr txBox="1"/>
          <p:nvPr/>
        </p:nvSpPr>
        <p:spPr>
          <a:xfrm>
            <a:off x="720029" y="197103"/>
            <a:ext cx="8126472" cy="52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6º Passo: Monitorar os Resultados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B85F791-8872-44BD-8076-51AAAF8B0F9E}"/>
              </a:ext>
            </a:extLst>
          </p:cNvPr>
          <p:cNvCxnSpPr>
            <a:cxnSpLocks/>
          </p:cNvCxnSpPr>
          <p:nvPr/>
        </p:nvCxnSpPr>
        <p:spPr>
          <a:xfrm>
            <a:off x="692943" y="700446"/>
            <a:ext cx="818064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AE07F36C-9053-496F-A3B0-F65D3F649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15" y="962681"/>
            <a:ext cx="4022242" cy="34803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6F81018-8985-4772-B99F-C8A4B3009DBE}"/>
              </a:ext>
            </a:extLst>
          </p:cNvPr>
          <p:cNvSpPr txBox="1"/>
          <p:nvPr/>
        </p:nvSpPr>
        <p:spPr>
          <a:xfrm>
            <a:off x="488788" y="4591300"/>
            <a:ext cx="5019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hlinkClick r:id="rId4"/>
              </a:rPr>
              <a:t>Objetivo, Metas e Indicadores de Desempenho — Português (Brasil) (www.gov.br)</a:t>
            </a:r>
            <a:endParaRPr lang="pt-BR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1733</TotalTime>
  <Words>1675</Words>
  <Application>Microsoft Macintosh PowerPoint</Application>
  <PresentationFormat>Apresentação na tela (16:9)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Calibri</vt:lpstr>
      <vt:lpstr>Arial</vt:lpstr>
      <vt:lpstr>Calibri Light</vt:lpstr>
      <vt:lpstr>Tema do Office</vt:lpstr>
      <vt:lpstr>Boas Práticas de Governança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LESSON</dc:title>
  <dc:creator>Avell G1540</dc:creator>
  <cp:lastModifiedBy>Lucianna Almeida</cp:lastModifiedBy>
  <cp:revision>132</cp:revision>
  <cp:lastPrinted>2020-11-13T16:47:50Z</cp:lastPrinted>
  <dcterms:modified xsi:type="dcterms:W3CDTF">2021-06-17T15:02:34Z</dcterms:modified>
</cp:coreProperties>
</file>