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2" r:id="rId1"/>
  </p:sldMasterIdLst>
  <p:notesMasterIdLst>
    <p:notesMasterId r:id="rId9"/>
  </p:notesMasterIdLst>
  <p:sldIdLst>
    <p:sldId id="256" r:id="rId2"/>
    <p:sldId id="259" r:id="rId3"/>
    <p:sldId id="257" r:id="rId4"/>
    <p:sldId id="261" r:id="rId5"/>
    <p:sldId id="262" r:id="rId6"/>
    <p:sldId id="260" r:id="rId7"/>
    <p:sldId id="281" r:id="rId8"/>
  </p:sldIdLst>
  <p:sldSz cx="9144000" cy="5143500" type="screen16x9"/>
  <p:notesSz cx="6881813" cy="9661525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pos="492">
          <p15:clr>
            <a:srgbClr val="9AA0A6"/>
          </p15:clr>
        </p15:guide>
        <p15:guide id="3" pos="4268">
          <p15:clr>
            <a:srgbClr val="9AA0A6"/>
          </p15:clr>
        </p15:guide>
        <p15:guide id="4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561A28-9392-4E8D-808E-925995967DEE}">
  <a:tblStyle styleId="{14561A28-9392-4E8D-808E-925995967D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4694"/>
  </p:normalViewPr>
  <p:slideViewPr>
    <p:cSldViewPr snapToGrid="0">
      <p:cViewPr varScale="1">
        <p:scale>
          <a:sx n="142" d="100"/>
          <a:sy n="142" d="100"/>
        </p:scale>
        <p:origin x="804" y="138"/>
      </p:cViewPr>
      <p:guideLst>
        <p:guide pos="2880"/>
        <p:guide pos="492"/>
        <p:guide pos="4268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15" tIns="94515" rIns="94515" bIns="9451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p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60e22199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760e221998_0_40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60e221998_0_24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60e221998_0_24566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5f10c3a2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75f10c3a28_0_25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5f10c3a2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75f10c3a28_0_30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5f10c3a2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5f10c3a28_0_18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5f10c3a2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5f10c3a28_0_18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3147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912218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738345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790747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3032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2808750" y="1165625"/>
            <a:ext cx="3526500" cy="104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694450" y="3171625"/>
            <a:ext cx="3755100" cy="8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5063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709775" y="1399650"/>
            <a:ext cx="6924000" cy="30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701600" y="612675"/>
            <a:ext cx="72327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4274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5241175" y="655611"/>
            <a:ext cx="28110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5241175" y="2539375"/>
            <a:ext cx="3226200" cy="19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8389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701600" y="612666"/>
            <a:ext cx="2811000" cy="13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701600" y="2344725"/>
            <a:ext cx="2811000" cy="21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1118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5673000" y="4015536"/>
            <a:ext cx="28110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2134350" y="1470225"/>
            <a:ext cx="4887900" cy="19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  <a:defRPr sz="2400">
                <a:solidFill>
                  <a:schemeClr val="lt2"/>
                </a:solidFill>
              </a:defRPr>
            </a:lvl1pPr>
            <a:lvl2pPr marL="914400" lvl="1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○"/>
              <a:defRPr sz="2400">
                <a:solidFill>
                  <a:schemeClr val="lt2"/>
                </a:solidFill>
              </a:defRPr>
            </a:lvl2pPr>
            <a:lvl3pPr marL="1371600" lvl="2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■"/>
              <a:defRPr sz="2400">
                <a:solidFill>
                  <a:schemeClr val="lt2"/>
                </a:solidFill>
              </a:defRPr>
            </a:lvl3pPr>
            <a:lvl4pPr marL="1828800" lvl="3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  <a:defRPr sz="2400">
                <a:solidFill>
                  <a:schemeClr val="lt2"/>
                </a:solidFill>
              </a:defRPr>
            </a:lvl4pPr>
            <a:lvl5pPr marL="2286000" lvl="4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○"/>
              <a:defRPr sz="2400">
                <a:solidFill>
                  <a:schemeClr val="lt2"/>
                </a:solidFill>
              </a:defRPr>
            </a:lvl5pPr>
            <a:lvl6pPr marL="2743200" lvl="5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■"/>
              <a:defRPr sz="2400">
                <a:solidFill>
                  <a:schemeClr val="lt2"/>
                </a:solidFill>
              </a:defRPr>
            </a:lvl6pPr>
            <a:lvl7pPr marL="3200400" lvl="6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  <a:defRPr sz="2400">
                <a:solidFill>
                  <a:schemeClr val="lt2"/>
                </a:solidFill>
              </a:defRPr>
            </a:lvl7pPr>
            <a:lvl8pPr marL="3657600" lvl="7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○"/>
              <a:defRPr sz="2400">
                <a:solidFill>
                  <a:schemeClr val="lt2"/>
                </a:solidFill>
              </a:defRPr>
            </a:lvl8pPr>
            <a:lvl9pPr marL="4114800" lvl="8" indent="-381000" algn="ctr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400"/>
              <a:buChar char="■"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3902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bg>
      <p:bgPr>
        <a:solidFill>
          <a:schemeClr val="dk2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subTitle" idx="1"/>
          </p:nvPr>
        </p:nvSpPr>
        <p:spPr>
          <a:xfrm>
            <a:off x="4954975" y="1287900"/>
            <a:ext cx="3150600" cy="3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title" hasCustomPrompt="1"/>
          </p:nvPr>
        </p:nvSpPr>
        <p:spPr>
          <a:xfrm>
            <a:off x="4954975" y="732525"/>
            <a:ext cx="3150600" cy="6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2"/>
          </p:nvPr>
        </p:nvSpPr>
        <p:spPr>
          <a:xfrm>
            <a:off x="4954975" y="2671038"/>
            <a:ext cx="3150600" cy="3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title" idx="3" hasCustomPrompt="1"/>
          </p:nvPr>
        </p:nvSpPr>
        <p:spPr>
          <a:xfrm>
            <a:off x="4954975" y="2115663"/>
            <a:ext cx="3150600" cy="6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4"/>
          </p:nvPr>
        </p:nvSpPr>
        <p:spPr>
          <a:xfrm>
            <a:off x="4954975" y="4054188"/>
            <a:ext cx="3150600" cy="3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title" idx="5" hasCustomPrompt="1"/>
          </p:nvPr>
        </p:nvSpPr>
        <p:spPr>
          <a:xfrm>
            <a:off x="4954975" y="3498813"/>
            <a:ext cx="3150600" cy="6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2162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653358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22912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96343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88159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04889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78939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411731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34919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ogotipo, nome da empresa&#10;&#10;Descrição gerada automaticamente">
            <a:extLst>
              <a:ext uri="{FF2B5EF4-FFF2-40B4-BE49-F238E27FC236}">
                <a16:creationId xmlns:a16="http://schemas.microsoft.com/office/drawing/2014/main" id="{E1EA74C9-8E76-7149-9EE6-12D4195AB24C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06" y="4834094"/>
            <a:ext cx="1343568" cy="29050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513E26B-B13A-DE4E-A66B-5BB2C25F9DE0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95" y="4967756"/>
            <a:ext cx="7671880" cy="18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8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in.gov.br/en/web/dou/-/portaria-n-563-de-30-de-junho-de-2020-264422982" TargetMode="External"/><Relationship Id="rId4" Type="http://schemas.openxmlformats.org/officeDocument/2006/relationships/hyperlink" Target="http://www.in.gov.br/en/web/dou/-/portaria-n-503-de-28-de-maio-de-2020-25914358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aeci@mec.gov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4" name="Rectangle 25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1047533-46E6-406B-8AFF-62AE3C0A2B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78" t="6481" r="11478" b="2"/>
          <a:stretch/>
        </p:blipFill>
        <p:spPr>
          <a:xfrm>
            <a:off x="2642616" y="10"/>
            <a:ext cx="6501384" cy="5143490"/>
          </a:xfrm>
          <a:prstGeom prst="rect">
            <a:avLst/>
          </a:prstGeom>
        </p:spPr>
      </p:pic>
      <p:sp>
        <p:nvSpPr>
          <p:cNvPr id="256" name="Rectangle 25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7450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Google Shape;173;p30"/>
          <p:cNvSpPr txBox="1">
            <a:spLocks noGrp="1"/>
          </p:cNvSpPr>
          <p:nvPr>
            <p:ph type="ctrTitle"/>
          </p:nvPr>
        </p:nvSpPr>
        <p:spPr>
          <a:xfrm>
            <a:off x="358485" y="841772"/>
            <a:ext cx="2983230" cy="240310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l" defTabSz="914400">
              <a:spcAft>
                <a:spcPts val="0"/>
              </a:spcAft>
            </a:pPr>
            <a:r>
              <a:rPr lang="en-US" sz="3600" b="1" dirty="0" err="1"/>
              <a:t>Programa</a:t>
            </a:r>
            <a:r>
              <a:rPr lang="en-US" sz="3600" b="1" dirty="0"/>
              <a:t> de </a:t>
            </a:r>
            <a:r>
              <a:rPr lang="en-US" sz="3600" b="1" dirty="0" err="1"/>
              <a:t>Integridade</a:t>
            </a:r>
            <a:r>
              <a:rPr lang="en-US" sz="3600" b="1" dirty="0"/>
              <a:t> do </a:t>
            </a:r>
            <a:r>
              <a:rPr lang="en-US" sz="3600" b="1" dirty="0" err="1"/>
              <a:t>Ministério</a:t>
            </a:r>
            <a:r>
              <a:rPr lang="en-US" sz="3600" b="1" dirty="0"/>
              <a:t> da </a:t>
            </a:r>
            <a:r>
              <a:rPr lang="en-US" sz="3600" b="1" dirty="0" err="1"/>
              <a:t>Educação</a:t>
            </a:r>
            <a:endParaRPr lang="en-US" sz="3600" b="1" dirty="0"/>
          </a:p>
        </p:txBody>
      </p:sp>
      <p:sp>
        <p:nvSpPr>
          <p:cNvPr id="174" name="Google Shape;174;p30"/>
          <p:cNvSpPr txBox="1">
            <a:spLocks noGrp="1"/>
          </p:cNvSpPr>
          <p:nvPr>
            <p:ph type="subTitle" idx="1"/>
          </p:nvPr>
        </p:nvSpPr>
        <p:spPr>
          <a:xfrm>
            <a:off x="358485" y="3507654"/>
            <a:ext cx="3017519" cy="1279801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/>
          <a:p>
            <a:pPr lvl="0" algn="l">
              <a:spcBef>
                <a:spcPts val="0"/>
              </a:spcBef>
              <a:spcAft>
                <a:spcPts val="600"/>
              </a:spcAft>
            </a:pPr>
            <a:r>
              <a:rPr lang="pt-BR" sz="900" b="1" dirty="0"/>
              <a:t>Portaria MEC Nº 503, de 28 de maio de 2020</a:t>
            </a:r>
          </a:p>
          <a:p>
            <a:pPr lvl="0" algn="l">
              <a:spcBef>
                <a:spcPts val="0"/>
              </a:spcBef>
              <a:spcAft>
                <a:spcPts val="600"/>
              </a:spcAft>
            </a:pPr>
            <a:r>
              <a:rPr lang="pt-BR" sz="900" dirty="0"/>
              <a:t>Disponível: </a:t>
            </a:r>
            <a:r>
              <a:rPr lang="pt-BR" sz="900" dirty="0">
                <a:hlinkClick r:id="rId4"/>
              </a:rPr>
              <a:t>http://www.in.gov.br/en/web/dou/-/portaria-n-503-de-28-de-maio-de-2020-259143588</a:t>
            </a:r>
            <a:endParaRPr lang="pt-BR" sz="900" dirty="0"/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pt-BR" sz="900" b="1" dirty="0"/>
              <a:t>Portaria MEC Nº 563, de 30 de junho de 2020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pt-BR" sz="900" dirty="0"/>
              <a:t>Disponível: </a:t>
            </a:r>
            <a:r>
              <a:rPr lang="pt-BR" sz="900" dirty="0">
                <a:hlinkClick r:id="rId5"/>
              </a:rPr>
              <a:t>http://www.in.gov.br/en/web/dou/-/portaria-n-563-de-30-de-junho-de-2020-264422982</a:t>
            </a:r>
            <a:r>
              <a:rPr lang="pt-BR" sz="900" dirty="0"/>
              <a:t> 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17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>
            <a:spLocks noGrp="1"/>
          </p:cNvSpPr>
          <p:nvPr>
            <p:ph type="subTitle" idx="1"/>
          </p:nvPr>
        </p:nvSpPr>
        <p:spPr>
          <a:xfrm>
            <a:off x="5081310" y="906422"/>
            <a:ext cx="3792279" cy="3982161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Programa de Integridade é um conjunto estruturado de medidas institucionais voltadas para a prevenção, detecção, punição e remediação de práticas de corrupção, fraudes, irregularidades e desvios éticos e de conduta.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1400" dirty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No âmbito do MEC a integridade consiste em: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1400" dirty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“preponderância do interesse público sobre os interesses privados no âmbito das ações e decisões adotadas, garantida por mecanismos de promoção à ética, correição e transparência”</a:t>
            </a:r>
            <a:endParaRPr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C850DE7-246B-5F40-B4BB-C7E6B8706A7F}"/>
              </a:ext>
            </a:extLst>
          </p:cNvPr>
          <p:cNvSpPr txBox="1"/>
          <p:nvPr/>
        </p:nvSpPr>
        <p:spPr>
          <a:xfrm>
            <a:off x="747117" y="254917"/>
            <a:ext cx="8126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que é um Programa de Integridade?</a:t>
            </a:r>
          </a:p>
        </p:txBody>
      </p:sp>
      <p:cxnSp>
        <p:nvCxnSpPr>
          <p:cNvPr id="5" name="Conector reto 6">
            <a:extLst>
              <a:ext uri="{FF2B5EF4-FFF2-40B4-BE49-F238E27FC236}">
                <a16:creationId xmlns:a16="http://schemas.microsoft.com/office/drawing/2014/main" id="{519F400B-F30A-49E3-9935-8F3C00E9C915}"/>
              </a:ext>
            </a:extLst>
          </p:cNvPr>
          <p:cNvCxnSpPr>
            <a:cxnSpLocks/>
          </p:cNvCxnSpPr>
          <p:nvPr/>
        </p:nvCxnSpPr>
        <p:spPr>
          <a:xfrm flipV="1">
            <a:off x="818147" y="808914"/>
            <a:ext cx="8055442" cy="3077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9039A104-3730-4588-8428-636F99C90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47" y="1262062"/>
            <a:ext cx="4159548" cy="28291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06286995-E7DD-264E-BE3E-4C7E05BA67BC}"/>
              </a:ext>
            </a:extLst>
          </p:cNvPr>
          <p:cNvSpPr txBox="1"/>
          <p:nvPr/>
        </p:nvSpPr>
        <p:spPr>
          <a:xfrm>
            <a:off x="747116" y="224139"/>
            <a:ext cx="7896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 construir um programa de integridade?</a:t>
            </a:r>
          </a:p>
        </p:txBody>
      </p:sp>
      <p:cxnSp>
        <p:nvCxnSpPr>
          <p:cNvPr id="12" name="Conector reto 6">
            <a:extLst>
              <a:ext uri="{FF2B5EF4-FFF2-40B4-BE49-F238E27FC236}">
                <a16:creationId xmlns:a16="http://schemas.microsoft.com/office/drawing/2014/main" id="{D302B6E0-88D1-9545-B557-D38AE1765B12}"/>
              </a:ext>
            </a:extLst>
          </p:cNvPr>
          <p:cNvCxnSpPr>
            <a:cxnSpLocks/>
          </p:cNvCxnSpPr>
          <p:nvPr/>
        </p:nvCxnSpPr>
        <p:spPr>
          <a:xfrm flipV="1">
            <a:off x="818147" y="808914"/>
            <a:ext cx="7555832" cy="3077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2" descr="A Lei nº 13.655/18, consensualidade e interesse público - Forense 430 GEN  Jurídico">
            <a:extLst>
              <a:ext uri="{FF2B5EF4-FFF2-40B4-BE49-F238E27FC236}">
                <a16:creationId xmlns:a16="http://schemas.microsoft.com/office/drawing/2014/main" id="{BD674610-B962-4EC8-B582-0DD52066ED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Google Shape;213;p34">
            <a:extLst>
              <a:ext uri="{FF2B5EF4-FFF2-40B4-BE49-F238E27FC236}">
                <a16:creationId xmlns:a16="http://schemas.microsoft.com/office/drawing/2014/main" id="{8E7918AF-6B79-4531-92AB-458416E157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18147" y="957596"/>
            <a:ext cx="4282491" cy="364298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De acordo com o Decreto nº 9.203, de 2017, os eixos são:  </a:t>
            </a:r>
          </a:p>
          <a:p>
            <a:pPr marL="285750" indent="-285750" algn="just">
              <a:spcAft>
                <a:spcPts val="1600"/>
              </a:spcAft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Comprometimento e apoio da alta administração;</a:t>
            </a:r>
          </a:p>
          <a:p>
            <a:pPr marL="285750" indent="-285750" algn="just">
              <a:spcAft>
                <a:spcPts val="1600"/>
              </a:spcAft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Existência de Unidade de Gestão da Integridade (UGI) responsável pela implementação no órgão ou na entidade; </a:t>
            </a:r>
          </a:p>
          <a:p>
            <a:pPr marL="285750" indent="-285750" algn="just">
              <a:spcAft>
                <a:spcPts val="1600"/>
              </a:spcAft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Análise, avaliação e gestão dos riscos associados ao tema da integridade; e   </a:t>
            </a:r>
          </a:p>
          <a:p>
            <a:pPr marL="285750" indent="-285750" algn="just">
              <a:spcAft>
                <a:spcPts val="1600"/>
              </a:spcAft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Monitoramento contínuo dos atributos do programa de integridade.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3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ACA49F9-4CBA-4F67-9DFE-C409DBDAC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969" y="1108150"/>
            <a:ext cx="3001010" cy="30010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>
            <a:spLocks noGrp="1"/>
          </p:cNvSpPr>
          <p:nvPr>
            <p:ph type="body" idx="4294967295"/>
          </p:nvPr>
        </p:nvSpPr>
        <p:spPr>
          <a:xfrm>
            <a:off x="747118" y="1157288"/>
            <a:ext cx="3974902" cy="3693318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Fortalecimento da gestão, inclusive a gestão dos riscos;</a:t>
            </a:r>
          </a:p>
          <a:p>
            <a:pPr marL="0" indent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Otimização do diálogo entre as partes;</a:t>
            </a:r>
          </a:p>
          <a:p>
            <a:pPr marL="0" indent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Mudança positiva na cultura organizacional, cada vez mais pautada pela integridade;</a:t>
            </a:r>
          </a:p>
          <a:p>
            <a:pPr marL="0" indent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Promoção de uma boa imagem institucional, com reconhecimento pelas partes interessadas e pelos próprios colaboradores. </a:t>
            </a:r>
          </a:p>
          <a:p>
            <a:pPr algn="just">
              <a:spcBef>
                <a:spcPts val="0"/>
              </a:spcBef>
              <a:spcAft>
                <a:spcPts val="1600"/>
              </a:spcAft>
            </a:pPr>
            <a:endParaRPr lang="pt-BR" sz="1400" dirty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endParaRPr lang="pt-BR" sz="1400" dirty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endParaRPr lang="pt-BR" sz="1400" dirty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endParaRPr sz="14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5AA89B0-ADA6-4B7D-B58E-092C6598F274}"/>
              </a:ext>
            </a:extLst>
          </p:cNvPr>
          <p:cNvSpPr txBox="1"/>
          <p:nvPr/>
        </p:nvSpPr>
        <p:spPr>
          <a:xfrm>
            <a:off x="7133665" y="3657600"/>
            <a:ext cx="1580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Dúvidas:</a:t>
            </a:r>
          </a:p>
          <a:p>
            <a:r>
              <a:rPr lang="pt-BR" dirty="0">
                <a:solidFill>
                  <a:schemeClr val="bg1"/>
                </a:solidFill>
              </a:rPr>
              <a:t>aeci@mec.gov.br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F8B73BC-9006-3B4C-B861-DB3D19F7508F}"/>
              </a:ext>
            </a:extLst>
          </p:cNvPr>
          <p:cNvSpPr txBox="1"/>
          <p:nvPr/>
        </p:nvSpPr>
        <p:spPr>
          <a:xfrm>
            <a:off x="747117" y="0"/>
            <a:ext cx="8126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Quais os benefícios dos programas de integridade?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1FAB5732-F196-9B47-ABDA-9DC28DA035E5}"/>
              </a:ext>
            </a:extLst>
          </p:cNvPr>
          <p:cNvCxnSpPr>
            <a:cxnSpLocks/>
          </p:cNvCxnSpPr>
          <p:nvPr/>
        </p:nvCxnSpPr>
        <p:spPr>
          <a:xfrm>
            <a:off x="827900" y="957263"/>
            <a:ext cx="8175834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Integridade – até Gandhi precisou pensar duas vezes sobre a sua – por  Claudio de Almeida Neto | Coaching para Mudar">
            <a:extLst>
              <a:ext uri="{FF2B5EF4-FFF2-40B4-BE49-F238E27FC236}">
                <a16:creationId xmlns:a16="http://schemas.microsoft.com/office/drawing/2014/main" id="{6FC540A5-F516-4D0E-8C9A-465255FC73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Integridade – até Gandhi precisou pensar duas vezes sobre a sua – por  Claudio de Almeida Neto | Coaching para Mudar">
            <a:extLst>
              <a:ext uri="{FF2B5EF4-FFF2-40B4-BE49-F238E27FC236}">
                <a16:creationId xmlns:a16="http://schemas.microsoft.com/office/drawing/2014/main" id="{E2BFB9FB-7AF2-468C-8F46-0867223135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037B2E5-7A36-4E87-B6BD-E19965C24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225" y="1485900"/>
            <a:ext cx="3257550" cy="25788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>
            <a:spLocks noGrp="1"/>
          </p:cNvSpPr>
          <p:nvPr>
            <p:ph type="body" idx="1"/>
          </p:nvPr>
        </p:nvSpPr>
        <p:spPr>
          <a:xfrm>
            <a:off x="609274" y="839692"/>
            <a:ext cx="3810326" cy="3904347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>
              <a:spcAft>
                <a:spcPts val="1600"/>
              </a:spcAft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Ética e Regras de conduta; </a:t>
            </a:r>
          </a:p>
          <a:p>
            <a:pPr marL="285750" indent="-285750" algn="just">
              <a:spcAft>
                <a:spcPts val="1600"/>
              </a:spcAft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Transparência ativa (acesso à informação); </a:t>
            </a:r>
          </a:p>
          <a:p>
            <a:pPr marL="285750" indent="-285750" algn="just">
              <a:spcAft>
                <a:spcPts val="1600"/>
              </a:spcAft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Normas sobre conflitos de interesses e nepotismo; </a:t>
            </a:r>
          </a:p>
          <a:p>
            <a:pPr marL="285750" indent="-285750" algn="just">
              <a:spcAft>
                <a:spcPts val="1600"/>
              </a:spcAft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Prevenção à fraudes;</a:t>
            </a:r>
          </a:p>
          <a:p>
            <a:pPr marL="285750" indent="-285750" algn="just">
              <a:spcAft>
                <a:spcPts val="1600"/>
              </a:spcAft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Gestão de riscos;</a:t>
            </a:r>
          </a:p>
          <a:p>
            <a:pPr marL="285750" indent="-285750" algn="just">
              <a:spcAft>
                <a:spcPts val="1600"/>
              </a:spcAft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Proteção de dados;</a:t>
            </a:r>
          </a:p>
          <a:p>
            <a:pPr marL="285750" indent="-285750" algn="just">
              <a:spcAft>
                <a:spcPts val="1600"/>
              </a:spcAft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Denúncias; </a:t>
            </a:r>
          </a:p>
          <a:p>
            <a:pPr marL="285750" indent="-285750" algn="just">
              <a:spcAft>
                <a:spcPts val="1600"/>
              </a:spcAft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Controles internos e cumprimento de recomendações de auditoria; e </a:t>
            </a:r>
          </a:p>
          <a:p>
            <a:pPr marL="285750" indent="-285750" algn="just">
              <a:spcAft>
                <a:spcPts val="1600"/>
              </a:spcAft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Procedimentos de responsabilização.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D1E86F2-5BF6-794E-B703-3CAA1776519D}"/>
              </a:ext>
            </a:extLst>
          </p:cNvPr>
          <p:cNvSpPr txBox="1"/>
          <p:nvPr/>
        </p:nvSpPr>
        <p:spPr>
          <a:xfrm>
            <a:off x="567927" y="258076"/>
            <a:ext cx="8361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Principais instrumentos do programa de integridade</a:t>
            </a:r>
          </a:p>
        </p:txBody>
      </p:sp>
      <p:cxnSp>
        <p:nvCxnSpPr>
          <p:cNvPr id="8" name="Conector reto 6">
            <a:extLst>
              <a:ext uri="{FF2B5EF4-FFF2-40B4-BE49-F238E27FC236}">
                <a16:creationId xmlns:a16="http://schemas.microsoft.com/office/drawing/2014/main" id="{3537485F-2C9A-F24B-B4FC-C0B500E9DF4C}"/>
              </a:ext>
            </a:extLst>
          </p:cNvPr>
          <p:cNvCxnSpPr>
            <a:cxnSpLocks/>
          </p:cNvCxnSpPr>
          <p:nvPr/>
        </p:nvCxnSpPr>
        <p:spPr>
          <a:xfrm>
            <a:off x="585788" y="839692"/>
            <a:ext cx="83439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Brinde Evento de Premiação Orçamentos Goiânia - Brinde para Eventos  Empresariais - Amelio Presentes">
            <a:extLst>
              <a:ext uri="{FF2B5EF4-FFF2-40B4-BE49-F238E27FC236}">
                <a16:creationId xmlns:a16="http://schemas.microsoft.com/office/drawing/2014/main" id="{25536139-C8A2-4B92-A398-94683D10A4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E33D95A-6B55-4700-9B47-0689FAC60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981074"/>
            <a:ext cx="4186235" cy="33980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>
            <a:spLocks noGrp="1"/>
          </p:cNvSpPr>
          <p:nvPr>
            <p:ph type="body" idx="1"/>
          </p:nvPr>
        </p:nvSpPr>
        <p:spPr>
          <a:xfrm>
            <a:off x="4421981" y="822004"/>
            <a:ext cx="4179094" cy="4057178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Art. 8º São diretrizes para Gestão da Integridade: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I - a promoção da cultura ética e a integridade institucional focada nos valores e no respeito às leis e aos princípios da Administração Pública;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II - o fortalecimento da integridade institucional;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III - a orientação de padrões de comportamento;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IV - a disponibilidade de informações à sociedade deve ser dinâmica, interativa, ética e primar pela atuação transparente, conforme legislação vigente; e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V - o fortalecimento dos mecanismos de comunicação com o público externo deve estimular o controle social.</a:t>
            </a:r>
          </a:p>
          <a:p>
            <a:pPr marL="0" indent="0" algn="ctr">
              <a:spcAft>
                <a:spcPts val="1600"/>
              </a:spcAft>
              <a:buNone/>
            </a:pPr>
            <a:r>
              <a:rPr lang="pt-BR" sz="1000" dirty="0">
                <a:solidFill>
                  <a:schemeClr val="bg2">
                    <a:lumMod val="25000"/>
                  </a:schemeClr>
                </a:solidFill>
              </a:rPr>
              <a:t>(PORTARIA MEC nº 563, de 30 de junho de 2020)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endParaRPr sz="13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65FB21B-242D-404F-8F84-91AC08BDC361}"/>
              </a:ext>
            </a:extLst>
          </p:cNvPr>
          <p:cNvSpPr txBox="1"/>
          <p:nvPr/>
        </p:nvSpPr>
        <p:spPr>
          <a:xfrm>
            <a:off x="809833" y="126397"/>
            <a:ext cx="781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Gestão da Integridade no Ministério da Educação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61141EE-3562-5443-8C09-2325F49C1EB8}"/>
              </a:ext>
            </a:extLst>
          </p:cNvPr>
          <p:cNvCxnSpPr>
            <a:cxnSpLocks/>
          </p:cNvCxnSpPr>
          <p:nvPr/>
        </p:nvCxnSpPr>
        <p:spPr>
          <a:xfrm>
            <a:off x="836831" y="609489"/>
            <a:ext cx="7764244" cy="1476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16AA0376-DB32-4B0C-8882-57D928A110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973"/>
          <a:stretch/>
        </p:blipFill>
        <p:spPr>
          <a:xfrm>
            <a:off x="657225" y="926562"/>
            <a:ext cx="3633369" cy="38087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" name="Rectangle 152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08224EA-5CFF-4480-878B-A50906C0A8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91" r="19278" b="2"/>
          <a:stretch/>
        </p:blipFill>
        <p:spPr>
          <a:xfrm>
            <a:off x="4172872" y="123325"/>
            <a:ext cx="4475053" cy="4207514"/>
          </a:xfrm>
          <a:prstGeom prst="rect">
            <a:avLst/>
          </a:prstGeom>
        </p:spPr>
      </p:pic>
      <p:sp>
        <p:nvSpPr>
          <p:cNvPr id="155" name="Rectangle 154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7450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2" name="Google Shape;212;p34"/>
          <p:cNvSpPr txBox="1">
            <a:spLocks noGrp="1"/>
          </p:cNvSpPr>
          <p:nvPr>
            <p:ph type="title"/>
          </p:nvPr>
        </p:nvSpPr>
        <p:spPr>
          <a:xfrm>
            <a:off x="358484" y="1554480"/>
            <a:ext cx="3984915" cy="169039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2500" b="1" spc="300" dirty="0" err="1"/>
              <a:t>Dúvidas</a:t>
            </a:r>
            <a:r>
              <a:rPr lang="en-US" sz="2500" b="1" spc="300" dirty="0"/>
              <a:t>: </a:t>
            </a:r>
            <a:r>
              <a:rPr lang="en-US" sz="2500" b="1" spc="300" dirty="0">
                <a:hlinkClick r:id="rId4"/>
              </a:rPr>
              <a:t>aeci@mec.gov.br</a:t>
            </a:r>
            <a:endParaRPr lang="en-US" sz="2500" b="1" spc="300" dirty="0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212;p34">
            <a:extLst>
              <a:ext uri="{FF2B5EF4-FFF2-40B4-BE49-F238E27FC236}">
                <a16:creationId xmlns:a16="http://schemas.microsoft.com/office/drawing/2014/main" id="{2FE8E129-85A1-46D8-9102-48C3AF221B49}"/>
              </a:ext>
            </a:extLst>
          </p:cNvPr>
          <p:cNvSpPr txBox="1">
            <a:spLocks/>
          </p:cNvSpPr>
          <p:nvPr/>
        </p:nvSpPr>
        <p:spPr>
          <a:xfrm>
            <a:off x="5564701" y="1631574"/>
            <a:ext cx="2666024" cy="768102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b" anchorCtr="0">
            <a:normAutofit lnSpcReduction="10000"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pPr defTabSz="914400">
              <a:spcBef>
                <a:spcPct val="0"/>
              </a:spcBef>
            </a:pPr>
            <a:r>
              <a:rPr lang="en-US" sz="2500" b="1" spc="3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sou </a:t>
            </a:r>
            <a:r>
              <a:rPr lang="en-US" sz="2500" b="1" spc="3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íntegro</a:t>
            </a:r>
            <a:r>
              <a:rPr lang="en-US" sz="2500" b="1" spc="3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defTabSz="914400">
              <a:spcBef>
                <a:spcPct val="0"/>
              </a:spcBef>
            </a:pPr>
            <a:r>
              <a:rPr lang="en-US" sz="2500" b="1" spc="3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b="1" spc="3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</a:t>
            </a:r>
            <a:r>
              <a:rPr lang="en-US" sz="2500" b="1" spc="3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 MEC</a:t>
            </a:r>
          </a:p>
        </p:txBody>
      </p:sp>
    </p:spTree>
    <p:extLst>
      <p:ext uri="{BB962C8B-B14F-4D97-AF65-F5344CB8AC3E}">
        <p14:creationId xmlns:p14="http://schemas.microsoft.com/office/powerpoint/2010/main" val="1706530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/>
      <p:bldP spid="8" grpId="0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1270</TotalTime>
  <Words>474</Words>
  <Application>Microsoft Office PowerPoint</Application>
  <PresentationFormat>Apresentação na tela (16:9)</PresentationFormat>
  <Paragraphs>48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Programa de Integridade do Ministério da Educação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Dúvidas: aeci@mec.gov.br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 LESSON</dc:title>
  <dc:creator>Avell G1540</dc:creator>
  <cp:lastModifiedBy>Luciana Alves De Azevedo</cp:lastModifiedBy>
  <cp:revision>90</cp:revision>
  <cp:lastPrinted>2020-11-13T16:47:50Z</cp:lastPrinted>
  <dcterms:modified xsi:type="dcterms:W3CDTF">2021-04-06T21:19:07Z</dcterms:modified>
</cp:coreProperties>
</file>