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12" r:id="rId1"/>
  </p:sldMasterIdLst>
  <p:notesMasterIdLst>
    <p:notesMasterId r:id="rId11"/>
  </p:notesMasterIdLst>
  <p:sldIdLst>
    <p:sldId id="256" r:id="rId2"/>
    <p:sldId id="259" r:id="rId3"/>
    <p:sldId id="261" r:id="rId4"/>
    <p:sldId id="257" r:id="rId5"/>
    <p:sldId id="260" r:id="rId6"/>
    <p:sldId id="283" r:id="rId7"/>
    <p:sldId id="262" r:id="rId8"/>
    <p:sldId id="265" r:id="rId9"/>
    <p:sldId id="281" r:id="rId10"/>
  </p:sldIdLst>
  <p:sldSz cx="9144000" cy="5143500" type="screen16x9"/>
  <p:notesSz cx="6881813" cy="9661525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Open Sans" panose="020B060603050402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pos="492">
          <p15:clr>
            <a:srgbClr val="9AA0A6"/>
          </p15:clr>
        </p15:guide>
        <p15:guide id="3" pos="4268">
          <p15:clr>
            <a:srgbClr val="9AA0A6"/>
          </p15:clr>
        </p15:guide>
        <p15:guide id="4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561A28-9392-4E8D-808E-925995967DEE}">
  <a:tblStyle styleId="{14561A28-9392-4E8D-808E-925995967D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94"/>
  </p:normalViewPr>
  <p:slideViewPr>
    <p:cSldViewPr snapToGrid="0">
      <p:cViewPr varScale="1">
        <p:scale>
          <a:sx n="161" d="100"/>
          <a:sy n="161" d="100"/>
        </p:scale>
        <p:origin x="872" y="200"/>
      </p:cViewPr>
      <p:guideLst>
        <p:guide pos="2880"/>
        <p:guide pos="492"/>
        <p:guide pos="4268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515" tIns="94515" rIns="94515" bIns="9451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p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60e221998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760e221998_0_4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75f10c3a28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75f10c3a28_0_25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760e221998_0_24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760e221998_0_24566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6530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75f10c3a28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75f10c3a28_0_30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760e221899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760e221899_0_29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75f10c3a28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0663" y="723900"/>
            <a:ext cx="6440487" cy="3624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75f10c3a28_0_18:notes"/>
          <p:cNvSpPr txBox="1">
            <a:spLocks noGrp="1"/>
          </p:cNvSpPr>
          <p:nvPr>
            <p:ph type="body" idx="1"/>
          </p:nvPr>
        </p:nvSpPr>
        <p:spPr>
          <a:xfrm>
            <a:off x="688182" y="4589225"/>
            <a:ext cx="5505450" cy="4347686"/>
          </a:xfrm>
          <a:prstGeom prst="rect">
            <a:avLst/>
          </a:prstGeom>
        </p:spPr>
        <p:txBody>
          <a:bodyPr spcFirstLastPara="1" wrap="square" lIns="94515" tIns="94515" rIns="94515" bIns="9451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3147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12218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38345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790747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3032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title" idx="2" hasCustomPrompt="1"/>
          </p:nvPr>
        </p:nvSpPr>
        <p:spPr>
          <a:xfrm>
            <a:off x="2808750" y="1165625"/>
            <a:ext cx="3526500" cy="10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None/>
              <a:defRPr sz="72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2694450" y="3171625"/>
            <a:ext cx="3755100" cy="8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506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body" idx="1"/>
          </p:nvPr>
        </p:nvSpPr>
        <p:spPr>
          <a:xfrm>
            <a:off x="709775" y="1399650"/>
            <a:ext cx="6924000" cy="30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701600" y="612675"/>
            <a:ext cx="72327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4274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>
            <a:spLocks noGrp="1"/>
          </p:cNvSpPr>
          <p:nvPr>
            <p:ph type="title"/>
          </p:nvPr>
        </p:nvSpPr>
        <p:spPr>
          <a:xfrm>
            <a:off x="5241175" y="655611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body" idx="1"/>
          </p:nvPr>
        </p:nvSpPr>
        <p:spPr>
          <a:xfrm>
            <a:off x="5241175" y="2539375"/>
            <a:ext cx="32262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389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701600" y="612666"/>
            <a:ext cx="2811000" cy="134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None/>
              <a:defRPr sz="3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None/>
              <a:defRPr sz="4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701600" y="2344725"/>
            <a:ext cx="2811000" cy="21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>
                <a:solidFill>
                  <a:schemeClr val="lt2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118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title"/>
          </p:nvPr>
        </p:nvSpPr>
        <p:spPr>
          <a:xfrm>
            <a:off x="5673000" y="4015536"/>
            <a:ext cx="2811000" cy="7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2400" b="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body" idx="1"/>
          </p:nvPr>
        </p:nvSpPr>
        <p:spPr>
          <a:xfrm>
            <a:off x="2134350" y="1470225"/>
            <a:ext cx="4887900" cy="19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2pPr>
            <a:lvl3pPr marL="1371600" lvl="2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3pPr>
            <a:lvl4pPr marL="1828800" lvl="3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4pPr>
            <a:lvl5pPr marL="2286000" lvl="4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5pPr>
            <a:lvl6pPr marL="2743200" lvl="5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6pPr>
            <a:lvl7pPr marL="3200400" lvl="6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7pPr>
            <a:lvl8pPr marL="3657600" lvl="7" indent="-381000" algn="ctr" rtl="0"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2400"/>
              <a:buChar char="○"/>
              <a:defRPr sz="2400">
                <a:solidFill>
                  <a:schemeClr val="lt2"/>
                </a:solidFill>
              </a:defRPr>
            </a:lvl8pPr>
            <a:lvl9pPr marL="4114800" lvl="8" indent="-381000" algn="ctr" rtl="0"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2400"/>
              <a:buChar char="■"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13902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Numbers">
  <p:cSld name="Three Numbers">
    <p:bg>
      <p:bgPr>
        <a:solidFill>
          <a:schemeClr val="dk2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subTitle" idx="1"/>
          </p:nvPr>
        </p:nvSpPr>
        <p:spPr>
          <a:xfrm>
            <a:off x="4954975" y="1287900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title" hasCustomPrompt="1"/>
          </p:nvPr>
        </p:nvSpPr>
        <p:spPr>
          <a:xfrm>
            <a:off x="4954975" y="732525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2"/>
          </p:nvPr>
        </p:nvSpPr>
        <p:spPr>
          <a:xfrm>
            <a:off x="4954975" y="267103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title" idx="3" hasCustomPrompt="1"/>
          </p:nvPr>
        </p:nvSpPr>
        <p:spPr>
          <a:xfrm>
            <a:off x="4954975" y="211566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4"/>
          </p:nvPr>
        </p:nvSpPr>
        <p:spPr>
          <a:xfrm>
            <a:off x="4954975" y="4054188"/>
            <a:ext cx="3150600" cy="36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5" hasCustomPrompt="1"/>
          </p:nvPr>
        </p:nvSpPr>
        <p:spPr>
          <a:xfrm>
            <a:off x="4954975" y="3498813"/>
            <a:ext cx="3150600" cy="67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21629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5335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2291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963436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81598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804889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778939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41173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35BD587-738B-A145-B968-CB86C4810078}" type="datetimeFigureOut">
              <a:rPr lang="pt-BR" smtClean="0"/>
              <a:t>06/08/2021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58E8BDAA-EA8A-5340-B63D-35568AC84B0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34919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tipo, nome da empresa&#10;&#10;Descrição gerada automaticamente">
            <a:extLst>
              <a:ext uri="{FF2B5EF4-FFF2-40B4-BE49-F238E27FC236}">
                <a16:creationId xmlns:a16="http://schemas.microsoft.com/office/drawing/2014/main" id="{E1EA74C9-8E76-7149-9EE6-12D4195AB24C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06" y="4834094"/>
            <a:ext cx="1343568" cy="290501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513E26B-B13A-DE4E-A66B-5BB2C25F9DE0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95" y="4967756"/>
            <a:ext cx="7671880" cy="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383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hyperlink" Target="mailto:aeci@mec.gov.b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4" name="Rectangle 213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B746DA9-A570-4E86-8BD9-D8204528F4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0689"/>
          <a:stretch/>
        </p:blipFill>
        <p:spPr>
          <a:xfrm>
            <a:off x="1891768" y="10"/>
            <a:ext cx="7252232" cy="5143490"/>
          </a:xfrm>
          <a:prstGeom prst="rect">
            <a:avLst/>
          </a:prstGeom>
        </p:spPr>
      </p:pic>
      <p:sp>
        <p:nvSpPr>
          <p:cNvPr id="216" name="Rectangle 215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3" name="Google Shape;173;p30"/>
          <p:cNvSpPr txBox="1">
            <a:spLocks noGrp="1"/>
          </p:cNvSpPr>
          <p:nvPr>
            <p:ph type="ctrTitle"/>
          </p:nvPr>
        </p:nvSpPr>
        <p:spPr>
          <a:xfrm>
            <a:off x="714171" y="557585"/>
            <a:ext cx="2980038" cy="2014165"/>
          </a:xfrm>
          <a:prstGeom prst="rect">
            <a:avLst/>
          </a:prstGeom>
          <a:noFill/>
        </p:spPr>
        <p:txBody>
          <a:bodyPr spcFirstLastPara="1" lIns="91425" tIns="91425" rIns="91425" bIns="91425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900" dirty="0">
                <a:latin typeface="+mn-lt"/>
              </a:rPr>
              <a:t>O papel do Controle Interno.</a:t>
            </a:r>
          </a:p>
        </p:txBody>
      </p:sp>
      <p:sp>
        <p:nvSpPr>
          <p:cNvPr id="174" name="Google Shape;174;p30"/>
          <p:cNvSpPr txBox="1">
            <a:spLocks noGrp="1"/>
          </p:cNvSpPr>
          <p:nvPr>
            <p:ph type="subTitle" idx="1"/>
          </p:nvPr>
        </p:nvSpPr>
        <p:spPr>
          <a:xfrm>
            <a:off x="714171" y="3471925"/>
            <a:ext cx="2980040" cy="1113989"/>
          </a:xfrm>
          <a:prstGeom prst="rect">
            <a:avLst/>
          </a:prstGeom>
          <a:noFill/>
        </p:spPr>
        <p:txBody>
          <a:bodyPr spcFirstLastPara="1" lIns="91425" tIns="91425" rIns="91425" bIns="91425" anchorCtr="0"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pt-BR" sz="1300" dirty="0"/>
              <a:t>Um resumo sobre o papel do controle interno nas organizações segundo o </a:t>
            </a:r>
            <a:r>
              <a:rPr lang="en-US" sz="1300" i="1" dirty="0"/>
              <a:t>Committee of Sponsoring Organizations of the Treadway Commission </a:t>
            </a:r>
            <a:r>
              <a:rPr lang="en-US" sz="1300" dirty="0"/>
              <a:t>(COSO)</a:t>
            </a:r>
            <a:r>
              <a:rPr lang="pt-BR" sz="1300" dirty="0"/>
              <a:t>. </a:t>
            </a:r>
            <a:endParaRPr lang="pt-BR" sz="1300" dirty="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subTitle" idx="1"/>
          </p:nvPr>
        </p:nvSpPr>
        <p:spPr>
          <a:xfrm>
            <a:off x="5081310" y="982743"/>
            <a:ext cx="3792279" cy="321777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Segundo o COSO (2013), é o processo conduzido pela estrutura de governança, administração e outros profissionais da entidade, e desenvolvido para proporcionar segurança razoável com respeito à realização dos objetivos relacionados a operações, divulgação e conformidade. O COSO propõe um padrão de entendimento, avaliação e aperfeiçoamento de controles internos, em cinco componentes: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Ambiente de Controle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Avaliação e Gerenciamento dos Riscos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Atividade de Controle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Informação e Comunicação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pt-BR" sz="1300" dirty="0">
                <a:solidFill>
                  <a:schemeClr val="bg2">
                    <a:lumMod val="25000"/>
                  </a:schemeClr>
                </a:solidFill>
              </a:rPr>
              <a:t>Monitoramento</a:t>
            </a:r>
            <a:endParaRPr sz="13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850DE7-246B-5F40-B4BB-C7E6B8706A7F}"/>
              </a:ext>
            </a:extLst>
          </p:cNvPr>
          <p:cNvSpPr txBox="1"/>
          <p:nvPr/>
        </p:nvSpPr>
        <p:spPr>
          <a:xfrm>
            <a:off x="670024" y="224139"/>
            <a:ext cx="81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QUE É O CONTROLE INTERNO?</a:t>
            </a:r>
          </a:p>
        </p:txBody>
      </p:sp>
      <p:cxnSp>
        <p:nvCxnSpPr>
          <p:cNvPr id="5" name="Conector reto 6">
            <a:extLst>
              <a:ext uri="{FF2B5EF4-FFF2-40B4-BE49-F238E27FC236}">
                <a16:creationId xmlns:a16="http://schemas.microsoft.com/office/drawing/2014/main" id="{519F400B-F30A-49E3-9935-8F3C00E9C915}"/>
              </a:ext>
            </a:extLst>
          </p:cNvPr>
          <p:cNvCxnSpPr>
            <a:cxnSpLocks/>
          </p:cNvCxnSpPr>
          <p:nvPr/>
        </p:nvCxnSpPr>
        <p:spPr>
          <a:xfrm>
            <a:off x="592931" y="808914"/>
            <a:ext cx="8280658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72539CC0-5F2F-424C-A6F8-6451D755B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" y="982744"/>
            <a:ext cx="3979069" cy="32177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body" idx="4294967295"/>
          </p:nvPr>
        </p:nvSpPr>
        <p:spPr>
          <a:xfrm>
            <a:off x="747117" y="957264"/>
            <a:ext cx="4218197" cy="322183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O ambiente de controle é a consciência de controle da entidade, sua cultura de controles.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Um ambiente de controle é efetivo quando há compromisso ético por parte dos seus colaboradores e da alta gestão.</a:t>
            </a:r>
          </a:p>
          <a:p>
            <a:pPr marL="0" indent="0" algn="just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No ambiente de controle todas as pessoas da entidade sabem quais são suas responsabilidades, os limites de sua autoridade e se têm a consciência, competência e o comprometimento de fazerem o que é correto da maneira correta</a:t>
            </a:r>
            <a:r>
              <a:rPr lang="pt-BR" sz="11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. </a:t>
            </a: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lang="pt-BR" sz="1400" dirty="0">
              <a:solidFill>
                <a:schemeClr val="bg2">
                  <a:lumMod val="25000"/>
                </a:schemeClr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endParaRPr sz="14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AA89B0-ADA6-4B7D-B58E-092C6598F274}"/>
              </a:ext>
            </a:extLst>
          </p:cNvPr>
          <p:cNvSpPr txBox="1"/>
          <p:nvPr/>
        </p:nvSpPr>
        <p:spPr>
          <a:xfrm>
            <a:off x="7133665" y="3657600"/>
            <a:ext cx="15808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Dúvidas:</a:t>
            </a:r>
          </a:p>
          <a:p>
            <a:r>
              <a:rPr lang="pt-BR" dirty="0">
                <a:solidFill>
                  <a:schemeClr val="bg1"/>
                </a:solidFill>
              </a:rPr>
              <a:t>aeci@mec.gov.br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F8B73BC-9006-3B4C-B861-DB3D19F7508F}"/>
              </a:ext>
            </a:extLst>
          </p:cNvPr>
          <p:cNvSpPr txBox="1"/>
          <p:nvPr/>
        </p:nvSpPr>
        <p:spPr>
          <a:xfrm>
            <a:off x="747117" y="224139"/>
            <a:ext cx="8126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Ambiente de Controle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1FAB5732-F196-9B47-ABDA-9DC28DA035E5}"/>
              </a:ext>
            </a:extLst>
          </p:cNvPr>
          <p:cNvCxnSpPr>
            <a:cxnSpLocks/>
          </p:cNvCxnSpPr>
          <p:nvPr/>
        </p:nvCxnSpPr>
        <p:spPr>
          <a:xfrm>
            <a:off x="818147" y="839692"/>
            <a:ext cx="8175834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em 1">
            <a:extLst>
              <a:ext uri="{FF2B5EF4-FFF2-40B4-BE49-F238E27FC236}">
                <a16:creationId xmlns:a16="http://schemas.microsoft.com/office/drawing/2014/main" id="{332D6343-4930-4FCB-B8A1-DAF8CEE13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2328" y="1014412"/>
            <a:ext cx="3779266" cy="30646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06286995-E7DD-264E-BE3E-4C7E05BA67BC}"/>
              </a:ext>
            </a:extLst>
          </p:cNvPr>
          <p:cNvSpPr txBox="1"/>
          <p:nvPr/>
        </p:nvSpPr>
        <p:spPr>
          <a:xfrm>
            <a:off x="747116" y="224139"/>
            <a:ext cx="78960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Avaliação e Gerenciamento dos Riscos</a:t>
            </a:r>
            <a:endParaRPr lang="pt-BR" sz="3000" b="1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" name="Conector reto 6">
            <a:extLst>
              <a:ext uri="{FF2B5EF4-FFF2-40B4-BE49-F238E27FC236}">
                <a16:creationId xmlns:a16="http://schemas.microsoft.com/office/drawing/2014/main" id="{D302B6E0-88D1-9545-B557-D38AE1765B12}"/>
              </a:ext>
            </a:extLst>
          </p:cNvPr>
          <p:cNvCxnSpPr>
            <a:cxnSpLocks/>
          </p:cNvCxnSpPr>
          <p:nvPr/>
        </p:nvCxnSpPr>
        <p:spPr>
          <a:xfrm flipV="1">
            <a:off x="818147" y="808914"/>
            <a:ext cx="7555832" cy="30778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AutoShape 2" descr="A Lei nº 13.655/18, consensualidade e interesse público - Forense 430 GEN  Jurídico">
            <a:extLst>
              <a:ext uri="{FF2B5EF4-FFF2-40B4-BE49-F238E27FC236}">
                <a16:creationId xmlns:a16="http://schemas.microsoft.com/office/drawing/2014/main" id="{BD674610-B962-4EC8-B582-0DD52066E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Google Shape;213;p34">
            <a:extLst>
              <a:ext uri="{FF2B5EF4-FFF2-40B4-BE49-F238E27FC236}">
                <a16:creationId xmlns:a16="http://schemas.microsoft.com/office/drawing/2014/main" id="{8E7918AF-6B79-4531-92AB-458416E157D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30028" y="1225930"/>
            <a:ext cx="4427747" cy="3405276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Uma vez estabelecidos e clarificados suas metas e seus objetivos, deve-se: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identificar os riscos que ameacem o seu cumprimento; e</a:t>
            </a:r>
          </a:p>
          <a:p>
            <a:pPr marL="285750" lvl="0" indent="-285750" algn="l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 tomar as ações necessárias para o gerenciamento dos riscos identificados.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400" dirty="0">
                <a:solidFill>
                  <a:schemeClr val="bg2">
                    <a:lumMod val="25000"/>
                  </a:schemeClr>
                </a:solidFill>
              </a:rPr>
              <a:t>Avaliação de riscos é a identificação e análise dos riscos associados ao não cumprimento das metas e objetivos operacionais, de informação e de conformidade. Este conjunto forma a base para definir como estes riscos serão gerenciados. 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D677047-A22D-428E-B492-57269CBD2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775" y="1228545"/>
            <a:ext cx="3967627" cy="285053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662880" y="715071"/>
            <a:ext cx="7818240" cy="4100330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As atividades de controle possuem naturezas de prevenção e detecção, e se caracterizam por permitirem uma redução na probabilidade de ocorrência e/ou no impacto (danos) dos eventos de risco. Abaixo descrevemos as principais atividades de controle, e suas respectivas naturezas:</a:t>
            </a:r>
          </a:p>
          <a:p>
            <a:pPr marL="285750" lvl="0" indent="-285750" algn="just" rtl="0"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Alçadas (prevenção):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são os limites determinados a cada servidor;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Autorizações (prevenção):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são as atividades e transações que necessitam de aprovação de um supervisor para que sejam efetivadas;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Conciliações (detecção):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a confrontação/conferência da mesma informação com dados vindos de bases diferentes;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Revisão de desempenho (detecção): 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é o acompanhamento de uma atividade ou processo para  avaliação de sua adequação e/ou desempenho, em relação às metas e aos objetivos traçados; 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Segregação de Funções (prevenção e detecção): 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deve-se segregar as atividades entre os servidores. Cada servidor ficará responsável por uma etapa do processo de trabalho;</a:t>
            </a:r>
          </a:p>
          <a:p>
            <a:pPr marL="285750" indent="-285750" algn="just">
              <a:spcAft>
                <a:spcPts val="1600"/>
              </a:spcAft>
              <a:buFont typeface="Wingdings" panose="05000000000000000000" pitchFamily="2" charset="2"/>
              <a:buChar char="ü"/>
            </a:pPr>
            <a:r>
              <a:rPr lang="pt-BR" sz="1200" b="1" dirty="0">
                <a:solidFill>
                  <a:schemeClr val="bg2">
                    <a:lumMod val="25000"/>
                  </a:schemeClr>
                </a:solidFill>
              </a:rPr>
              <a:t>Normatização Internas (prevenção): </a:t>
            </a:r>
            <a:r>
              <a:rPr lang="pt-BR" sz="1600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são as regras internas necessárias ao funcionamento da entidade.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809833" y="126397"/>
            <a:ext cx="78182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Atividades de Controle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836832" y="700311"/>
            <a:ext cx="7764244" cy="1476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4"/>
          <p:cNvSpPr txBox="1">
            <a:spLocks noGrp="1"/>
          </p:cNvSpPr>
          <p:nvPr>
            <p:ph type="body" idx="1"/>
          </p:nvPr>
        </p:nvSpPr>
        <p:spPr>
          <a:xfrm>
            <a:off x="555457" y="1107286"/>
            <a:ext cx="4116831" cy="319325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comunicação caracteriza-se por ser o fluxo de informações que ocorre em todas as direções – dos níveis hierárquicos superiores aos níveis hierárquicos inferiores, dos níveis inferiores aos superiores, e de forma horizontal entre níveis hierárquicos equivalentes.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comunicação de informações é um dos elementos centrais dos controles internos. Informações sobre planos, ambiente de controle, riscos, atividades de controle e desempenho devem ser transmitidas à toda entidade. 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Importante ressaltar que as informações recebidas, de maneira formal ou informal, de fontes externas ou internas, devem ser identificadas, avaliadas, verificadas quanto à sua confiabilidade e relevância, processadas e comunicadas às pessoas que as necessitam, tempestivamente e de maneira adequada.</a:t>
            </a:r>
            <a:endParaRPr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5FB21B-242D-404F-8F84-91AC08BDC361}"/>
              </a:ext>
            </a:extLst>
          </p:cNvPr>
          <p:cNvSpPr txBox="1"/>
          <p:nvPr/>
        </p:nvSpPr>
        <p:spPr>
          <a:xfrm>
            <a:off x="747117" y="224139"/>
            <a:ext cx="70680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Informação e Comunicação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461141EE-3562-5443-8C09-2325F49C1EB8}"/>
              </a:ext>
            </a:extLst>
          </p:cNvPr>
          <p:cNvCxnSpPr>
            <a:cxnSpLocks/>
          </p:cNvCxnSpPr>
          <p:nvPr/>
        </p:nvCxnSpPr>
        <p:spPr>
          <a:xfrm>
            <a:off x="747117" y="699615"/>
            <a:ext cx="7730133" cy="47744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Projetos de comunicação: gerenciando riscos - Comunicação Integrada">
            <a:extLst>
              <a:ext uri="{FF2B5EF4-FFF2-40B4-BE49-F238E27FC236}">
                <a16:creationId xmlns:a16="http://schemas.microsoft.com/office/drawing/2014/main" id="{7CE79960-A7FE-4310-80D3-559710548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782" y="1284390"/>
            <a:ext cx="3170096" cy="2816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193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body" idx="1"/>
          </p:nvPr>
        </p:nvSpPr>
        <p:spPr>
          <a:xfrm>
            <a:off x="4724401" y="993581"/>
            <a:ext cx="4076700" cy="362376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O monitoramento consiste na avaliação dos controles internos ao longo do tempo. Ele é o melhor indicador para saber se os controles internos estão sendo efetivos ou não.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Pode ser feito tanto através do acompanhamento contínuo das atividades quanto por avaliações pontuais, tais como auto avaliação, revisões eventuais e auditoria interna.</a:t>
            </a:r>
          </a:p>
          <a:p>
            <a:pPr marL="0" lvl="0" indent="0" algn="just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pt-BR" dirty="0">
                <a:solidFill>
                  <a:schemeClr val="bg2">
                    <a:lumMod val="25000"/>
                  </a:schemeClr>
                </a:solidFill>
              </a:rPr>
              <a:t>Tem como função verificar se os controles internos são adequados e efetivos. Controles adequados são aqueles em que os cinco elementos do controle (ambiente, avaliação de riscos, atividade de controle, informação &amp; comunicação e monitoramento) estão presentes e funcionando conforme planejado.</a:t>
            </a:r>
            <a:endParaRPr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D1E86F2-5BF6-794E-B703-3CAA1776519D}"/>
              </a:ext>
            </a:extLst>
          </p:cNvPr>
          <p:cNvSpPr txBox="1"/>
          <p:nvPr/>
        </p:nvSpPr>
        <p:spPr>
          <a:xfrm>
            <a:off x="507206" y="224139"/>
            <a:ext cx="8493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Monitoramento</a:t>
            </a:r>
          </a:p>
        </p:txBody>
      </p:sp>
      <p:cxnSp>
        <p:nvCxnSpPr>
          <p:cNvPr id="8" name="Conector reto 6">
            <a:extLst>
              <a:ext uri="{FF2B5EF4-FFF2-40B4-BE49-F238E27FC236}">
                <a16:creationId xmlns:a16="http://schemas.microsoft.com/office/drawing/2014/main" id="{3537485F-2C9A-F24B-B4FC-C0B500E9DF4C}"/>
              </a:ext>
            </a:extLst>
          </p:cNvPr>
          <p:cNvCxnSpPr>
            <a:cxnSpLocks/>
          </p:cNvCxnSpPr>
          <p:nvPr/>
        </p:nvCxnSpPr>
        <p:spPr>
          <a:xfrm>
            <a:off x="585788" y="839692"/>
            <a:ext cx="8343900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AutoShape 2" descr="Brinde Evento de Premiação Orçamentos Goiânia - Brinde para Eventos  Empresariais - Amelio Presentes">
            <a:extLst>
              <a:ext uri="{FF2B5EF4-FFF2-40B4-BE49-F238E27FC236}">
                <a16:creationId xmlns:a16="http://schemas.microsoft.com/office/drawing/2014/main" id="{25536139-C8A2-4B92-A398-94683D10A45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3C77341-6DF6-420E-8958-FDA847C5F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7" y="1399429"/>
            <a:ext cx="4064793" cy="309305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13B13344-5C46-D345-B420-AC8E8A350E62}"/>
              </a:ext>
            </a:extLst>
          </p:cNvPr>
          <p:cNvSpPr txBox="1"/>
          <p:nvPr/>
        </p:nvSpPr>
        <p:spPr>
          <a:xfrm>
            <a:off x="761404" y="170204"/>
            <a:ext cx="8126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Conclusão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A4E1BF5B-0814-554D-A44C-CAA86AD94D43}"/>
              </a:ext>
            </a:extLst>
          </p:cNvPr>
          <p:cNvCxnSpPr>
            <a:cxnSpLocks/>
          </p:cNvCxnSpPr>
          <p:nvPr/>
        </p:nvCxnSpPr>
        <p:spPr>
          <a:xfrm>
            <a:off x="818147" y="789685"/>
            <a:ext cx="7868653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Google Shape;281;p39">
            <a:extLst>
              <a:ext uri="{FF2B5EF4-FFF2-40B4-BE49-F238E27FC236}">
                <a16:creationId xmlns:a16="http://schemas.microsoft.com/office/drawing/2014/main" id="{DE25960E-DA4E-4917-964B-D45EE1EA610D}"/>
              </a:ext>
            </a:extLst>
          </p:cNvPr>
          <p:cNvSpPr txBox="1">
            <a:spLocks/>
          </p:cNvSpPr>
          <p:nvPr/>
        </p:nvSpPr>
        <p:spPr>
          <a:xfrm>
            <a:off x="602457" y="1115310"/>
            <a:ext cx="3893344" cy="2585153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A construção de bons controles internos tem o intuito de proporcionar oportunidades e permitir que o MEC consiga enxergar, a partir do sistema de controle existente, as alterações necessárias para promover as melhorias na governança, na gestão, na cultura da entidade e nas entregas para a sociedade. 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1200" dirty="0">
                <a:solidFill>
                  <a:schemeClr val="bg2">
                    <a:lumMod val="25000"/>
                  </a:schemeClr>
                </a:solidFill>
              </a:rPr>
              <a:t>Controles Internos bem estruturados permitem a entidade avaliar seu desempenho e retroalimentar o processo do planejamento estratégico, criando um ciclo de melhoria contínua na organização.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pt-BR" sz="1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34C79BD6-3F0C-48B3-A0CE-FB3FB15F65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4450" y="1115310"/>
            <a:ext cx="3562350" cy="25851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816290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5071642" y="2015011"/>
            <a:ext cx="3604497" cy="972836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Autofit/>
          </a:bodyPr>
          <a:lstStyle/>
          <a:p>
            <a:pPr marL="0" lvl="0" indent="0" defTabSz="914400">
              <a:spcBef>
                <a:spcPct val="0"/>
              </a:spcBef>
              <a:spcAft>
                <a:spcPts val="0"/>
              </a:spcAft>
            </a:pP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No </a:t>
            </a:r>
            <a:r>
              <a:rPr lang="en-US" sz="2400" b="1" kern="1200" spc="3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caso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2400" b="1" kern="1200" spc="3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dúvidas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3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entrar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3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em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b="1" kern="1200" spc="3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contato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2400" b="1" kern="1200" spc="3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4"/>
              </a:rPr>
              <a:t>aeci@mec.gov.br</a:t>
            </a:r>
            <a:endParaRPr lang="en-US" sz="2400" b="1" kern="1200" spc="3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35869"/>
            <a:ext cx="4098659" cy="470763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magem 4" descr="Desenho animado para crianças&#10;&#10;Descrição gerada automaticamente">
            <a:extLst>
              <a:ext uri="{FF2B5EF4-FFF2-40B4-BE49-F238E27FC236}">
                <a16:creationId xmlns:a16="http://schemas.microsoft.com/office/drawing/2014/main" id="{B8B0A417-1844-45BA-80EF-FFD526675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52" y="2171625"/>
            <a:ext cx="3106320" cy="1486048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065301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1184</TotalTime>
  <Words>791</Words>
  <Application>Microsoft Macintosh PowerPoint</Application>
  <PresentationFormat>Apresentação na tela (16:9)</PresentationFormat>
  <Paragraphs>43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Wingdings</vt:lpstr>
      <vt:lpstr>Calibri Light</vt:lpstr>
      <vt:lpstr>Open Sans</vt:lpstr>
      <vt:lpstr>Calibri</vt:lpstr>
      <vt:lpstr>Tema do Office</vt:lpstr>
      <vt:lpstr>O papel do Controle Interno.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caso de dúvidas entrar em contato com aeci@mec.gov.br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LAW LESSON</dc:title>
  <dc:creator>Avell G1540</dc:creator>
  <cp:lastModifiedBy>Lucianna Almeida</cp:lastModifiedBy>
  <cp:revision>75</cp:revision>
  <cp:lastPrinted>2020-11-13T16:47:50Z</cp:lastPrinted>
  <dcterms:modified xsi:type="dcterms:W3CDTF">2021-08-06T18:51:28Z</dcterms:modified>
</cp:coreProperties>
</file>