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13"/>
  </p:notesMasterIdLst>
  <p:sldIdLst>
    <p:sldId id="256" r:id="rId2"/>
    <p:sldId id="259" r:id="rId3"/>
    <p:sldId id="257" r:id="rId4"/>
    <p:sldId id="284" r:id="rId5"/>
    <p:sldId id="260" r:id="rId6"/>
    <p:sldId id="283" r:id="rId7"/>
    <p:sldId id="265" r:id="rId8"/>
    <p:sldId id="262" r:id="rId9"/>
    <p:sldId id="282" r:id="rId10"/>
    <p:sldId id="270" r:id="rId11"/>
    <p:sldId id="261" r:id="rId12"/>
  </p:sldIdLst>
  <p:sldSz cx="9144000" cy="5143500" type="screen16x9"/>
  <p:notesSz cx="6881813" cy="96615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92">
          <p15:clr>
            <a:srgbClr val="9AA0A6"/>
          </p15:clr>
        </p15:guide>
        <p15:guide id="3" pos="426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61A28-9392-4E8D-808E-925995967DEE}">
  <a:tblStyle styleId="{14561A28-9392-4E8D-808E-925995967D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>
      <p:cViewPr varScale="1">
        <p:scale>
          <a:sx n="142" d="100"/>
          <a:sy n="142" d="100"/>
        </p:scale>
        <p:origin x="798" y="126"/>
      </p:cViewPr>
      <p:guideLst>
        <p:guide pos="2880"/>
        <p:guide pos="492"/>
        <p:guide pos="42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15" tIns="94515" rIns="94515" bIns="945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60e22189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60e221899_0_10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5f10c3a28_0_25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60e221998_0_4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0e221998_0_24566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0e221998_0_24566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89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53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0e221899_0_2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5f10c3a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5f10c3a28_0_3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33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221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83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07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808750" y="1165625"/>
            <a:ext cx="35265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450" y="3171625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0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09775" y="1399650"/>
            <a:ext cx="6924000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27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38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01600" y="612666"/>
            <a:ext cx="2811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01600" y="2344725"/>
            <a:ext cx="2811000" cy="21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11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90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4954975" y="1287900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hasCustomPrompt="1"/>
          </p:nvPr>
        </p:nvSpPr>
        <p:spPr>
          <a:xfrm>
            <a:off x="4954975" y="732525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2"/>
          </p:nvPr>
        </p:nvSpPr>
        <p:spPr>
          <a:xfrm>
            <a:off x="4954975" y="267103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 hasCustomPrompt="1"/>
          </p:nvPr>
        </p:nvSpPr>
        <p:spPr>
          <a:xfrm>
            <a:off x="4954975" y="211566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4954975" y="405418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 hasCustomPrompt="1"/>
          </p:nvPr>
        </p:nvSpPr>
        <p:spPr>
          <a:xfrm>
            <a:off x="4954975" y="349881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16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5335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291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63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8159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488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7893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173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491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1EA74C9-8E76-7149-9EE6-12D4195AB24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6" y="4834094"/>
            <a:ext cx="1343568" cy="2905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13E26B-B13A-DE4E-A66B-5BB2C25F9DE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5" y="4967756"/>
            <a:ext cx="7671880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377778" y="484386"/>
            <a:ext cx="4356848" cy="267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0070C0"/>
                </a:solidFill>
                <a:latin typeface="+mn-lt"/>
              </a:rPr>
              <a:t>Brindes e Presentes </a:t>
            </a:r>
            <a:br>
              <a:rPr lang="pt-BR" sz="3000" dirty="0">
                <a:solidFill>
                  <a:srgbClr val="0070C0"/>
                </a:solidFill>
                <a:latin typeface="+mn-lt"/>
              </a:rPr>
            </a:br>
            <a:br>
              <a:rPr lang="pt-BR" sz="3000" dirty="0">
                <a:solidFill>
                  <a:srgbClr val="0070C0"/>
                </a:solidFill>
                <a:latin typeface="+mn-lt"/>
              </a:rPr>
            </a:br>
            <a:r>
              <a:rPr lang="pt-BR" sz="3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Orientações úteis.</a:t>
            </a:r>
            <a:br>
              <a:rPr lang="pt-BR" sz="30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br>
              <a:rPr lang="pt-BR" sz="30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sz="3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1"/>
          </p:nvPr>
        </p:nvSpPr>
        <p:spPr>
          <a:xfrm>
            <a:off x="377778" y="3423272"/>
            <a:ext cx="4248010" cy="94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Uma análise da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Resolução nº 3, de 23/11/2000, da Comissão de Ética Pública e do Ofício Circular Nº 8/2019/AECI/GM/MEC</a:t>
            </a:r>
            <a:endParaRPr sz="1600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867FF24-EBE8-41ED-AADB-6E1FCCEF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6" y="219075"/>
            <a:ext cx="3833812" cy="4448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ixaDeTexto 77">
            <a:extLst>
              <a:ext uri="{FF2B5EF4-FFF2-40B4-BE49-F238E27FC236}">
                <a16:creationId xmlns:a16="http://schemas.microsoft.com/office/drawing/2014/main" id="{643EC8C6-F90F-824D-B3BA-503CC3001275}"/>
              </a:ext>
            </a:extLst>
          </p:cNvPr>
          <p:cNvSpPr txBox="1"/>
          <p:nvPr/>
        </p:nvSpPr>
        <p:spPr>
          <a:xfrm>
            <a:off x="568522" y="225540"/>
            <a:ext cx="839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 Modelo de Termo de Sorteio (SEI 1823175):</a:t>
            </a:r>
          </a:p>
        </p:txBody>
      </p:sp>
      <p:cxnSp>
        <p:nvCxnSpPr>
          <p:cNvPr id="79" name="Conector reto 6">
            <a:extLst>
              <a:ext uri="{FF2B5EF4-FFF2-40B4-BE49-F238E27FC236}">
                <a16:creationId xmlns:a16="http://schemas.microsoft.com/office/drawing/2014/main" id="{4650426B-16B7-C44D-8943-7274F4D2F2DA}"/>
              </a:ext>
            </a:extLst>
          </p:cNvPr>
          <p:cNvCxnSpPr>
            <a:cxnSpLocks/>
          </p:cNvCxnSpPr>
          <p:nvPr/>
        </p:nvCxnSpPr>
        <p:spPr>
          <a:xfrm>
            <a:off x="675272" y="861123"/>
            <a:ext cx="811868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42E3F41C-01FF-439B-8DC3-65F02A322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6" t="21111" r="28437" b="10695"/>
          <a:stretch/>
        </p:blipFill>
        <p:spPr>
          <a:xfrm>
            <a:off x="2557463" y="1021558"/>
            <a:ext cx="3900487" cy="35075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body" idx="4294967295"/>
          </p:nvPr>
        </p:nvSpPr>
        <p:spPr>
          <a:xfrm>
            <a:off x="818147" y="1407319"/>
            <a:ext cx="4218197" cy="271462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Você poderá </a:t>
            </a:r>
            <a:r>
              <a:rPr lang="pt-BR">
                <a:solidFill>
                  <a:schemeClr val="bg2">
                    <a:lumMod val="25000"/>
                  </a:schemeClr>
                </a:solidFill>
              </a:rPr>
              <a:t>enviar um e</a:t>
            </a:r>
            <a:r>
              <a:rPr lang="en">
                <a:solidFill>
                  <a:schemeClr val="bg2">
                    <a:lumMod val="25000"/>
                  </a:schemeClr>
                </a:solidFill>
              </a:rPr>
              <a:t>-mail</a:t>
            </a:r>
            <a:r>
              <a:rPr lang="en" dirty="0">
                <a:solidFill>
                  <a:schemeClr val="bg2">
                    <a:lumMod val="25000"/>
                  </a:schemeClr>
                </a:solidFill>
              </a:rPr>
              <a:t>: aeci@mec.gov.br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AA89B0-ADA6-4B7D-B58E-092C6598F274}"/>
              </a:ext>
            </a:extLst>
          </p:cNvPr>
          <p:cNvSpPr txBox="1"/>
          <p:nvPr/>
        </p:nvSpPr>
        <p:spPr>
          <a:xfrm>
            <a:off x="7133665" y="3657600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Dúvidas:</a:t>
            </a:r>
          </a:p>
          <a:p>
            <a:r>
              <a:rPr lang="pt-BR" dirty="0">
                <a:solidFill>
                  <a:schemeClr val="bg1"/>
                </a:solidFill>
              </a:rPr>
              <a:t>aeci@mec.gov.br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8B73BC-9006-3B4C-B861-DB3D19F7508F}"/>
              </a:ext>
            </a:extLst>
          </p:cNvPr>
          <p:cNvSpPr txBox="1"/>
          <p:nvPr/>
        </p:nvSpPr>
        <p:spPr>
          <a:xfrm>
            <a:off x="747117" y="224139"/>
            <a:ext cx="81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Dúvidas: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FAB5732-F196-9B47-ABDA-9DC28DA035E5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235131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86D2576D-B18F-4721-9F36-5F3EED652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1407319"/>
            <a:ext cx="1914525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subTitle" idx="1"/>
          </p:nvPr>
        </p:nvSpPr>
        <p:spPr>
          <a:xfrm>
            <a:off x="672353" y="2320348"/>
            <a:ext cx="7920318" cy="181588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Sim, é possível. Contudo, há uma série de </a:t>
            </a:r>
            <a:r>
              <a:rPr lang="pt-BR" u="sng" dirty="0">
                <a:solidFill>
                  <a:schemeClr val="bg2">
                    <a:lumMod val="25000"/>
                  </a:schemeClr>
                </a:solidFill>
              </a:rPr>
              <a:t>limitações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a essa atitude que devem ser levadas em consideração quando do recebimento e destinação desses itens.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850DE7-246B-5F40-B4BB-C7E6B8706A7F}"/>
              </a:ext>
            </a:extLst>
          </p:cNvPr>
          <p:cNvSpPr txBox="1"/>
          <p:nvPr/>
        </p:nvSpPr>
        <p:spPr>
          <a:xfrm>
            <a:off x="747117" y="224139"/>
            <a:ext cx="8126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8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possível que servidores públicos recebam brindes e presentes de entidades privadas?</a:t>
            </a:r>
          </a:p>
        </p:txBody>
      </p:sp>
      <p:sp>
        <p:nvSpPr>
          <p:cNvPr id="2" name="Balão de Pensamento: Nuvem 1">
            <a:extLst>
              <a:ext uri="{FF2B5EF4-FFF2-40B4-BE49-F238E27FC236}">
                <a16:creationId xmlns:a16="http://schemas.microsoft.com/office/drawing/2014/main" id="{7AC93B6C-CAFA-4A50-858A-45AB4EE1CD3C}"/>
              </a:ext>
            </a:extLst>
          </p:cNvPr>
          <p:cNvSpPr/>
          <p:nvPr/>
        </p:nvSpPr>
        <p:spPr>
          <a:xfrm>
            <a:off x="7537076" y="321470"/>
            <a:ext cx="914400" cy="612648"/>
          </a:xfrm>
          <a:prstGeom prst="cloudCallout">
            <a:avLst>
              <a:gd name="adj1" fmla="val -41421"/>
              <a:gd name="adj2" fmla="val 83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701600" y="1185337"/>
            <a:ext cx="5752988" cy="357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500" dirty="0">
                <a:solidFill>
                  <a:schemeClr val="bg2">
                    <a:lumMod val="25000"/>
                  </a:schemeClr>
                </a:solidFill>
              </a:rPr>
              <a:t>Por ocasião de algumas datas comemorativas ou eventos corporativos os servidores do MEC podem vir a ser agraciados com presentes e brindes. Todavia caberá a ele observar os Princípios que regem a Administração Pública.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9D4FCD-6E01-45B3-9A4F-050F1E3AF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79" y="939863"/>
            <a:ext cx="1964098" cy="907651"/>
          </a:xfrm>
          <a:prstGeom prst="rect">
            <a:avLst/>
          </a:prstGeom>
        </p:spPr>
      </p:pic>
      <p:sp>
        <p:nvSpPr>
          <p:cNvPr id="5" name="Google Shape;180;p31">
            <a:extLst>
              <a:ext uri="{FF2B5EF4-FFF2-40B4-BE49-F238E27FC236}">
                <a16:creationId xmlns:a16="http://schemas.microsoft.com/office/drawing/2014/main" id="{9F55392E-8D6A-451C-A1A5-866877982B85}"/>
              </a:ext>
            </a:extLst>
          </p:cNvPr>
          <p:cNvSpPr txBox="1">
            <a:spLocks/>
          </p:cNvSpPr>
          <p:nvPr/>
        </p:nvSpPr>
        <p:spPr>
          <a:xfrm>
            <a:off x="6608022" y="1847514"/>
            <a:ext cx="2035155" cy="292719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spcAft>
                <a:spcPts val="1600"/>
              </a:spcAft>
              <a:buFont typeface="Raleway"/>
              <a:buNone/>
            </a:pPr>
            <a:r>
              <a:rPr lang="en" sz="1200" b="1" dirty="0">
                <a:solidFill>
                  <a:srgbClr val="0070C0"/>
                </a:solidFill>
                <a:latin typeface="+mn-lt"/>
                <a:sym typeface="Raleway"/>
              </a:rPr>
              <a:t>Dúvidas</a:t>
            </a:r>
            <a:r>
              <a:rPr lang="en" sz="1200" b="1" dirty="0">
                <a:solidFill>
                  <a:schemeClr val="bg2">
                    <a:lumMod val="25000"/>
                  </a:schemeClr>
                </a:solidFill>
                <a:latin typeface="+mn-lt"/>
                <a:sym typeface="Raleway"/>
              </a:rPr>
              <a:t>: Consulte a Resolução nº 03, de 23 de novembro de 2000, que trata das r</a:t>
            </a:r>
            <a:r>
              <a:rPr lang="pt-BR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egras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sobre o tratamento de presentes e brindes aplicáveis às autoridades públicas, disponível no link: </a:t>
            </a:r>
            <a:r>
              <a:rPr lang="pt-BR" b="1" dirty="0">
                <a:solidFill>
                  <a:srgbClr val="0070C0"/>
                </a:solidFill>
                <a:latin typeface="+mn-lt"/>
              </a:rPr>
              <a:t>http://www.planalto.gov.br/ccivil_03/Codigos/codi_Conduta/resolucao3.htm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286995-E7DD-264E-BE3E-4C7E05BA67BC}"/>
              </a:ext>
            </a:extLst>
          </p:cNvPr>
          <p:cNvSpPr txBox="1"/>
          <p:nvPr/>
        </p:nvSpPr>
        <p:spPr>
          <a:xfrm>
            <a:off x="747116" y="224139"/>
            <a:ext cx="868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isso funciona?</a:t>
            </a:r>
          </a:p>
        </p:txBody>
      </p:sp>
      <p:cxnSp>
        <p:nvCxnSpPr>
          <p:cNvPr id="12" name="Conector reto 6">
            <a:extLst>
              <a:ext uri="{FF2B5EF4-FFF2-40B4-BE49-F238E27FC236}">
                <a16:creationId xmlns:a16="http://schemas.microsoft.com/office/drawing/2014/main" id="{D302B6E0-88D1-9545-B557-D38AE1765B12}"/>
              </a:ext>
            </a:extLst>
          </p:cNvPr>
          <p:cNvCxnSpPr>
            <a:cxnSpLocks/>
          </p:cNvCxnSpPr>
          <p:nvPr/>
        </p:nvCxnSpPr>
        <p:spPr>
          <a:xfrm flipV="1">
            <a:off x="818147" y="808914"/>
            <a:ext cx="7555832" cy="30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xemplos de presentes para datas comemorativas no Brasil - Rio Largo  Notícias">
            <a:extLst>
              <a:ext uri="{FF2B5EF4-FFF2-40B4-BE49-F238E27FC236}">
                <a16:creationId xmlns:a16="http://schemas.microsoft.com/office/drawing/2014/main" id="{B15BEA65-D4F0-4540-922A-E9435EBC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82" y="2642182"/>
            <a:ext cx="3493294" cy="218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701599" y="1185337"/>
            <a:ext cx="7672379" cy="357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762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Brinde</a:t>
            </a:r>
            <a:r>
              <a:rPr lang="pt-BR" sz="11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é a lembrança distribuída a título de cortesia, propaganda, divulgação habitual ou por ocasião de eventos ou datas comemorativas de caráter histórico ou cultural que não ultrapassa o valor unitário de R$ 100,00 (cem reais).</a:t>
            </a:r>
          </a:p>
          <a:p>
            <a:pPr marL="152400" marR="76200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marR="7620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Presentes: 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quando o objeto oferecido Ultrapassa o valor unitário de R$ 100,00 (cem reais).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286995-E7DD-264E-BE3E-4C7E05BA67BC}"/>
              </a:ext>
            </a:extLst>
          </p:cNvPr>
          <p:cNvSpPr txBox="1"/>
          <p:nvPr/>
        </p:nvSpPr>
        <p:spPr>
          <a:xfrm>
            <a:off x="747116" y="224139"/>
            <a:ext cx="868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 a diferença entre Brindes e Presentes?</a:t>
            </a:r>
          </a:p>
        </p:txBody>
      </p:sp>
      <p:cxnSp>
        <p:nvCxnSpPr>
          <p:cNvPr id="12" name="Conector reto 6">
            <a:extLst>
              <a:ext uri="{FF2B5EF4-FFF2-40B4-BE49-F238E27FC236}">
                <a16:creationId xmlns:a16="http://schemas.microsoft.com/office/drawing/2014/main" id="{D302B6E0-88D1-9545-B557-D38AE1765B12}"/>
              </a:ext>
            </a:extLst>
          </p:cNvPr>
          <p:cNvCxnSpPr>
            <a:cxnSpLocks/>
          </p:cNvCxnSpPr>
          <p:nvPr/>
        </p:nvCxnSpPr>
        <p:spPr>
          <a:xfrm flipV="1">
            <a:off x="818147" y="808914"/>
            <a:ext cx="7555832" cy="30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BD5F0237-852B-4011-BED8-EE9D5788C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04" y="2909737"/>
            <a:ext cx="2932991" cy="194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4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498807" y="1547578"/>
            <a:ext cx="4116831" cy="337178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 – esteja sujeita à jurisdição regulatória do órgão a que pertença a autoridade;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II – tenha interesse pessoal, profissional ou empresarial em decisão que possa ser tomada pela autoridade, individualmente ou de caráter coletivo, em razão do cargo;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III – mantenha relação comercial com o órgão a que pertença a autoridade; ou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IV – represente interesse de terceiros, como procurador ou preposto, de pessoas, empresas ou entidades compreendidas nos itens acima citados.</a:t>
            </a: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747117" y="224139"/>
            <a:ext cx="7068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Atenção: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Existe uma </a:t>
            </a:r>
            <a:r>
              <a:rPr lang="pt-BR" sz="2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proibição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se refere ao recebimento de </a:t>
            </a:r>
            <a:r>
              <a:rPr lang="pt-BR" sz="2000" b="1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presentes de qualquer valor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em razão do cargo que ocupa a autoridade, quando o ofertante for pessoa, empresa ou entidade que: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836831" y="1492571"/>
            <a:ext cx="697831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resentes - Presentes">
            <a:extLst>
              <a:ext uri="{FF2B5EF4-FFF2-40B4-BE49-F238E27FC236}">
                <a16:creationId xmlns:a16="http://schemas.microsoft.com/office/drawing/2014/main" id="{34B19B68-00D7-46DE-BF00-7A6ECD2A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94" y="1636695"/>
            <a:ext cx="2866763" cy="26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B1B3A9-AB02-4B05-B6CE-D23A03DB7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147" y="369694"/>
            <a:ext cx="1249153" cy="9223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2904C87-DFC1-47CA-9BFC-F13058159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630" y="2521596"/>
            <a:ext cx="1249153" cy="9223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498807" y="1547578"/>
            <a:ext cx="4116831" cy="337178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 – tratando-se de bem de valor histórico, cultural ou artístico, destiná-lo ao acervo do Instituto do Patrimônio Histórico e Artístico Nacional-IPHAN para que este lhe dê o destino legal adequado;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II - promover a sua doação a entidade de caráter assistencial ou filantrópico reconhecida como de utilidade pública, desde que, tratando-se de bem não perecível, se comprometa a aplicar o bem ou o produto da sua alienação em suas atividades fim; ou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III - determinar a incorporação ao patrimônio da entidade ou do órgão público onde exerce a função.</a:t>
            </a: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747117" y="224139"/>
            <a:ext cx="7068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sendo viável a recusa ou a devolução imediata de presente cuja aceitação é vedada, a autoridade deverá adotar uma das seguintes providências: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836831" y="1492571"/>
            <a:ext cx="697831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4ACC81CF-2AE2-4968-ADB8-C4718FB7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17" y="1745341"/>
            <a:ext cx="351648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subTitle" idx="4294967295"/>
          </p:nvPr>
        </p:nvSpPr>
        <p:spPr>
          <a:xfrm>
            <a:off x="3980329" y="833719"/>
            <a:ext cx="4592171" cy="380019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 –que </a:t>
            </a: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não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tenham valor comercial ou sejam distribuídos por entidade de qualquer natureza a título de cortesia, propaganda, divulgação habitual ou por ocasião de eventos ou datas comemorativas de caráter histórico ou cultural, </a:t>
            </a: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desde que não ultrapassem o valor unitário de R$ 100,00 (cem reais);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II – cuja periodicidade de distribuição não seja inferior a 12 (doze) meses; 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III – que sejam de caráter geral e, portanto, não se destinem a agraciar exclusivamente uma determinada autoridade;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3344-5C46-D345-B420-AC8E8A350E62}"/>
              </a:ext>
            </a:extLst>
          </p:cNvPr>
          <p:cNvSpPr txBox="1"/>
          <p:nvPr/>
        </p:nvSpPr>
        <p:spPr>
          <a:xfrm>
            <a:off x="761404" y="170204"/>
            <a:ext cx="812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é permitida a aceitação de brindes: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4E1BF5B-0814-554D-A44C-CAA86AD94D43}"/>
              </a:ext>
            </a:extLst>
          </p:cNvPr>
          <p:cNvCxnSpPr>
            <a:cxnSpLocks/>
          </p:cNvCxnSpPr>
          <p:nvPr/>
        </p:nvCxnSpPr>
        <p:spPr>
          <a:xfrm>
            <a:off x="818147" y="732952"/>
            <a:ext cx="713644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C4F04273-A28B-4218-AC8A-F10F5B28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7" y="1415346"/>
            <a:ext cx="3101671" cy="2831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>
            <a:off x="761674" y="1255416"/>
            <a:ext cx="3810326" cy="278542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I – em razão de laços de parentesco ou amizade, desde que o seu custo seja arcado pelo próprio ofertante, e não por pessoa, empresa ou entidade que se enquadre em qualquer das hipóteses previstas no slide anterior;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II – quando ofertados por autoridades estrangeiras, nos casos protocolares em que houver reciprocidade ou em razão do exercício de funções diplomáticas.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1E86F2-5BF6-794E-B703-3CAA1776519D}"/>
              </a:ext>
            </a:extLst>
          </p:cNvPr>
          <p:cNvSpPr txBox="1"/>
          <p:nvPr/>
        </p:nvSpPr>
        <p:spPr>
          <a:xfrm>
            <a:off x="747117" y="224139"/>
            <a:ext cx="8126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será permitida a aceitação de presentes?</a:t>
            </a:r>
          </a:p>
        </p:txBody>
      </p:sp>
      <p:sp>
        <p:nvSpPr>
          <p:cNvPr id="2" name="AutoShape 2" descr="Brinde Evento de Premiação Orçamentos Goiânia - Brinde para Eventos  Empresariais - Amelio Presentes">
            <a:extLst>
              <a:ext uri="{FF2B5EF4-FFF2-40B4-BE49-F238E27FC236}">
                <a16:creationId xmlns:a16="http://schemas.microsoft.com/office/drawing/2014/main" id="{25536139-C8A2-4B92-A398-94683D10A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C36FAC-F7A5-4AF3-99B7-92BE9520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931" y="1255416"/>
            <a:ext cx="2978944" cy="27854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E96382C-32A8-2B4F-94D7-3B9174526266}"/>
              </a:ext>
            </a:extLst>
          </p:cNvPr>
          <p:cNvSpPr txBox="1"/>
          <p:nvPr/>
        </p:nvSpPr>
        <p:spPr>
          <a:xfrm>
            <a:off x="747117" y="224139"/>
            <a:ext cx="8126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Regras adotadas no âmbito do Ministério da Educação: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3177DF2-2CF8-7742-A291-49179889DB8C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756147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281;p39">
            <a:extLst>
              <a:ext uri="{FF2B5EF4-FFF2-40B4-BE49-F238E27FC236}">
                <a16:creationId xmlns:a16="http://schemas.microsoft.com/office/drawing/2014/main" id="{F8CD926E-A06C-4011-8A9E-E6431979D990}"/>
              </a:ext>
            </a:extLst>
          </p:cNvPr>
          <p:cNvSpPr txBox="1">
            <a:spLocks/>
          </p:cNvSpPr>
          <p:nvPr/>
        </p:nvSpPr>
        <p:spPr>
          <a:xfrm>
            <a:off x="747117" y="1184891"/>
            <a:ext cx="7632502" cy="290133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I - Os conjuntos de brindes a serem recebidos não podem ultrapassar o valor de R$ 100,00 (cem reais); ou seja, caso haja a entrega de um kit contendo mais de um item, o conjunto de todos os itens não poderá ultrapassar o valor de R$ 100,00.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3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II - caso a Unidade receba mais de um item do mesmo brinde, promova a realização de sorteio de forma a contemplar todos os servidores e colaboradores daquela unidade.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3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III – promova a realização do sorteio dos brindes recebidos  e efetue o registro e arquivamento para eventuais esclarecimentos futuros. Poderá ser utilizado como modelo de documento para a distribuição dos brindes por meio de sorteio  o modelo (SEI nº 1823175).</a:t>
            </a:r>
          </a:p>
        </p:txBody>
      </p:sp>
    </p:spTree>
    <p:extLst>
      <p:ext uri="{BB962C8B-B14F-4D97-AF65-F5344CB8AC3E}">
        <p14:creationId xmlns:p14="http://schemas.microsoft.com/office/powerpoint/2010/main" val="480473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834</Words>
  <Application>Microsoft Office PowerPoint</Application>
  <PresentationFormat>Apresentação na tela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Arial</vt:lpstr>
      <vt:lpstr>Raleway</vt:lpstr>
      <vt:lpstr>Tema do Office</vt:lpstr>
      <vt:lpstr>Brindes e Presentes   Orientações úteis.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LESSON</dc:title>
  <dc:creator>Avell G1540</dc:creator>
  <cp:lastModifiedBy>Luciana Alves De Azevedo</cp:lastModifiedBy>
  <cp:revision>65</cp:revision>
  <cp:lastPrinted>2020-11-13T16:47:50Z</cp:lastPrinted>
  <dcterms:modified xsi:type="dcterms:W3CDTF">2021-03-16T13:30:53Z</dcterms:modified>
</cp:coreProperties>
</file>