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5" r:id="rId2"/>
  </p:sldMasterIdLst>
  <p:notesMasterIdLst>
    <p:notesMasterId r:id="rId15"/>
  </p:notesMasterIdLst>
  <p:sldIdLst>
    <p:sldId id="4117" r:id="rId3"/>
    <p:sldId id="4118" r:id="rId4"/>
    <p:sldId id="4136" r:id="rId5"/>
    <p:sldId id="4123" r:id="rId6"/>
    <p:sldId id="4135" r:id="rId7"/>
    <p:sldId id="4141" r:id="rId8"/>
    <p:sldId id="4142" r:id="rId9"/>
    <p:sldId id="4143" r:id="rId10"/>
    <p:sldId id="4144" r:id="rId11"/>
    <p:sldId id="4137" r:id="rId12"/>
    <p:sldId id="4138" r:id="rId13"/>
    <p:sldId id="4145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282905"/>
    <a:srgbClr val="FF330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2127" autoAdjust="0"/>
  </p:normalViewPr>
  <p:slideViewPr>
    <p:cSldViewPr snapToGrid="0">
      <p:cViewPr varScale="1">
        <p:scale>
          <a:sx n="103" d="100"/>
          <a:sy n="103" d="100"/>
        </p:scale>
        <p:origin x="7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A1C6C-D13F-47DA-8AB5-3F8F1EC2EBAA}" type="datetimeFigureOut">
              <a:rPr lang="pt-BR" smtClean="0"/>
              <a:t>13/07/2022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7FE5B-CA9B-4DD2-97AE-8EFF734D22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70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17FE5B-CA9B-4DD2-97AE-8EFF734D226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295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17FE5B-CA9B-4DD2-97AE-8EFF734D226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85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17FE5B-CA9B-4DD2-97AE-8EFF734D226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66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17FE5B-CA9B-4DD2-97AE-8EFF734D226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471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17FE5B-CA9B-4DD2-97AE-8EFF734D226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666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151D2-DC7C-407D-9B86-3A36A1A8B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D18EBE-7D32-4C3B-B72D-C0606D9C2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E89019-99C3-4EEC-A3A8-7496D05851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13/07/2022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08B799-727C-4143-A71C-4AA17CDE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63DD29-493C-4AF9-BF96-7BBE848E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04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B1121-64F9-4AA7-A490-D13C8EDE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4F01735-C551-438B-BFE9-ECBA2759F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254E99-FBB6-43EF-8729-B9564CFCDE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13/07/2022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5C1A48-AA47-455A-9C39-716E138EB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ACDE36-DADD-4312-BF30-BE62E229D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26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0F284B-1E84-4848-88CC-0A8BB28B75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FEE6F2-A41F-40B8-9AC2-1B04A2C90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4BC566-87C2-4ED1-BAEE-A8B780E2EE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13/07/2022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27742E-9B92-438C-AD13-9DA5A4744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03434D-E67B-4F0D-A63C-8A621FCD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743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097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7875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927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48DD2C03-97CF-E34D-9D8E-08ADAC46F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4173" y="1641513"/>
            <a:ext cx="9144000" cy="72269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5993D3FB-BACB-8347-9991-6D890674B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4174" y="2610519"/>
            <a:ext cx="5119172" cy="342672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to 6">
            <a:extLst>
              <a:ext uri="{FF2B5EF4-FFF2-40B4-BE49-F238E27FC236}">
                <a16:creationId xmlns:a16="http://schemas.microsoft.com/office/drawing/2014/main" id="{BACD9208-CE2C-9C4F-8F09-9C990E0E2D34}"/>
              </a:ext>
            </a:extLst>
          </p:cNvPr>
          <p:cNvCxnSpPr/>
          <p:nvPr userDrawn="1"/>
        </p:nvCxnSpPr>
        <p:spPr>
          <a:xfrm>
            <a:off x="1116281" y="1007267"/>
            <a:ext cx="9429007" cy="0"/>
          </a:xfrm>
          <a:prstGeom prst="line">
            <a:avLst/>
          </a:prstGeom>
          <a:ln>
            <a:solidFill>
              <a:srgbClr val="0087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1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06027-3282-4F25-8B8F-3DACFCD0C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40F1DF-EF7D-431B-AA15-39BC532A3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D4B8F3-6424-4E0F-B616-177C802E97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13/07/2022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1BEAC2-FBEB-4159-985E-B1781F7C0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A4E97E-A811-4FE8-B149-4A5DAF32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77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46976F-DDC2-4D2C-BAD6-A1E989D1B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C287374-A4B6-4C36-B81D-E0A07A6ED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02AE25-FD0F-4429-BAB6-2D3994074A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13/07/2022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E29596-F567-4FA2-A6EA-7103AD00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646A14-53B5-4C76-9360-8E3A7421D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96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02F35C-4718-4E43-892C-073F09C60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03504D-0F96-412D-B9C7-D96D4CE42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465FCC5-0FC6-4D57-B7FC-67D1D74CB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D16ACDF-1DCC-43DE-B59B-648552FE64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13/07/2022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2F1F58-FF5A-4255-8B21-E768E14B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03CF802-016A-4689-8429-06F7DC68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29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81DC6-CF4B-467F-B6D5-315A065D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E7AF3F-BFD3-40A4-9B6B-1BCD26FCA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FB3950F-4CDA-4863-9F5A-0FFB5DA00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9E48BBE-4AE3-4AD6-9068-FF2633496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17AAF11-BAD9-436B-83E5-2C8358B3F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B2A5950-EC82-4BAC-884E-09FCB0535B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13/07/2022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1B97DB-E7A3-4AC4-8E84-55A3F8B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28581A-97C7-4705-9FA9-3ED3BC642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75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FE18F4-5B3E-4F59-8B71-B0B91C526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7BD3F1D-B399-4DE9-B1C0-F8B0CC1248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13/07/2022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B5641E8-31B9-4785-8276-4C744A859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CB13F69-024C-4130-9BEA-053766B41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69570F2-189D-44F7-9AF7-2849DF31BD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50878" y="6182408"/>
            <a:ext cx="2941122" cy="69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12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1E185D9-8503-4085-9A1B-27088C4323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13/07/2022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86BEE1F-4403-4132-8761-96BEEDAC1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FD57B22-23B6-45AC-9F6A-96E069ADC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7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2510C-55CF-42A9-B930-B531CBC58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4E2F8B-31FA-4F17-A447-16A26F171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096788A-CE66-476C-A69F-7B3A7ED2D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36C3BC-CD4B-4C1F-855D-C5107888E1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13/07/2022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6BBF955-6F7D-4E2C-81C4-6C909DBF6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B3D0FD-18D5-4EDB-8614-F6225150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95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16589-3F29-4FF6-8F2D-226E89406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A227012-C496-444C-B437-1716D9BEE7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81052D3-EE3C-4F41-9015-C8E41DDA8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D4413A-1493-4D73-B024-2EDCAB0433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142152-511A-480D-9CE2-9DEA27905EAB}" type="datetimeFigureOut">
              <a:rPr lang="pt-BR" smtClean="0"/>
              <a:t>13/07/2022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39A0990-AB2E-4953-B3A1-6BE7779C6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AA5BD5-CAE2-478D-B8A0-0FE242361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ED2220-E99E-4117-BED0-28C09BFE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9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39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78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5" name="Rectangle 1062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E1865B1-B418-864A-8DA2-B9DD636CDBD6}"/>
              </a:ext>
            </a:extLst>
          </p:cNvPr>
          <p:cNvSpPr txBox="1"/>
          <p:nvPr/>
        </p:nvSpPr>
        <p:spPr>
          <a:xfrm>
            <a:off x="566048" y="1349742"/>
            <a:ext cx="3807187" cy="2228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cap="all" dirty="0" err="1">
                <a:ea typeface="+mj-ea"/>
                <a:cs typeface="+mj-cs"/>
              </a:rPr>
              <a:t>Comissão</a:t>
            </a:r>
            <a:r>
              <a:rPr lang="en-US" sz="2800" b="1" cap="all" dirty="0">
                <a:ea typeface="+mj-ea"/>
                <a:cs typeface="+mj-cs"/>
              </a:rPr>
              <a:t> </a:t>
            </a:r>
            <a:r>
              <a:rPr lang="en-US" sz="2800" b="1" cap="all" dirty="0" err="1">
                <a:ea typeface="+mj-ea"/>
                <a:cs typeface="+mj-cs"/>
              </a:rPr>
              <a:t>Intergovernamental</a:t>
            </a:r>
            <a:r>
              <a:rPr lang="en-US" sz="2800" b="1" cap="all" dirty="0">
                <a:ea typeface="+mj-ea"/>
                <a:cs typeface="+mj-cs"/>
              </a:rPr>
              <a:t> de </a:t>
            </a:r>
            <a:r>
              <a:rPr lang="en-US" sz="2800" b="1" cap="all" dirty="0" err="1">
                <a:ea typeface="+mj-ea"/>
                <a:cs typeface="+mj-cs"/>
              </a:rPr>
              <a:t>Financiamento</a:t>
            </a:r>
            <a:r>
              <a:rPr lang="en-US" sz="2800" b="1" cap="all" dirty="0">
                <a:ea typeface="+mj-ea"/>
                <a:cs typeface="+mj-cs"/>
              </a:rPr>
              <a:t> para a </a:t>
            </a:r>
            <a:r>
              <a:rPr lang="en-US" sz="2800" b="1" cap="all" dirty="0" err="1">
                <a:ea typeface="+mj-ea"/>
                <a:cs typeface="+mj-cs"/>
              </a:rPr>
              <a:t>Educação</a:t>
            </a:r>
            <a:r>
              <a:rPr lang="en-US" sz="2800" b="1" cap="all" dirty="0">
                <a:ea typeface="+mj-ea"/>
                <a:cs typeface="+mj-cs"/>
              </a:rPr>
              <a:t> BÁSICA de </a:t>
            </a:r>
            <a:r>
              <a:rPr lang="en-US" sz="2800" b="1" cap="all" dirty="0" err="1">
                <a:ea typeface="+mj-ea"/>
                <a:cs typeface="+mj-cs"/>
              </a:rPr>
              <a:t>Qualidade</a:t>
            </a:r>
            <a:endParaRPr lang="en-US" sz="2800" b="1" cap="all" dirty="0"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6048" y="3577816"/>
            <a:ext cx="4345395" cy="1157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1400" cap="all" dirty="0"/>
              <a:t>Lei nº 14.113, de 25 de </a:t>
            </a:r>
            <a:r>
              <a:rPr lang="en-US" sz="1400" cap="all" dirty="0" err="1"/>
              <a:t>dezembro</a:t>
            </a:r>
            <a:r>
              <a:rPr lang="en-US" sz="1400" cap="all" dirty="0"/>
              <a:t> de 2020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1400" cap="all" dirty="0"/>
              <a:t>Lei nº 14.276, de 27 de </a:t>
            </a:r>
            <a:r>
              <a:rPr lang="en-US" sz="1400" cap="all" dirty="0" err="1"/>
              <a:t>dezembro</a:t>
            </a:r>
            <a:r>
              <a:rPr lang="en-US" sz="1400" cap="all" dirty="0"/>
              <a:t> de 2021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1400" cap="all" dirty="0" err="1"/>
              <a:t>Decreto</a:t>
            </a:r>
            <a:r>
              <a:rPr lang="en-US" sz="1400" cap="all" dirty="0"/>
              <a:t> Nº 10.656, DE 22 DE MARÇO DE 2021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A Relação dos adolescentes em situação de acolhimento e a escola">
            <a:extLst>
              <a:ext uri="{FF2B5EF4-FFF2-40B4-BE49-F238E27FC236}">
                <a16:creationId xmlns:a16="http://schemas.microsoft.com/office/drawing/2014/main" id="{5EFB371A-5CFE-4D2D-855A-910D985A0B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5" r="11336"/>
          <a:stretch/>
        </p:blipFill>
        <p:spPr bwMode="auto">
          <a:xfrm>
            <a:off x="5010386" y="10"/>
            <a:ext cx="7181613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951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2548" y="1745389"/>
            <a:ext cx="3778425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2800" dirty="0" err="1">
                <a:solidFill>
                  <a:srgbClr val="FFFFFF"/>
                </a:solidFill>
                <a:latin typeface="+mn-lt"/>
              </a:rPr>
              <a:t>Prazo</a:t>
            </a:r>
            <a:r>
              <a:rPr lang="en-US" sz="28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s</a:t>
            </a:r>
            <a: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800" b="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Decreto</a:t>
            </a:r>
            <a: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nº 10.656/2021</a:t>
            </a: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endParaRPr lang="en-US" sz="2800" b="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4251489" y="10138"/>
            <a:ext cx="7645138" cy="6837724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just" defTabSz="914400">
              <a:lnSpc>
                <a:spcPct val="120000"/>
              </a:lnSpc>
            </a:pPr>
            <a:r>
              <a:rPr lang="pt-BR" sz="2000" dirty="0">
                <a:latin typeface="+mn-lt"/>
              </a:rPr>
              <a:t>Art. 14.  Para fins do disposto no art. 18 da Lei nº 14.113, de 2020</a:t>
            </a:r>
            <a:r>
              <a:rPr lang="pt-BR" sz="2000" b="1" dirty="0">
                <a:latin typeface="+mn-lt"/>
              </a:rPr>
              <a:t>, o Inep encaminhará à Comissão Intergovernamental de Financiamento para a Educação Básica de Qualidade, até 30 de abril de cada exercício, </a:t>
            </a:r>
            <a:r>
              <a:rPr lang="pt-BR" sz="2000" dirty="0">
                <a:latin typeface="+mn-lt"/>
              </a:rPr>
              <a:t>as informações referentes:</a:t>
            </a:r>
          </a:p>
          <a:p>
            <a:pPr algn="just" defTabSz="914400">
              <a:lnSpc>
                <a:spcPct val="120000"/>
              </a:lnSpc>
            </a:pPr>
            <a:r>
              <a:rPr lang="pt-BR" sz="2000" dirty="0">
                <a:latin typeface="+mn-lt"/>
              </a:rPr>
              <a:t>[...]</a:t>
            </a:r>
          </a:p>
          <a:p>
            <a:pPr algn="just" defTabSz="914400">
              <a:lnSpc>
                <a:spcPct val="120000"/>
              </a:lnSpc>
            </a:pPr>
            <a:r>
              <a:rPr lang="pt-BR" sz="2000" dirty="0">
                <a:latin typeface="+mn-lt"/>
              </a:rPr>
              <a:t>VI - à metodologia de aferição das condicionalidades referidas no inciso III do caput do art. 5º da Lei nº 14.113, de 2020; </a:t>
            </a:r>
          </a:p>
          <a:p>
            <a:pPr algn="just" defTabSz="914400">
              <a:lnSpc>
                <a:spcPct val="120000"/>
              </a:lnSpc>
            </a:pPr>
            <a:r>
              <a:rPr lang="pt-BR" sz="2000" dirty="0">
                <a:latin typeface="+mn-lt"/>
              </a:rPr>
              <a:t>[...]</a:t>
            </a:r>
          </a:p>
          <a:p>
            <a:pPr algn="just" defTabSz="914400">
              <a:lnSpc>
                <a:spcPct val="120000"/>
              </a:lnSpc>
            </a:pPr>
            <a:r>
              <a:rPr lang="pt-BR" sz="2000" dirty="0">
                <a:latin typeface="+mn-lt"/>
              </a:rPr>
              <a:t>Art. 15.  As deliberações relativas às competências estabelecidas no art. 18 da Lei nº 14.113, de 2020, serão publicadas por meio de ato da Comissão Intergovernamental de Financiamento para a Educação Básica de Qualidade </a:t>
            </a:r>
            <a:r>
              <a:rPr lang="pt-BR" sz="2000" b="1" dirty="0">
                <a:latin typeface="+mn-lt"/>
              </a:rPr>
              <a:t>até 31 de julho de cada exercício</a:t>
            </a:r>
            <a:r>
              <a:rPr lang="pt-BR" sz="2000" dirty="0">
                <a:latin typeface="+mn-lt"/>
              </a:rPr>
              <a:t>, para vigência no exercício seguinte, e disponibilizadas no sítio eletrônico da Comissão.</a:t>
            </a:r>
          </a:p>
          <a:p>
            <a:pPr algn="just" defTabSz="914400">
              <a:lnSpc>
                <a:spcPct val="120000"/>
              </a:lnSpc>
            </a:pPr>
            <a:r>
              <a:rPr lang="pt-BR" sz="2000" dirty="0">
                <a:latin typeface="+mn-lt"/>
              </a:rPr>
              <a:t>[...]</a:t>
            </a:r>
          </a:p>
          <a:p>
            <a:pPr algn="just" defTabSz="914400">
              <a:lnSpc>
                <a:spcPct val="120000"/>
              </a:lnSpc>
            </a:pPr>
            <a:r>
              <a:rPr lang="pt-BR" sz="2000" dirty="0">
                <a:latin typeface="+mn-lt"/>
              </a:rPr>
              <a:t>Art. 49.  Para vigência em 2023, as informações a que se referem os incisos V e VI do caput do art. 14 pertinentes à definição dos níveis considerados adequados pelas escalas de proficiência do Saeb do ensino fundamental serão encaminhadas pelo Inep à Comissão Intergovernamental de Financiamento para a Educação Básica de Qualidade </a:t>
            </a:r>
            <a:r>
              <a:rPr lang="pt-BR" sz="2000" b="1" dirty="0">
                <a:latin typeface="+mn-lt"/>
              </a:rPr>
              <a:t>até 30 de setembro de 2022</a:t>
            </a:r>
            <a:r>
              <a:rPr lang="pt-BR" sz="2000" dirty="0">
                <a:latin typeface="+mn-lt"/>
              </a:rPr>
              <a:t>.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455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2548" y="1745389"/>
            <a:ext cx="3778425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2800" dirty="0" err="1">
                <a:solidFill>
                  <a:srgbClr val="FFFFFF"/>
                </a:solidFill>
                <a:latin typeface="+mn-lt"/>
              </a:rPr>
              <a:t>Exceções</a:t>
            </a: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endParaRPr lang="en-US" sz="2800" b="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4B17F22A-2F82-9C41-1456-456FE1C4669E}"/>
              </a:ext>
            </a:extLst>
          </p:cNvPr>
          <p:cNvSpPr txBox="1">
            <a:spLocks/>
          </p:cNvSpPr>
          <p:nvPr/>
        </p:nvSpPr>
        <p:spPr>
          <a:xfrm>
            <a:off x="4160374" y="1725112"/>
            <a:ext cx="8031625" cy="1847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1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9" b="1" i="0" kern="120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defRPr>
            </a:lvl1pPr>
          </a:lstStyle>
          <a:p>
            <a:pPr algn="ctr" defTabSz="914400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D1AFD87-FF3A-4C4F-B58A-0DD4440B4169}"/>
              </a:ext>
            </a:extLst>
          </p:cNvPr>
          <p:cNvSpPr txBox="1"/>
          <p:nvPr/>
        </p:nvSpPr>
        <p:spPr>
          <a:xfrm>
            <a:off x="4445000" y="1430866"/>
            <a:ext cx="72220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As condicionalidades II e III não se aplicariam aos 107 municípios que não participam do Saeb, por não atenderem aos critérios estabelecidos pela Avaliação.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algn="just"/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A condicionalidade IV não se aplica ao Distrito Federal uma vez que a Emenda Constitucional nº 108, ao modificar os percentuais máximo e mínimo e os critérios para a repartição dos recursos do ICMS, pertencentes aos Municípios, não fez referência ao Distrito Federal.</a:t>
            </a:r>
          </a:p>
        </p:txBody>
      </p:sp>
    </p:spTree>
    <p:extLst>
      <p:ext uri="{BB962C8B-B14F-4D97-AF65-F5344CB8AC3E}">
        <p14:creationId xmlns:p14="http://schemas.microsoft.com/office/powerpoint/2010/main" val="110468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2548" y="1745389"/>
            <a:ext cx="3778425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2800" dirty="0" err="1">
                <a:solidFill>
                  <a:srgbClr val="FFFFFF"/>
                </a:solidFill>
                <a:latin typeface="+mn-lt"/>
              </a:rPr>
              <a:t>Obrigado</a:t>
            </a: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endParaRPr lang="en-US" sz="2800" b="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4B17F22A-2F82-9C41-1456-456FE1C4669E}"/>
              </a:ext>
            </a:extLst>
          </p:cNvPr>
          <p:cNvSpPr txBox="1">
            <a:spLocks/>
          </p:cNvSpPr>
          <p:nvPr/>
        </p:nvSpPr>
        <p:spPr>
          <a:xfrm>
            <a:off x="4160374" y="1725112"/>
            <a:ext cx="8031625" cy="1847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1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9" b="1" i="0" kern="1200">
                <a:solidFill>
                  <a:schemeClr val="tx2"/>
                </a:solidFill>
                <a:latin typeface="Poppins" pitchFamily="2" charset="77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sz="2800" dirty="0" err="1">
                <a:solidFill>
                  <a:schemeClr val="tx1"/>
                </a:solidFill>
                <a:latin typeface="+mn-lt"/>
              </a:rPr>
              <a:t>Quarta-feira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, 13 de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julho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de 2022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871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48469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b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9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Composição</a:t>
            </a: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Art. 17, da Lei nº 14.113/2020</a:t>
            </a: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900" b="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Portaria</a:t>
            </a:r>
            <a: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MEC nº 308, de 02 de </a:t>
            </a:r>
            <a:r>
              <a:rPr lang="en-US" sz="2900" b="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maio</a:t>
            </a:r>
            <a: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de 2022 </a:t>
            </a:r>
            <a:br>
              <a:rPr lang="en-US" sz="19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900" b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just" defTabSz="914400">
              <a:buFont typeface="Arial" panose="020B0604020202020204" pitchFamily="34" charset="0"/>
              <a:buChar char="•"/>
            </a:pPr>
            <a:endParaRPr lang="en-US" sz="2000" b="1" dirty="0">
              <a:latin typeface="+mn-lt"/>
            </a:endParaRPr>
          </a:p>
          <a:p>
            <a:pPr algn="just" defTabSz="914400"/>
            <a:r>
              <a:rPr lang="en-US" sz="2000" dirty="0">
                <a:latin typeface="+mn-lt"/>
              </a:rPr>
              <a:t>I - 5 (</a:t>
            </a:r>
            <a:r>
              <a:rPr lang="en-US" sz="2000" dirty="0" err="1">
                <a:latin typeface="+mn-lt"/>
              </a:rPr>
              <a:t>cinco</a:t>
            </a:r>
            <a:r>
              <a:rPr lang="en-US" sz="2000" dirty="0">
                <a:latin typeface="+mn-lt"/>
              </a:rPr>
              <a:t>) </a:t>
            </a:r>
            <a:r>
              <a:rPr lang="en-US" sz="2000" dirty="0" err="1">
                <a:latin typeface="+mn-lt"/>
              </a:rPr>
              <a:t>representantes</a:t>
            </a:r>
            <a:r>
              <a:rPr lang="en-US" sz="2000" dirty="0">
                <a:latin typeface="+mn-lt"/>
              </a:rPr>
              <a:t> do </a:t>
            </a:r>
            <a:r>
              <a:rPr lang="en-US" sz="2000" b="1" dirty="0" err="1">
                <a:latin typeface="+mn-lt"/>
              </a:rPr>
              <a:t>Ministério</a:t>
            </a:r>
            <a:r>
              <a:rPr lang="en-US" sz="2000" b="1" dirty="0">
                <a:latin typeface="+mn-lt"/>
              </a:rPr>
              <a:t> da Educação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incluídos</a:t>
            </a:r>
            <a:r>
              <a:rPr lang="en-US" sz="2000" dirty="0">
                <a:latin typeface="+mn-lt"/>
              </a:rPr>
              <a:t> 1 (um) </a:t>
            </a:r>
            <a:r>
              <a:rPr lang="en-US" sz="2000" dirty="0" err="1">
                <a:latin typeface="+mn-lt"/>
              </a:rPr>
              <a:t>representante</a:t>
            </a:r>
            <a:r>
              <a:rPr lang="en-US" sz="2000" dirty="0">
                <a:latin typeface="+mn-lt"/>
              </a:rPr>
              <a:t> do </a:t>
            </a:r>
            <a:r>
              <a:rPr lang="en-US" sz="2000" dirty="0" err="1">
                <a:latin typeface="+mn-lt"/>
              </a:rPr>
              <a:t>Inep</a:t>
            </a:r>
            <a:r>
              <a:rPr lang="en-US" sz="2000" dirty="0">
                <a:latin typeface="+mn-lt"/>
              </a:rPr>
              <a:t> e 1 (um) </a:t>
            </a:r>
            <a:r>
              <a:rPr lang="en-US" sz="2000" dirty="0" err="1">
                <a:latin typeface="+mn-lt"/>
              </a:rPr>
              <a:t>representante</a:t>
            </a:r>
            <a:r>
              <a:rPr lang="en-US" sz="2000" dirty="0">
                <a:latin typeface="+mn-lt"/>
              </a:rPr>
              <a:t> do Fundo Nacional de </a:t>
            </a:r>
            <a:r>
              <a:rPr lang="en-US" sz="2000" dirty="0" err="1">
                <a:latin typeface="+mn-lt"/>
              </a:rPr>
              <a:t>Desenvolvimento</a:t>
            </a:r>
            <a:r>
              <a:rPr lang="en-US" sz="2000" dirty="0">
                <a:latin typeface="+mn-lt"/>
              </a:rPr>
              <a:t> da Educação (FNDE);</a:t>
            </a:r>
          </a:p>
          <a:p>
            <a:pPr algn="just" defTabSz="914400"/>
            <a:r>
              <a:rPr lang="en-US" sz="2000" dirty="0">
                <a:latin typeface="+mn-lt"/>
              </a:rPr>
              <a:t>II - 1 (um) </a:t>
            </a:r>
            <a:r>
              <a:rPr lang="en-US" sz="2000" dirty="0" err="1">
                <a:latin typeface="+mn-lt"/>
              </a:rPr>
              <a:t>representante</a:t>
            </a:r>
            <a:r>
              <a:rPr lang="en-US" sz="2000" dirty="0">
                <a:latin typeface="+mn-lt"/>
              </a:rPr>
              <a:t> dos </a:t>
            </a:r>
            <a:r>
              <a:rPr lang="en-US" sz="2000" dirty="0" err="1">
                <a:latin typeface="+mn-lt"/>
              </a:rPr>
              <a:t>secretários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estaduais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educação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cada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uma</a:t>
            </a:r>
            <a:r>
              <a:rPr lang="en-US" sz="2000" dirty="0">
                <a:latin typeface="+mn-lt"/>
              </a:rPr>
              <a:t> das 5 (</a:t>
            </a:r>
            <a:r>
              <a:rPr lang="en-US" sz="2000" dirty="0" err="1">
                <a:latin typeface="+mn-lt"/>
              </a:rPr>
              <a:t>cinco</a:t>
            </a:r>
            <a:r>
              <a:rPr lang="en-US" sz="2000" dirty="0">
                <a:latin typeface="+mn-lt"/>
              </a:rPr>
              <a:t>) </a:t>
            </a:r>
            <a:r>
              <a:rPr lang="en-US" sz="2000" dirty="0" err="1">
                <a:latin typeface="+mn-lt"/>
              </a:rPr>
              <a:t>regiões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político-administrativas</a:t>
            </a:r>
            <a:r>
              <a:rPr lang="en-US" sz="2000" dirty="0">
                <a:latin typeface="+mn-lt"/>
              </a:rPr>
              <a:t> do </a:t>
            </a:r>
            <a:r>
              <a:rPr lang="en-US" sz="2000" dirty="0" err="1">
                <a:latin typeface="+mn-lt"/>
              </a:rPr>
              <a:t>Brasil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indicado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pelas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seções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regionais</a:t>
            </a:r>
            <a:r>
              <a:rPr lang="en-US" sz="2000" dirty="0">
                <a:latin typeface="+mn-lt"/>
              </a:rPr>
              <a:t> do </a:t>
            </a:r>
            <a:r>
              <a:rPr lang="en-US" sz="2000" b="1" dirty="0" err="1">
                <a:latin typeface="+mn-lt"/>
              </a:rPr>
              <a:t>Conselho</a:t>
            </a:r>
            <a:r>
              <a:rPr lang="en-US" sz="2000" b="1" dirty="0">
                <a:latin typeface="+mn-lt"/>
              </a:rPr>
              <a:t> Nacional de </a:t>
            </a:r>
            <a:r>
              <a:rPr lang="en-US" sz="2000" b="1" dirty="0" err="1">
                <a:latin typeface="+mn-lt"/>
              </a:rPr>
              <a:t>Secretários</a:t>
            </a:r>
            <a:r>
              <a:rPr lang="en-US" sz="2000" b="1" dirty="0">
                <a:latin typeface="+mn-lt"/>
              </a:rPr>
              <a:t> de Estado da Educação </a:t>
            </a:r>
            <a:r>
              <a:rPr lang="en-US" sz="2000" dirty="0">
                <a:latin typeface="+mn-lt"/>
              </a:rPr>
              <a:t>(Consed);</a:t>
            </a:r>
          </a:p>
          <a:p>
            <a:pPr algn="just" defTabSz="914400"/>
            <a:r>
              <a:rPr lang="en-US" sz="2000" dirty="0">
                <a:latin typeface="+mn-lt"/>
              </a:rPr>
              <a:t>III - 1 (um) </a:t>
            </a:r>
            <a:r>
              <a:rPr lang="en-US" sz="2000" dirty="0" err="1">
                <a:latin typeface="+mn-lt"/>
              </a:rPr>
              <a:t>representante</a:t>
            </a:r>
            <a:r>
              <a:rPr lang="en-US" sz="2000" dirty="0">
                <a:latin typeface="+mn-lt"/>
              </a:rPr>
              <a:t> dos </a:t>
            </a:r>
            <a:r>
              <a:rPr lang="en-US" sz="2000" dirty="0" err="1">
                <a:latin typeface="+mn-lt"/>
              </a:rPr>
              <a:t>secretários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municipais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educação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cada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uma</a:t>
            </a:r>
            <a:r>
              <a:rPr lang="en-US" sz="2000" dirty="0">
                <a:latin typeface="+mn-lt"/>
              </a:rPr>
              <a:t> das 5 (</a:t>
            </a:r>
            <a:r>
              <a:rPr lang="en-US" sz="2000" dirty="0" err="1">
                <a:latin typeface="+mn-lt"/>
              </a:rPr>
              <a:t>cinco</a:t>
            </a:r>
            <a:r>
              <a:rPr lang="en-US" sz="2000" dirty="0">
                <a:latin typeface="+mn-lt"/>
              </a:rPr>
              <a:t>) </a:t>
            </a:r>
            <a:r>
              <a:rPr lang="en-US" sz="2000" dirty="0" err="1">
                <a:latin typeface="+mn-lt"/>
              </a:rPr>
              <a:t>regiões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político-administrativas</a:t>
            </a:r>
            <a:r>
              <a:rPr lang="en-US" sz="2000" dirty="0">
                <a:latin typeface="+mn-lt"/>
              </a:rPr>
              <a:t> do </a:t>
            </a:r>
            <a:r>
              <a:rPr lang="en-US" sz="2000" dirty="0" err="1">
                <a:latin typeface="+mn-lt"/>
              </a:rPr>
              <a:t>Brasil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indicado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pelas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seções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regionais</a:t>
            </a:r>
            <a:r>
              <a:rPr lang="en-US" sz="2000" dirty="0">
                <a:latin typeface="+mn-lt"/>
              </a:rPr>
              <a:t> da </a:t>
            </a:r>
            <a:r>
              <a:rPr lang="en-US" sz="2000" b="1" dirty="0" err="1">
                <a:latin typeface="+mn-lt"/>
              </a:rPr>
              <a:t>União</a:t>
            </a:r>
            <a:r>
              <a:rPr lang="en-US" sz="2000" b="1" dirty="0">
                <a:latin typeface="+mn-lt"/>
              </a:rPr>
              <a:t> Nacional dos </a:t>
            </a:r>
            <a:r>
              <a:rPr lang="en-US" sz="2000" b="1" dirty="0" err="1">
                <a:latin typeface="+mn-lt"/>
              </a:rPr>
              <a:t>Dirigentes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Municipais</a:t>
            </a:r>
            <a:r>
              <a:rPr lang="en-US" sz="2000" b="1" dirty="0">
                <a:latin typeface="+mn-lt"/>
              </a:rPr>
              <a:t> de Educação </a:t>
            </a:r>
            <a:r>
              <a:rPr lang="en-US" sz="2000" dirty="0">
                <a:latin typeface="+mn-lt"/>
              </a:rPr>
              <a:t>(Undime).</a:t>
            </a:r>
          </a:p>
          <a:p>
            <a:pPr algn="just" defTabSz="914400"/>
            <a:br>
              <a:rPr lang="en-US" sz="2000" dirty="0">
                <a:latin typeface="+mn-lt"/>
              </a:rPr>
            </a:br>
            <a:endParaRPr lang="en-US" sz="2000" dirty="0">
              <a:latin typeface="+mn-lt"/>
            </a:endParaRPr>
          </a:p>
          <a:p>
            <a:pPr indent="-228600" algn="just" defTabSz="9144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197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6722" y="161925"/>
            <a:ext cx="3201366" cy="63055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br>
              <a:rPr lang="en-US" sz="29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9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Complementação</a:t>
            </a:r>
            <a:r>
              <a:rPr lang="en-US" sz="29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da </a:t>
            </a:r>
            <a:r>
              <a:rPr lang="en-US" sz="29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União</a:t>
            </a: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9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Valor </a:t>
            </a:r>
            <a:r>
              <a:rPr lang="en-US" sz="2900" b="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Aluno</a:t>
            </a:r>
            <a: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2900" b="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Ano</a:t>
            </a:r>
            <a: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900" b="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Resultado</a:t>
            </a:r>
            <a: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(VAAR)</a:t>
            </a: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9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19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900" b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indent="-228600" defTabSz="914400">
              <a:buFont typeface="Arial" panose="020B0604020202020204" pitchFamily="34" charset="0"/>
              <a:buChar char="•"/>
            </a:pPr>
            <a:endParaRPr lang="en-US" sz="2000" b="1" dirty="0">
              <a:latin typeface="+mn-lt"/>
            </a:endParaRPr>
          </a:p>
          <a:p>
            <a:pPr algn="just" defTabSz="914400"/>
            <a:r>
              <a:rPr lang="pt-BR" sz="2100" dirty="0">
                <a:latin typeface="+mn-lt"/>
              </a:rPr>
              <a:t>Art. 5º  A complementação da União será equivalente a, no mínimo, 23% (vinte e três por cento) do total de recursos a que se refere o art. 3º desta Lei, nas seguintes modalidades:</a:t>
            </a:r>
          </a:p>
          <a:p>
            <a:pPr algn="just" defTabSz="914400"/>
            <a:r>
              <a:rPr lang="en-US" sz="2100" dirty="0">
                <a:latin typeface="+mn-lt"/>
              </a:rPr>
              <a:t>[…]</a:t>
            </a:r>
          </a:p>
          <a:p>
            <a:pPr algn="just" defTabSz="914400"/>
            <a:r>
              <a:rPr lang="pt-BR" sz="2100" dirty="0">
                <a:latin typeface="+mn-lt"/>
              </a:rPr>
              <a:t>III - </a:t>
            </a:r>
            <a:r>
              <a:rPr lang="pt-BR" sz="2100" b="1" dirty="0">
                <a:latin typeface="+mn-lt"/>
              </a:rPr>
              <a:t>complementação-VAAR</a:t>
            </a:r>
            <a:r>
              <a:rPr lang="pt-BR" sz="2100" dirty="0">
                <a:latin typeface="+mn-lt"/>
              </a:rPr>
              <a:t>: 2,5 (dois inteiros e cinco décimos) pontos percentuais nas redes públicas que, cumpridas </a:t>
            </a:r>
            <a:r>
              <a:rPr lang="pt-BR" sz="2100" u="sng" dirty="0">
                <a:latin typeface="+mn-lt"/>
              </a:rPr>
              <a:t>condicionalidades de melhoria de gestão, alcançarem evolução de indicadores a serem definidos, de atendimento e de melhoria da aprendizagem com redução das desigualdades</a:t>
            </a:r>
            <a:r>
              <a:rPr lang="pt-BR" sz="2100" dirty="0">
                <a:latin typeface="+mn-lt"/>
              </a:rPr>
              <a:t>, nos termos do sistema nacional de avaliação da educação básica, conforme disposto no art. 14 desta Lei.</a:t>
            </a:r>
          </a:p>
          <a:p>
            <a:pPr algn="just" defTabSz="914400"/>
            <a:r>
              <a:rPr lang="pt-BR" sz="2100" dirty="0">
                <a:latin typeface="+mn-lt"/>
              </a:rPr>
              <a:t>[...]</a:t>
            </a:r>
          </a:p>
          <a:p>
            <a:pPr algn="just" defTabSz="914400"/>
            <a:r>
              <a:rPr lang="pt-BR" sz="2100" dirty="0">
                <a:latin typeface="+mn-lt"/>
              </a:rPr>
              <a:t>Art. 14.  A complementação-VAAR será distribuída às redes públicas de ensino </a:t>
            </a:r>
            <a:r>
              <a:rPr lang="pt-BR" sz="2100" b="1" dirty="0">
                <a:latin typeface="+mn-lt"/>
              </a:rPr>
              <a:t>que cumprirem as condicionalidades e apresentarem melhoria dos indicadores referidos no inciso III do caput do art. 5º desta Lei.</a:t>
            </a:r>
            <a:endParaRPr lang="en-US" sz="2100" b="1" dirty="0">
              <a:latin typeface="+mn-lt"/>
            </a:endParaRPr>
          </a:p>
          <a:p>
            <a:pPr defTabSz="914400"/>
            <a:br>
              <a:rPr lang="en-US" sz="2100" dirty="0">
                <a:latin typeface="+mn-lt"/>
              </a:rPr>
            </a:br>
            <a:endParaRPr lang="en-US" sz="2100" dirty="0">
              <a:latin typeface="+mn-lt"/>
            </a:endParaRPr>
          </a:p>
          <a:p>
            <a:pPr indent="-228600" defTabSz="9144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315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28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Competências</a:t>
            </a:r>
            <a:r>
              <a:rPr lang="en-US" sz="28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+mn-lt"/>
              </a:rPr>
              <a:t>da </a:t>
            </a:r>
            <a:r>
              <a:rPr lang="en-US" sz="2800" dirty="0" err="1">
                <a:solidFill>
                  <a:srgbClr val="FFFFFF"/>
                </a:solidFill>
                <a:latin typeface="+mn-lt"/>
              </a:rPr>
              <a:t>Comissão</a:t>
            </a: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2800" b="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endParaRPr lang="en-US" sz="2800" b="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4657726" y="666114"/>
            <a:ext cx="6774116" cy="554604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defTabSz="914400"/>
            <a:r>
              <a:rPr lang="en-US" sz="2000" b="1" dirty="0">
                <a:latin typeface="+mn-lt"/>
              </a:rPr>
              <a:t>Lei nº 14.113/2020</a:t>
            </a:r>
          </a:p>
          <a:p>
            <a:pPr defTabSz="914400"/>
            <a:endParaRPr lang="en-US" sz="2000" dirty="0">
              <a:latin typeface="+mn-lt"/>
            </a:endParaRPr>
          </a:p>
          <a:p>
            <a:pPr algn="just" defTabSz="914400">
              <a:lnSpc>
                <a:spcPct val="120000"/>
              </a:lnSpc>
              <a:spcBef>
                <a:spcPts val="0"/>
              </a:spcBef>
            </a:pPr>
            <a:r>
              <a:rPr lang="pt-BR" sz="2100" dirty="0">
                <a:latin typeface="+mn-lt"/>
              </a:rPr>
              <a:t>Art. 18.  No exercício de suas atribuições, compete à Comissão Intergovernamental de Financiamento para a Educação Básica de Qualidade:</a:t>
            </a:r>
          </a:p>
          <a:p>
            <a:pPr algn="just" defTabSz="914400">
              <a:lnSpc>
                <a:spcPct val="120000"/>
              </a:lnSpc>
              <a:spcBef>
                <a:spcPts val="0"/>
              </a:spcBef>
            </a:pPr>
            <a:endParaRPr lang="en-US" sz="2100" dirty="0">
              <a:latin typeface="+mn-lt"/>
            </a:endParaRPr>
          </a:p>
          <a:p>
            <a:pPr algn="just" defTabSz="914400">
              <a:lnSpc>
                <a:spcPct val="120000"/>
              </a:lnSpc>
              <a:spcBef>
                <a:spcPts val="0"/>
              </a:spcBef>
            </a:pPr>
            <a:r>
              <a:rPr lang="en-US" sz="2100" dirty="0">
                <a:latin typeface="+mn-lt"/>
              </a:rPr>
              <a:t>II - </a:t>
            </a:r>
            <a:r>
              <a:rPr lang="en-US" sz="2100" dirty="0" err="1">
                <a:latin typeface="+mn-lt"/>
              </a:rPr>
              <a:t>monitorar</a:t>
            </a:r>
            <a:r>
              <a:rPr lang="en-US" sz="2100" dirty="0">
                <a:latin typeface="+mn-lt"/>
              </a:rPr>
              <a:t> e </a:t>
            </a:r>
            <a:r>
              <a:rPr lang="en-US" sz="2100" dirty="0" err="1">
                <a:latin typeface="+mn-lt"/>
              </a:rPr>
              <a:t>avaliar</a:t>
            </a:r>
            <a:r>
              <a:rPr lang="en-US" sz="2100" dirty="0">
                <a:latin typeface="+mn-lt"/>
              </a:rPr>
              <a:t> as </a:t>
            </a:r>
            <a:r>
              <a:rPr lang="en-US" sz="2100" dirty="0" err="1">
                <a:latin typeface="+mn-lt"/>
              </a:rPr>
              <a:t>condicionalidades</a:t>
            </a:r>
            <a:r>
              <a:rPr lang="en-US" sz="2100" dirty="0">
                <a:latin typeface="+mn-lt"/>
              </a:rPr>
              <a:t> </a:t>
            </a:r>
            <a:r>
              <a:rPr lang="en-US" sz="2100" dirty="0" err="1">
                <a:latin typeface="+mn-lt"/>
              </a:rPr>
              <a:t>definidas</a:t>
            </a:r>
            <a:r>
              <a:rPr lang="en-US" sz="21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no § 1º do art. 14 </a:t>
            </a:r>
            <a:r>
              <a:rPr lang="en-US" sz="2000" dirty="0" err="1">
                <a:latin typeface="+mn-lt"/>
              </a:rPr>
              <a:t>desta</a:t>
            </a:r>
            <a:r>
              <a:rPr lang="en-US" sz="2000" dirty="0">
                <a:latin typeface="+mn-lt"/>
              </a:rPr>
              <a:t> Lei, com base em </a:t>
            </a:r>
            <a:r>
              <a:rPr lang="en-US" sz="2000" dirty="0" err="1">
                <a:latin typeface="+mn-lt"/>
              </a:rPr>
              <a:t>proposta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tecnicamente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fundamentada</a:t>
            </a:r>
            <a:r>
              <a:rPr lang="en-US" sz="2000" dirty="0">
                <a:latin typeface="+mn-lt"/>
              </a:rPr>
              <a:t> do </a:t>
            </a:r>
            <a:r>
              <a:rPr lang="en-US" sz="2000" dirty="0" err="1">
                <a:latin typeface="+mn-lt"/>
              </a:rPr>
              <a:t>Inep</a:t>
            </a:r>
            <a:r>
              <a:rPr lang="en-US" sz="2000" dirty="0">
                <a:latin typeface="+mn-lt"/>
              </a:rPr>
              <a:t>; </a:t>
            </a:r>
          </a:p>
          <a:p>
            <a:pPr algn="just" defTabSz="914400">
              <a:lnSpc>
                <a:spcPct val="120000"/>
              </a:lnSpc>
              <a:spcBef>
                <a:spcPts val="0"/>
              </a:spcBef>
            </a:pPr>
            <a:endParaRPr lang="en-US" sz="2000" dirty="0">
              <a:latin typeface="+mn-lt"/>
            </a:endParaRPr>
          </a:p>
          <a:p>
            <a:pPr algn="just" defTabSz="914400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+mn-lt"/>
              </a:rPr>
              <a:t>[...]</a:t>
            </a:r>
          </a:p>
          <a:p>
            <a:pPr algn="just" defTabSz="914400">
              <a:lnSpc>
                <a:spcPct val="120000"/>
              </a:lnSpc>
              <a:spcBef>
                <a:spcPts val="0"/>
              </a:spcBef>
            </a:pPr>
            <a:endParaRPr lang="en-US" sz="2000" dirty="0">
              <a:latin typeface="+mn-lt"/>
            </a:endParaRPr>
          </a:p>
          <a:p>
            <a:pPr algn="just" defTabSz="914400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+mn-lt"/>
              </a:rPr>
              <a:t>VI </a:t>
            </a:r>
            <a:r>
              <a:rPr lang="pt-BR" sz="2000" dirty="0">
                <a:latin typeface="+mn-lt"/>
              </a:rPr>
              <a:t>- </a:t>
            </a:r>
            <a:r>
              <a:rPr lang="pt-BR" sz="2000" b="1" dirty="0">
                <a:latin typeface="+mn-lt"/>
              </a:rPr>
              <a:t>aprovar a metodologia de aferição das condicionalidades </a:t>
            </a:r>
            <a:r>
              <a:rPr lang="pt-BR" sz="2000" dirty="0">
                <a:latin typeface="+mn-lt"/>
              </a:rPr>
              <a:t>referidas no inciso III do caput do art. 5º desta Lei, elaborada pelo Inep, observado o disposto no § 1º do art. 14 desta Lei;</a:t>
            </a:r>
          </a:p>
          <a:p>
            <a:pPr defTabSz="914400"/>
            <a:endParaRPr lang="pt-BR" sz="1600" i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347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F530648-4C66-4EDA-882C-35F21A5B3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86855"/>
            <a:ext cx="403782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32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Condicionalidades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VAAR</a:t>
            </a: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Gestão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Escolar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3B0C82-6F5A-4430-930D-44C3DE476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07933" y="245533"/>
            <a:ext cx="7857067" cy="1286934"/>
          </a:xfr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algn="just"/>
            <a:endParaRPr lang="pt-BR" sz="1400" i="1" dirty="0"/>
          </a:p>
          <a:p>
            <a:pPr algn="just"/>
            <a:endParaRPr lang="pt-BR" sz="1400" i="1" dirty="0"/>
          </a:p>
          <a:p>
            <a:pPr algn="just"/>
            <a:r>
              <a:rPr lang="pt-BR" sz="1900" dirty="0">
                <a:latin typeface="Calibri" panose="020F0502020204030204" pitchFamily="34" charset="0"/>
                <a:cs typeface="Calibri" panose="020F0502020204030204" pitchFamily="34" charset="0"/>
              </a:rPr>
              <a:t>Provimento do cargo ou função de gestor escolar de acordo com critérios técnicos de mérito e desempenho ou a partir de escolha realizada com a participação da comunidade escolar dentre candidatos aprovados previamente avaliação de mérito e desempenho.</a:t>
            </a:r>
          </a:p>
          <a:p>
            <a:pPr algn="just"/>
            <a:endParaRPr lang="en-US" sz="1500" dirty="0">
              <a:latin typeface="+mn-lt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73ED739-C2BC-4BF5-AC67-C2525A5E3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777136"/>
              </p:ext>
            </p:extLst>
          </p:nvPr>
        </p:nvGraphicFramePr>
        <p:xfrm>
          <a:off x="4665132" y="1840896"/>
          <a:ext cx="6666749" cy="3176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7129">
                  <a:extLst>
                    <a:ext uri="{9D8B030D-6E8A-4147-A177-3AD203B41FA5}">
                      <a16:colId xmlns:a16="http://schemas.microsoft.com/office/drawing/2014/main" val="2141055938"/>
                    </a:ext>
                  </a:extLst>
                </a:gridCol>
                <a:gridCol w="1563944">
                  <a:extLst>
                    <a:ext uri="{9D8B030D-6E8A-4147-A177-3AD203B41FA5}">
                      <a16:colId xmlns:a16="http://schemas.microsoft.com/office/drawing/2014/main" val="1091023036"/>
                    </a:ext>
                  </a:extLst>
                </a:gridCol>
                <a:gridCol w="1085676">
                  <a:extLst>
                    <a:ext uri="{9D8B030D-6E8A-4147-A177-3AD203B41FA5}">
                      <a16:colId xmlns:a16="http://schemas.microsoft.com/office/drawing/2014/main" val="2366005344"/>
                    </a:ext>
                  </a:extLst>
                </a:gridCol>
              </a:tblGrid>
              <a:tr h="398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Aspectos a serem analisados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Registro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Upload do arquivo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9051471"/>
                  </a:ext>
                </a:extLst>
              </a:tr>
              <a:tr h="193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Unidade da Federação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1349631"/>
                  </a:ext>
                </a:extLst>
              </a:tr>
              <a:tr h="3989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pt-BR" sz="1200">
                          <a:effectLst/>
                        </a:rPr>
                        <a:t>Lei (Número e data de aprovação)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Nº_____, de ___/___/____</a:t>
                      </a:r>
                      <a:endParaRPr lang="pt-BR" sz="1100" dirty="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104666"/>
                  </a:ext>
                </a:extLst>
              </a:tr>
              <a:tr h="15138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Nº(s) do(s) artigo(s) que indique(m) os critérios técnicos de mérito e desempenho 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OU</a:t>
                      </a:r>
                      <a:endParaRPr lang="pt-BR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effectLst/>
                        </a:rPr>
                        <a:t>Nº(s) do(s) artigo(s) que indique(m) a consulta pública à comunidade escolar, precedida de análise dos critérios técnicos de mérito e desempenho</a:t>
                      </a:r>
                      <a:endParaRPr lang="pt-BR" sz="1100" dirty="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Nº Art.______</a:t>
                      </a:r>
                      <a:endParaRPr lang="pt-B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pt-B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pt-B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Nº Art.______</a:t>
                      </a:r>
                      <a:endParaRPr lang="pt-B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756672"/>
                  </a:ext>
                </a:extLst>
              </a:tr>
              <a:tr h="6047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pt-BR" sz="1200">
                          <a:effectLst/>
                        </a:rPr>
                        <a:t>Declaração do dirigente máximo da Secretaria Estadual ou Municipal de Educação, atestando a veracidade das informações prestadas.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9638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22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F530648-4C66-4EDA-882C-35F21A5B3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1112"/>
            <a:ext cx="4037826" cy="479976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 defTabSz="914400"/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Condicionalidades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VAAR</a:t>
            </a: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Participação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80% dos </a:t>
            </a:r>
            <a:r>
              <a:rPr lang="en-US" sz="32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estudantes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de </a:t>
            </a:r>
            <a:r>
              <a:rPr lang="en-US" sz="32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cada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ano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avaliado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 </a:t>
            </a: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em </a:t>
            </a:r>
            <a:r>
              <a:rPr lang="en-US" sz="32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exames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Saeb</a:t>
            </a: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endParaRPr lang="en-US" sz="320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3B0C82-6F5A-4430-930D-44C3DE476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200" y="10139"/>
            <a:ext cx="7973243" cy="14122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endParaRPr lang="pt-BR" i="1" dirty="0"/>
          </a:p>
          <a:p>
            <a:pPr algn="just"/>
            <a:r>
              <a:rPr lang="pt-BR" sz="1700" dirty="0">
                <a:latin typeface="+mn-lt"/>
              </a:rPr>
              <a:t>Participação de pelo menos 80% (oitenta por cento) dos estudantes de cada ano escolar periodicamente avaliado em cada rede de ensino por meio dos exames nacionais do sistema nacional de avaliação da educação básica.</a:t>
            </a:r>
          </a:p>
          <a:p>
            <a:pPr algn="just"/>
            <a:endParaRPr lang="en-US" sz="1500" dirty="0">
              <a:latin typeface="+mn-lt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6644D69-CB60-4993-925D-640A363BC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593219"/>
              </p:ext>
            </p:extLst>
          </p:nvPr>
        </p:nvGraphicFramePr>
        <p:xfrm>
          <a:off x="4663881" y="2330035"/>
          <a:ext cx="6980573" cy="2492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0620">
                  <a:extLst>
                    <a:ext uri="{9D8B030D-6E8A-4147-A177-3AD203B41FA5}">
                      <a16:colId xmlns:a16="http://schemas.microsoft.com/office/drawing/2014/main" val="3535997555"/>
                    </a:ext>
                  </a:extLst>
                </a:gridCol>
                <a:gridCol w="3489953">
                  <a:extLst>
                    <a:ext uri="{9D8B030D-6E8A-4147-A177-3AD203B41FA5}">
                      <a16:colId xmlns:a16="http://schemas.microsoft.com/office/drawing/2014/main" val="2075599189"/>
                    </a:ext>
                  </a:extLst>
                </a:gridCol>
              </a:tblGrid>
              <a:tr h="16467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Metodologia</a:t>
                      </a:r>
                      <a:endParaRPr lang="pt-BR" sz="1100" dirty="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Mensurar a taxa de participação dos alunos no SAEB 2019 para aplicação tipo censitária – 5°, 9 ° ano do Ensino Fundamental e 3°, 4° do Ensino Médio.</a:t>
                      </a:r>
                      <a:endParaRPr lang="pt-BR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As redes públicas que apresentarem taxas de participação acima de 80 % em todos os anos serão habilitadas.</a:t>
                      </a:r>
                      <a:endParaRPr lang="pt-BR" sz="1100" dirty="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6022348"/>
                  </a:ext>
                </a:extLst>
              </a:tr>
              <a:tr h="846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Base de dados</a:t>
                      </a:r>
                      <a:endParaRPr lang="pt-BR" sz="1100" dirty="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Em vista da conjuntura excepcional da aplicação do SAEB 2021, será utilizada a base de dados do SAEB 2019. </a:t>
                      </a:r>
                      <a:endParaRPr lang="pt-BR" sz="1100" dirty="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352586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F498068-5A74-4494-B3D0-75255440D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965" y="245020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69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F530648-4C66-4EDA-882C-35F21A5B3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86855"/>
            <a:ext cx="403782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32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Condicionalidades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VAAR</a:t>
            </a: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3200" dirty="0" err="1">
                <a:solidFill>
                  <a:srgbClr val="FFFFFF"/>
                </a:solidFill>
                <a:latin typeface="+mn-lt"/>
              </a:rPr>
              <a:t>Redução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 das </a:t>
            </a:r>
            <a:r>
              <a:rPr lang="en-US" sz="3200" dirty="0" err="1">
                <a:solidFill>
                  <a:srgbClr val="FFFFFF"/>
                </a:solidFill>
                <a:latin typeface="+mn-lt"/>
              </a:rPr>
              <a:t>desigualdades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+mn-lt"/>
              </a:rPr>
              <a:t>socioeconomicas</a:t>
            </a:r>
            <a:r>
              <a:rPr lang="en-US" sz="3200" dirty="0">
                <a:solidFill>
                  <a:srgbClr val="FFFFFF"/>
                </a:solidFill>
                <a:latin typeface="+mn-lt"/>
              </a:rPr>
              <a:t> e </a:t>
            </a:r>
            <a:r>
              <a:rPr lang="en-US" sz="3200" dirty="0" err="1">
                <a:solidFill>
                  <a:srgbClr val="FFFFFF"/>
                </a:solidFill>
                <a:latin typeface="+mn-lt"/>
              </a:rPr>
              <a:t>raciais</a:t>
            </a:r>
            <a:endParaRPr lang="en-US" sz="320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3B0C82-6F5A-4430-930D-44C3DE476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4899" y="314938"/>
            <a:ext cx="7878538" cy="12259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Redução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das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desigualdades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educacionais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socioeconômicas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raciais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medidas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nos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exames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nacionais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nacional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avaliação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educação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básica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respeitadas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especificidades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educação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escolar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indígena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suas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realidades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1500" dirty="0">
              <a:latin typeface="+mn-lt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EB5B6B1-1F79-460F-988B-869D4002F5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926151"/>
              </p:ext>
            </p:extLst>
          </p:nvPr>
        </p:nvGraphicFramePr>
        <p:xfrm>
          <a:off x="4895931" y="1652252"/>
          <a:ext cx="6516473" cy="4351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8336">
                  <a:extLst>
                    <a:ext uri="{9D8B030D-6E8A-4147-A177-3AD203B41FA5}">
                      <a16:colId xmlns:a16="http://schemas.microsoft.com/office/drawing/2014/main" val="877582436"/>
                    </a:ext>
                  </a:extLst>
                </a:gridCol>
                <a:gridCol w="4368137">
                  <a:extLst>
                    <a:ext uri="{9D8B030D-6E8A-4147-A177-3AD203B41FA5}">
                      <a16:colId xmlns:a16="http://schemas.microsoft.com/office/drawing/2014/main" val="2666522405"/>
                    </a:ext>
                  </a:extLst>
                </a:gridCol>
              </a:tblGrid>
              <a:tr h="2463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Metodologia</a:t>
                      </a:r>
                      <a:endParaRPr lang="pt-BR" sz="1100" dirty="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02" marR="67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O decréscimo das desigualdades educacionais será medido por meio da análise comparativa do desempenho dos alunos entre as edições de 2017 e 2019 do SAEB, desagregando-os em grupos de brancos e não brancos (análise racial) e nível socioeconômico alto e baixo, no primeiro grupo estão os 25% dos estudantes com os maiores valores do INSE (≥ percentil 75) e o segundo grupo é formado pelos estudantes considerados socioeconomicamente desfavorecidos, seus valores do INSE estão entre os 25% dos estudantes com os níveis mais baixos (≤ percentil 25).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02" marR="67302" marT="0" marB="0" anchor="ctr"/>
                </a:tc>
                <a:extLst>
                  <a:ext uri="{0D108BD9-81ED-4DB2-BD59-A6C34878D82A}">
                    <a16:rowId xmlns:a16="http://schemas.microsoft.com/office/drawing/2014/main" val="97200009"/>
                  </a:ext>
                </a:extLst>
              </a:tr>
              <a:tr h="188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Base de dados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02" marR="67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 - SAEB 2017 e 2019 para coletar informações sobre aprendizagem. </a:t>
                      </a:r>
                      <a:endParaRPr lang="pt-BR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 - Censo Escolar da Educação Básica 2017 e 2019 para extrair informações raciais, complementando informações dos questionários do SAEB.</a:t>
                      </a:r>
                      <a:endParaRPr lang="pt-BR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 - Indicador do Nível Socioeconômico com dados coletados pelo questionário do aluno no SAEB 2017 e 2019.  </a:t>
                      </a:r>
                      <a:endParaRPr lang="pt-BR" sz="1100" dirty="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02" marR="67302" marT="0" marB="0" anchor="ctr"/>
                </a:tc>
                <a:extLst>
                  <a:ext uri="{0D108BD9-81ED-4DB2-BD59-A6C34878D82A}">
                    <a16:rowId xmlns:a16="http://schemas.microsoft.com/office/drawing/2014/main" val="4145729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41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F530648-4C66-4EDA-882C-35F21A5B3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86855"/>
            <a:ext cx="403782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32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Condicionalidades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VAAR</a:t>
            </a: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Regime de </a:t>
            </a:r>
            <a:r>
              <a:rPr lang="en-US" sz="32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colaboração</a:t>
            </a:r>
            <a:endParaRPr lang="en-US" sz="3200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3B0C82-6F5A-4430-930D-44C3DE476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596" y="365739"/>
            <a:ext cx="7887004" cy="13868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pt-BR" sz="1600" dirty="0">
                <a:latin typeface="+mn-lt"/>
              </a:rPr>
              <a:t>Regime de colaboração entre Estado e Município formalizado na legislação estadual e em execução, nos termos do inciso II do parágrafo único do art. 158 da Constituição Federal e do art. 3º da Emenda Constitucional nº 108, de 26 de agosto de 2020.</a:t>
            </a:r>
          </a:p>
          <a:p>
            <a:pPr algn="just"/>
            <a:endParaRPr lang="en-US" sz="1500" dirty="0">
              <a:latin typeface="+mn-lt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F9CF567-4D17-49F2-A651-01399D856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182339"/>
              </p:ext>
            </p:extLst>
          </p:nvPr>
        </p:nvGraphicFramePr>
        <p:xfrm>
          <a:off x="4419600" y="1762743"/>
          <a:ext cx="7272867" cy="4527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901">
                  <a:extLst>
                    <a:ext uri="{9D8B030D-6E8A-4147-A177-3AD203B41FA5}">
                      <a16:colId xmlns:a16="http://schemas.microsoft.com/office/drawing/2014/main" val="1659738223"/>
                    </a:ext>
                  </a:extLst>
                </a:gridCol>
                <a:gridCol w="1796729">
                  <a:extLst>
                    <a:ext uri="{9D8B030D-6E8A-4147-A177-3AD203B41FA5}">
                      <a16:colId xmlns:a16="http://schemas.microsoft.com/office/drawing/2014/main" val="3296634204"/>
                    </a:ext>
                  </a:extLst>
                </a:gridCol>
                <a:gridCol w="1503237">
                  <a:extLst>
                    <a:ext uri="{9D8B030D-6E8A-4147-A177-3AD203B41FA5}">
                      <a16:colId xmlns:a16="http://schemas.microsoft.com/office/drawing/2014/main" val="3728225404"/>
                    </a:ext>
                  </a:extLst>
                </a:gridCol>
              </a:tblGrid>
              <a:tr h="259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Aspectos a serem analisados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Registro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Upload do arquivo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2807696"/>
                  </a:ext>
                </a:extLst>
              </a:tr>
              <a:tr h="259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Unidade da Federação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2320278"/>
                  </a:ext>
                </a:extLst>
              </a:tr>
              <a:tr h="2592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pt-BR" sz="1200">
                          <a:effectLst/>
                        </a:rPr>
                        <a:t>Lei (Número e data de aprovação)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942752"/>
                  </a:ext>
                </a:extLst>
              </a:tr>
              <a:tr h="535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Nº(s) do(s) artigo(s) que indique(m) o % final vinculado à educação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6855071"/>
                  </a:ext>
                </a:extLst>
              </a:tr>
              <a:tr h="259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% vinculado à educação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5264665"/>
                  </a:ext>
                </a:extLst>
              </a:tr>
              <a:tr h="5357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pt-BR" sz="1200">
                          <a:effectLst/>
                        </a:rPr>
                        <a:t>Indicador de melhoria da aprendizagem (definição e fórmula de cálculo)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7826838"/>
                  </a:ext>
                </a:extLst>
              </a:tr>
              <a:tr h="535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O indicador leva em conta a melhoria de aprendizagem entre dois ciclos de avaliação? (S/N)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5483649"/>
                  </a:ext>
                </a:extLst>
              </a:tr>
              <a:tr h="535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​ ​ O indicador leva em conta o aumento da equidade na aprendizagem? (S/N)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0971673"/>
                  </a:ext>
                </a:extLst>
              </a:tr>
              <a:tr h="535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O indicador considera o nível socioeconômico dos educandos? (S/N)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1488568"/>
                  </a:ext>
                </a:extLst>
              </a:tr>
              <a:tr h="812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Declaração do dirigente máximo da Secretaria Estadual ou Municipal de Educação, atestando a veracidade das informações prestadas.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6455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14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F530648-4C66-4EDA-882C-35F21A5B3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86855"/>
            <a:ext cx="403782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32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Condicionalidades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VAAR</a:t>
            </a: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32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Alinhamento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à BNCC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3B0C82-6F5A-4430-930D-44C3DE476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3365" y="399604"/>
            <a:ext cx="7861605" cy="9211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endParaRPr lang="pt-BR" sz="1600" dirty="0"/>
          </a:p>
          <a:p>
            <a:pPr algn="just"/>
            <a:r>
              <a:rPr lang="pt-BR" sz="1600" dirty="0"/>
              <a:t>Referenciais curriculares alinhados à Base Nacional Comum Curricular, aprovados nos termos do respectivo sistema de ensino;</a:t>
            </a:r>
          </a:p>
          <a:p>
            <a:pPr algn="just"/>
            <a:endParaRPr lang="en-US" sz="1500" dirty="0">
              <a:latin typeface="+mn-lt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F1FB768-5DA2-41F8-8EA5-965A9FEE1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838396"/>
              </p:ext>
            </p:extLst>
          </p:nvPr>
        </p:nvGraphicFramePr>
        <p:xfrm>
          <a:off x="4656434" y="1720403"/>
          <a:ext cx="7290034" cy="3151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3595">
                  <a:extLst>
                    <a:ext uri="{9D8B030D-6E8A-4147-A177-3AD203B41FA5}">
                      <a16:colId xmlns:a16="http://schemas.microsoft.com/office/drawing/2014/main" val="1578012525"/>
                    </a:ext>
                  </a:extLst>
                </a:gridCol>
                <a:gridCol w="1680117">
                  <a:extLst>
                    <a:ext uri="{9D8B030D-6E8A-4147-A177-3AD203B41FA5}">
                      <a16:colId xmlns:a16="http://schemas.microsoft.com/office/drawing/2014/main" val="4035038268"/>
                    </a:ext>
                  </a:extLst>
                </a:gridCol>
                <a:gridCol w="1166322">
                  <a:extLst>
                    <a:ext uri="{9D8B030D-6E8A-4147-A177-3AD203B41FA5}">
                      <a16:colId xmlns:a16="http://schemas.microsoft.com/office/drawing/2014/main" val="3547581126"/>
                    </a:ext>
                  </a:extLst>
                </a:gridCol>
              </a:tblGrid>
              <a:tr h="56562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Recebimento de documentos que indiquem que os referenciais curriculares estão alinhados à Base Nacional Comum Curricular, respaldados pelo envio de uma Declaração de Veracidade assinada pelo dirigente da educação.</a:t>
                      </a:r>
                      <a:endParaRPr lang="pt-B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421354"/>
                  </a:ext>
                </a:extLst>
              </a:tr>
              <a:tr h="560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Documentos a serem recebidos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Registro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Upload do arquivo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8932496"/>
                  </a:ext>
                </a:extLst>
              </a:tr>
              <a:tr h="271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Referencial Curricular alinhado à BNCC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251554"/>
                  </a:ext>
                </a:extLst>
              </a:tr>
              <a:tr h="84974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Parecer de Homologação emitido pelo Conselho de Educação ou outro documento oficial válido, no caso de adesão do município ao currículo estadual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494031"/>
                  </a:ext>
                </a:extLst>
              </a:tr>
              <a:tr h="27122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Declaração de Veracidade do dirigente de educação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682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98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IGPIA - Theme 11 - Light">
      <a:dk1>
        <a:srgbClr val="737572"/>
      </a:dk1>
      <a:lt1>
        <a:srgbClr val="FFFFFF"/>
      </a:lt1>
      <a:dk2>
        <a:srgbClr val="171717"/>
      </a:dk2>
      <a:lt2>
        <a:srgbClr val="FFFFFF"/>
      </a:lt2>
      <a:accent1>
        <a:srgbClr val="53B09C"/>
      </a:accent1>
      <a:accent2>
        <a:srgbClr val="4B5050"/>
      </a:accent2>
      <a:accent3>
        <a:srgbClr val="53AF9C"/>
      </a:accent3>
      <a:accent4>
        <a:srgbClr val="4B5050"/>
      </a:accent4>
      <a:accent5>
        <a:srgbClr val="53AF9C"/>
      </a:accent5>
      <a:accent6>
        <a:srgbClr val="4B5050"/>
      </a:accent6>
      <a:hlink>
        <a:srgbClr val="216BA9"/>
      </a:hlink>
      <a:folHlink>
        <a:srgbClr val="1FB18A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12648</TotalTime>
  <Words>1564</Words>
  <Application>Microsoft Office PowerPoint</Application>
  <PresentationFormat>Widescreen</PresentationFormat>
  <Paragraphs>138</Paragraphs>
  <Slides>12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Calisto MT</vt:lpstr>
      <vt:lpstr>Lato Light</vt:lpstr>
      <vt:lpstr>Poppins</vt:lpstr>
      <vt:lpstr>Wingdings</vt:lpstr>
      <vt:lpstr>Tema do Office</vt:lpstr>
      <vt:lpstr>Office Theme</vt:lpstr>
      <vt:lpstr>Apresentação do PowerPoint</vt:lpstr>
      <vt:lpstr>   Composição  Art. 17, da Lei nº 14.113/2020   Portaria MEC nº 308, de 02 de maio de 2022   </vt:lpstr>
      <vt:lpstr> Complementação da União  Valor Aluno  Ano Resultado (VAAR)       </vt:lpstr>
      <vt:lpstr>Competências da Comissão  </vt:lpstr>
      <vt:lpstr>Condicionalidades  VAAR  Gestão Escolar</vt:lpstr>
      <vt:lpstr>  Condicionalidades  VAAR    Participação 80% dos estudantes de cada ano avaliado   em exames  Saeb </vt:lpstr>
      <vt:lpstr>Condicionalidades  VAAR  Redução das desigualdades socioeconomicas e raciais</vt:lpstr>
      <vt:lpstr>Condicionalidades  VAAR  Regime de colaboração</vt:lpstr>
      <vt:lpstr>Condicionalidades  VAAR  Alinhamento à BNCC</vt:lpstr>
      <vt:lpstr>Prazos   Decreto nº 10.656/2021    </vt:lpstr>
      <vt:lpstr>Exceções    </vt:lpstr>
      <vt:lpstr>Obrigado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Milton Souza</dc:creator>
  <cp:lastModifiedBy>Mauro Lucio de Barros</cp:lastModifiedBy>
  <cp:revision>168</cp:revision>
  <dcterms:created xsi:type="dcterms:W3CDTF">2021-06-10T18:12:37Z</dcterms:created>
  <dcterms:modified xsi:type="dcterms:W3CDTF">2022-07-13T16:55:10Z</dcterms:modified>
</cp:coreProperties>
</file>