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5" r:id="rId2"/>
    <p:sldId id="700" r:id="rId3"/>
    <p:sldId id="714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587" r:id="rId13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onseca Cotta" initials="CFC" lastIdx="13" clrIdx="0">
    <p:extLst>
      <p:ext uri="{19B8F6BF-5375-455C-9EA6-DF929625EA0E}">
        <p15:presenceInfo xmlns:p15="http://schemas.microsoft.com/office/powerpoint/2012/main" userId="S-1-5-21-2128830859-906185102-1128231545-39130" providerId="AD"/>
      </p:ext>
    </p:extLst>
  </p:cmAuthor>
  <p:cmAuthor id="2" name="Lorena Pimenta de Andrada" initials="LPdA" lastIdx="1" clrIdx="1">
    <p:extLst>
      <p:ext uri="{19B8F6BF-5375-455C-9EA6-DF929625EA0E}">
        <p15:presenceInfo xmlns:p15="http://schemas.microsoft.com/office/powerpoint/2012/main" userId="S-1-5-21-2128830859-906185102-1128231545-37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44B"/>
    <a:srgbClr val="FFFFFF"/>
    <a:srgbClr val="00529B"/>
    <a:srgbClr val="E07D25"/>
    <a:srgbClr val="1A708A"/>
    <a:srgbClr val="CBD5EF"/>
    <a:srgbClr val="E7EBF7"/>
    <a:srgbClr val="E8E8E8"/>
    <a:srgbClr val="3B3A57"/>
    <a:srgbClr val="04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501" autoAdjust="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>
        <p:guide orient="horz" pos="1117"/>
        <p:guide pos="415"/>
        <p:guide orient="horz" pos="845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3-14T04:16:14.1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Group>
    <inkml:annotationXML>
      <emma:emma xmlns:emma="http://www.w3.org/2003/04/emma" version="1.0">
        <emma:interpretation id="{78A12E4F-53BC-4071-BA84-83644AE62983}" emma:medium="tactile" emma:mode="ink">
          <msink:context xmlns:msink="http://schemas.microsoft.com/ink/2010/main" type="writingRegion" rotatedBoundingBox="5412,3438 5455,3438 5455,3462 5412,3462"/>
        </emma:interpretation>
      </emma:emma>
    </inkml:annotationXML>
    <inkml:traceGroup>
      <inkml:annotationXML>
        <emma:emma xmlns:emma="http://www.w3.org/2003/04/emma" version="1.0">
          <emma:interpretation id="{ABA279C7-DE9C-4AE9-8A73-C1F5F89EAEA2}" emma:medium="tactile" emma:mode="ink">
            <msink:context xmlns:msink="http://schemas.microsoft.com/ink/2010/main" type="paragraph" rotatedBoundingBox="5412,3438 5455,3438 5455,3462 5412,3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5C22F-C8F9-4CB1-94CA-27EA1F78DCFB}" emma:medium="tactile" emma:mode="ink">
              <msink:context xmlns:msink="http://schemas.microsoft.com/ink/2010/main" type="line" rotatedBoundingBox="5412,3438 5455,3438 5455,3462 5412,3462"/>
            </emma:interpretation>
          </emma:emma>
        </inkml:annotationXML>
        <inkml:traceGroup>
          <inkml:annotationXML>
            <emma:emma xmlns:emma="http://www.w3.org/2003/04/emma" version="1.0">
              <emma:interpretation id="{2E064EA2-AB13-4303-8C65-FD12A79DDFE6}" emma:medium="tactile" emma:mode="ink">
                <msink:context xmlns:msink="http://schemas.microsoft.com/ink/2010/main" type="inkWord" rotatedBoundingBox="5412,3438 5455,3438 5455,3462 5412,3462"/>
              </emma:interpretation>
              <emma:one-of disjunction-type="recognition" id="oneOf0">
                <emma:interpretation id="interp0" emma:lang="en-US" emma:confidence="1">
                  <emma:literal>L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0 0 254 0,'0'0'5'16,"0"0"-2"-16,0 0-3 0,0 0 2 16,0 0-1-16,0 0-1 15,0 24 0-15,25-24-3 16,-17 0-25-16,2 0-112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3-14T04:16:14.70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Group>
    <inkml:annotationXML>
      <emma:emma xmlns:emma="http://www.w3.org/2003/04/emma" version="1.0">
        <emma:interpretation id="{7DD17247-9192-47B4-8D24-41E4FB8CAD44}" emma:medium="tactile" emma:mode="ink">
          <msink:context xmlns:msink="http://schemas.microsoft.com/ink/2010/main" type="writingRegion" rotatedBoundingBox="13498,7175 13513,7175 13513,7190 13498,7190"/>
        </emma:interpretation>
      </emma:emma>
    </inkml:annotationXML>
    <inkml:traceGroup>
      <inkml:annotationXML>
        <emma:emma xmlns:emma="http://www.w3.org/2003/04/emma" version="1.0">
          <emma:interpretation id="{64A171CF-54D9-4DDF-879D-B340F8D1042D}" emma:medium="tactile" emma:mode="ink">
            <msink:context xmlns:msink="http://schemas.microsoft.com/ink/2010/main" type="paragraph" rotatedBoundingBox="13498,7175 13513,7175 13513,7190 13498,7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8C875-F8C8-4EAC-B3D7-DC98D66C31D2}" emma:medium="tactile" emma:mode="ink">
              <msink:context xmlns:msink="http://schemas.microsoft.com/ink/2010/main" type="line" rotatedBoundingBox="13498,7175 13513,7175 13513,7190 13498,7190"/>
            </emma:interpretation>
          </emma:emma>
        </inkml:annotationXML>
        <inkml:traceGroup>
          <inkml:annotationXML>
            <emma:emma xmlns:emma="http://www.w3.org/2003/04/emma" version="1.0">
              <emma:interpretation id="{F5D36246-0146-4DE2-8210-D1E834FE8E73}" emma:medium="tactile" emma:mode="ink">
                <msink:context xmlns:msink="http://schemas.microsoft.com/ink/2010/main" type="inkWord" rotatedBoundingBox="13498,7175 13513,7175 13513,7190 13498,719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85 0,'0'0'0'0,"0"0"-25"16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97630" y="1302657"/>
            <a:ext cx="6596742" cy="189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72943" y="1"/>
            <a:ext cx="5519057" cy="3722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672943" y="3842657"/>
            <a:ext cx="5519056" cy="3015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32857" y="2361980"/>
            <a:ext cx="3385456" cy="1023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2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7568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0150" y="977900"/>
            <a:ext cx="4711700" cy="161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7879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9338" y="4953000"/>
            <a:ext cx="4711700" cy="134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226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0150" y="5080000"/>
            <a:ext cx="4711700" cy="1231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1262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45881" y="4698999"/>
            <a:ext cx="4711700" cy="1351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7928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portal.inep.gov.br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3393883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39266" y="2043551"/>
              <a:ext cx="3350007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3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89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75216" y="4223658"/>
            <a:ext cx="6041568" cy="631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2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559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45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45000" y="3429000"/>
            <a:ext cx="7747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01949" y="4166954"/>
            <a:ext cx="4241800" cy="1738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924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73700" y="4622800"/>
            <a:ext cx="6718300" cy="223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73700" y="0"/>
            <a:ext cx="6718300" cy="223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73700" y="2235200"/>
            <a:ext cx="6718300" cy="23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473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65512" y="2809421"/>
            <a:ext cx="4241800" cy="1738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2374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27400" y="0"/>
            <a:ext cx="5537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864600" y="0"/>
            <a:ext cx="3327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864600" y="3429000"/>
            <a:ext cx="3327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27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3327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75100" y="1944454"/>
            <a:ext cx="4241800" cy="1484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384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65512" y="4310742"/>
            <a:ext cx="3581402" cy="1619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35830" y="1069158"/>
            <a:ext cx="5139510" cy="4719684"/>
          </a:xfrm>
          <a:custGeom>
            <a:avLst/>
            <a:gdLst>
              <a:gd name="connsiteX0" fmla="*/ 0 w 5139510"/>
              <a:gd name="connsiteY0" fmla="*/ 2393042 h 4719684"/>
              <a:gd name="connsiteX1" fmla="*/ 2535110 w 5139510"/>
              <a:gd name="connsiteY1" fmla="*/ 2393042 h 4719684"/>
              <a:gd name="connsiteX2" fmla="*/ 2535110 w 5139510"/>
              <a:gd name="connsiteY2" fmla="*/ 4719684 h 4719684"/>
              <a:gd name="connsiteX3" fmla="*/ 0 w 5139510"/>
              <a:gd name="connsiteY3" fmla="*/ 4719684 h 4719684"/>
              <a:gd name="connsiteX4" fmla="*/ 2603690 w 5139510"/>
              <a:gd name="connsiteY4" fmla="*/ 2392392 h 4719684"/>
              <a:gd name="connsiteX5" fmla="*/ 5139508 w 5139510"/>
              <a:gd name="connsiteY5" fmla="*/ 2392392 h 4719684"/>
              <a:gd name="connsiteX6" fmla="*/ 5139508 w 5139510"/>
              <a:gd name="connsiteY6" fmla="*/ 4719684 h 4719684"/>
              <a:gd name="connsiteX7" fmla="*/ 2603690 w 5139510"/>
              <a:gd name="connsiteY7" fmla="*/ 4719684 h 4719684"/>
              <a:gd name="connsiteX8" fmla="*/ 2603690 w 5139510"/>
              <a:gd name="connsiteY8" fmla="*/ 0 h 4719684"/>
              <a:gd name="connsiteX9" fmla="*/ 5139510 w 5139510"/>
              <a:gd name="connsiteY9" fmla="*/ 0 h 4719684"/>
              <a:gd name="connsiteX10" fmla="*/ 5139510 w 5139510"/>
              <a:gd name="connsiteY10" fmla="*/ 2327293 h 4719684"/>
              <a:gd name="connsiteX11" fmla="*/ 2603690 w 5139510"/>
              <a:gd name="connsiteY11" fmla="*/ 2327293 h 4719684"/>
              <a:gd name="connsiteX12" fmla="*/ 2 w 5139510"/>
              <a:gd name="connsiteY12" fmla="*/ 0 h 4719684"/>
              <a:gd name="connsiteX13" fmla="*/ 2535110 w 5139510"/>
              <a:gd name="connsiteY13" fmla="*/ 0 h 4719684"/>
              <a:gd name="connsiteX14" fmla="*/ 2535110 w 5139510"/>
              <a:gd name="connsiteY14" fmla="*/ 2326640 h 4719684"/>
              <a:gd name="connsiteX15" fmla="*/ 2 w 5139510"/>
              <a:gd name="connsiteY15" fmla="*/ 2326640 h 471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39510" h="4719684">
                <a:moveTo>
                  <a:pt x="0" y="2393042"/>
                </a:moveTo>
                <a:lnTo>
                  <a:pt x="2535110" y="2393042"/>
                </a:lnTo>
                <a:lnTo>
                  <a:pt x="2535110" y="4719684"/>
                </a:lnTo>
                <a:lnTo>
                  <a:pt x="0" y="4719684"/>
                </a:lnTo>
                <a:close/>
                <a:moveTo>
                  <a:pt x="2603690" y="2392392"/>
                </a:moveTo>
                <a:lnTo>
                  <a:pt x="5139508" y="2392392"/>
                </a:lnTo>
                <a:lnTo>
                  <a:pt x="5139508" y="4719684"/>
                </a:lnTo>
                <a:lnTo>
                  <a:pt x="2603690" y="4719684"/>
                </a:lnTo>
                <a:close/>
                <a:moveTo>
                  <a:pt x="2603690" y="0"/>
                </a:moveTo>
                <a:lnTo>
                  <a:pt x="5139510" y="0"/>
                </a:lnTo>
                <a:lnTo>
                  <a:pt x="5139510" y="2327293"/>
                </a:lnTo>
                <a:lnTo>
                  <a:pt x="2603690" y="2327293"/>
                </a:lnTo>
                <a:close/>
                <a:moveTo>
                  <a:pt x="2" y="0"/>
                </a:moveTo>
                <a:lnTo>
                  <a:pt x="2535110" y="0"/>
                </a:lnTo>
                <a:lnTo>
                  <a:pt x="2535110" y="2326640"/>
                </a:lnTo>
                <a:lnTo>
                  <a:pt x="2" y="2326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27713" y="1117600"/>
            <a:ext cx="3320144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823029"/>
            <a:ext cx="4408714" cy="153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520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45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3046" y="4166954"/>
            <a:ext cx="4241800" cy="1738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45200" y="3429000"/>
            <a:ext cx="6146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441700"/>
            <a:ext cx="12192000" cy="341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57789" y="4173981"/>
            <a:ext cx="3136900" cy="1484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accent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1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65200" y="1079500"/>
            <a:ext cx="3962400" cy="5778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88000" y="1680029"/>
            <a:ext cx="4152900" cy="153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850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2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8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674100" y="1117600"/>
            <a:ext cx="3517900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9600" y="1121229"/>
            <a:ext cx="5627914" cy="153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2228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633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086600" y="1730829"/>
            <a:ext cx="4147458" cy="2721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96200" y="4780165"/>
            <a:ext cx="4321629" cy="1087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1599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1079022"/>
            <a:ext cx="4495800" cy="174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5422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41570" y="0"/>
            <a:ext cx="61504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38943" y="1197429"/>
            <a:ext cx="3385458" cy="4463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9600" y="1404798"/>
            <a:ext cx="4152900" cy="153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829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5042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6072" y="163286"/>
            <a:ext cx="11919857" cy="6531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936540"/>
            <a:ext cx="1988582" cy="3172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888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13500" y="289560"/>
            <a:ext cx="5502730" cy="6278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1123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57380" y="2047631"/>
            <a:ext cx="3997569" cy="3033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8392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7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5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6707" y="1045587"/>
            <a:ext cx="3774831" cy="1879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7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5924" y="3575538"/>
            <a:ext cx="2919046" cy="328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5924" y="1852245"/>
            <a:ext cx="3065584" cy="1359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029201" y="1"/>
            <a:ext cx="2661138" cy="304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884569" y="3048001"/>
            <a:ext cx="2391507" cy="289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5924" y="3575538"/>
            <a:ext cx="3845168" cy="328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5924" y="1688121"/>
            <a:ext cx="3845169" cy="1453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3768" y="1"/>
            <a:ext cx="4982308" cy="29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117600"/>
            <a:ext cx="4408714" cy="1973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5147" y="1117600"/>
            <a:ext cx="5070929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75006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12991" y="1050333"/>
            <a:ext cx="3845168" cy="475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25666" y="1057311"/>
            <a:ext cx="2498544" cy="2518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750062" y="0"/>
            <a:ext cx="144193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23291" y="1164634"/>
            <a:ext cx="3845168" cy="475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10566" y="1"/>
            <a:ext cx="4313109" cy="2959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936540"/>
            <a:ext cx="1988582" cy="2317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4641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46584"/>
            <a:ext cx="12192000" cy="3411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50371" y="228600"/>
            <a:ext cx="11691258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763330" y="2473210"/>
            <a:ext cx="2726093" cy="211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0356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98188" y="2286000"/>
            <a:ext cx="2759258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20914" y="1031633"/>
            <a:ext cx="5750173" cy="66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41775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37176" y="914400"/>
            <a:ext cx="3015343" cy="3679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60733" y="914400"/>
            <a:ext cx="3015343" cy="3679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199" y="1792515"/>
            <a:ext cx="4778829" cy="1453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3225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5924" y="1197429"/>
            <a:ext cx="3385458" cy="4463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97500" y="4384707"/>
            <a:ext cx="3670301" cy="1453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2847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11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50371" y="228600"/>
            <a:ext cx="11691258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66506" y="1155701"/>
            <a:ext cx="3223987" cy="45465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2715" y="2873273"/>
            <a:ext cx="3997569" cy="1111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0387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84900" y="0"/>
            <a:ext cx="6007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849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184900" y="4876800"/>
            <a:ext cx="6007100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85000" y="1285907"/>
            <a:ext cx="3670301" cy="1453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6472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1999" cy="374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2715" y="1290586"/>
            <a:ext cx="2894485" cy="2117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3746500"/>
            <a:ext cx="12192000" cy="311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72313" y="1455057"/>
            <a:ext cx="3135087" cy="396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732157" y="0"/>
            <a:ext cx="2253344" cy="2806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753600" y="3149599"/>
            <a:ext cx="2438400" cy="31568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7284" y="1455057"/>
            <a:ext cx="3520272" cy="1934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7369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117600"/>
            <a:ext cx="4408714" cy="1973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26376" y="0"/>
            <a:ext cx="3949700" cy="387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7013" y="2298702"/>
            <a:ext cx="3223987" cy="2298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84007" y="2298702"/>
            <a:ext cx="3223987" cy="2298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001001" y="2298701"/>
            <a:ext cx="3223987" cy="2298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77143" y="1121229"/>
            <a:ext cx="7837714" cy="117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680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5923" y="3514968"/>
            <a:ext cx="4755533" cy="2428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22231" y="1534745"/>
            <a:ext cx="3641968" cy="1359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20543" y="914400"/>
            <a:ext cx="4755533" cy="2428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91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1600" y="0"/>
            <a:ext cx="8280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436" y="2506328"/>
            <a:ext cx="2540000" cy="1845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4875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740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40400" y="0"/>
            <a:ext cx="6451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466850" y="1631950"/>
            <a:ext cx="2806700" cy="2806700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1416" y="4765573"/>
            <a:ext cx="3997569" cy="1111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3487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2"/>
            <a:ext cx="12192000" cy="6867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86700" y="0"/>
            <a:ext cx="3517900" cy="436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80715" y="1696986"/>
            <a:ext cx="2894485" cy="2117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4913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1941144"/>
            <a:ext cx="3286368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70577" y="914400"/>
            <a:ext cx="5905499" cy="5029200"/>
          </a:xfrm>
          <a:custGeom>
            <a:avLst/>
            <a:gdLst>
              <a:gd name="connsiteX0" fmla="*/ 2476500 w 4838699"/>
              <a:gd name="connsiteY0" fmla="*/ 1 h 4982798"/>
              <a:gd name="connsiteX1" fmla="*/ 4838699 w 4838699"/>
              <a:gd name="connsiteY1" fmla="*/ 1 h 4982798"/>
              <a:gd name="connsiteX2" fmla="*/ 4838699 w 4838699"/>
              <a:gd name="connsiteY2" fmla="*/ 4982798 h 4982798"/>
              <a:gd name="connsiteX3" fmla="*/ 2476500 w 4838699"/>
              <a:gd name="connsiteY3" fmla="*/ 4982798 h 4982798"/>
              <a:gd name="connsiteX4" fmla="*/ 0 w 4838699"/>
              <a:gd name="connsiteY4" fmla="*/ 0 h 4982798"/>
              <a:gd name="connsiteX5" fmla="*/ 2362199 w 4838699"/>
              <a:gd name="connsiteY5" fmla="*/ 0 h 4982798"/>
              <a:gd name="connsiteX6" fmla="*/ 2362199 w 4838699"/>
              <a:gd name="connsiteY6" fmla="*/ 4982797 h 4982798"/>
              <a:gd name="connsiteX7" fmla="*/ 0 w 4838699"/>
              <a:gd name="connsiteY7" fmla="*/ 4982797 h 498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699" h="4982798">
                <a:moveTo>
                  <a:pt x="2476500" y="1"/>
                </a:moveTo>
                <a:lnTo>
                  <a:pt x="4838699" y="1"/>
                </a:lnTo>
                <a:lnTo>
                  <a:pt x="4838699" y="4982798"/>
                </a:lnTo>
                <a:lnTo>
                  <a:pt x="2476500" y="4982798"/>
                </a:lnTo>
                <a:close/>
                <a:moveTo>
                  <a:pt x="0" y="0"/>
                </a:moveTo>
                <a:lnTo>
                  <a:pt x="2362199" y="0"/>
                </a:lnTo>
                <a:lnTo>
                  <a:pt x="2362199" y="4982797"/>
                </a:lnTo>
                <a:lnTo>
                  <a:pt x="0" y="4982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2870200" cy="292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574800" y="2921000"/>
            <a:ext cx="4864100" cy="285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78800" y="5054600"/>
            <a:ext cx="401320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15200" y="3535972"/>
            <a:ext cx="3467100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2134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5924" y="1"/>
            <a:ext cx="10360152" cy="196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9722" y="2717799"/>
            <a:ext cx="3578468" cy="1727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5924" y="4889499"/>
            <a:ext cx="10360152" cy="196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2"/>
            <a:ext cx="12192000" cy="6867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33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51032" y="1244601"/>
            <a:ext cx="2994268" cy="1803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5981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803900" y="-9072"/>
            <a:ext cx="6388100" cy="6867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15582" y="1146632"/>
            <a:ext cx="4564736" cy="4564736"/>
          </a:xfrm>
          <a:custGeom>
            <a:avLst/>
            <a:gdLst>
              <a:gd name="connsiteX0" fmla="*/ 2282368 w 4564736"/>
              <a:gd name="connsiteY0" fmla="*/ 0 h 4564736"/>
              <a:gd name="connsiteX1" fmla="*/ 4564736 w 4564736"/>
              <a:gd name="connsiteY1" fmla="*/ 2282368 h 4564736"/>
              <a:gd name="connsiteX2" fmla="*/ 2282368 w 4564736"/>
              <a:gd name="connsiteY2" fmla="*/ 4564736 h 4564736"/>
              <a:gd name="connsiteX3" fmla="*/ 0 w 4564736"/>
              <a:gd name="connsiteY3" fmla="*/ 2282368 h 45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4736" h="4564736">
                <a:moveTo>
                  <a:pt x="2282368" y="0"/>
                </a:moveTo>
                <a:lnTo>
                  <a:pt x="4564736" y="2282368"/>
                </a:lnTo>
                <a:lnTo>
                  <a:pt x="2282368" y="4564736"/>
                </a:lnTo>
                <a:lnTo>
                  <a:pt x="0" y="22823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1941144"/>
            <a:ext cx="3286368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9786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00" y="2603500"/>
            <a:ext cx="3797300" cy="2298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9082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3"/>
            <a:ext cx="12192000" cy="686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43400" y="1799768"/>
            <a:ext cx="6286500" cy="3267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43400" y="-1467766"/>
            <a:ext cx="6286500" cy="3267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9993" y="2824386"/>
            <a:ext cx="4260850" cy="1200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3400" y="5067302"/>
            <a:ext cx="6286500" cy="3267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3"/>
            <a:ext cx="12192000" cy="686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0886"/>
            <a:ext cx="3619500" cy="426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72500" y="-10886"/>
            <a:ext cx="3619500" cy="426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86250" y="2806700"/>
            <a:ext cx="3619500" cy="4051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54500" y="968829"/>
            <a:ext cx="3683000" cy="117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4402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89200" y="828432"/>
            <a:ext cx="7213600" cy="75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38675" y="1765300"/>
            <a:ext cx="2914650" cy="2914650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3088" y="2603500"/>
            <a:ext cx="2076450" cy="2076450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2462" y="2603500"/>
            <a:ext cx="2076450" cy="2076450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1941144"/>
            <a:ext cx="4521492" cy="1602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8034079" y="685800"/>
            <a:ext cx="4157921" cy="5486400"/>
          </a:xfrm>
          <a:custGeom>
            <a:avLst/>
            <a:gdLst>
              <a:gd name="connsiteX0" fmla="*/ 2383326 w 3597275"/>
              <a:gd name="connsiteY0" fmla="*/ 0 h 4746625"/>
              <a:gd name="connsiteX1" fmla="*/ 3597275 w 3597275"/>
              <a:gd name="connsiteY1" fmla="*/ 329155 h 4746625"/>
              <a:gd name="connsiteX2" fmla="*/ 3597275 w 3597275"/>
              <a:gd name="connsiteY2" fmla="*/ 4417470 h 4746625"/>
              <a:gd name="connsiteX3" fmla="*/ 2383326 w 3597275"/>
              <a:gd name="connsiteY3" fmla="*/ 4746625 h 4746625"/>
              <a:gd name="connsiteX4" fmla="*/ 0 w 3597275"/>
              <a:gd name="connsiteY4" fmla="*/ 2374619 h 4746625"/>
              <a:gd name="connsiteX5" fmla="*/ 2383326 w 3597275"/>
              <a:gd name="connsiteY5" fmla="*/ 0 h 47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7275" h="4746625">
                <a:moveTo>
                  <a:pt x="2383326" y="0"/>
                </a:moveTo>
                <a:cubicBezTo>
                  <a:pt x="2826430" y="0"/>
                  <a:pt x="3240694" y="120168"/>
                  <a:pt x="3597275" y="329155"/>
                </a:cubicBezTo>
                <a:cubicBezTo>
                  <a:pt x="3597275" y="329155"/>
                  <a:pt x="3597275" y="329155"/>
                  <a:pt x="3597275" y="4417470"/>
                </a:cubicBezTo>
                <a:cubicBezTo>
                  <a:pt x="3240694" y="4626458"/>
                  <a:pt x="2826430" y="4746625"/>
                  <a:pt x="2383326" y="4746625"/>
                </a:cubicBezTo>
                <a:cubicBezTo>
                  <a:pt x="1067122" y="4746625"/>
                  <a:pt x="0" y="3686014"/>
                  <a:pt x="0" y="2374619"/>
                </a:cubicBezTo>
                <a:cubicBezTo>
                  <a:pt x="0" y="1063223"/>
                  <a:pt x="1067122" y="0"/>
                  <a:pt x="23833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0" y="685800"/>
            <a:ext cx="4157979" cy="5486400"/>
          </a:xfrm>
          <a:custGeom>
            <a:avLst/>
            <a:gdLst>
              <a:gd name="connsiteX0" fmla="*/ 1212342 w 3592513"/>
              <a:gd name="connsiteY0" fmla="*/ 0 h 4740275"/>
              <a:gd name="connsiteX1" fmla="*/ 3592513 w 3592513"/>
              <a:gd name="connsiteY1" fmla="*/ 2371442 h 4740275"/>
              <a:gd name="connsiteX2" fmla="*/ 1212342 w 3592513"/>
              <a:gd name="connsiteY2" fmla="*/ 4740275 h 4740275"/>
              <a:gd name="connsiteX3" fmla="*/ 0 w 3592513"/>
              <a:gd name="connsiteY3" fmla="*/ 4411561 h 4740275"/>
              <a:gd name="connsiteX4" fmla="*/ 0 w 3592513"/>
              <a:gd name="connsiteY4" fmla="*/ 328715 h 4740275"/>
              <a:gd name="connsiteX5" fmla="*/ 1212342 w 3592513"/>
              <a:gd name="connsiteY5" fmla="*/ 0 h 47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513" h="4740275">
                <a:moveTo>
                  <a:pt x="1212342" y="0"/>
                </a:moveTo>
                <a:cubicBezTo>
                  <a:pt x="2526804" y="0"/>
                  <a:pt x="3592513" y="1061801"/>
                  <a:pt x="3592513" y="2371442"/>
                </a:cubicBezTo>
                <a:cubicBezTo>
                  <a:pt x="3592513" y="3681083"/>
                  <a:pt x="2526804" y="4740275"/>
                  <a:pt x="1212342" y="4740275"/>
                </a:cubicBezTo>
                <a:cubicBezTo>
                  <a:pt x="769824" y="4740275"/>
                  <a:pt x="356109" y="4620268"/>
                  <a:pt x="0" y="4411561"/>
                </a:cubicBezTo>
                <a:cubicBezTo>
                  <a:pt x="0" y="4411561"/>
                  <a:pt x="0" y="4411561"/>
                  <a:pt x="0" y="328715"/>
                </a:cubicBezTo>
                <a:cubicBezTo>
                  <a:pt x="356109" y="120007"/>
                  <a:pt x="769824" y="0"/>
                  <a:pt x="12123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32108" y="1941144"/>
            <a:ext cx="3286368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40944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259784" y="886845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59784" y="2664448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08984" y="4442051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32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2464636"/>
            <a:ext cx="2819692" cy="191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2070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3"/>
            <a:ext cx="12192000" cy="686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89200" y="828432"/>
            <a:ext cx="7213600" cy="75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3047999" cy="37446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047999" y="2133600"/>
            <a:ext cx="3047999" cy="37446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095999" y="2133600"/>
            <a:ext cx="3047999" cy="37446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9144001" y="2133600"/>
            <a:ext cx="3047999" cy="37446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3"/>
            <a:ext cx="12192000" cy="686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066800"/>
            <a:ext cx="3086100" cy="472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05900" y="1062262"/>
            <a:ext cx="3086100" cy="472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165600" y="1062262"/>
            <a:ext cx="3860800" cy="2722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89200" y="828432"/>
            <a:ext cx="7213600" cy="75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4008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3"/>
            <a:ext cx="12192000" cy="686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806700" y="913106"/>
            <a:ext cx="9385300" cy="5022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2438400"/>
            <a:ext cx="3353092" cy="197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395892" y="1610745"/>
            <a:ext cx="3617808" cy="3617808"/>
          </a:xfrm>
          <a:custGeom>
            <a:avLst/>
            <a:gdLst>
              <a:gd name="connsiteX0" fmla="*/ 1808904 w 3617808"/>
              <a:gd name="connsiteY0" fmla="*/ 811954 h 3617808"/>
              <a:gd name="connsiteX1" fmla="*/ 811954 w 3617808"/>
              <a:gd name="connsiteY1" fmla="*/ 1808904 h 3617808"/>
              <a:gd name="connsiteX2" fmla="*/ 1808904 w 3617808"/>
              <a:gd name="connsiteY2" fmla="*/ 2805854 h 3617808"/>
              <a:gd name="connsiteX3" fmla="*/ 2805854 w 3617808"/>
              <a:gd name="connsiteY3" fmla="*/ 1808904 h 3617808"/>
              <a:gd name="connsiteX4" fmla="*/ 1808904 w 3617808"/>
              <a:gd name="connsiteY4" fmla="*/ 811954 h 3617808"/>
              <a:gd name="connsiteX5" fmla="*/ 1808904 w 3617808"/>
              <a:gd name="connsiteY5" fmla="*/ 0 h 3617808"/>
              <a:gd name="connsiteX6" fmla="*/ 3617808 w 3617808"/>
              <a:gd name="connsiteY6" fmla="*/ 1808904 h 3617808"/>
              <a:gd name="connsiteX7" fmla="*/ 1808904 w 3617808"/>
              <a:gd name="connsiteY7" fmla="*/ 3617808 h 3617808"/>
              <a:gd name="connsiteX8" fmla="*/ 0 w 3617808"/>
              <a:gd name="connsiteY8" fmla="*/ 1808904 h 3617808"/>
              <a:gd name="connsiteX9" fmla="*/ 1808904 w 3617808"/>
              <a:gd name="connsiteY9" fmla="*/ 0 h 36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7808" h="3617808">
                <a:moveTo>
                  <a:pt x="1808904" y="811954"/>
                </a:moveTo>
                <a:cubicBezTo>
                  <a:pt x="1258304" y="811954"/>
                  <a:pt x="811954" y="1258304"/>
                  <a:pt x="811954" y="1808904"/>
                </a:cubicBezTo>
                <a:cubicBezTo>
                  <a:pt x="811954" y="2359504"/>
                  <a:pt x="1258304" y="2805854"/>
                  <a:pt x="1808904" y="2805854"/>
                </a:cubicBezTo>
                <a:cubicBezTo>
                  <a:pt x="2359504" y="2805854"/>
                  <a:pt x="2805854" y="2359504"/>
                  <a:pt x="2805854" y="1808904"/>
                </a:cubicBezTo>
                <a:cubicBezTo>
                  <a:pt x="2805854" y="1258304"/>
                  <a:pt x="2359504" y="811954"/>
                  <a:pt x="1808904" y="811954"/>
                </a:cubicBezTo>
                <a:close/>
                <a:moveTo>
                  <a:pt x="1808904" y="0"/>
                </a:moveTo>
                <a:cubicBezTo>
                  <a:pt x="2807934" y="0"/>
                  <a:pt x="3617808" y="809874"/>
                  <a:pt x="3617808" y="1808904"/>
                </a:cubicBezTo>
                <a:cubicBezTo>
                  <a:pt x="3617808" y="2807934"/>
                  <a:pt x="2807934" y="3617808"/>
                  <a:pt x="1808904" y="3617808"/>
                </a:cubicBezTo>
                <a:cubicBezTo>
                  <a:pt x="809874" y="3617808"/>
                  <a:pt x="0" y="2807934"/>
                  <a:pt x="0" y="1808904"/>
                </a:cubicBezTo>
                <a:cubicBezTo>
                  <a:pt x="0" y="809874"/>
                  <a:pt x="809874" y="0"/>
                  <a:pt x="18089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935684" y="1686945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5984" y="1686945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736284" y="1686945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935684" y="4041379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335984" y="4041379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736284" y="4041379"/>
            <a:ext cx="1520032" cy="1520032"/>
          </a:xfrm>
          <a:custGeom>
            <a:avLst/>
            <a:gdLst>
              <a:gd name="connsiteX0" fmla="*/ 1403350 w 2806700"/>
              <a:gd name="connsiteY0" fmla="*/ 0 h 2806700"/>
              <a:gd name="connsiteX1" fmla="*/ 2806700 w 2806700"/>
              <a:gd name="connsiteY1" fmla="*/ 1403350 h 2806700"/>
              <a:gd name="connsiteX2" fmla="*/ 1403350 w 2806700"/>
              <a:gd name="connsiteY2" fmla="*/ 2806700 h 2806700"/>
              <a:gd name="connsiteX3" fmla="*/ 0 w 2806700"/>
              <a:gd name="connsiteY3" fmla="*/ 1403350 h 2806700"/>
              <a:gd name="connsiteX4" fmla="*/ 1403350 w 2806700"/>
              <a:gd name="connsiteY4" fmla="*/ 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2806700"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89200" y="828432"/>
            <a:ext cx="7213600" cy="75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9680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27713" y="0"/>
            <a:ext cx="60179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65512" y="2809421"/>
            <a:ext cx="4278088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1972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39142" y="1306287"/>
            <a:ext cx="3341914" cy="1973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51914" y="0"/>
            <a:ext cx="5040086" cy="3091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9005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53293" y="1439417"/>
            <a:ext cx="4736408" cy="1239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08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835400"/>
            <a:ext cx="12192000" cy="3022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59100" y="0"/>
            <a:ext cx="3111500" cy="383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959100" cy="209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29700" y="2095500"/>
            <a:ext cx="1625600" cy="173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95500"/>
            <a:ext cx="2959100" cy="173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70600" y="0"/>
            <a:ext cx="4584700" cy="209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655300" y="0"/>
            <a:ext cx="1536700" cy="383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70600" y="2095500"/>
            <a:ext cx="2959100" cy="173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3800" y="4376058"/>
            <a:ext cx="9804400" cy="631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3891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371" y="4140200"/>
            <a:ext cx="11691258" cy="248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0371" y="228600"/>
            <a:ext cx="11691258" cy="391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75000" y="4318000"/>
            <a:ext cx="5842000" cy="631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2482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1752"/>
            <a:ext cx="12192000" cy="5022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990960"/>
            <a:ext cx="12192000" cy="1867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5000" y="558660"/>
            <a:ext cx="6286500" cy="38418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43774" y="1219199"/>
            <a:ext cx="3432302" cy="1536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67600" y="816429"/>
            <a:ext cx="4184650" cy="3584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01536" y="2124912"/>
            <a:ext cx="2920093" cy="3858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870370" y="2124912"/>
            <a:ext cx="2920093" cy="3858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5953" y="2124912"/>
            <a:ext cx="2920093" cy="3858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75216" y="896258"/>
            <a:ext cx="6041568" cy="830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5229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166100" y="3276600"/>
            <a:ext cx="3632200" cy="317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06400" y="368300"/>
            <a:ext cx="7607300" cy="608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166100" y="368300"/>
            <a:ext cx="3632200" cy="2755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9722" y="1250043"/>
            <a:ext cx="4982029" cy="1543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037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48000" y="22098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0" y="22098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9144000" y="22098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096000" y="22098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048000" y="42164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0" y="42164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9144000" y="42164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096000" y="4216400"/>
            <a:ext cx="30480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30500" y="1121229"/>
            <a:ext cx="6731000" cy="809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0345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0" y="3416300"/>
            <a:ext cx="3048000" cy="341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48000" y="3416300"/>
            <a:ext cx="3048000" cy="341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8000" cy="341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4986" y="1257300"/>
            <a:ext cx="4982029" cy="1543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144000" y="0"/>
            <a:ext cx="3048000" cy="3416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96000" y="3416300"/>
            <a:ext cx="3048000" cy="344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2700" y="3441700"/>
            <a:ext cx="3048000" cy="341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368300"/>
            <a:ext cx="3352800" cy="4110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06400" y="4622800"/>
            <a:ext cx="3352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911600" y="368300"/>
            <a:ext cx="7886700" cy="214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911600" y="4622800"/>
            <a:ext cx="410210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911600" y="2650490"/>
            <a:ext cx="410210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166100" y="2650490"/>
            <a:ext cx="3632200" cy="380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16428" y="1016139"/>
            <a:ext cx="2574471" cy="1930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6753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42200" y="0"/>
            <a:ext cx="474980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4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61412" y="2554054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244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1064298"/>
            <a:ext cx="4635792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4201199"/>
            <a:ext cx="4635792" cy="1463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81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93900" y="1013499"/>
            <a:ext cx="8204200" cy="78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45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9712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2943898"/>
            <a:ext cx="3286368" cy="1792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7394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97630" y="1041401"/>
            <a:ext cx="6596742" cy="776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8746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842956"/>
            <a:ext cx="6235992" cy="691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5881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7678737" y="1724025"/>
            <a:ext cx="2346325" cy="3413125"/>
          </a:xfrm>
          <a:custGeom>
            <a:avLst/>
            <a:gdLst>
              <a:gd name="connsiteX0" fmla="*/ 1275505 w 2346325"/>
              <a:gd name="connsiteY0" fmla="*/ 0 h 3413125"/>
              <a:gd name="connsiteX1" fmla="*/ 1577144 w 2346325"/>
              <a:gd name="connsiteY1" fmla="*/ 23643 h 3413125"/>
              <a:gd name="connsiteX2" fmla="*/ 1852929 w 2346325"/>
              <a:gd name="connsiteY2" fmla="*/ 96720 h 3413125"/>
              <a:gd name="connsiteX3" fmla="*/ 2098550 w 2346325"/>
              <a:gd name="connsiteY3" fmla="*/ 208484 h 3413125"/>
              <a:gd name="connsiteX4" fmla="*/ 2301079 w 2346325"/>
              <a:gd name="connsiteY4" fmla="*/ 356787 h 3413125"/>
              <a:gd name="connsiteX5" fmla="*/ 2107168 w 2346325"/>
              <a:gd name="connsiteY5" fmla="*/ 715725 h 3413125"/>
              <a:gd name="connsiteX6" fmla="*/ 2036067 w 2346325"/>
              <a:gd name="connsiteY6" fmla="*/ 797399 h 3413125"/>
              <a:gd name="connsiteX7" fmla="*/ 1936957 w 2346325"/>
              <a:gd name="connsiteY7" fmla="*/ 825340 h 3413125"/>
              <a:gd name="connsiteX8" fmla="*/ 1824920 w 2346325"/>
              <a:gd name="connsiteY8" fmla="*/ 793100 h 3413125"/>
              <a:gd name="connsiteX9" fmla="*/ 1687027 w 2346325"/>
              <a:gd name="connsiteY9" fmla="*/ 717874 h 3413125"/>
              <a:gd name="connsiteX10" fmla="*/ 1510353 w 2346325"/>
              <a:gd name="connsiteY10" fmla="*/ 642648 h 3413125"/>
              <a:gd name="connsiteX11" fmla="*/ 1286278 w 2346325"/>
              <a:gd name="connsiteY11" fmla="*/ 610408 h 3413125"/>
              <a:gd name="connsiteX12" fmla="*/ 960938 w 2346325"/>
              <a:gd name="connsiteY12" fmla="*/ 702829 h 3413125"/>
              <a:gd name="connsiteX13" fmla="*/ 853209 w 2346325"/>
              <a:gd name="connsiteY13" fmla="*/ 954300 h 3413125"/>
              <a:gd name="connsiteX14" fmla="*/ 917846 w 2346325"/>
              <a:gd name="connsiteY14" fmla="*/ 1121947 h 3413125"/>
              <a:gd name="connsiteX15" fmla="*/ 1085903 w 2346325"/>
              <a:gd name="connsiteY15" fmla="*/ 1235861 h 3413125"/>
              <a:gd name="connsiteX16" fmla="*/ 1325060 w 2346325"/>
              <a:gd name="connsiteY16" fmla="*/ 1323983 h 3413125"/>
              <a:gd name="connsiteX17" fmla="*/ 1600845 w 2346325"/>
              <a:gd name="connsiteY17" fmla="*/ 1414255 h 3413125"/>
              <a:gd name="connsiteX18" fmla="*/ 1874475 w 2346325"/>
              <a:gd name="connsiteY18" fmla="*/ 1528169 h 3413125"/>
              <a:gd name="connsiteX19" fmla="*/ 2113632 w 2346325"/>
              <a:gd name="connsiteY19" fmla="*/ 1697965 h 3413125"/>
              <a:gd name="connsiteX20" fmla="*/ 2281688 w 2346325"/>
              <a:gd name="connsiteY20" fmla="*/ 1949436 h 3413125"/>
              <a:gd name="connsiteX21" fmla="*/ 2346325 w 2346325"/>
              <a:gd name="connsiteY21" fmla="*/ 2306224 h 3413125"/>
              <a:gd name="connsiteX22" fmla="*/ 2266606 w 2346325"/>
              <a:gd name="connsiteY22" fmla="*/ 2738238 h 3413125"/>
              <a:gd name="connsiteX23" fmla="*/ 2033913 w 2346325"/>
              <a:gd name="connsiteY23" fmla="*/ 3090727 h 3413125"/>
              <a:gd name="connsiteX24" fmla="*/ 1656863 w 2346325"/>
              <a:gd name="connsiteY24" fmla="*/ 3327152 h 3413125"/>
              <a:gd name="connsiteX25" fmla="*/ 1148385 w 2346325"/>
              <a:gd name="connsiteY25" fmla="*/ 3413125 h 3413125"/>
              <a:gd name="connsiteX26" fmla="*/ 829509 w 2346325"/>
              <a:gd name="connsiteY26" fmla="*/ 3380885 h 3413125"/>
              <a:gd name="connsiteX27" fmla="*/ 517097 w 2346325"/>
              <a:gd name="connsiteY27" fmla="*/ 3290614 h 3413125"/>
              <a:gd name="connsiteX28" fmla="*/ 230539 w 2346325"/>
              <a:gd name="connsiteY28" fmla="*/ 3150908 h 3413125"/>
              <a:gd name="connsiteX29" fmla="*/ 0 w 2346325"/>
              <a:gd name="connsiteY29" fmla="*/ 2972514 h 3413125"/>
              <a:gd name="connsiteX30" fmla="*/ 228384 w 2346325"/>
              <a:gd name="connsiteY30" fmla="*/ 2611428 h 3413125"/>
              <a:gd name="connsiteX31" fmla="*/ 299485 w 2346325"/>
              <a:gd name="connsiteY31" fmla="*/ 2544799 h 3413125"/>
              <a:gd name="connsiteX32" fmla="*/ 398595 w 2346325"/>
              <a:gd name="connsiteY32" fmla="*/ 2519007 h 3413125"/>
              <a:gd name="connsiteX33" fmla="*/ 538642 w 2346325"/>
              <a:gd name="connsiteY33" fmla="*/ 2561993 h 3413125"/>
              <a:gd name="connsiteX34" fmla="*/ 695926 w 2346325"/>
              <a:gd name="connsiteY34" fmla="*/ 2658713 h 3413125"/>
              <a:gd name="connsiteX35" fmla="*/ 900610 w 2346325"/>
              <a:gd name="connsiteY35" fmla="*/ 2755432 h 3413125"/>
              <a:gd name="connsiteX36" fmla="*/ 1169931 w 2346325"/>
              <a:gd name="connsiteY36" fmla="*/ 2798419 h 3413125"/>
              <a:gd name="connsiteX37" fmla="*/ 1499580 w 2346325"/>
              <a:gd name="connsiteY37" fmla="*/ 2705998 h 3413125"/>
              <a:gd name="connsiteX38" fmla="*/ 1615926 w 2346325"/>
              <a:gd name="connsiteY38" fmla="*/ 2411541 h 3413125"/>
              <a:gd name="connsiteX39" fmla="*/ 1551289 w 2346325"/>
              <a:gd name="connsiteY39" fmla="*/ 2220251 h 3413125"/>
              <a:gd name="connsiteX40" fmla="*/ 1383233 w 2346325"/>
              <a:gd name="connsiteY40" fmla="*/ 2099889 h 3413125"/>
              <a:gd name="connsiteX41" fmla="*/ 1146231 w 2346325"/>
              <a:gd name="connsiteY41" fmla="*/ 2013916 h 3413125"/>
              <a:gd name="connsiteX42" fmla="*/ 872600 w 2346325"/>
              <a:gd name="connsiteY42" fmla="*/ 1934391 h 3413125"/>
              <a:gd name="connsiteX43" fmla="*/ 598970 w 2346325"/>
              <a:gd name="connsiteY43" fmla="*/ 1822626 h 3413125"/>
              <a:gd name="connsiteX44" fmla="*/ 361968 w 2346325"/>
              <a:gd name="connsiteY44" fmla="*/ 1650680 h 3413125"/>
              <a:gd name="connsiteX45" fmla="*/ 191757 w 2346325"/>
              <a:gd name="connsiteY45" fmla="*/ 1386314 h 3413125"/>
              <a:gd name="connsiteX46" fmla="*/ 127119 w 2346325"/>
              <a:gd name="connsiteY46" fmla="*/ 992987 h 3413125"/>
              <a:gd name="connsiteX47" fmla="*/ 204684 w 2346325"/>
              <a:gd name="connsiteY47" fmla="*/ 625453 h 3413125"/>
              <a:gd name="connsiteX48" fmla="*/ 426605 w 2346325"/>
              <a:gd name="connsiteY48" fmla="*/ 307353 h 3413125"/>
              <a:gd name="connsiteX49" fmla="*/ 786418 w 2346325"/>
              <a:gd name="connsiteY49" fmla="*/ 83824 h 3413125"/>
              <a:gd name="connsiteX50" fmla="*/ 1275505 w 2346325"/>
              <a:gd name="connsiteY50" fmla="*/ 0 h 34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346325" h="3413125">
                <a:moveTo>
                  <a:pt x="1275505" y="0"/>
                </a:moveTo>
                <a:cubicBezTo>
                  <a:pt x="1378924" y="0"/>
                  <a:pt x="1478034" y="8597"/>
                  <a:pt x="1577144" y="23643"/>
                </a:cubicBezTo>
                <a:cubicBezTo>
                  <a:pt x="1674100" y="40837"/>
                  <a:pt x="1764592" y="64480"/>
                  <a:pt x="1852929" y="96720"/>
                </a:cubicBezTo>
                <a:cubicBezTo>
                  <a:pt x="1941266" y="126810"/>
                  <a:pt x="2020985" y="165498"/>
                  <a:pt x="2098550" y="208484"/>
                </a:cubicBezTo>
                <a:cubicBezTo>
                  <a:pt x="2173960" y="251471"/>
                  <a:pt x="2240751" y="300905"/>
                  <a:pt x="2301079" y="356787"/>
                </a:cubicBezTo>
                <a:lnTo>
                  <a:pt x="2107168" y="715725"/>
                </a:lnTo>
                <a:cubicBezTo>
                  <a:pt x="2085622" y="752263"/>
                  <a:pt x="2059768" y="780204"/>
                  <a:pt x="2036067" y="797399"/>
                </a:cubicBezTo>
                <a:cubicBezTo>
                  <a:pt x="2010213" y="816743"/>
                  <a:pt x="1977894" y="825340"/>
                  <a:pt x="1936957" y="825340"/>
                </a:cubicBezTo>
                <a:cubicBezTo>
                  <a:pt x="1902484" y="825340"/>
                  <a:pt x="1863702" y="814594"/>
                  <a:pt x="1824920" y="793100"/>
                </a:cubicBezTo>
                <a:cubicBezTo>
                  <a:pt x="1783983" y="769458"/>
                  <a:pt x="1736582" y="745815"/>
                  <a:pt x="1687027" y="717874"/>
                </a:cubicBezTo>
                <a:cubicBezTo>
                  <a:pt x="1635318" y="689933"/>
                  <a:pt x="1577144" y="666290"/>
                  <a:pt x="1510353" y="642648"/>
                </a:cubicBezTo>
                <a:cubicBezTo>
                  <a:pt x="1445716" y="621155"/>
                  <a:pt x="1370306" y="610408"/>
                  <a:pt x="1286278" y="610408"/>
                </a:cubicBezTo>
                <a:cubicBezTo>
                  <a:pt x="1139767" y="610408"/>
                  <a:pt x="1032038" y="640498"/>
                  <a:pt x="960938" y="702829"/>
                </a:cubicBezTo>
                <a:cubicBezTo>
                  <a:pt x="889837" y="765159"/>
                  <a:pt x="853209" y="848983"/>
                  <a:pt x="853209" y="954300"/>
                </a:cubicBezTo>
                <a:cubicBezTo>
                  <a:pt x="853209" y="1020929"/>
                  <a:pt x="874755" y="1076811"/>
                  <a:pt x="917846" y="1121947"/>
                </a:cubicBezTo>
                <a:cubicBezTo>
                  <a:pt x="960938" y="1164933"/>
                  <a:pt x="1016956" y="1203621"/>
                  <a:pt x="1085903" y="1235861"/>
                </a:cubicBezTo>
                <a:cubicBezTo>
                  <a:pt x="1157003" y="1268101"/>
                  <a:pt x="1236722" y="1298191"/>
                  <a:pt x="1325060" y="1323983"/>
                </a:cubicBezTo>
                <a:cubicBezTo>
                  <a:pt x="1415552" y="1349775"/>
                  <a:pt x="1506044" y="1379866"/>
                  <a:pt x="1600845" y="1414255"/>
                </a:cubicBezTo>
                <a:cubicBezTo>
                  <a:pt x="1693491" y="1446495"/>
                  <a:pt x="1786137" y="1485182"/>
                  <a:pt x="1874475" y="1528169"/>
                </a:cubicBezTo>
                <a:cubicBezTo>
                  <a:pt x="1964967" y="1573305"/>
                  <a:pt x="2044686" y="1629187"/>
                  <a:pt x="2113632" y="1697965"/>
                </a:cubicBezTo>
                <a:cubicBezTo>
                  <a:pt x="2182578" y="1766744"/>
                  <a:pt x="2238597" y="1850567"/>
                  <a:pt x="2281688" y="1949436"/>
                </a:cubicBezTo>
                <a:cubicBezTo>
                  <a:pt x="2324779" y="2048305"/>
                  <a:pt x="2346325" y="2166518"/>
                  <a:pt x="2346325" y="2306224"/>
                </a:cubicBezTo>
                <a:cubicBezTo>
                  <a:pt x="2346325" y="2460975"/>
                  <a:pt x="2320470" y="2604980"/>
                  <a:pt x="2266606" y="2738238"/>
                </a:cubicBezTo>
                <a:cubicBezTo>
                  <a:pt x="2212742" y="2873645"/>
                  <a:pt x="2135177" y="2989708"/>
                  <a:pt x="2033913" y="3090727"/>
                </a:cubicBezTo>
                <a:cubicBezTo>
                  <a:pt x="1930493" y="3189596"/>
                  <a:pt x="1805529" y="3269120"/>
                  <a:pt x="1656863" y="3327152"/>
                </a:cubicBezTo>
                <a:cubicBezTo>
                  <a:pt x="1508198" y="3383035"/>
                  <a:pt x="1337987" y="3413125"/>
                  <a:pt x="1148385" y="3413125"/>
                </a:cubicBezTo>
                <a:cubicBezTo>
                  <a:pt x="1042811" y="3413125"/>
                  <a:pt x="937237" y="3402379"/>
                  <a:pt x="829509" y="3380885"/>
                </a:cubicBezTo>
                <a:cubicBezTo>
                  <a:pt x="721781" y="3359392"/>
                  <a:pt x="616207" y="3329302"/>
                  <a:pt x="517097" y="3290614"/>
                </a:cubicBezTo>
                <a:cubicBezTo>
                  <a:pt x="415832" y="3251926"/>
                  <a:pt x="321031" y="3204641"/>
                  <a:pt x="230539" y="3150908"/>
                </a:cubicBezTo>
                <a:cubicBezTo>
                  <a:pt x="142201" y="3097175"/>
                  <a:pt x="64637" y="3039143"/>
                  <a:pt x="0" y="2972514"/>
                </a:cubicBezTo>
                <a:cubicBezTo>
                  <a:pt x="228384" y="2611428"/>
                  <a:pt x="228384" y="2611428"/>
                  <a:pt x="228384" y="2611428"/>
                </a:cubicBezTo>
                <a:cubicBezTo>
                  <a:pt x="245621" y="2583486"/>
                  <a:pt x="269321" y="2559844"/>
                  <a:pt x="299485" y="2544799"/>
                </a:cubicBezTo>
                <a:cubicBezTo>
                  <a:pt x="331804" y="2527604"/>
                  <a:pt x="364122" y="2519007"/>
                  <a:pt x="398595" y="2519007"/>
                </a:cubicBezTo>
                <a:cubicBezTo>
                  <a:pt x="443841" y="2519007"/>
                  <a:pt x="491242" y="2534052"/>
                  <a:pt x="538642" y="2561993"/>
                </a:cubicBezTo>
                <a:cubicBezTo>
                  <a:pt x="583888" y="2592084"/>
                  <a:pt x="637752" y="2624324"/>
                  <a:pt x="695926" y="2658713"/>
                </a:cubicBezTo>
                <a:cubicBezTo>
                  <a:pt x="756254" y="2693102"/>
                  <a:pt x="823045" y="2725342"/>
                  <a:pt x="900610" y="2755432"/>
                </a:cubicBezTo>
                <a:cubicBezTo>
                  <a:pt x="976020" y="2783373"/>
                  <a:pt x="1066512" y="2798419"/>
                  <a:pt x="1169931" y="2798419"/>
                </a:cubicBezTo>
                <a:cubicBezTo>
                  <a:pt x="1312132" y="2798419"/>
                  <a:pt x="1422015" y="2768328"/>
                  <a:pt x="1499580" y="2705998"/>
                </a:cubicBezTo>
                <a:cubicBezTo>
                  <a:pt x="1577144" y="2643667"/>
                  <a:pt x="1615926" y="2544799"/>
                  <a:pt x="1615926" y="2411541"/>
                </a:cubicBezTo>
                <a:cubicBezTo>
                  <a:pt x="1615926" y="2334165"/>
                  <a:pt x="1594381" y="2269685"/>
                  <a:pt x="1551289" y="2220251"/>
                </a:cubicBezTo>
                <a:cubicBezTo>
                  <a:pt x="1508198" y="2172966"/>
                  <a:pt x="1452179" y="2132129"/>
                  <a:pt x="1383233" y="2099889"/>
                </a:cubicBezTo>
                <a:cubicBezTo>
                  <a:pt x="1314287" y="2067649"/>
                  <a:pt x="1234568" y="2039708"/>
                  <a:pt x="1146231" y="2013916"/>
                </a:cubicBezTo>
                <a:cubicBezTo>
                  <a:pt x="1055739" y="1990273"/>
                  <a:pt x="965247" y="1962332"/>
                  <a:pt x="872600" y="1934391"/>
                </a:cubicBezTo>
                <a:cubicBezTo>
                  <a:pt x="777799" y="1904300"/>
                  <a:pt x="687307" y="1867762"/>
                  <a:pt x="598970" y="1822626"/>
                </a:cubicBezTo>
                <a:cubicBezTo>
                  <a:pt x="510633" y="1779640"/>
                  <a:pt x="430914" y="1721608"/>
                  <a:pt x="361968" y="1650680"/>
                </a:cubicBezTo>
                <a:cubicBezTo>
                  <a:pt x="290867" y="1579753"/>
                  <a:pt x="234848" y="1491630"/>
                  <a:pt x="191757" y="1386314"/>
                </a:cubicBezTo>
                <a:cubicBezTo>
                  <a:pt x="148665" y="1278847"/>
                  <a:pt x="127119" y="1147739"/>
                  <a:pt x="127119" y="992987"/>
                </a:cubicBezTo>
                <a:cubicBezTo>
                  <a:pt x="127119" y="868327"/>
                  <a:pt x="152974" y="745815"/>
                  <a:pt x="204684" y="625453"/>
                </a:cubicBezTo>
                <a:cubicBezTo>
                  <a:pt x="254239" y="507240"/>
                  <a:pt x="327494" y="401923"/>
                  <a:pt x="426605" y="307353"/>
                </a:cubicBezTo>
                <a:cubicBezTo>
                  <a:pt x="523560" y="214932"/>
                  <a:pt x="644216" y="139706"/>
                  <a:pt x="786418" y="83824"/>
                </a:cubicBezTo>
                <a:cubicBezTo>
                  <a:pt x="928619" y="27941"/>
                  <a:pt x="1092366" y="0"/>
                  <a:pt x="12755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16100" y="1989137"/>
            <a:ext cx="5041900" cy="146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369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654175" y="1720850"/>
            <a:ext cx="4870450" cy="3340100"/>
          </a:xfrm>
          <a:custGeom>
            <a:avLst/>
            <a:gdLst>
              <a:gd name="connsiteX0" fmla="*/ 0 w 4870450"/>
              <a:gd name="connsiteY0" fmla="*/ 0 h 3340100"/>
              <a:gd name="connsiteX1" fmla="*/ 650254 w 4870450"/>
              <a:gd name="connsiteY1" fmla="*/ 0 h 3340100"/>
              <a:gd name="connsiteX2" fmla="*/ 820354 w 4870450"/>
              <a:gd name="connsiteY2" fmla="*/ 47286 h 3340100"/>
              <a:gd name="connsiteX3" fmla="*/ 908634 w 4870450"/>
              <a:gd name="connsiteY3" fmla="*/ 167650 h 3340100"/>
              <a:gd name="connsiteX4" fmla="*/ 1367257 w 4870450"/>
              <a:gd name="connsiteY4" fmla="*/ 1908628 h 3340100"/>
              <a:gd name="connsiteX5" fmla="*/ 1412474 w 4870450"/>
              <a:gd name="connsiteY5" fmla="*/ 2091324 h 3340100"/>
              <a:gd name="connsiteX6" fmla="*/ 1446924 w 4870450"/>
              <a:gd name="connsiteY6" fmla="*/ 2291214 h 3340100"/>
              <a:gd name="connsiteX7" fmla="*/ 1498600 w 4870450"/>
              <a:gd name="connsiteY7" fmla="*/ 2089174 h 3340100"/>
              <a:gd name="connsiteX8" fmla="*/ 1550276 w 4870450"/>
              <a:gd name="connsiteY8" fmla="*/ 1908628 h 3340100"/>
              <a:gd name="connsiteX9" fmla="*/ 2092873 w 4870450"/>
              <a:gd name="connsiteY9" fmla="*/ 167650 h 3340100"/>
              <a:gd name="connsiteX10" fmla="*/ 2181152 w 4870450"/>
              <a:gd name="connsiteY10" fmla="*/ 51585 h 3340100"/>
              <a:gd name="connsiteX11" fmla="*/ 2344792 w 4870450"/>
              <a:gd name="connsiteY11" fmla="*/ 0 h 3340100"/>
              <a:gd name="connsiteX12" fmla="*/ 2575181 w 4870450"/>
              <a:gd name="connsiteY12" fmla="*/ 0 h 3340100"/>
              <a:gd name="connsiteX13" fmla="*/ 2740974 w 4870450"/>
              <a:gd name="connsiteY13" fmla="*/ 45136 h 3340100"/>
              <a:gd name="connsiteX14" fmla="*/ 2831407 w 4870450"/>
              <a:gd name="connsiteY14" fmla="*/ 167650 h 3340100"/>
              <a:gd name="connsiteX15" fmla="*/ 3369697 w 4870450"/>
              <a:gd name="connsiteY15" fmla="*/ 1908628 h 3340100"/>
              <a:gd name="connsiteX16" fmla="*/ 3421373 w 4870450"/>
              <a:gd name="connsiteY16" fmla="*/ 2080577 h 3340100"/>
              <a:gd name="connsiteX17" fmla="*/ 3470896 w 4870450"/>
              <a:gd name="connsiteY17" fmla="*/ 2274019 h 3340100"/>
              <a:gd name="connsiteX18" fmla="*/ 3507499 w 4870450"/>
              <a:gd name="connsiteY18" fmla="*/ 2080577 h 3340100"/>
              <a:gd name="connsiteX19" fmla="*/ 3548409 w 4870450"/>
              <a:gd name="connsiteY19" fmla="*/ 1908628 h 3340100"/>
              <a:gd name="connsiteX20" fmla="*/ 4007033 w 4870450"/>
              <a:gd name="connsiteY20" fmla="*/ 167650 h 3340100"/>
              <a:gd name="connsiteX21" fmla="*/ 4095312 w 4870450"/>
              <a:gd name="connsiteY21" fmla="*/ 51585 h 3340100"/>
              <a:gd name="connsiteX22" fmla="*/ 4258953 w 4870450"/>
              <a:gd name="connsiteY22" fmla="*/ 0 h 3340100"/>
              <a:gd name="connsiteX23" fmla="*/ 4870450 w 4870450"/>
              <a:gd name="connsiteY23" fmla="*/ 0 h 3340100"/>
              <a:gd name="connsiteX24" fmla="*/ 3836933 w 4870450"/>
              <a:gd name="connsiteY24" fmla="*/ 3340100 h 3340100"/>
              <a:gd name="connsiteX25" fmla="*/ 3135002 w 4870450"/>
              <a:gd name="connsiteY25" fmla="*/ 3340100 h 3340100"/>
              <a:gd name="connsiteX26" fmla="*/ 2506279 w 4870450"/>
              <a:gd name="connsiteY26" fmla="*/ 1270270 h 3340100"/>
              <a:gd name="connsiteX27" fmla="*/ 2471829 w 4870450"/>
              <a:gd name="connsiteY27" fmla="*/ 1164951 h 3340100"/>
              <a:gd name="connsiteX28" fmla="*/ 2439531 w 4870450"/>
              <a:gd name="connsiteY28" fmla="*/ 1042438 h 3340100"/>
              <a:gd name="connsiteX29" fmla="*/ 2405081 w 4870450"/>
              <a:gd name="connsiteY29" fmla="*/ 1164951 h 3340100"/>
              <a:gd name="connsiteX30" fmla="*/ 2372783 w 4870450"/>
              <a:gd name="connsiteY30" fmla="*/ 1270270 h 3340100"/>
              <a:gd name="connsiteX31" fmla="*/ 1735448 w 4870450"/>
              <a:gd name="connsiteY31" fmla="*/ 3340100 h 3340100"/>
              <a:gd name="connsiteX32" fmla="*/ 1031364 w 4870450"/>
              <a:gd name="connsiteY32" fmla="*/ 334010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70450" h="3340100">
                <a:moveTo>
                  <a:pt x="0" y="0"/>
                </a:moveTo>
                <a:cubicBezTo>
                  <a:pt x="650254" y="0"/>
                  <a:pt x="650254" y="0"/>
                  <a:pt x="650254" y="0"/>
                </a:cubicBezTo>
                <a:cubicBezTo>
                  <a:pt x="719156" y="0"/>
                  <a:pt x="775138" y="15045"/>
                  <a:pt x="820354" y="47286"/>
                </a:cubicBezTo>
                <a:cubicBezTo>
                  <a:pt x="865570" y="77377"/>
                  <a:pt x="893562" y="118215"/>
                  <a:pt x="908634" y="167650"/>
                </a:cubicBezTo>
                <a:cubicBezTo>
                  <a:pt x="1367257" y="1908628"/>
                  <a:pt x="1367257" y="1908628"/>
                  <a:pt x="1367257" y="1908628"/>
                </a:cubicBezTo>
                <a:cubicBezTo>
                  <a:pt x="1382329" y="1966661"/>
                  <a:pt x="1397402" y="2026843"/>
                  <a:pt x="1412474" y="2091324"/>
                </a:cubicBezTo>
                <a:cubicBezTo>
                  <a:pt x="1429699" y="2153655"/>
                  <a:pt x="1440465" y="2222434"/>
                  <a:pt x="1446924" y="2291214"/>
                </a:cubicBezTo>
                <a:cubicBezTo>
                  <a:pt x="1461996" y="2220285"/>
                  <a:pt x="1479222" y="2153655"/>
                  <a:pt x="1498600" y="2089174"/>
                </a:cubicBezTo>
                <a:cubicBezTo>
                  <a:pt x="1515825" y="2026843"/>
                  <a:pt x="1535204" y="1966661"/>
                  <a:pt x="1550276" y="1908628"/>
                </a:cubicBezTo>
                <a:cubicBezTo>
                  <a:pt x="2092873" y="167650"/>
                  <a:pt x="2092873" y="167650"/>
                  <a:pt x="2092873" y="167650"/>
                </a:cubicBezTo>
                <a:cubicBezTo>
                  <a:pt x="2105792" y="124663"/>
                  <a:pt x="2135936" y="85974"/>
                  <a:pt x="2181152" y="51585"/>
                </a:cubicBezTo>
                <a:cubicBezTo>
                  <a:pt x="2226369" y="17195"/>
                  <a:pt x="2280198" y="0"/>
                  <a:pt x="2344792" y="0"/>
                </a:cubicBezTo>
                <a:cubicBezTo>
                  <a:pt x="2575181" y="0"/>
                  <a:pt x="2575181" y="0"/>
                  <a:pt x="2575181" y="0"/>
                </a:cubicBezTo>
                <a:cubicBezTo>
                  <a:pt x="2641929" y="0"/>
                  <a:pt x="2697911" y="15045"/>
                  <a:pt x="2740974" y="45136"/>
                </a:cubicBezTo>
                <a:cubicBezTo>
                  <a:pt x="2784037" y="75227"/>
                  <a:pt x="2814181" y="116065"/>
                  <a:pt x="2831407" y="167650"/>
                </a:cubicBezTo>
                <a:cubicBezTo>
                  <a:pt x="3369697" y="1908628"/>
                  <a:pt x="3369697" y="1908628"/>
                  <a:pt x="3369697" y="1908628"/>
                </a:cubicBezTo>
                <a:cubicBezTo>
                  <a:pt x="3386922" y="1962362"/>
                  <a:pt x="3404148" y="2020395"/>
                  <a:pt x="3421373" y="2080577"/>
                </a:cubicBezTo>
                <a:cubicBezTo>
                  <a:pt x="3440751" y="2140759"/>
                  <a:pt x="3455823" y="2205240"/>
                  <a:pt x="3470896" y="2274019"/>
                </a:cubicBezTo>
                <a:cubicBezTo>
                  <a:pt x="3481661" y="2207389"/>
                  <a:pt x="3494580" y="2142908"/>
                  <a:pt x="3507499" y="2080577"/>
                </a:cubicBezTo>
                <a:cubicBezTo>
                  <a:pt x="3520418" y="2020395"/>
                  <a:pt x="3533337" y="1962362"/>
                  <a:pt x="3548409" y="1908628"/>
                </a:cubicBezTo>
                <a:cubicBezTo>
                  <a:pt x="4007033" y="167650"/>
                  <a:pt x="4007033" y="167650"/>
                  <a:pt x="4007033" y="167650"/>
                </a:cubicBezTo>
                <a:cubicBezTo>
                  <a:pt x="4019952" y="124663"/>
                  <a:pt x="4047943" y="83825"/>
                  <a:pt x="4095312" y="51585"/>
                </a:cubicBezTo>
                <a:cubicBezTo>
                  <a:pt x="4140529" y="17195"/>
                  <a:pt x="4196511" y="0"/>
                  <a:pt x="4258953" y="0"/>
                </a:cubicBezTo>
                <a:cubicBezTo>
                  <a:pt x="4870450" y="0"/>
                  <a:pt x="4870450" y="0"/>
                  <a:pt x="4870450" y="0"/>
                </a:cubicBezTo>
                <a:cubicBezTo>
                  <a:pt x="3836933" y="3340100"/>
                  <a:pt x="3836933" y="3340100"/>
                  <a:pt x="3836933" y="3340100"/>
                </a:cubicBezTo>
                <a:cubicBezTo>
                  <a:pt x="3135002" y="3340100"/>
                  <a:pt x="3135002" y="3340100"/>
                  <a:pt x="3135002" y="3340100"/>
                </a:cubicBezTo>
                <a:cubicBezTo>
                  <a:pt x="2506279" y="1270270"/>
                  <a:pt x="2506279" y="1270270"/>
                  <a:pt x="2506279" y="1270270"/>
                </a:cubicBezTo>
                <a:cubicBezTo>
                  <a:pt x="2495514" y="1238029"/>
                  <a:pt x="2484748" y="1203639"/>
                  <a:pt x="2471829" y="1164951"/>
                </a:cubicBezTo>
                <a:cubicBezTo>
                  <a:pt x="2461063" y="1126263"/>
                  <a:pt x="2450297" y="1085425"/>
                  <a:pt x="2439531" y="1042438"/>
                </a:cubicBezTo>
                <a:cubicBezTo>
                  <a:pt x="2428766" y="1085425"/>
                  <a:pt x="2418000" y="1126263"/>
                  <a:pt x="2405081" y="1164951"/>
                </a:cubicBezTo>
                <a:cubicBezTo>
                  <a:pt x="2394315" y="1203639"/>
                  <a:pt x="2383549" y="1238029"/>
                  <a:pt x="2372783" y="1270270"/>
                </a:cubicBezTo>
                <a:cubicBezTo>
                  <a:pt x="1735448" y="3340100"/>
                  <a:pt x="1735448" y="3340100"/>
                  <a:pt x="1735448" y="3340100"/>
                </a:cubicBezTo>
                <a:cubicBezTo>
                  <a:pt x="1031364" y="3340100"/>
                  <a:pt x="1031364" y="3340100"/>
                  <a:pt x="1031364" y="334010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50100" y="1989137"/>
            <a:ext cx="3454400" cy="146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5406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 userDrawn="1"/>
            </p14:nvContentPartPr>
            <p14:xfrm>
              <a:off x="1948569" y="1237763"/>
              <a:ext cx="15840" cy="9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569" y="1228763"/>
                <a:ext cx="33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 userDrawn="1"/>
            </p14:nvContentPartPr>
            <p14:xfrm>
              <a:off x="4859529" y="2583083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0529" y="25740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4357688" y="1138238"/>
            <a:ext cx="3476625" cy="3413125"/>
          </a:xfrm>
          <a:custGeom>
            <a:avLst/>
            <a:gdLst>
              <a:gd name="connsiteX0" fmla="*/ 1739962 w 3476625"/>
              <a:gd name="connsiteY0" fmla="*/ 639763 h 3413125"/>
              <a:gd name="connsiteX1" fmla="*/ 1336472 w 3476625"/>
              <a:gd name="connsiteY1" fmla="*/ 712910 h 3413125"/>
              <a:gd name="connsiteX2" fmla="*/ 1040868 w 3476625"/>
              <a:gd name="connsiteY2" fmla="*/ 923745 h 3413125"/>
              <a:gd name="connsiteX3" fmla="*/ 855306 w 3476625"/>
              <a:gd name="connsiteY3" fmla="*/ 1259359 h 3413125"/>
              <a:gd name="connsiteX4" fmla="*/ 790575 w 3476625"/>
              <a:gd name="connsiteY4" fmla="*/ 1704694 h 3413125"/>
              <a:gd name="connsiteX5" fmla="*/ 855306 w 3476625"/>
              <a:gd name="connsiteY5" fmla="*/ 2154331 h 3413125"/>
              <a:gd name="connsiteX6" fmla="*/ 1040868 w 3476625"/>
              <a:gd name="connsiteY6" fmla="*/ 2489946 h 3413125"/>
              <a:gd name="connsiteX7" fmla="*/ 1336472 w 3476625"/>
              <a:gd name="connsiteY7" fmla="*/ 2700781 h 3413125"/>
              <a:gd name="connsiteX8" fmla="*/ 1739962 w 3476625"/>
              <a:gd name="connsiteY8" fmla="*/ 2771776 h 3413125"/>
              <a:gd name="connsiteX9" fmla="*/ 2136978 w 3476625"/>
              <a:gd name="connsiteY9" fmla="*/ 2700781 h 3413125"/>
              <a:gd name="connsiteX10" fmla="*/ 2432582 w 3476625"/>
              <a:gd name="connsiteY10" fmla="*/ 2489946 h 3413125"/>
              <a:gd name="connsiteX11" fmla="*/ 2618144 w 3476625"/>
              <a:gd name="connsiteY11" fmla="*/ 2154331 h 3413125"/>
              <a:gd name="connsiteX12" fmla="*/ 2682875 w 3476625"/>
              <a:gd name="connsiteY12" fmla="*/ 1704694 h 3413125"/>
              <a:gd name="connsiteX13" fmla="*/ 2618144 w 3476625"/>
              <a:gd name="connsiteY13" fmla="*/ 1259359 h 3413125"/>
              <a:gd name="connsiteX14" fmla="*/ 2432582 w 3476625"/>
              <a:gd name="connsiteY14" fmla="*/ 923745 h 3413125"/>
              <a:gd name="connsiteX15" fmla="*/ 2136978 w 3476625"/>
              <a:gd name="connsiteY15" fmla="*/ 712910 h 3413125"/>
              <a:gd name="connsiteX16" fmla="*/ 1739962 w 3476625"/>
              <a:gd name="connsiteY16" fmla="*/ 639763 h 3413125"/>
              <a:gd name="connsiteX17" fmla="*/ 1742621 w 3476625"/>
              <a:gd name="connsiteY17" fmla="*/ 0 h 3413125"/>
              <a:gd name="connsiteX18" fmla="*/ 2451301 w 3476625"/>
              <a:gd name="connsiteY18" fmla="*/ 133258 h 3413125"/>
              <a:gd name="connsiteX19" fmla="*/ 3000582 w 3476625"/>
              <a:gd name="connsiteY19" fmla="*/ 494344 h 3413125"/>
              <a:gd name="connsiteX20" fmla="*/ 3351691 w 3476625"/>
              <a:gd name="connsiteY20" fmla="*/ 1033825 h 3413125"/>
              <a:gd name="connsiteX21" fmla="*/ 3476625 w 3476625"/>
              <a:gd name="connsiteY21" fmla="*/ 1704413 h 3413125"/>
              <a:gd name="connsiteX22" fmla="*/ 3351691 w 3476625"/>
              <a:gd name="connsiteY22" fmla="*/ 2379301 h 3413125"/>
              <a:gd name="connsiteX23" fmla="*/ 3000582 w 3476625"/>
              <a:gd name="connsiteY23" fmla="*/ 2920930 h 3413125"/>
              <a:gd name="connsiteX24" fmla="*/ 2451301 w 3476625"/>
              <a:gd name="connsiteY24" fmla="*/ 3282016 h 3413125"/>
              <a:gd name="connsiteX25" fmla="*/ 1742621 w 3476625"/>
              <a:gd name="connsiteY25" fmla="*/ 3413125 h 3413125"/>
              <a:gd name="connsiteX26" fmla="*/ 1029633 w 3476625"/>
              <a:gd name="connsiteY26" fmla="*/ 3282016 h 3413125"/>
              <a:gd name="connsiteX27" fmla="*/ 480351 w 3476625"/>
              <a:gd name="connsiteY27" fmla="*/ 2920930 h 3413125"/>
              <a:gd name="connsiteX28" fmla="*/ 127088 w 3476625"/>
              <a:gd name="connsiteY28" fmla="*/ 2379301 h 3413125"/>
              <a:gd name="connsiteX29" fmla="*/ 0 w 3476625"/>
              <a:gd name="connsiteY29" fmla="*/ 1704413 h 3413125"/>
              <a:gd name="connsiteX30" fmla="*/ 127088 w 3476625"/>
              <a:gd name="connsiteY30" fmla="*/ 1031675 h 3413125"/>
              <a:gd name="connsiteX31" fmla="*/ 480351 w 3476625"/>
              <a:gd name="connsiteY31" fmla="*/ 490046 h 3413125"/>
              <a:gd name="connsiteX32" fmla="*/ 1029633 w 3476625"/>
              <a:gd name="connsiteY32" fmla="*/ 131109 h 3413125"/>
              <a:gd name="connsiteX33" fmla="*/ 1742621 w 3476625"/>
              <a:gd name="connsiteY33" fmla="*/ 0 h 34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76625" h="3413125">
                <a:moveTo>
                  <a:pt x="1739962" y="639763"/>
                </a:moveTo>
                <a:cubicBezTo>
                  <a:pt x="1588923" y="639763"/>
                  <a:pt x="1455146" y="663428"/>
                  <a:pt x="1336472" y="712910"/>
                </a:cubicBezTo>
                <a:cubicBezTo>
                  <a:pt x="1219957" y="762392"/>
                  <a:pt x="1120703" y="831236"/>
                  <a:pt x="1040868" y="923745"/>
                </a:cubicBezTo>
                <a:cubicBezTo>
                  <a:pt x="961033" y="1016254"/>
                  <a:pt x="898460" y="1128125"/>
                  <a:pt x="855306" y="1259359"/>
                </a:cubicBezTo>
                <a:cubicBezTo>
                  <a:pt x="812152" y="1392745"/>
                  <a:pt x="790575" y="1541189"/>
                  <a:pt x="790575" y="1704694"/>
                </a:cubicBezTo>
                <a:cubicBezTo>
                  <a:pt x="790575" y="1872501"/>
                  <a:pt x="812152" y="2020946"/>
                  <a:pt x="855306" y="2154331"/>
                </a:cubicBezTo>
                <a:cubicBezTo>
                  <a:pt x="898460" y="2285565"/>
                  <a:pt x="961033" y="2397437"/>
                  <a:pt x="1040868" y="2489946"/>
                </a:cubicBezTo>
                <a:cubicBezTo>
                  <a:pt x="1120703" y="2582455"/>
                  <a:pt x="1219957" y="2651299"/>
                  <a:pt x="1336472" y="2700781"/>
                </a:cubicBezTo>
                <a:cubicBezTo>
                  <a:pt x="1455146" y="2748111"/>
                  <a:pt x="1588923" y="2771776"/>
                  <a:pt x="1739962" y="2771776"/>
                </a:cubicBezTo>
                <a:cubicBezTo>
                  <a:pt x="1886685" y="2771776"/>
                  <a:pt x="2020462" y="2748111"/>
                  <a:pt x="2136978" y="2700781"/>
                </a:cubicBezTo>
                <a:cubicBezTo>
                  <a:pt x="2253494" y="2651299"/>
                  <a:pt x="2352748" y="2582455"/>
                  <a:pt x="2432582" y="2489946"/>
                </a:cubicBezTo>
                <a:cubicBezTo>
                  <a:pt x="2512417" y="2397437"/>
                  <a:pt x="2574990" y="2285565"/>
                  <a:pt x="2618144" y="2154331"/>
                </a:cubicBezTo>
                <a:cubicBezTo>
                  <a:pt x="2661298" y="2020946"/>
                  <a:pt x="2682875" y="1872501"/>
                  <a:pt x="2682875" y="1704694"/>
                </a:cubicBezTo>
                <a:cubicBezTo>
                  <a:pt x="2682875" y="1541189"/>
                  <a:pt x="2661298" y="1392745"/>
                  <a:pt x="2618144" y="1259359"/>
                </a:cubicBezTo>
                <a:cubicBezTo>
                  <a:pt x="2574990" y="1128125"/>
                  <a:pt x="2512417" y="1016254"/>
                  <a:pt x="2432582" y="923745"/>
                </a:cubicBezTo>
                <a:cubicBezTo>
                  <a:pt x="2352748" y="831236"/>
                  <a:pt x="2253494" y="762392"/>
                  <a:pt x="2136978" y="712910"/>
                </a:cubicBezTo>
                <a:cubicBezTo>
                  <a:pt x="2020462" y="663428"/>
                  <a:pt x="1886685" y="639763"/>
                  <a:pt x="1739962" y="639763"/>
                </a:cubicBezTo>
                <a:close/>
                <a:moveTo>
                  <a:pt x="1742621" y="0"/>
                </a:moveTo>
                <a:cubicBezTo>
                  <a:pt x="2001106" y="0"/>
                  <a:pt x="2238051" y="45136"/>
                  <a:pt x="2451301" y="133258"/>
                </a:cubicBezTo>
                <a:cubicBezTo>
                  <a:pt x="2666705" y="219231"/>
                  <a:pt x="2847645" y="339593"/>
                  <a:pt x="3000582" y="494344"/>
                </a:cubicBezTo>
                <a:cubicBezTo>
                  <a:pt x="3151365" y="646946"/>
                  <a:pt x="3269837" y="825340"/>
                  <a:pt x="3351691" y="1033825"/>
                </a:cubicBezTo>
                <a:cubicBezTo>
                  <a:pt x="3435698" y="1242309"/>
                  <a:pt x="3476625" y="1465839"/>
                  <a:pt x="3476625" y="1704413"/>
                </a:cubicBezTo>
                <a:cubicBezTo>
                  <a:pt x="3476625" y="1947287"/>
                  <a:pt x="3435698" y="2170816"/>
                  <a:pt x="3351691" y="2379301"/>
                </a:cubicBezTo>
                <a:cubicBezTo>
                  <a:pt x="3269837" y="2587785"/>
                  <a:pt x="3151365" y="2768328"/>
                  <a:pt x="3000582" y="2920930"/>
                </a:cubicBezTo>
                <a:cubicBezTo>
                  <a:pt x="2847645" y="3073532"/>
                  <a:pt x="2666705" y="3193894"/>
                  <a:pt x="2451301" y="3282016"/>
                </a:cubicBezTo>
                <a:cubicBezTo>
                  <a:pt x="2238051" y="3367989"/>
                  <a:pt x="2001106" y="3413125"/>
                  <a:pt x="1742621" y="3413125"/>
                </a:cubicBezTo>
                <a:cubicBezTo>
                  <a:pt x="1481982" y="3413125"/>
                  <a:pt x="1245037" y="3367989"/>
                  <a:pt x="1029633" y="3282016"/>
                </a:cubicBezTo>
                <a:cubicBezTo>
                  <a:pt x="816382" y="3193894"/>
                  <a:pt x="631134" y="3073532"/>
                  <a:pt x="480351" y="2920930"/>
                </a:cubicBezTo>
                <a:cubicBezTo>
                  <a:pt x="327414" y="2768328"/>
                  <a:pt x="208942" y="2587785"/>
                  <a:pt x="127088" y="2379301"/>
                </a:cubicBezTo>
                <a:cubicBezTo>
                  <a:pt x="43081" y="2170816"/>
                  <a:pt x="0" y="1947287"/>
                  <a:pt x="0" y="1704413"/>
                </a:cubicBezTo>
                <a:cubicBezTo>
                  <a:pt x="0" y="1463689"/>
                  <a:pt x="43081" y="1240160"/>
                  <a:pt x="127088" y="1031675"/>
                </a:cubicBezTo>
                <a:cubicBezTo>
                  <a:pt x="208942" y="823191"/>
                  <a:pt x="327414" y="644797"/>
                  <a:pt x="480351" y="490046"/>
                </a:cubicBezTo>
                <a:cubicBezTo>
                  <a:pt x="631134" y="337444"/>
                  <a:pt x="816382" y="219231"/>
                  <a:pt x="1029633" y="131109"/>
                </a:cubicBezTo>
                <a:cubicBezTo>
                  <a:pt x="1245037" y="45136"/>
                  <a:pt x="1481982" y="0"/>
                  <a:pt x="174262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52554" y="4838700"/>
            <a:ext cx="7086892" cy="897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1833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766468" y="2432050"/>
            <a:ext cx="2659063" cy="3340100"/>
          </a:xfrm>
          <a:custGeom>
            <a:avLst/>
            <a:gdLst>
              <a:gd name="connsiteX0" fmla="*/ 0 w 2659063"/>
              <a:gd name="connsiteY0" fmla="*/ 0 h 3340100"/>
              <a:gd name="connsiteX1" fmla="*/ 2659063 w 2659063"/>
              <a:gd name="connsiteY1" fmla="*/ 0 h 3340100"/>
              <a:gd name="connsiteX2" fmla="*/ 2659063 w 2659063"/>
              <a:gd name="connsiteY2" fmla="*/ 614363 h 3340100"/>
              <a:gd name="connsiteX3" fmla="*/ 1717676 w 2659063"/>
              <a:gd name="connsiteY3" fmla="*/ 614363 h 3340100"/>
              <a:gd name="connsiteX4" fmla="*/ 1717676 w 2659063"/>
              <a:gd name="connsiteY4" fmla="*/ 3340100 h 3340100"/>
              <a:gd name="connsiteX5" fmla="*/ 941387 w 2659063"/>
              <a:gd name="connsiteY5" fmla="*/ 3340100 h 3340100"/>
              <a:gd name="connsiteX6" fmla="*/ 941387 w 2659063"/>
              <a:gd name="connsiteY6" fmla="*/ 614363 h 3340100"/>
              <a:gd name="connsiteX7" fmla="*/ 0 w 2659063"/>
              <a:gd name="connsiteY7" fmla="*/ 614363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9063" h="3340100">
                <a:moveTo>
                  <a:pt x="0" y="0"/>
                </a:moveTo>
                <a:lnTo>
                  <a:pt x="2659063" y="0"/>
                </a:lnTo>
                <a:lnTo>
                  <a:pt x="2659063" y="614363"/>
                </a:lnTo>
                <a:lnTo>
                  <a:pt x="1717676" y="614363"/>
                </a:lnTo>
                <a:lnTo>
                  <a:pt x="1717676" y="3340100"/>
                </a:lnTo>
                <a:lnTo>
                  <a:pt x="941387" y="3340100"/>
                </a:lnTo>
                <a:lnTo>
                  <a:pt x="941387" y="614363"/>
                </a:lnTo>
                <a:lnTo>
                  <a:pt x="0" y="6143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93854" y="908659"/>
            <a:ext cx="6604292" cy="932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9377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78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" y="1117600"/>
            <a:ext cx="3015346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4" y="1117600"/>
            <a:ext cx="3015346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4986" y="1041401"/>
            <a:ext cx="4982029" cy="124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368766" y="4234485"/>
            <a:ext cx="945446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 flipV="1">
            <a:off x="4451350" y="2730500"/>
            <a:ext cx="0" cy="2900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 flipV="1">
            <a:off x="7740650" y="2730500"/>
            <a:ext cx="0" cy="2900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0608" y="2052584"/>
            <a:ext cx="4521492" cy="1998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539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59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1827" y="1656443"/>
            <a:ext cx="3303813" cy="1543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961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4247" y="1274442"/>
            <a:ext cx="5071553" cy="1543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6747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1831" y="1695450"/>
            <a:ext cx="3926113" cy="1543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4391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5479" y="1963875"/>
            <a:ext cx="3515708" cy="1535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7084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0687" y="1946553"/>
            <a:ext cx="3073881" cy="1535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9339" y="1606761"/>
            <a:ext cx="3147576" cy="1535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7119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52800" y="1092200"/>
            <a:ext cx="5486400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62000"/>
            <a:ext cx="5105401" cy="60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86600" y="914400"/>
            <a:ext cx="3385456" cy="1023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200" b="1"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779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8712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3550869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961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4979" y="1495458"/>
            <a:ext cx="4747776" cy="174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476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5183" y="3927959"/>
            <a:ext cx="3338076" cy="2053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0454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84480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10795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5651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9338" y="1819553"/>
            <a:ext cx="4281713" cy="1535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34570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5045" y="1893477"/>
            <a:ext cx="5054600" cy="1178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4504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14673" y="3953328"/>
            <a:ext cx="5054600" cy="1178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0812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9338" y="1498600"/>
            <a:ext cx="4711700" cy="161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8923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93A62BF-8473-4C26-B78A-19B1AF7076D2}"/>
              </a:ext>
            </a:extLst>
          </p:cNvPr>
          <p:cNvSpPr/>
          <p:nvPr userDrawn="1"/>
        </p:nvSpPr>
        <p:spPr>
          <a:xfrm>
            <a:off x="0" y="0"/>
            <a:ext cx="12192000" cy="74008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9DBE02-A506-4A69-84B3-E0AD25DF1A4E}"/>
              </a:ext>
            </a:extLst>
          </p:cNvPr>
          <p:cNvSpPr/>
          <p:nvPr userDrawn="1"/>
        </p:nvSpPr>
        <p:spPr>
          <a:xfrm>
            <a:off x="0" y="0"/>
            <a:ext cx="12192000" cy="740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75" y="209557"/>
            <a:ext cx="842450" cy="288618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79A1F75-43EB-436B-A7BE-3FE7BC56F4F5}"/>
              </a:ext>
            </a:extLst>
          </p:cNvPr>
          <p:cNvCxnSpPr/>
          <p:nvPr userDrawn="1"/>
        </p:nvCxnSpPr>
        <p:spPr>
          <a:xfrm>
            <a:off x="6677025" y="353866"/>
            <a:ext cx="495300" cy="0"/>
          </a:xfrm>
          <a:prstGeom prst="line">
            <a:avLst/>
          </a:prstGeom>
          <a:ln w="19050">
            <a:solidFill>
              <a:srgbClr val="04478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5019675" y="353866"/>
            <a:ext cx="495300" cy="0"/>
          </a:xfrm>
          <a:prstGeom prst="line">
            <a:avLst/>
          </a:prstGeom>
          <a:ln w="19050">
            <a:solidFill>
              <a:srgbClr val="04478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49" r:id="rId3"/>
    <p:sldLayoutId id="2147483650" r:id="rId4"/>
    <p:sldLayoutId id="2147483689" r:id="rId5"/>
    <p:sldLayoutId id="2147483657" r:id="rId6"/>
    <p:sldLayoutId id="2147483658" r:id="rId7"/>
    <p:sldLayoutId id="2147483690" r:id="rId8"/>
    <p:sldLayoutId id="2147483653" r:id="rId9"/>
    <p:sldLayoutId id="2147483654" r:id="rId10"/>
    <p:sldLayoutId id="2147483651" r:id="rId11"/>
    <p:sldLayoutId id="2147483660" r:id="rId12"/>
    <p:sldLayoutId id="2147483661" r:id="rId13"/>
    <p:sldLayoutId id="2147483691" r:id="rId14"/>
    <p:sldLayoutId id="2147483655" r:id="rId15"/>
    <p:sldLayoutId id="2147483656" r:id="rId16"/>
    <p:sldLayoutId id="2147483659" r:id="rId17"/>
    <p:sldLayoutId id="2147483663" r:id="rId18"/>
    <p:sldLayoutId id="2147483664" r:id="rId19"/>
    <p:sldLayoutId id="2147483692" r:id="rId20"/>
    <p:sldLayoutId id="2147483662" r:id="rId21"/>
    <p:sldLayoutId id="2147483666" r:id="rId22"/>
    <p:sldLayoutId id="2147483665" r:id="rId23"/>
    <p:sldLayoutId id="2147483667" r:id="rId24"/>
    <p:sldLayoutId id="2147483668" r:id="rId25"/>
    <p:sldLayoutId id="2147483693" r:id="rId26"/>
    <p:sldLayoutId id="2147483669" r:id="rId27"/>
    <p:sldLayoutId id="2147483670" r:id="rId28"/>
    <p:sldLayoutId id="2147483671" r:id="rId29"/>
    <p:sldLayoutId id="2147483672" r:id="rId30"/>
    <p:sldLayoutId id="2147483694" r:id="rId31"/>
    <p:sldLayoutId id="2147483673" r:id="rId32"/>
    <p:sldLayoutId id="2147483674" r:id="rId33"/>
    <p:sldLayoutId id="2147483675" r:id="rId34"/>
    <p:sldLayoutId id="2147483676" r:id="rId35"/>
    <p:sldLayoutId id="2147483679" r:id="rId36"/>
    <p:sldLayoutId id="2147483680" r:id="rId37"/>
    <p:sldLayoutId id="2147483696" r:id="rId38"/>
    <p:sldLayoutId id="2147483677" r:id="rId39"/>
    <p:sldLayoutId id="2147483678" r:id="rId40"/>
    <p:sldLayoutId id="2147483681" r:id="rId41"/>
    <p:sldLayoutId id="2147483684" r:id="rId42"/>
    <p:sldLayoutId id="2147483685" r:id="rId43"/>
    <p:sldLayoutId id="2147483698" r:id="rId44"/>
    <p:sldLayoutId id="2147483682" r:id="rId45"/>
    <p:sldLayoutId id="2147483683" r:id="rId46"/>
    <p:sldLayoutId id="2147483686" r:id="rId47"/>
    <p:sldLayoutId id="2147483699" r:id="rId48"/>
    <p:sldLayoutId id="2147483733" r:id="rId49"/>
    <p:sldLayoutId id="2147483700" r:id="rId50"/>
    <p:sldLayoutId id="2147483701" r:id="rId51"/>
    <p:sldLayoutId id="2147483688" r:id="rId52"/>
    <p:sldLayoutId id="2147483750" r:id="rId53"/>
    <p:sldLayoutId id="2147483751" r:id="rId54"/>
    <p:sldLayoutId id="2147483752" r:id="rId55"/>
    <p:sldLayoutId id="2147483756" r:id="rId56"/>
    <p:sldLayoutId id="2147483754" r:id="rId57"/>
    <p:sldLayoutId id="2147483755" r:id="rId58"/>
    <p:sldLayoutId id="2147483753" r:id="rId59"/>
    <p:sldLayoutId id="2147483652" r:id="rId60"/>
    <p:sldLayoutId id="2147483687" r:id="rId61"/>
    <p:sldLayoutId id="2147483702" r:id="rId62"/>
    <p:sldLayoutId id="2147483703" r:id="rId63"/>
    <p:sldLayoutId id="2147483705" r:id="rId64"/>
    <p:sldLayoutId id="2147483736" r:id="rId65"/>
    <p:sldLayoutId id="2147483707" r:id="rId66"/>
    <p:sldLayoutId id="2147483748" r:id="rId67"/>
    <p:sldLayoutId id="2147483704" r:id="rId68"/>
    <p:sldLayoutId id="2147483706" r:id="rId69"/>
    <p:sldLayoutId id="2147483740" r:id="rId70"/>
    <p:sldLayoutId id="2147483741" r:id="rId71"/>
    <p:sldLayoutId id="2147483742" r:id="rId72"/>
    <p:sldLayoutId id="2147483734" r:id="rId73"/>
    <p:sldLayoutId id="2147483738" r:id="rId74"/>
    <p:sldLayoutId id="2147483739" r:id="rId75"/>
    <p:sldLayoutId id="2147483746" r:id="rId76"/>
    <p:sldLayoutId id="2147483744" r:id="rId77"/>
    <p:sldLayoutId id="2147483747" r:id="rId78"/>
    <p:sldLayoutId id="2147483745" r:id="rId79"/>
    <p:sldLayoutId id="2147483725" r:id="rId80"/>
    <p:sldLayoutId id="2147483735" r:id="rId81"/>
    <p:sldLayoutId id="2147483708" r:id="rId82"/>
    <p:sldLayoutId id="2147483709" r:id="rId83"/>
    <p:sldLayoutId id="2147483710" r:id="rId84"/>
    <p:sldLayoutId id="2147483723" r:id="rId85"/>
    <p:sldLayoutId id="2147483712" r:id="rId86"/>
    <p:sldLayoutId id="2147483713" r:id="rId87"/>
    <p:sldLayoutId id="2147483714" r:id="rId88"/>
    <p:sldLayoutId id="2147483711" r:id="rId89"/>
    <p:sldLayoutId id="2147483715" r:id="rId90"/>
    <p:sldLayoutId id="2147483716" r:id="rId91"/>
    <p:sldLayoutId id="2147483717" r:id="rId92"/>
    <p:sldLayoutId id="2147483718" r:id="rId93"/>
    <p:sldLayoutId id="2147483722" r:id="rId94"/>
    <p:sldLayoutId id="2147483719" r:id="rId95"/>
    <p:sldLayoutId id="2147483720" r:id="rId96"/>
    <p:sldLayoutId id="2147483721" r:id="rId97"/>
    <p:sldLayoutId id="2147483726" r:id="rId98"/>
    <p:sldLayoutId id="2147483727" r:id="rId99"/>
    <p:sldLayoutId id="2147483729" r:id="rId100"/>
    <p:sldLayoutId id="2147483730" r:id="rId101"/>
    <p:sldLayoutId id="2147483731" r:id="rId102"/>
    <p:sldLayoutId id="2147483732" r:id="rId103"/>
    <p:sldLayoutId id="2147483743" r:id="rId104"/>
    <p:sldLayoutId id="2147483759" r:id="rId10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93BA4629-9BF6-4701-B3CA-FA7C0C998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2" t="13209" r="-1" b="-1"/>
          <a:stretch/>
        </p:blipFill>
        <p:spPr>
          <a:xfrm>
            <a:off x="9082052" y="5878992"/>
            <a:ext cx="2595462" cy="47928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F66865C-C394-46D7-B219-8E15F5D9FA58}"/>
              </a:ext>
            </a:extLst>
          </p:cNvPr>
          <p:cNvSpPr txBox="1"/>
          <p:nvPr/>
        </p:nvSpPr>
        <p:spPr>
          <a:xfrm>
            <a:off x="515630" y="1558531"/>
            <a:ext cx="113507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4400" b="1" dirty="0">
                <a:latin typeface="Calibri Light" panose="020F03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Complementação VAAR: Metodologias das Condicionalidades II e III</a:t>
            </a:r>
            <a:endParaRPr lang="en-US" sz="4000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600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600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600" b="1" dirty="0">
              <a:latin typeface="Calibri Light" panose="020F03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pt-BR" sz="1600" b="1" dirty="0">
                <a:latin typeface="Calibri Light" panose="020F03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KATIANA RODRIGUES DA SILVA</a:t>
            </a:r>
          </a:p>
          <a:p>
            <a:r>
              <a:rPr lang="pt-BR" sz="1600" b="1" dirty="0">
                <a:latin typeface="Calibri Light" panose="020F03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Pesquisadora-Tecnologista  em Informações e Avaliações Educacionais</a:t>
            </a:r>
          </a:p>
          <a:p>
            <a:pPr>
              <a:tabLst>
                <a:tab pos="266700" algn="l"/>
              </a:tabLst>
            </a:pPr>
            <a:endParaRPr lang="pt-BR" sz="11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11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11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Brasília | Julho de 2022</a:t>
            </a:r>
            <a:endParaRPr lang="pt-BR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9" y="763430"/>
            <a:ext cx="6989823" cy="13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846" y="973450"/>
            <a:ext cx="10713027" cy="124822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 Light" panose="020F0302020204030204" pitchFamily="34" charset="0"/>
                <a:ea typeface="+mn-ea"/>
                <a:cs typeface="+mn-cs"/>
              </a:rPr>
              <a:t>Condicionalidade III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9291" y="1408922"/>
            <a:ext cx="11793894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Metodologia:</a:t>
            </a:r>
          </a:p>
          <a:p>
            <a:pPr marL="342900" marR="762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identificação das redes públicas que diminuíram suas desigualdades educacionais em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termos socioeconômicos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realizada por meio dos seguintes procedimentos: </a:t>
            </a:r>
          </a:p>
          <a:p>
            <a:pPr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1° O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estudantes serão agrupados em dois grupos: primeiro grupo é  composto pelos estudantes considerados socioeconomicamente favorecidos,  estão entre os 25% dos estudantes com os maiores valores do INSE (≥ percentil 75) e o segundo grupo é formado pelos estudantes considerados socioeconomicamente desfavorecidos, seus valores do INSE estão entre os 25% dos estudantes com os níveis mais baixos (≤ percentil 25).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2° Comparações das diferenças de desempenho médio entre dois grupos nas  edições do Saeb 2017 e 2019.</a:t>
            </a:r>
          </a:p>
          <a:p>
            <a:pPr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762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Parcialmente h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abilitadas: 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redes públicas para as quais forem detectados decréscimos na diferença do desempenho médio entre os dois grupos socioeconômicos serão listadas como parcialmente cumpridoras da condicionalidade III.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6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846" y="973450"/>
            <a:ext cx="10713027" cy="124822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 Light" panose="020F0302020204030204" pitchFamily="34" charset="0"/>
                <a:ea typeface="+mn-ea"/>
                <a:cs typeface="+mn-cs"/>
              </a:rPr>
              <a:t>Condicionalidade III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9291" y="1408922"/>
            <a:ext cx="11793894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Metodologia:</a:t>
            </a:r>
          </a:p>
          <a:p>
            <a:pPr marL="342900" marR="762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identificação das redes públicas cumpridoras da diminuição das desigualdades educacionais em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termos raciais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serão realizados procedimentos semelhantes.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1° O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estudantes serão agrupados em dois grupos:  primeiro grupo é o composto pelos estudantes declarados brancos e o segundo grupo é formado pelos estudantes não brancos (pardos, negros e indígenas). </a:t>
            </a:r>
          </a:p>
          <a:p>
            <a:pPr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2° Comparações das diferenças de desempenho médio entre dois grupos nas  edições do Saeb 2017 e 2019.</a:t>
            </a:r>
          </a:p>
          <a:p>
            <a:pPr marL="285750" marR="762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Parcialmente h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abilitadas: 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redes públicas para quais  forem detectados decréscimos na diferença do desempenho médio entre os dois grupos raciais serão listadas como parcialmente cumpridoras da condicionalidade III.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762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 habilitadas:  </a:t>
            </a: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redes públicas serão listadas como cumpridoras da condicionalidade III se forem detectados para elas decréscimos nas diferenças de desempenho médio, do SAEB 2017 para 2019, entre os grupos socioeconômicos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raciais conjuntamente.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8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78BA43-D7E0-4096-A0E4-2464611CD5C7}"/>
              </a:ext>
            </a:extLst>
          </p:cNvPr>
          <p:cNvSpPr/>
          <p:nvPr/>
        </p:nvSpPr>
        <p:spPr>
          <a:xfrm>
            <a:off x="6398248" y="3965788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CONTATOS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F465CE-0BC5-464A-86EA-FA4A206FB42F}"/>
              </a:ext>
            </a:extLst>
          </p:cNvPr>
          <p:cNvSpPr/>
          <p:nvPr/>
        </p:nvSpPr>
        <p:spPr>
          <a:xfrm>
            <a:off x="6398248" y="4292428"/>
            <a:ext cx="304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61 2022 3310</a:t>
            </a:r>
          </a:p>
          <a:p>
            <a:pPr algn="ctr"/>
            <a:r>
              <a:rPr lang="pt-BR" sz="1400" dirty="0">
                <a:solidFill>
                  <a:srgbClr val="B6B4AC"/>
                </a:solidFill>
              </a:rPr>
              <a:t>katiana.silva@inep.gov.br</a:t>
            </a:r>
            <a:endParaRPr lang="en-US" sz="1400" dirty="0">
              <a:solidFill>
                <a:srgbClr val="B6B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846" y="973450"/>
            <a:ext cx="10713027" cy="124822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 Light" panose="020F0302020204030204" pitchFamily="34" charset="0"/>
                <a:ea typeface="+mn-ea"/>
                <a:cs typeface="+mn-cs"/>
              </a:rPr>
              <a:t>Condicionalidade 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1704" y="1843255"/>
            <a:ext cx="1092660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Calibri Light" panose="020F0302020204030204" pitchFamily="34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Metodologia:</a:t>
            </a:r>
          </a:p>
          <a:p>
            <a:pPr marL="342900" marR="762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Calibri Light" panose="020F0302020204030204" pitchFamily="34" charset="0"/>
              </a:rPr>
              <a:t> Os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mesmos critérios comumente adotados no Saeb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definição dos municípios e estados que terão seus resultados divulgados.</a:t>
            </a:r>
          </a:p>
          <a:p>
            <a:pPr marL="285750" marR="7620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taxa de participação é resultado da divisão entre a quantidade de estudantes presentes para cada etapa da aplicação  do tipo censitária e quantidade de alunos matriculados para cada etapa do tipo censitária, conforme dados disponibilizados pelo Censo Escolar.</a:t>
            </a:r>
          </a:p>
          <a:p>
            <a:pPr marL="285750" marR="7620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Habilitadas: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Serão habilitadas as redes públicas que apresentarem taxa de participação acima de </a:t>
            </a:r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 em cada etapa do tipo censitária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6506DB7-2D93-DA2D-2A3B-044712AE4B1E}"/>
              </a:ext>
            </a:extLst>
          </p:cNvPr>
          <p:cNvSpPr/>
          <p:nvPr/>
        </p:nvSpPr>
        <p:spPr>
          <a:xfrm>
            <a:off x="633846" y="1736521"/>
            <a:ext cx="10713027" cy="7502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Participação de pelo menos 80% dos estudantes de cada ano escolar periodicamente avaliado em cada rede de ensino por meio dos exames nacionais do sistema nacional de avaliação da Educação Básica.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052" y="904928"/>
            <a:ext cx="10946864" cy="61347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alibri Light" panose="020F0302020204030204" pitchFamily="34" charset="0"/>
                <a:ea typeface="+mn-ea"/>
                <a:cs typeface="+mn-cs"/>
              </a:rPr>
              <a:t>Informações adicionais: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3E984-9F36-DA54-6400-4049DA8614ED}"/>
              </a:ext>
            </a:extLst>
          </p:cNvPr>
          <p:cNvSpPr txBox="1"/>
          <p:nvPr/>
        </p:nvSpPr>
        <p:spPr>
          <a:xfrm>
            <a:off x="276837" y="1518407"/>
            <a:ext cx="11677475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7620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 averiguação da condicionalidade II, nesse primeiro período,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dará por meio das informações coletadas na aplicação do </a:t>
            </a:r>
            <a:r>
              <a:rPr lang="pt-BR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Saeb 2019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essa escolha justifica-se pela maior fidedignidade dos dados coletados nessa edição, uma vez que o instrumento foi aplicado </a:t>
            </a:r>
            <a:r>
              <a:rPr lang="pt-BR" sz="16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 do período pandêmico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consequentemente com </a:t>
            </a:r>
            <a:r>
              <a:rPr lang="pt-BR" sz="16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participação dos estudantes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O Saeb é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conjunto de avaliações externas em larga escala, realizadas periodicamente por meio da aplicação de instrumentos padronizados (testes cognitivos e questionários) para etapas específicas da educação básica. </a:t>
            </a:r>
          </a:p>
          <a:p>
            <a:pPr algn="just"/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edição de 2019, a população-alvo do Saeb  da aplicação tipo censitária é composta por: estudantes matriculados em turmas de  5° e 9° anos do ensino fundamental e 3° e 4° séries do ensino médio regular 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técnico integrado.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população de referência, aquela efetivamente avaliada, do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Saeb 2019 é composta pela população-alvo menos os seguintes elementos:  </a:t>
            </a:r>
            <a:r>
              <a:rPr lang="pt-BR" sz="16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 com menos de dez estudantes matriculados nas etapas avaliadas; turmas multisseriadas; turmas de correção de fluxo; turmas de educação de jovens e adultos;  turmas de ensino médio normal/magistério; classes, escolas ou serviços especializados de educação especial não integrantes do ensino regular; e escolas indígenas em que o ensino não é ministrado em Língua Portuguesa como primeira língua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1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3949" y="1149677"/>
            <a:ext cx="9652457" cy="56167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latin typeface="Calibri Light" panose="020F0302020204030204" pitchFamily="34" charset="0"/>
                <a:ea typeface="+mn-ea"/>
                <a:cs typeface="+mn-cs"/>
              </a:rPr>
              <a:t>População-alvo e população de referência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24711" y="2217870"/>
            <a:ext cx="993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2F57E9D-3813-DAA1-5AA6-C6921DC4E5E3}"/>
              </a:ext>
            </a:extLst>
          </p:cNvPr>
          <p:cNvGraphicFramePr>
            <a:graphicFrameLocks noGrp="1"/>
          </p:cNvGraphicFramePr>
          <p:nvPr/>
        </p:nvGraphicFramePr>
        <p:xfrm>
          <a:off x="838203" y="2190728"/>
          <a:ext cx="10515594" cy="3621131"/>
        </p:xfrm>
        <a:graphic>
          <a:graphicData uri="http://schemas.openxmlformats.org/drawingml/2006/table">
            <a:tbl>
              <a:tblPr firstRow="1" firstCol="1" bandRow="1"/>
              <a:tblGrid>
                <a:gridCol w="1250214">
                  <a:extLst>
                    <a:ext uri="{9D8B030D-6E8A-4147-A177-3AD203B41FA5}">
                      <a16:colId xmlns:a16="http://schemas.microsoft.com/office/drawing/2014/main" val="2472185901"/>
                    </a:ext>
                  </a:extLst>
                </a:gridCol>
                <a:gridCol w="575251">
                  <a:extLst>
                    <a:ext uri="{9D8B030D-6E8A-4147-A177-3AD203B41FA5}">
                      <a16:colId xmlns:a16="http://schemas.microsoft.com/office/drawing/2014/main" val="307564259"/>
                    </a:ext>
                  </a:extLst>
                </a:gridCol>
                <a:gridCol w="421851">
                  <a:extLst>
                    <a:ext uri="{9D8B030D-6E8A-4147-A177-3AD203B41FA5}">
                      <a16:colId xmlns:a16="http://schemas.microsoft.com/office/drawing/2014/main" val="2571262227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1479912277"/>
                    </a:ext>
                  </a:extLst>
                </a:gridCol>
                <a:gridCol w="475541">
                  <a:extLst>
                    <a:ext uri="{9D8B030D-6E8A-4147-A177-3AD203B41FA5}">
                      <a16:colId xmlns:a16="http://schemas.microsoft.com/office/drawing/2014/main" val="4209316733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2841507847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604668469"/>
                    </a:ext>
                  </a:extLst>
                </a:gridCol>
                <a:gridCol w="697972">
                  <a:extLst>
                    <a:ext uri="{9D8B030D-6E8A-4147-A177-3AD203B41FA5}">
                      <a16:colId xmlns:a16="http://schemas.microsoft.com/office/drawing/2014/main" val="3407500072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3646445654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682270087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3516859562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1808206896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1782237799"/>
                    </a:ext>
                  </a:extLst>
                </a:gridCol>
                <a:gridCol w="651952">
                  <a:extLst>
                    <a:ext uri="{9D8B030D-6E8A-4147-A177-3AD203B41FA5}">
                      <a16:colId xmlns:a16="http://schemas.microsoft.com/office/drawing/2014/main" val="2631700008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756266634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159820867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39924197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1786618359"/>
                    </a:ext>
                  </a:extLst>
                </a:gridCol>
                <a:gridCol w="490881">
                  <a:extLst>
                    <a:ext uri="{9D8B030D-6E8A-4147-A177-3AD203B41FA5}">
                      <a16:colId xmlns:a16="http://schemas.microsoft.com/office/drawing/2014/main" val="3837712810"/>
                    </a:ext>
                  </a:extLst>
                </a:gridCol>
              </a:tblGrid>
              <a:tr h="1534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População-alvo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 ano</a:t>
                      </a:r>
                    </a:p>
                  </a:txBody>
                  <a:tcPr marL="7672" marR="7672" marT="7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9° ano</a:t>
                      </a:r>
                    </a:p>
                  </a:txBody>
                  <a:tcPr marL="7672" marR="7672" marT="7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Ensino Médio</a:t>
                      </a:r>
                    </a:p>
                  </a:txBody>
                  <a:tcPr marL="7672" marR="7672" marT="7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02746"/>
                  </a:ext>
                </a:extLst>
              </a:tr>
              <a:tr h="2224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Matriculas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Turmas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Escolas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Matrículas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Turmas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Escolas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Matrículas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Turmas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Escolas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72074"/>
                  </a:ext>
                </a:extLst>
              </a:tr>
              <a:tr h="2224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41621"/>
                  </a:ext>
                </a:extLst>
              </a:tr>
              <a:tr h="161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3.095.569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161.598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98.364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2.702.651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107.678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56.493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2.041.852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69.569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26.018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94757"/>
                  </a:ext>
                </a:extLst>
              </a:tr>
              <a:tr h="774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Escolas exclusivas com turmas multisseriadas e correção de fluxo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156.186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31.240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29.256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25.637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13184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(-) Escolas indígenas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82080"/>
                  </a:ext>
                </a:extLst>
              </a:tr>
              <a:tr h="705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Matrículas em turmas multisseriadas e correção de fluxo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25.618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-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453129"/>
                  </a:ext>
                </a:extLst>
              </a:tr>
              <a:tr h="8439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 Escolas com menos de dez matrículas no 5°, 9° e E.M.  ano do ensino fundamental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39.990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327969"/>
                  </a:ext>
                </a:extLst>
              </a:tr>
              <a:tr h="375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População de referência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2.882.901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93,13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121.216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75,01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60.783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2.624.435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96.791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89,88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46.781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82,81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2.033.271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99,58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68.272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98,13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24.750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95,13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09999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F464F40-8EBD-94D1-1098-D6A58347D1B3}"/>
              </a:ext>
            </a:extLst>
          </p:cNvPr>
          <p:cNvSpPr txBox="1"/>
          <p:nvPr/>
        </p:nvSpPr>
        <p:spPr>
          <a:xfrm>
            <a:off x="727788" y="5839001"/>
            <a:ext cx="221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Inep 2019</a:t>
            </a:r>
          </a:p>
        </p:txBody>
      </p:sp>
    </p:spTree>
    <p:extLst>
      <p:ext uri="{BB962C8B-B14F-4D97-AF65-F5344CB8AC3E}">
        <p14:creationId xmlns:p14="http://schemas.microsoft.com/office/powerpoint/2010/main" val="24531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052" y="904928"/>
            <a:ext cx="10946864" cy="61347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alibri Light" panose="020F0302020204030204" pitchFamily="34" charset="0"/>
                <a:ea typeface="+mn-ea"/>
                <a:cs typeface="+mn-cs"/>
              </a:rPr>
              <a:t>Condicionalidade II em números e imagens: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3E984-9F36-DA54-6400-4049DA8614ED}"/>
              </a:ext>
            </a:extLst>
          </p:cNvPr>
          <p:cNvSpPr txBox="1"/>
          <p:nvPr/>
        </p:nvSpPr>
        <p:spPr>
          <a:xfrm>
            <a:off x="276837" y="1518407"/>
            <a:ext cx="1167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públicas sem aplicação do tipo censitário  </a:t>
            </a:r>
            <a:r>
              <a:rPr lang="pt-BR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60DB88-C781-19F0-B133-1D08A0D24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00448"/>
              </p:ext>
            </p:extLst>
          </p:nvPr>
        </p:nvGraphicFramePr>
        <p:xfrm>
          <a:off x="649273" y="2676088"/>
          <a:ext cx="3695700" cy="266349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271104026"/>
                    </a:ext>
                  </a:extLst>
                </a:gridCol>
                <a:gridCol w="1566136">
                  <a:extLst>
                    <a:ext uri="{9D8B030D-6E8A-4147-A177-3AD203B41FA5}">
                      <a16:colId xmlns:a16="http://schemas.microsoft.com/office/drawing/2014/main" val="1803824317"/>
                    </a:ext>
                  </a:extLst>
                </a:gridCol>
                <a:gridCol w="897664">
                  <a:extLst>
                    <a:ext uri="{9D8B030D-6E8A-4147-A177-3AD203B41FA5}">
                      <a16:colId xmlns:a16="http://schemas.microsoft.com/office/drawing/2014/main" val="2988446356"/>
                    </a:ext>
                  </a:extLst>
                </a:gridCol>
              </a:tblGrid>
              <a:tr h="22195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Municípios sem aplicação do SAEB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20591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 Aplicação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Turmas &gt;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42149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53464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57645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91664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12563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960197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1410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957408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763642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37864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9313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FA5A9D8-944B-A9DC-4B22-22760E5D83AC}"/>
              </a:ext>
            </a:extLst>
          </p:cNvPr>
          <p:cNvSpPr txBox="1"/>
          <p:nvPr/>
        </p:nvSpPr>
        <p:spPr>
          <a:xfrm>
            <a:off x="4889369" y="6282155"/>
            <a:ext cx="241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Inep 2019</a:t>
            </a:r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E661BC7D-980F-89BB-A37A-364B2A0A3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87" y="1964683"/>
            <a:ext cx="6237276" cy="43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052" y="904928"/>
            <a:ext cx="10946864" cy="61347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alibri Light" panose="020F0302020204030204" pitchFamily="34" charset="0"/>
                <a:ea typeface="+mn-ea"/>
                <a:cs typeface="+mn-cs"/>
              </a:rPr>
              <a:t>Condicionalidade II em números e imagens: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3E984-9F36-DA54-6400-4049DA8614ED}"/>
              </a:ext>
            </a:extLst>
          </p:cNvPr>
          <p:cNvSpPr txBox="1"/>
          <p:nvPr/>
        </p:nvSpPr>
        <p:spPr>
          <a:xfrm>
            <a:off x="276837" y="1518407"/>
            <a:ext cx="1167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públicas não habilitadas</a:t>
            </a:r>
            <a:endParaRPr lang="pt-BR" sz="1800" b="1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A5A9D8-944B-A9DC-4B22-22760E5D83AC}"/>
              </a:ext>
            </a:extLst>
          </p:cNvPr>
          <p:cNvSpPr txBox="1"/>
          <p:nvPr/>
        </p:nvSpPr>
        <p:spPr>
          <a:xfrm>
            <a:off x="4889369" y="6282155"/>
            <a:ext cx="241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Inep 2019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84CA0C4-E712-B29F-8747-6EE8D68BB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7147"/>
              </p:ext>
            </p:extLst>
          </p:nvPr>
        </p:nvGraphicFramePr>
        <p:xfrm>
          <a:off x="1194318" y="1891204"/>
          <a:ext cx="2565919" cy="4390956"/>
        </p:xfrm>
        <a:graphic>
          <a:graphicData uri="http://schemas.openxmlformats.org/drawingml/2006/table">
            <a:tbl>
              <a:tblPr/>
              <a:tblGrid>
                <a:gridCol w="1409262">
                  <a:extLst>
                    <a:ext uri="{9D8B030D-6E8A-4147-A177-3AD203B41FA5}">
                      <a16:colId xmlns:a16="http://schemas.microsoft.com/office/drawing/2014/main" val="1365676120"/>
                    </a:ext>
                  </a:extLst>
                </a:gridCol>
                <a:gridCol w="1156657">
                  <a:extLst>
                    <a:ext uri="{9D8B030D-6E8A-4147-A177-3AD203B41FA5}">
                      <a16:colId xmlns:a16="http://schemas.microsoft.com/office/drawing/2014/main" val="2411497376"/>
                    </a:ext>
                  </a:extLst>
                </a:gridCol>
              </a:tblGrid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Não habilitadas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073299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641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1765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9542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5239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8800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1912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6550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72811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0930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48980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7061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7778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63560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230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0444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202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63258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385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50221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7429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63021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40283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4009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515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6646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33654"/>
                  </a:ext>
                </a:extLst>
              </a:tr>
            </a:tbl>
          </a:graphicData>
        </a:graphic>
      </p:graphicFrame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FEEF3767-CBA3-8636-5115-E8AAFF340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24" y="1891203"/>
            <a:ext cx="5450758" cy="43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052" y="904928"/>
            <a:ext cx="10946864" cy="448011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 Light" panose="020F0302020204030204" pitchFamily="34" charset="0"/>
                <a:ea typeface="+mn-ea"/>
                <a:cs typeface="+mn-cs"/>
              </a:rPr>
              <a:t>Condicionalidade II em números e imagens: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3E984-9F36-DA54-6400-4049DA8614ED}"/>
              </a:ext>
            </a:extLst>
          </p:cNvPr>
          <p:cNvSpPr txBox="1"/>
          <p:nvPr/>
        </p:nvSpPr>
        <p:spPr>
          <a:xfrm>
            <a:off x="276837" y="1518407"/>
            <a:ext cx="1167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públicas habilitadas</a:t>
            </a:r>
            <a:endParaRPr lang="pt-BR" sz="1800" b="1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A5A9D8-944B-A9DC-4B22-22760E5D83AC}"/>
              </a:ext>
            </a:extLst>
          </p:cNvPr>
          <p:cNvSpPr txBox="1"/>
          <p:nvPr/>
        </p:nvSpPr>
        <p:spPr>
          <a:xfrm>
            <a:off x="4889369" y="6428021"/>
            <a:ext cx="241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Inep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026B31E-343C-6531-DEBC-B8FDFD6CE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16585"/>
              </p:ext>
            </p:extLst>
          </p:nvPr>
        </p:nvGraphicFramePr>
        <p:xfrm>
          <a:off x="1147665" y="2118049"/>
          <a:ext cx="2481943" cy="4130560"/>
        </p:xfrm>
        <a:graphic>
          <a:graphicData uri="http://schemas.openxmlformats.org/drawingml/2006/table">
            <a:tbl>
              <a:tblPr/>
              <a:tblGrid>
                <a:gridCol w="1469755">
                  <a:extLst>
                    <a:ext uri="{9D8B030D-6E8A-4147-A177-3AD203B41FA5}">
                      <a16:colId xmlns:a16="http://schemas.microsoft.com/office/drawing/2014/main" val="2723143249"/>
                    </a:ext>
                  </a:extLst>
                </a:gridCol>
                <a:gridCol w="1012188">
                  <a:extLst>
                    <a:ext uri="{9D8B030D-6E8A-4147-A177-3AD203B41FA5}">
                      <a16:colId xmlns:a16="http://schemas.microsoft.com/office/drawing/2014/main" val="3706884814"/>
                    </a:ext>
                  </a:extLst>
                </a:gridCol>
              </a:tblGrid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Habilitados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76864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59214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84718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35200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96487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02554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43101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56083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75503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89131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94037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669866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40533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73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75783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45481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62272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6418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12897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10981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58096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845882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6048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38499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56009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50770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37766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4.727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28143"/>
                  </a:ext>
                </a:extLst>
              </a:tr>
            </a:tbl>
          </a:graphicData>
        </a:graphic>
      </p:graphicFrame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57E5C83C-027A-F7E6-9309-EC287FAA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6" y="1871022"/>
            <a:ext cx="6185452" cy="4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052" y="904928"/>
            <a:ext cx="10946864" cy="448011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 Light" panose="020F0302020204030204" pitchFamily="34" charset="0"/>
                <a:ea typeface="+mn-ea"/>
                <a:cs typeface="+mn-cs"/>
              </a:rPr>
              <a:t>Condicionalidade II em números e imagens: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3E984-9F36-DA54-6400-4049DA8614ED}"/>
              </a:ext>
            </a:extLst>
          </p:cNvPr>
          <p:cNvSpPr txBox="1"/>
          <p:nvPr/>
        </p:nvSpPr>
        <p:spPr>
          <a:xfrm>
            <a:off x="276837" y="1518407"/>
            <a:ext cx="11545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da proposta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A5A9D8-944B-A9DC-4B22-22760E5D83AC}"/>
              </a:ext>
            </a:extLst>
          </p:cNvPr>
          <p:cNvSpPr txBox="1"/>
          <p:nvPr/>
        </p:nvSpPr>
        <p:spPr>
          <a:xfrm>
            <a:off x="4889369" y="6428021"/>
            <a:ext cx="241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Inep 2019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F8A64B-CBFD-3C4E-966F-AC79A2DF8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87181"/>
              </p:ext>
            </p:extLst>
          </p:nvPr>
        </p:nvGraphicFramePr>
        <p:xfrm>
          <a:off x="395052" y="1950098"/>
          <a:ext cx="4620707" cy="4474260"/>
        </p:xfrm>
        <a:graphic>
          <a:graphicData uri="http://schemas.openxmlformats.org/drawingml/2006/table">
            <a:tbl>
              <a:tblPr/>
              <a:tblGrid>
                <a:gridCol w="1098195">
                  <a:extLst>
                    <a:ext uri="{9D8B030D-6E8A-4147-A177-3AD203B41FA5}">
                      <a16:colId xmlns:a16="http://schemas.microsoft.com/office/drawing/2014/main" val="1503065792"/>
                    </a:ext>
                  </a:extLst>
                </a:gridCol>
                <a:gridCol w="756304">
                  <a:extLst>
                    <a:ext uri="{9D8B030D-6E8A-4147-A177-3AD203B41FA5}">
                      <a16:colId xmlns:a16="http://schemas.microsoft.com/office/drawing/2014/main" val="439980224"/>
                    </a:ext>
                  </a:extLst>
                </a:gridCol>
                <a:gridCol w="756304">
                  <a:extLst>
                    <a:ext uri="{9D8B030D-6E8A-4147-A177-3AD203B41FA5}">
                      <a16:colId xmlns:a16="http://schemas.microsoft.com/office/drawing/2014/main" val="2821207188"/>
                    </a:ext>
                  </a:extLst>
                </a:gridCol>
                <a:gridCol w="756304">
                  <a:extLst>
                    <a:ext uri="{9D8B030D-6E8A-4147-A177-3AD203B41FA5}">
                      <a16:colId xmlns:a16="http://schemas.microsoft.com/office/drawing/2014/main" val="754058214"/>
                    </a:ext>
                  </a:extLst>
                </a:gridCol>
                <a:gridCol w="756304">
                  <a:extLst>
                    <a:ext uri="{9D8B030D-6E8A-4147-A177-3AD203B41FA5}">
                      <a16:colId xmlns:a16="http://schemas.microsoft.com/office/drawing/2014/main" val="2914704920"/>
                    </a:ext>
                  </a:extLst>
                </a:gridCol>
                <a:gridCol w="497296">
                  <a:extLst>
                    <a:ext uri="{9D8B030D-6E8A-4147-A177-3AD203B41FA5}">
                      <a16:colId xmlns:a16="http://schemas.microsoft.com/office/drawing/2014/main" val="2316827864"/>
                    </a:ext>
                  </a:extLst>
                </a:gridCol>
              </a:tblGrid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 UF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NÃO HAB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 APLICAR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%HAB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71802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79522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87976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97409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41523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5690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3667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96476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92470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38047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6782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4934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94813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1632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28650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92071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18904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89617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53721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44449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03958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96519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39407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37716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54201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7470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41356"/>
                  </a:ext>
                </a:extLst>
              </a:tr>
              <a:tr h="159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97094"/>
                  </a:ext>
                </a:extLst>
              </a:tr>
            </a:tbl>
          </a:graphicData>
        </a:graphic>
      </p:graphicFrame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AB6D2065-188E-4C14-34B2-81C7F756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01" y="1823457"/>
            <a:ext cx="5344615" cy="4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846" y="973450"/>
            <a:ext cx="10713027" cy="124822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 Light" panose="020F0302020204030204" pitchFamily="34" charset="0"/>
                <a:ea typeface="+mn-ea"/>
                <a:cs typeface="+mn-cs"/>
              </a:rPr>
              <a:t>Condicionalidade III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7951" y="1930420"/>
            <a:ext cx="1151035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Calibri Light" panose="020F0302020204030204" pitchFamily="34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Metodologia:</a:t>
            </a:r>
          </a:p>
          <a:p>
            <a:pPr marL="342900" marR="762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Aprendizado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por meio do desempenho dos estudantes na aplicação do tipo censitário no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Saeb 2019 e 2017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uso apenas dos dados da aplicação do tipo censitária justifica-se pelo desenho do plano amostral para o SAEB que não previu geração de resultados por raça e nível socioeconômico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762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Raça/cor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serão usados dados do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Censo da Educação Básica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questionários do Saeb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coletados em 2017 e 2019. Os dados advindos do Censo Escolar serão usados para suprir as não-respostas dos questionários do Saeb, pois é uma informação hétero-declaratória.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762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Socioeconômico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utilizará o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 de Nível Socioeconômico (INSE)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pelo Inep , baseado nas respostas dos alunos ao conjunto de itens sobre posse de bens e escolaridade dos pais, presentes no questionário do Saeb. O indicador tem o objetivo  diferenciar os níveis socioeconômicos dos alunos. Será utilizado o INSE calculado com dados coletados nas edições 2019 e 2017 do Saeb.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620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6506DB7-2D93-DA2D-2A3B-044712AE4B1E}"/>
              </a:ext>
            </a:extLst>
          </p:cNvPr>
          <p:cNvSpPr/>
          <p:nvPr/>
        </p:nvSpPr>
        <p:spPr>
          <a:xfrm>
            <a:off x="513692" y="1680536"/>
            <a:ext cx="10713027" cy="88538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pt-B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edução das desigualdades educacionais socioeconômicas e raciais medidas nos exames nacionais do sistema nacional de avaliação da educação básica, respeitadas as especificidades da educação escolar indígena e suas realidades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2000" b="1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13973</TotalTime>
  <Words>1548</Words>
  <Application>Microsoft Office PowerPoint</Application>
  <PresentationFormat>Widescreen</PresentationFormat>
  <Paragraphs>542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</vt:lpstr>
      <vt:lpstr>Verdana</vt:lpstr>
      <vt:lpstr>Wingdings</vt:lpstr>
      <vt:lpstr>Office Theme</vt:lpstr>
      <vt:lpstr>Apresentação do PowerPoint</vt:lpstr>
      <vt:lpstr>Condicionalidade II</vt:lpstr>
      <vt:lpstr>Informações adicionais:</vt:lpstr>
      <vt:lpstr>População-alvo e população de referência</vt:lpstr>
      <vt:lpstr>Condicionalidade II em números e imagens:</vt:lpstr>
      <vt:lpstr>Condicionalidade II em números e imagens:</vt:lpstr>
      <vt:lpstr>Condicionalidade II em números e imagens:</vt:lpstr>
      <vt:lpstr>Condicionalidade II em números e imagens:</vt:lpstr>
      <vt:lpstr>Condicionalidade III</vt:lpstr>
      <vt:lpstr>Condicionalidade III</vt:lpstr>
      <vt:lpstr>Condicionalidade III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Inep</dc:creator>
  <cp:lastModifiedBy>Katiana Rodrigues da Silva</cp:lastModifiedBy>
  <cp:revision>1569</cp:revision>
  <cp:lastPrinted>2019-07-01T13:24:58Z</cp:lastPrinted>
  <dcterms:created xsi:type="dcterms:W3CDTF">2017-02-21T04:29:22Z</dcterms:created>
  <dcterms:modified xsi:type="dcterms:W3CDTF">2022-08-24T21:00:41Z</dcterms:modified>
</cp:coreProperties>
</file>