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0"/>
  </p:notesMasterIdLst>
  <p:sldIdLst>
    <p:sldId id="4117" r:id="rId3"/>
    <p:sldId id="4118" r:id="rId4"/>
    <p:sldId id="4136" r:id="rId5"/>
    <p:sldId id="4123" r:id="rId6"/>
    <p:sldId id="4135" r:id="rId7"/>
    <p:sldId id="4137" r:id="rId8"/>
    <p:sldId id="413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282905"/>
    <a:srgbClr val="FF33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598" autoAdjust="0"/>
  </p:normalViewPr>
  <p:slideViewPr>
    <p:cSldViewPr snapToGrid="0">
      <p:cViewPr varScale="1">
        <p:scale>
          <a:sx n="108" d="100"/>
          <a:sy n="108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A1C6C-D13F-47DA-8AB5-3F8F1EC2EBAA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7FE5B-CA9B-4DD2-97AE-8EFF734D2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70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151D2-DC7C-407D-9B86-3A36A1A8B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D18EBE-7D32-4C3B-B72D-C0606D9C2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89019-99C3-4EEC-A3A8-7496D058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08B799-727C-4143-A71C-4AA17CDE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63DD29-493C-4AF9-BF96-7BBE848E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B1121-64F9-4AA7-A490-D13C8EDE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F01735-C551-438B-BFE9-ECBA2759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254E99-FBB6-43EF-8729-B9564CFC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5C1A48-AA47-455A-9C39-716E138E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ACDE36-DADD-4312-BF30-BE62E229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26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0F284B-1E84-4848-88CC-0A8BB28B7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FEE6F2-A41F-40B8-9AC2-1B04A2C90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4BC566-87C2-4ED1-BAEE-A8B780E2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27742E-9B92-438C-AD13-9DA5A474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03434D-E67B-4F0D-A63C-8A621FCD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74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097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875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92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48DD2C03-97CF-E34D-9D8E-08ADAC46F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173" y="1641513"/>
            <a:ext cx="9144000" cy="72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5993D3FB-BACB-8347-9991-6D890674B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174" y="2610519"/>
            <a:ext cx="5119172" cy="342672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6">
            <a:extLst>
              <a:ext uri="{FF2B5EF4-FFF2-40B4-BE49-F238E27FC236}">
                <a16:creationId xmlns:a16="http://schemas.microsoft.com/office/drawing/2014/main" id="{BACD9208-CE2C-9C4F-8F09-9C990E0E2D34}"/>
              </a:ext>
            </a:extLst>
          </p:cNvPr>
          <p:cNvCxnSpPr/>
          <p:nvPr userDrawn="1"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rgbClr val="0087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06027-3282-4F25-8B8F-3DACFCD0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0F1DF-EF7D-431B-AA15-39BC532A3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D4B8F3-6424-4E0F-B616-177C802E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1BEAC2-FBEB-4159-985E-B1781F7C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4E97E-A811-4FE8-B149-4A5DAF32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77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6976F-DDC2-4D2C-BAD6-A1E989D1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287374-A4B6-4C36-B81D-E0A07A6E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2AE25-FD0F-4429-BAB6-2D39940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E29596-F567-4FA2-A6EA-7103AD00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46A14-53B5-4C76-9360-8E3A7421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96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2F35C-4718-4E43-892C-073F09C6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03504D-0F96-412D-B9C7-D96D4CE42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65FCC5-0FC6-4D57-B7FC-67D1D74CB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16ACDF-1DCC-43DE-B59B-648552FE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2F1F58-FF5A-4255-8B21-E768E14B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3CF802-016A-4689-8429-06F7DC68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29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81DC6-CF4B-467F-B6D5-315A065D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E7AF3F-BFD3-40A4-9B6B-1BCD26FCA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B3950F-4CDA-4863-9F5A-0FFB5DA0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48BBE-4AE3-4AD6-9068-FF2633496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7AAF11-BAD9-436B-83E5-2C8358B3F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2A5950-EC82-4BAC-884E-09FCB053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1B97DB-E7A3-4AC4-8E84-55A3F8B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28581A-97C7-4705-9FA9-3ED3BC64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75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E18F4-5B3E-4F59-8B71-B0B91C52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BD3F1D-B399-4DE9-B1C0-F8B0CC12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5641E8-31B9-4785-8276-4C744A85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B13F69-024C-4130-9BEA-053766B4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69570F2-189D-44F7-9AF7-2849DF31B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0878" y="6182408"/>
            <a:ext cx="2941122" cy="69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2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E185D9-8503-4085-9A1B-27088C43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6BEE1F-4403-4132-8761-96BEEDAC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D57B22-23B6-45AC-9F6A-96E069AD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2510C-55CF-42A9-B930-B531CBC5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E2F8B-31FA-4F17-A447-16A26F171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96788A-CE66-476C-A69F-7B3A7ED2D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36C3BC-CD4B-4C1F-855D-C5107888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BBF955-6F7D-4E2C-81C4-6C909DBF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B3D0FD-18D5-4EDB-8614-F6225150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5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16589-3F29-4FF6-8F2D-226E89406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227012-C496-444C-B437-1716D9BEE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1052D3-EE3C-4F41-9015-C8E41DDA8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D4413A-1493-4D73-B024-2EDCAB0433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9A0990-AB2E-4953-B3A1-6BE7779C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A5BD5-CAE2-478D-B8A0-0FE24236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9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39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8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5" name="Rectangle 1062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E1865B1-B418-864A-8DA2-B9DD636CDBD6}"/>
              </a:ext>
            </a:extLst>
          </p:cNvPr>
          <p:cNvSpPr txBox="1"/>
          <p:nvPr/>
        </p:nvSpPr>
        <p:spPr>
          <a:xfrm>
            <a:off x="566048" y="1349742"/>
            <a:ext cx="3807187" cy="2228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all" dirty="0" err="1">
                <a:ea typeface="+mj-ea"/>
                <a:cs typeface="+mj-cs"/>
              </a:rPr>
              <a:t>Comissão</a:t>
            </a:r>
            <a:r>
              <a:rPr lang="en-US" sz="2800" b="1" cap="all" dirty="0">
                <a:ea typeface="+mj-ea"/>
                <a:cs typeface="+mj-cs"/>
              </a:rPr>
              <a:t> </a:t>
            </a:r>
            <a:r>
              <a:rPr lang="en-US" sz="2800" b="1" cap="all" dirty="0" err="1">
                <a:ea typeface="+mj-ea"/>
                <a:cs typeface="+mj-cs"/>
              </a:rPr>
              <a:t>Intergovernamental</a:t>
            </a:r>
            <a:r>
              <a:rPr lang="en-US" sz="2800" b="1" cap="all" dirty="0">
                <a:ea typeface="+mj-ea"/>
                <a:cs typeface="+mj-cs"/>
              </a:rPr>
              <a:t> de </a:t>
            </a:r>
            <a:r>
              <a:rPr lang="en-US" sz="2800" b="1" cap="all" dirty="0" err="1">
                <a:ea typeface="+mj-ea"/>
                <a:cs typeface="+mj-cs"/>
              </a:rPr>
              <a:t>Financiamento</a:t>
            </a:r>
            <a:r>
              <a:rPr lang="en-US" sz="2800" b="1" cap="all" dirty="0">
                <a:ea typeface="+mj-ea"/>
                <a:cs typeface="+mj-cs"/>
              </a:rPr>
              <a:t> para a </a:t>
            </a:r>
            <a:r>
              <a:rPr lang="en-US" sz="2800" b="1" cap="all" dirty="0" err="1">
                <a:ea typeface="+mj-ea"/>
                <a:cs typeface="+mj-cs"/>
              </a:rPr>
              <a:t>Educação</a:t>
            </a:r>
            <a:r>
              <a:rPr lang="en-US" sz="2800" b="1" cap="all" dirty="0">
                <a:ea typeface="+mj-ea"/>
                <a:cs typeface="+mj-cs"/>
              </a:rPr>
              <a:t> BÁSICA de </a:t>
            </a:r>
            <a:r>
              <a:rPr lang="en-US" sz="2800" b="1" cap="all" dirty="0" err="1">
                <a:ea typeface="+mj-ea"/>
                <a:cs typeface="+mj-cs"/>
              </a:rPr>
              <a:t>Qualidade</a:t>
            </a:r>
            <a:endParaRPr lang="en-US" sz="2800" b="1" cap="all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048" y="3577816"/>
            <a:ext cx="4345395" cy="1157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/>
              <a:t>Lei nº 14.113, de 25 de </a:t>
            </a:r>
            <a:r>
              <a:rPr lang="en-US" sz="1400" cap="all" dirty="0" err="1"/>
              <a:t>dezembro</a:t>
            </a:r>
            <a:r>
              <a:rPr lang="en-US" sz="1400" cap="all" dirty="0"/>
              <a:t> de 2020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/>
              <a:t>Lei nº 14.276, de 27 de </a:t>
            </a:r>
            <a:r>
              <a:rPr lang="en-US" sz="1400" cap="all" dirty="0" err="1"/>
              <a:t>dezembro</a:t>
            </a:r>
            <a:r>
              <a:rPr lang="en-US" sz="1400" cap="all" dirty="0"/>
              <a:t> de 2021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 err="1"/>
              <a:t>Decreto</a:t>
            </a:r>
            <a:r>
              <a:rPr lang="en-US" sz="1400" cap="all" dirty="0"/>
              <a:t> Nº 10.656, DE 22 DE MARÇO DE 2021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A Relação dos adolescentes em situação de acolhimento e a escola">
            <a:extLst>
              <a:ext uri="{FF2B5EF4-FFF2-40B4-BE49-F238E27FC236}">
                <a16:creationId xmlns:a16="http://schemas.microsoft.com/office/drawing/2014/main" id="{5EFB371A-5CFE-4D2D-855A-910D985A0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5" r="11336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9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48469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Composição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Art. 17, da Lei nº 14.113/2020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Portaria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MEC nº 308, de 02 de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maio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de 2022 </a:t>
            </a:r>
            <a:b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 defTabSz="914400"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algn="just" defTabSz="914400"/>
            <a:r>
              <a:rPr lang="en-US" sz="2000" dirty="0">
                <a:latin typeface="+mn-lt"/>
              </a:rPr>
              <a:t>I - 5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representantes</a:t>
            </a:r>
            <a:r>
              <a:rPr lang="en-US" sz="2000" dirty="0">
                <a:latin typeface="+mn-lt"/>
              </a:rPr>
              <a:t> do </a:t>
            </a:r>
            <a:r>
              <a:rPr lang="en-US" sz="2000" b="1" dirty="0" err="1">
                <a:latin typeface="+mn-lt"/>
              </a:rPr>
              <a:t>Ministério</a:t>
            </a:r>
            <a:r>
              <a:rPr lang="en-US" sz="2000" b="1" dirty="0">
                <a:latin typeface="+mn-lt"/>
              </a:rPr>
              <a:t> da Educação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incluídos</a:t>
            </a:r>
            <a:r>
              <a:rPr lang="en-US" sz="2000" dirty="0">
                <a:latin typeface="+mn-lt"/>
              </a:rPr>
              <a:t>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Inep</a:t>
            </a:r>
            <a:r>
              <a:rPr lang="en-US" sz="2000" dirty="0">
                <a:latin typeface="+mn-lt"/>
              </a:rPr>
              <a:t> e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 Fundo Nacional de </a:t>
            </a:r>
            <a:r>
              <a:rPr lang="en-US" sz="2000" dirty="0" err="1">
                <a:latin typeface="+mn-lt"/>
              </a:rPr>
              <a:t>Desenvolvimento</a:t>
            </a:r>
            <a:r>
              <a:rPr lang="en-US" sz="2000" dirty="0">
                <a:latin typeface="+mn-lt"/>
              </a:rPr>
              <a:t> da Educação (FNDE);</a:t>
            </a:r>
          </a:p>
          <a:p>
            <a:pPr algn="just" defTabSz="914400"/>
            <a:r>
              <a:rPr lang="en-US" sz="2000" dirty="0">
                <a:latin typeface="+mn-lt"/>
              </a:rPr>
              <a:t>II - 1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dos </a:t>
            </a:r>
            <a:r>
              <a:rPr lang="en-US" sz="2000" dirty="0" err="1">
                <a:latin typeface="+mn-lt"/>
              </a:rPr>
              <a:t>secretários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estaduais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educação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cada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uma</a:t>
            </a:r>
            <a:r>
              <a:rPr lang="en-US" sz="2000" dirty="0">
                <a:latin typeface="+mn-lt"/>
              </a:rPr>
              <a:t> das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regiões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político-administrativas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Brasil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indicado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pelas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seções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regionais</a:t>
            </a:r>
            <a:r>
              <a:rPr lang="en-US" sz="2000" dirty="0">
                <a:latin typeface="+mn-lt"/>
              </a:rPr>
              <a:t> do </a:t>
            </a:r>
            <a:r>
              <a:rPr lang="en-US" sz="2000" b="1" dirty="0" err="1">
                <a:latin typeface="+mn-lt"/>
              </a:rPr>
              <a:t>Conselho</a:t>
            </a:r>
            <a:r>
              <a:rPr lang="en-US" sz="2000" b="1" dirty="0">
                <a:latin typeface="+mn-lt"/>
              </a:rPr>
              <a:t> Nacional de </a:t>
            </a:r>
            <a:r>
              <a:rPr lang="en-US" sz="2000" b="1" dirty="0" err="1">
                <a:latin typeface="+mn-lt"/>
              </a:rPr>
              <a:t>Secretários</a:t>
            </a:r>
            <a:r>
              <a:rPr lang="en-US" sz="2000" b="1" dirty="0">
                <a:latin typeface="+mn-lt"/>
              </a:rPr>
              <a:t> de Estado da Educação </a:t>
            </a:r>
            <a:r>
              <a:rPr lang="en-US" sz="2000" dirty="0">
                <a:latin typeface="+mn-lt"/>
              </a:rPr>
              <a:t>(Consed);</a:t>
            </a:r>
          </a:p>
          <a:p>
            <a:pPr algn="just" defTabSz="914400"/>
            <a:r>
              <a:rPr lang="en-US" sz="2000" dirty="0">
                <a:latin typeface="+mn-lt"/>
              </a:rPr>
              <a:t>III - 1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dos </a:t>
            </a:r>
            <a:r>
              <a:rPr lang="en-US" sz="2000" dirty="0" err="1">
                <a:latin typeface="+mn-lt"/>
              </a:rPr>
              <a:t>secretários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municipais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educação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cada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uma</a:t>
            </a:r>
            <a:r>
              <a:rPr lang="en-US" sz="2000" dirty="0">
                <a:latin typeface="+mn-lt"/>
              </a:rPr>
              <a:t> das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regiões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político-administrativas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Brasil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indicado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pelas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seções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regionais</a:t>
            </a:r>
            <a:r>
              <a:rPr lang="en-US" sz="2000" dirty="0">
                <a:latin typeface="+mn-lt"/>
              </a:rPr>
              <a:t> da </a:t>
            </a:r>
            <a:r>
              <a:rPr lang="en-US" sz="2000" b="1" dirty="0" err="1">
                <a:latin typeface="+mn-lt"/>
              </a:rPr>
              <a:t>União</a:t>
            </a:r>
            <a:r>
              <a:rPr lang="en-US" sz="2000" b="1" dirty="0">
                <a:latin typeface="+mn-lt"/>
              </a:rPr>
              <a:t> Nacional dos </a:t>
            </a:r>
            <a:r>
              <a:rPr lang="en-US" sz="2000" b="1" dirty="0" err="1">
                <a:latin typeface="+mn-lt"/>
              </a:rPr>
              <a:t>Dirigentes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Municipais</a:t>
            </a:r>
            <a:r>
              <a:rPr lang="en-US" sz="2000" b="1" dirty="0">
                <a:latin typeface="+mn-lt"/>
              </a:rPr>
              <a:t> de Educação </a:t>
            </a:r>
            <a:r>
              <a:rPr lang="en-US" sz="2000" dirty="0">
                <a:latin typeface="+mn-lt"/>
              </a:rPr>
              <a:t>(Undime).</a:t>
            </a:r>
          </a:p>
          <a:p>
            <a:pPr algn="just" defTabSz="914400"/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indent="-228600" algn="just" defTabSz="9144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9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161925"/>
            <a:ext cx="3201366" cy="63055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b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Complementação</a:t>
            </a:r>
            <a: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da </a:t>
            </a: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União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Valor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Aluno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Ano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Resultado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(VAAR)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algn="just" defTabSz="914400"/>
            <a:r>
              <a:rPr lang="pt-BR" sz="2100" dirty="0">
                <a:latin typeface="+mn-lt"/>
              </a:rPr>
              <a:t>Art. 5º  A complementação da União será equivalente a, no mínimo, 23% (vinte e três por cento) do total de recursos a que se refere o art. 3º desta Lei, nas seguintes modalidades:</a:t>
            </a:r>
          </a:p>
          <a:p>
            <a:pPr algn="just" defTabSz="914400"/>
            <a:r>
              <a:rPr lang="en-US" sz="2100" dirty="0">
                <a:latin typeface="+mn-lt"/>
              </a:rPr>
              <a:t>[…]</a:t>
            </a:r>
          </a:p>
          <a:p>
            <a:pPr algn="just" defTabSz="914400"/>
            <a:r>
              <a:rPr lang="pt-BR" sz="2100" dirty="0">
                <a:latin typeface="+mn-lt"/>
              </a:rPr>
              <a:t>III - </a:t>
            </a:r>
            <a:r>
              <a:rPr lang="pt-BR" sz="2100" b="1" dirty="0">
                <a:latin typeface="+mn-lt"/>
              </a:rPr>
              <a:t>complementação-VAAR</a:t>
            </a:r>
            <a:r>
              <a:rPr lang="pt-BR" sz="2100" dirty="0">
                <a:latin typeface="+mn-lt"/>
              </a:rPr>
              <a:t>: 2,5 (dois inteiros e cinco décimos) pontos percentuais nas redes públicas que, cumpridas </a:t>
            </a:r>
            <a:r>
              <a:rPr lang="pt-BR" sz="2100" u="sng" dirty="0">
                <a:latin typeface="+mn-lt"/>
              </a:rPr>
              <a:t>condicionalidades de melhoria de gestão, alcançarem evolução de indicadores a serem definidos, de atendimento e de melhoria da aprendizagem com redução das desigualdades</a:t>
            </a:r>
            <a:r>
              <a:rPr lang="pt-BR" sz="2100" dirty="0">
                <a:latin typeface="+mn-lt"/>
              </a:rPr>
              <a:t>, nos termos do sistema nacional de avaliação da educação básica, conforme disposto no art. 14 desta Lei.</a:t>
            </a:r>
          </a:p>
          <a:p>
            <a:pPr algn="just" defTabSz="914400"/>
            <a:r>
              <a:rPr lang="pt-BR" sz="2100" dirty="0">
                <a:latin typeface="+mn-lt"/>
              </a:rPr>
              <a:t>[...]</a:t>
            </a:r>
          </a:p>
          <a:p>
            <a:pPr algn="just" defTabSz="914400"/>
            <a:r>
              <a:rPr lang="pt-BR" sz="2100" dirty="0">
                <a:latin typeface="+mn-lt"/>
              </a:rPr>
              <a:t>Art. 14.  A complementação-VAAR será distribuída às redes públicas de ensino </a:t>
            </a:r>
            <a:r>
              <a:rPr lang="pt-BR" sz="2100" b="1" dirty="0">
                <a:latin typeface="+mn-lt"/>
              </a:rPr>
              <a:t>que cumprirem as condicionalidades e apresentarem melhoria dos indicadores referidos no inciso III do caput do art. 5º desta Lei.</a:t>
            </a:r>
            <a:endParaRPr lang="en-US" sz="2100" b="1" dirty="0">
              <a:latin typeface="+mn-lt"/>
            </a:endParaRPr>
          </a:p>
          <a:p>
            <a:pPr defTabSz="914400"/>
            <a:br>
              <a:rPr lang="en-US" sz="2100" dirty="0">
                <a:latin typeface="+mn-lt"/>
              </a:rPr>
            </a:br>
            <a:endParaRPr lang="en-US" sz="2100" dirty="0">
              <a:latin typeface="+mn-lt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1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Competências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n-lt"/>
              </a:rPr>
              <a:t>da </a:t>
            </a:r>
            <a:r>
              <a:rPr lang="en-US" sz="2800" dirty="0" err="1">
                <a:solidFill>
                  <a:srgbClr val="FFFFFF"/>
                </a:solidFill>
                <a:latin typeface="+mn-lt"/>
              </a:rPr>
              <a:t>Comissão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657726" y="666114"/>
            <a:ext cx="6774116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/>
            <a:r>
              <a:rPr lang="en-US" sz="2000" b="1" dirty="0">
                <a:latin typeface="+mn-lt"/>
              </a:rPr>
              <a:t>Lei nº 14.113/2020</a:t>
            </a:r>
          </a:p>
          <a:p>
            <a:pPr defTabSz="914400"/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pt-BR" sz="2100" dirty="0">
                <a:latin typeface="+mn-lt"/>
              </a:rPr>
              <a:t>Art. 18.  No exercício de suas atribuições, compete à Comissão Intergovernamental de Financiamento para a Educação Básica de Qualidade: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1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+mn-lt"/>
              </a:rPr>
              <a:t>II - </a:t>
            </a:r>
            <a:r>
              <a:rPr lang="en-US" sz="2100" dirty="0" err="1">
                <a:latin typeface="+mn-lt"/>
              </a:rPr>
              <a:t>monitorar</a:t>
            </a:r>
            <a:r>
              <a:rPr lang="en-US" sz="2100" dirty="0">
                <a:latin typeface="+mn-lt"/>
              </a:rPr>
              <a:t> e </a:t>
            </a:r>
            <a:r>
              <a:rPr lang="en-US" sz="2100" dirty="0" err="1">
                <a:latin typeface="+mn-lt"/>
              </a:rPr>
              <a:t>avaliar</a:t>
            </a:r>
            <a:r>
              <a:rPr lang="en-US" sz="2100" dirty="0">
                <a:latin typeface="+mn-lt"/>
              </a:rPr>
              <a:t> as </a:t>
            </a:r>
            <a:r>
              <a:rPr lang="en-US" sz="2100" dirty="0" err="1">
                <a:latin typeface="+mn-lt"/>
              </a:rPr>
              <a:t>condicionalidades</a:t>
            </a:r>
            <a:r>
              <a:rPr lang="en-US" sz="2100" dirty="0">
                <a:latin typeface="+mn-lt"/>
              </a:rPr>
              <a:t> </a:t>
            </a:r>
            <a:r>
              <a:rPr lang="en-US" sz="2100" dirty="0" err="1">
                <a:latin typeface="+mn-lt"/>
              </a:rPr>
              <a:t>definidas</a:t>
            </a:r>
            <a:r>
              <a:rPr lang="en-US" sz="21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no § 1º do art. 14 </a:t>
            </a:r>
            <a:r>
              <a:rPr lang="en-US" sz="2000" dirty="0" err="1">
                <a:latin typeface="+mn-lt"/>
              </a:rPr>
              <a:t>desta</a:t>
            </a:r>
            <a:r>
              <a:rPr lang="en-US" sz="2000" dirty="0">
                <a:latin typeface="+mn-lt"/>
              </a:rPr>
              <a:t> Lei, com base em </a:t>
            </a:r>
            <a:r>
              <a:rPr lang="en-US" sz="2000" dirty="0" err="1">
                <a:latin typeface="+mn-lt"/>
              </a:rPr>
              <a:t>proposta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tecnicamente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fundamentada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Inep</a:t>
            </a:r>
            <a:r>
              <a:rPr lang="en-US" sz="2000" dirty="0">
                <a:latin typeface="+mn-lt"/>
              </a:rPr>
              <a:t>; 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+mn-lt"/>
              </a:rPr>
              <a:t>VI </a:t>
            </a:r>
            <a:r>
              <a:rPr lang="pt-BR" sz="2000" dirty="0">
                <a:latin typeface="+mn-lt"/>
              </a:rPr>
              <a:t>- </a:t>
            </a:r>
            <a:r>
              <a:rPr lang="pt-BR" sz="2000" b="1" dirty="0">
                <a:latin typeface="+mn-lt"/>
              </a:rPr>
              <a:t>aprovar a metodologia de aferição das condicionalidades </a:t>
            </a:r>
            <a:r>
              <a:rPr lang="pt-BR" sz="2000" dirty="0">
                <a:latin typeface="+mn-lt"/>
              </a:rPr>
              <a:t>referidas no inciso III do caput do art. 5º desta Lei, elaborada pelo Inep, observado o disposto no § 1º do art. 14 desta Lei;</a:t>
            </a:r>
          </a:p>
          <a:p>
            <a:pPr defTabSz="914400"/>
            <a:endParaRPr lang="pt-BR" sz="1600" i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4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403782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929" y="10138"/>
            <a:ext cx="7918514" cy="68478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t-BR" sz="1500" dirty="0">
                <a:latin typeface="+mn-lt"/>
              </a:rPr>
              <a:t>Art. 14. A complementação-VAAR será distribuída às redes públicas de ensino que cumprirem as condicionalidades e apresentarem melhoria dos indicadores referidos no inciso III do caput do art. 5º desta Lei.</a:t>
            </a:r>
          </a:p>
          <a:p>
            <a:pPr algn="just"/>
            <a:r>
              <a:rPr lang="pt-BR" sz="1500" dirty="0">
                <a:latin typeface="+mn-lt"/>
              </a:rPr>
              <a:t>§ 1º  </a:t>
            </a:r>
            <a:r>
              <a:rPr lang="pt-BR" sz="1500" b="1" dirty="0">
                <a:latin typeface="+mn-lt"/>
              </a:rPr>
              <a:t>As condicionalidades referidas no caput deste artigo contemplarão</a:t>
            </a:r>
            <a:r>
              <a:rPr lang="pt-BR" sz="1500" dirty="0">
                <a:latin typeface="+mn-lt"/>
              </a:rPr>
              <a:t>:</a:t>
            </a:r>
            <a:endParaRPr lang="en-US" sz="1500" dirty="0">
              <a:latin typeface="+mn-lt"/>
            </a:endParaRPr>
          </a:p>
          <a:p>
            <a:pPr algn="just" defTabSz="914400"/>
            <a:r>
              <a:rPr lang="en-US" sz="1500" dirty="0">
                <a:latin typeface="+mn-lt"/>
              </a:rPr>
              <a:t>I - </a:t>
            </a:r>
            <a:r>
              <a:rPr lang="en-US" sz="1500" dirty="0" err="1">
                <a:latin typeface="+mn-lt"/>
              </a:rPr>
              <a:t>provimento</a:t>
            </a:r>
            <a:r>
              <a:rPr lang="en-US" sz="1500" dirty="0">
                <a:latin typeface="+mn-lt"/>
              </a:rPr>
              <a:t> do cargo </a:t>
            </a:r>
            <a:r>
              <a:rPr lang="en-US" sz="1500" dirty="0" err="1">
                <a:latin typeface="+mn-lt"/>
              </a:rPr>
              <a:t>ou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função</a:t>
            </a:r>
            <a:r>
              <a:rPr lang="en-US" sz="1500" dirty="0">
                <a:latin typeface="+mn-lt"/>
              </a:rPr>
              <a:t> de gestor escolar de </a:t>
            </a:r>
            <a:r>
              <a:rPr lang="en-US" sz="1500" dirty="0" err="1">
                <a:latin typeface="+mn-lt"/>
              </a:rPr>
              <a:t>acordo</a:t>
            </a:r>
            <a:r>
              <a:rPr lang="en-US" sz="1500" dirty="0">
                <a:latin typeface="+mn-lt"/>
              </a:rPr>
              <a:t> com </a:t>
            </a:r>
            <a:r>
              <a:rPr lang="en-US" sz="1500" dirty="0" err="1">
                <a:latin typeface="+mn-lt"/>
              </a:rPr>
              <a:t>critérios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técnicos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mérito</a:t>
            </a:r>
            <a:r>
              <a:rPr lang="en-US" sz="1500" dirty="0">
                <a:latin typeface="+mn-lt"/>
              </a:rPr>
              <a:t> e </a:t>
            </a:r>
            <a:r>
              <a:rPr lang="en-US" sz="1500" dirty="0" err="1">
                <a:latin typeface="+mn-lt"/>
              </a:rPr>
              <a:t>desempenho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ou</a:t>
            </a:r>
            <a:r>
              <a:rPr lang="en-US" sz="1500" dirty="0">
                <a:latin typeface="+mn-lt"/>
              </a:rPr>
              <a:t> a </a:t>
            </a:r>
            <a:r>
              <a:rPr lang="en-US" sz="1500" dirty="0" err="1">
                <a:latin typeface="+mn-lt"/>
              </a:rPr>
              <a:t>partir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escolha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realizada</a:t>
            </a:r>
            <a:r>
              <a:rPr lang="en-US" sz="1500" dirty="0">
                <a:latin typeface="+mn-lt"/>
              </a:rPr>
              <a:t> com a </a:t>
            </a:r>
            <a:r>
              <a:rPr lang="en-US" sz="1500" dirty="0" err="1">
                <a:latin typeface="+mn-lt"/>
              </a:rPr>
              <a:t>participação</a:t>
            </a:r>
            <a:r>
              <a:rPr lang="en-US" sz="1500" dirty="0">
                <a:latin typeface="+mn-lt"/>
              </a:rPr>
              <a:t> da </a:t>
            </a:r>
            <a:r>
              <a:rPr lang="en-US" sz="1500" dirty="0" err="1">
                <a:latin typeface="+mn-lt"/>
              </a:rPr>
              <a:t>comunidade</a:t>
            </a:r>
            <a:r>
              <a:rPr lang="en-US" sz="1500" dirty="0">
                <a:latin typeface="+mn-lt"/>
              </a:rPr>
              <a:t> escolar </a:t>
            </a:r>
            <a:r>
              <a:rPr lang="en-US" sz="1500" dirty="0" err="1">
                <a:latin typeface="+mn-lt"/>
              </a:rPr>
              <a:t>dentre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candidatos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aprovados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previamente</a:t>
            </a:r>
            <a:r>
              <a:rPr lang="en-US" sz="1500" dirty="0">
                <a:latin typeface="+mn-lt"/>
              </a:rPr>
              <a:t> em </a:t>
            </a:r>
            <a:r>
              <a:rPr lang="en-US" sz="1500" dirty="0" err="1">
                <a:latin typeface="+mn-lt"/>
              </a:rPr>
              <a:t>avaliação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mérito</a:t>
            </a:r>
            <a:r>
              <a:rPr lang="en-US" sz="1500" dirty="0">
                <a:latin typeface="+mn-lt"/>
              </a:rPr>
              <a:t> e </a:t>
            </a:r>
            <a:r>
              <a:rPr lang="en-US" sz="1500" dirty="0" err="1">
                <a:latin typeface="+mn-lt"/>
              </a:rPr>
              <a:t>desempenho</a:t>
            </a:r>
            <a:r>
              <a:rPr lang="en-US" sz="1500" dirty="0">
                <a:latin typeface="+mn-lt"/>
              </a:rPr>
              <a:t>;</a:t>
            </a:r>
          </a:p>
          <a:p>
            <a:pPr algn="just" defTabSz="914400"/>
            <a:r>
              <a:rPr lang="en-US" sz="1500" dirty="0">
                <a:latin typeface="+mn-lt"/>
              </a:rPr>
              <a:t>II - </a:t>
            </a:r>
            <a:r>
              <a:rPr lang="en-US" sz="1500" dirty="0" err="1">
                <a:latin typeface="+mn-lt"/>
              </a:rPr>
              <a:t>participação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pelo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menos</a:t>
            </a:r>
            <a:r>
              <a:rPr lang="en-US" sz="1500" dirty="0">
                <a:latin typeface="+mn-lt"/>
              </a:rPr>
              <a:t> 80% (</a:t>
            </a:r>
            <a:r>
              <a:rPr lang="en-US" sz="1500" dirty="0" err="1">
                <a:latin typeface="+mn-lt"/>
              </a:rPr>
              <a:t>oitenta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por</a:t>
            </a:r>
            <a:r>
              <a:rPr lang="en-US" sz="1500" dirty="0">
                <a:latin typeface="+mn-lt"/>
              </a:rPr>
              <a:t> cento) dos </a:t>
            </a:r>
            <a:r>
              <a:rPr lang="en-US" sz="1500" dirty="0" err="1">
                <a:latin typeface="+mn-lt"/>
              </a:rPr>
              <a:t>estudantes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cada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ano</a:t>
            </a:r>
            <a:r>
              <a:rPr lang="en-US" sz="1500" dirty="0">
                <a:latin typeface="+mn-lt"/>
              </a:rPr>
              <a:t> escolar </a:t>
            </a:r>
            <a:r>
              <a:rPr lang="en-US" sz="1500" dirty="0" err="1">
                <a:latin typeface="+mn-lt"/>
              </a:rPr>
              <a:t>periodicamente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avaliado</a:t>
            </a:r>
            <a:r>
              <a:rPr lang="en-US" sz="1500" dirty="0">
                <a:latin typeface="+mn-lt"/>
              </a:rPr>
              <a:t> em </a:t>
            </a:r>
            <a:r>
              <a:rPr lang="en-US" sz="1500" dirty="0" err="1">
                <a:latin typeface="+mn-lt"/>
              </a:rPr>
              <a:t>cada</a:t>
            </a:r>
            <a:r>
              <a:rPr lang="en-US" sz="1500" dirty="0">
                <a:latin typeface="+mn-lt"/>
              </a:rPr>
              <a:t> rede de </a:t>
            </a:r>
            <a:r>
              <a:rPr lang="en-US" sz="1500" dirty="0" err="1">
                <a:latin typeface="+mn-lt"/>
              </a:rPr>
              <a:t>ensino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por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meio</a:t>
            </a:r>
            <a:r>
              <a:rPr lang="en-US" sz="1500" dirty="0">
                <a:latin typeface="+mn-lt"/>
              </a:rPr>
              <a:t> dos </a:t>
            </a:r>
            <a:r>
              <a:rPr lang="en-US" sz="1500" dirty="0" err="1">
                <a:latin typeface="+mn-lt"/>
              </a:rPr>
              <a:t>exames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nacionais</a:t>
            </a:r>
            <a:r>
              <a:rPr lang="en-US" sz="1500" dirty="0">
                <a:latin typeface="+mn-lt"/>
              </a:rPr>
              <a:t> do </a:t>
            </a:r>
            <a:r>
              <a:rPr lang="en-US" sz="1500" dirty="0" err="1">
                <a:latin typeface="+mn-lt"/>
              </a:rPr>
              <a:t>sistema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nacional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avaliação</a:t>
            </a:r>
            <a:r>
              <a:rPr lang="en-US" sz="1500" dirty="0">
                <a:latin typeface="+mn-lt"/>
              </a:rPr>
              <a:t> da </a:t>
            </a:r>
            <a:r>
              <a:rPr lang="en-US" sz="1500" dirty="0" err="1">
                <a:latin typeface="+mn-lt"/>
              </a:rPr>
              <a:t>educação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básica</a:t>
            </a:r>
            <a:r>
              <a:rPr lang="en-US" sz="1500" dirty="0">
                <a:latin typeface="+mn-lt"/>
              </a:rPr>
              <a:t>;</a:t>
            </a:r>
          </a:p>
          <a:p>
            <a:pPr algn="just" defTabSz="914400"/>
            <a:r>
              <a:rPr lang="en-US" sz="1500" dirty="0">
                <a:latin typeface="+mn-lt"/>
              </a:rPr>
              <a:t>III - </a:t>
            </a:r>
            <a:r>
              <a:rPr lang="en-US" sz="1500" dirty="0" err="1">
                <a:latin typeface="+mn-lt"/>
              </a:rPr>
              <a:t>redução</a:t>
            </a:r>
            <a:r>
              <a:rPr lang="en-US" sz="1500" dirty="0">
                <a:latin typeface="+mn-lt"/>
              </a:rPr>
              <a:t> das </a:t>
            </a:r>
            <a:r>
              <a:rPr lang="en-US" sz="1500" dirty="0" err="1">
                <a:latin typeface="+mn-lt"/>
              </a:rPr>
              <a:t>desigualdades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educacionais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socioeconômicas</a:t>
            </a:r>
            <a:r>
              <a:rPr lang="en-US" sz="1500" dirty="0">
                <a:latin typeface="+mn-lt"/>
              </a:rPr>
              <a:t> e </a:t>
            </a:r>
            <a:r>
              <a:rPr lang="en-US" sz="1500" dirty="0" err="1">
                <a:latin typeface="+mn-lt"/>
              </a:rPr>
              <a:t>raciais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medidas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exames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nacionais</a:t>
            </a:r>
            <a:r>
              <a:rPr lang="en-US" sz="1500" dirty="0">
                <a:latin typeface="+mn-lt"/>
              </a:rPr>
              <a:t> do </a:t>
            </a:r>
            <a:r>
              <a:rPr lang="en-US" sz="1500" dirty="0" err="1">
                <a:latin typeface="+mn-lt"/>
              </a:rPr>
              <a:t>sistema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nacional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avaliação</a:t>
            </a:r>
            <a:r>
              <a:rPr lang="en-US" sz="1500" dirty="0">
                <a:latin typeface="+mn-lt"/>
              </a:rPr>
              <a:t> da </a:t>
            </a:r>
            <a:r>
              <a:rPr lang="en-US" sz="1500" dirty="0" err="1">
                <a:latin typeface="+mn-lt"/>
              </a:rPr>
              <a:t>educação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básica</a:t>
            </a:r>
            <a:r>
              <a:rPr lang="en-US" sz="1500" dirty="0">
                <a:latin typeface="+mn-lt"/>
              </a:rPr>
              <a:t>, </a:t>
            </a:r>
            <a:r>
              <a:rPr lang="en-US" sz="1500" dirty="0" err="1">
                <a:latin typeface="+mn-lt"/>
              </a:rPr>
              <a:t>respeitadas</a:t>
            </a:r>
            <a:r>
              <a:rPr lang="en-US" sz="1500" dirty="0">
                <a:latin typeface="+mn-lt"/>
              </a:rPr>
              <a:t> as </a:t>
            </a:r>
            <a:r>
              <a:rPr lang="en-US" sz="1500" dirty="0" err="1">
                <a:latin typeface="+mn-lt"/>
              </a:rPr>
              <a:t>especificidades</a:t>
            </a:r>
            <a:r>
              <a:rPr lang="en-US" sz="1500" dirty="0">
                <a:latin typeface="+mn-lt"/>
              </a:rPr>
              <a:t> da </a:t>
            </a:r>
            <a:r>
              <a:rPr lang="en-US" sz="1500" dirty="0" err="1">
                <a:latin typeface="+mn-lt"/>
              </a:rPr>
              <a:t>educação</a:t>
            </a:r>
            <a:r>
              <a:rPr lang="en-US" sz="1500" dirty="0">
                <a:latin typeface="+mn-lt"/>
              </a:rPr>
              <a:t> escolar </a:t>
            </a:r>
            <a:r>
              <a:rPr lang="en-US" sz="1500" dirty="0" err="1">
                <a:latin typeface="+mn-lt"/>
              </a:rPr>
              <a:t>indígena</a:t>
            </a:r>
            <a:r>
              <a:rPr lang="en-US" sz="1500" dirty="0">
                <a:latin typeface="+mn-lt"/>
              </a:rPr>
              <a:t> e </a:t>
            </a:r>
            <a:r>
              <a:rPr lang="en-US" sz="1500" dirty="0" err="1">
                <a:latin typeface="+mn-lt"/>
              </a:rPr>
              <a:t>suas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realidades</a:t>
            </a:r>
            <a:r>
              <a:rPr lang="en-US" sz="1500" dirty="0">
                <a:latin typeface="+mn-lt"/>
              </a:rPr>
              <a:t>;</a:t>
            </a:r>
          </a:p>
          <a:p>
            <a:pPr algn="just" defTabSz="914400"/>
            <a:r>
              <a:rPr lang="en-US" sz="1500" dirty="0">
                <a:latin typeface="+mn-lt"/>
              </a:rPr>
              <a:t>IV - regime de </a:t>
            </a:r>
            <a:r>
              <a:rPr lang="en-US" sz="1500" dirty="0" err="1">
                <a:latin typeface="+mn-lt"/>
              </a:rPr>
              <a:t>colaboração</a:t>
            </a:r>
            <a:r>
              <a:rPr lang="en-US" sz="1500" dirty="0">
                <a:latin typeface="+mn-lt"/>
              </a:rPr>
              <a:t> entre Estado e </a:t>
            </a:r>
            <a:r>
              <a:rPr lang="en-US" sz="1500" dirty="0" err="1">
                <a:latin typeface="+mn-lt"/>
              </a:rPr>
              <a:t>Município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formalizado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legislação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estadual</a:t>
            </a:r>
            <a:r>
              <a:rPr lang="en-US" sz="1500" dirty="0">
                <a:latin typeface="+mn-lt"/>
              </a:rPr>
              <a:t> e em </a:t>
            </a:r>
            <a:r>
              <a:rPr lang="en-US" sz="1500" dirty="0" err="1">
                <a:latin typeface="+mn-lt"/>
              </a:rPr>
              <a:t>execução</a:t>
            </a:r>
            <a:r>
              <a:rPr lang="en-US" sz="1500" dirty="0">
                <a:latin typeface="+mn-lt"/>
              </a:rPr>
              <a:t>, </a:t>
            </a:r>
            <a:r>
              <a:rPr lang="en-US" sz="1500" dirty="0" err="1">
                <a:latin typeface="+mn-lt"/>
              </a:rPr>
              <a:t>nos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termos</a:t>
            </a:r>
            <a:r>
              <a:rPr lang="en-US" sz="1500" dirty="0">
                <a:latin typeface="+mn-lt"/>
              </a:rPr>
              <a:t> do  </a:t>
            </a:r>
            <a:r>
              <a:rPr lang="en-US" sz="1500" dirty="0" err="1">
                <a:latin typeface="+mn-lt"/>
              </a:rPr>
              <a:t>inciso</a:t>
            </a:r>
            <a:r>
              <a:rPr lang="en-US" sz="1500" dirty="0">
                <a:latin typeface="+mn-lt"/>
              </a:rPr>
              <a:t> II do </a:t>
            </a:r>
            <a:r>
              <a:rPr lang="en-US" sz="1500" dirty="0" err="1">
                <a:latin typeface="+mn-lt"/>
              </a:rPr>
              <a:t>parágrafo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único</a:t>
            </a:r>
            <a:r>
              <a:rPr lang="en-US" sz="1500" dirty="0">
                <a:latin typeface="+mn-lt"/>
              </a:rPr>
              <a:t> do art. 158 da </a:t>
            </a:r>
            <a:r>
              <a:rPr lang="en-US" sz="1500" dirty="0" err="1">
                <a:latin typeface="+mn-lt"/>
              </a:rPr>
              <a:t>Constituição</a:t>
            </a:r>
            <a:r>
              <a:rPr lang="en-US" sz="1500" dirty="0">
                <a:latin typeface="+mn-lt"/>
              </a:rPr>
              <a:t> Federal e do art. 3º da </a:t>
            </a:r>
            <a:r>
              <a:rPr lang="en-US" sz="1500" dirty="0" err="1">
                <a:latin typeface="+mn-lt"/>
              </a:rPr>
              <a:t>Emenda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Constitucional</a:t>
            </a:r>
            <a:r>
              <a:rPr lang="en-US" sz="1500" dirty="0">
                <a:latin typeface="+mn-lt"/>
              </a:rPr>
              <a:t> nº 108, de 26 de </a:t>
            </a:r>
            <a:r>
              <a:rPr lang="en-US" sz="1500" dirty="0" err="1">
                <a:latin typeface="+mn-lt"/>
              </a:rPr>
              <a:t>agosto</a:t>
            </a:r>
            <a:r>
              <a:rPr lang="en-US" sz="1500" dirty="0">
                <a:latin typeface="+mn-lt"/>
              </a:rPr>
              <a:t> de 2020;</a:t>
            </a:r>
          </a:p>
          <a:p>
            <a:pPr algn="just" defTabSz="914400"/>
            <a:r>
              <a:rPr lang="en-US" sz="1500" dirty="0">
                <a:latin typeface="+mn-lt"/>
              </a:rPr>
              <a:t>V - </a:t>
            </a:r>
            <a:r>
              <a:rPr lang="en-US" sz="1500" dirty="0" err="1">
                <a:latin typeface="+mn-lt"/>
              </a:rPr>
              <a:t>referenciais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curriculares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alinhados</a:t>
            </a:r>
            <a:r>
              <a:rPr lang="en-US" sz="1500" dirty="0">
                <a:latin typeface="+mn-lt"/>
              </a:rPr>
              <a:t> à Base Nacional </a:t>
            </a:r>
            <a:r>
              <a:rPr lang="en-US" sz="1500" dirty="0" err="1">
                <a:latin typeface="+mn-lt"/>
              </a:rPr>
              <a:t>Comum</a:t>
            </a:r>
            <a:r>
              <a:rPr lang="en-US" sz="1500" dirty="0">
                <a:latin typeface="+mn-lt"/>
              </a:rPr>
              <a:t> Curricular, </a:t>
            </a:r>
            <a:r>
              <a:rPr lang="en-US" sz="1500" dirty="0" err="1">
                <a:latin typeface="+mn-lt"/>
              </a:rPr>
              <a:t>aprovados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nos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termos</a:t>
            </a:r>
            <a:r>
              <a:rPr lang="en-US" sz="1500" dirty="0">
                <a:latin typeface="+mn-lt"/>
              </a:rPr>
              <a:t> do </a:t>
            </a:r>
            <a:r>
              <a:rPr lang="en-US" sz="1500" dirty="0" err="1">
                <a:latin typeface="+mn-lt"/>
              </a:rPr>
              <a:t>respectivo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sistema</a:t>
            </a:r>
            <a:r>
              <a:rPr lang="en-US" sz="1500" dirty="0">
                <a:latin typeface="+mn-lt"/>
              </a:rPr>
              <a:t> de </a:t>
            </a:r>
            <a:r>
              <a:rPr lang="en-US" sz="1500" dirty="0" err="1">
                <a:latin typeface="+mn-lt"/>
              </a:rPr>
              <a:t>ensino</a:t>
            </a:r>
            <a:r>
              <a:rPr lang="en-US" sz="1500" dirty="0">
                <a:latin typeface="+mn-lt"/>
              </a:rPr>
              <a:t>.</a:t>
            </a:r>
          </a:p>
          <a:p>
            <a:pPr algn="just" defTabSz="914400"/>
            <a:r>
              <a:rPr lang="en-US" sz="1500" b="1" dirty="0" err="1">
                <a:latin typeface="+mn-lt"/>
              </a:rPr>
              <a:t>Excepcionalidade</a:t>
            </a:r>
            <a:r>
              <a:rPr lang="en-US" sz="1500" b="1" dirty="0">
                <a:latin typeface="+mn-lt"/>
              </a:rPr>
              <a:t> (Lei nº 14.276/21)</a:t>
            </a:r>
          </a:p>
          <a:p>
            <a:pPr algn="just" defTabSz="914400"/>
            <a:r>
              <a:rPr lang="pt-BR" sz="1500" dirty="0">
                <a:latin typeface="+mn-lt"/>
              </a:rPr>
              <a:t>Art. 14, </a:t>
            </a:r>
            <a:r>
              <a:rPr lang="pt-BR" sz="1500" i="0" dirty="0">
                <a:effectLst/>
                <a:latin typeface="+mn-lt"/>
              </a:rPr>
              <a:t>§ 4º. Em situação de calamidade pública, desastres naturais ou excepcionalidades de força maior em nível nacional que não permitam a realização normal de atividades pedagógicas e de aulas presenciais nas escolas participantes do Sistema de Avaliação da Educação Básica (Saeb) durante a aplicação dessa avaliação, ficará suspensa a condicionalidade prevista no inciso II do § 1º deste artigo, para fins de distribuição da complementação-VAAR. (NR)</a:t>
            </a:r>
            <a:endParaRPr lang="en-US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2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548" y="1745389"/>
            <a:ext cx="37784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dirty="0" err="1">
                <a:solidFill>
                  <a:srgbClr val="FFFFFF"/>
                </a:solidFill>
                <a:latin typeface="+mn-lt"/>
              </a:rPr>
              <a:t>Prazo</a:t>
            </a:r>
            <a:r>
              <a:rPr lang="en-US" sz="28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</a:t>
            </a:r>
            <a: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8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Decreto</a:t>
            </a:r>
            <a: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nº 10.656/2021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251489" y="10138"/>
            <a:ext cx="7645138" cy="683772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14.  Para fins do disposto no art. 18 da Lei nº 14.113, de 2020</a:t>
            </a:r>
            <a:r>
              <a:rPr lang="pt-BR" sz="2000" b="1" dirty="0">
                <a:latin typeface="+mn-lt"/>
              </a:rPr>
              <a:t>, o Inep encaminhará à Comissão Intergovernamental de Financiamento para a Educação Básica de Qualidade, até 30 de abril de cada exercício, </a:t>
            </a:r>
            <a:r>
              <a:rPr lang="pt-BR" sz="2000" dirty="0">
                <a:latin typeface="+mn-lt"/>
              </a:rPr>
              <a:t>as informações referentes: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VI - à metodologia de aferição das condicionalidades referidas no inciso III do caput do art. 5º da Lei nº 14.113, de 2020; 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15.  As deliberações relativas às competências estabelecidas no art. 18 da Lei nº 14.113, de 2020, serão publicadas por meio de ato da Comissão Intergovernamental de Financiamento para a Educação Básica de Qualidade </a:t>
            </a:r>
            <a:r>
              <a:rPr lang="pt-BR" sz="2000" b="1" dirty="0">
                <a:latin typeface="+mn-lt"/>
              </a:rPr>
              <a:t>até 31 de julho de cada exercício</a:t>
            </a:r>
            <a:r>
              <a:rPr lang="pt-BR" sz="2000" dirty="0">
                <a:latin typeface="+mn-lt"/>
              </a:rPr>
              <a:t>, para vigência no exercício seguinte, e disponibilizadas no sítio eletrônico da Comissão.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49.  Para vigência em 2023, as informações a que se referem os incisos V e VI do caput do art. 14 pertinentes à definição dos níveis considerados adequados pelas escalas de proficiência do Saeb do ensino fundamental serão encaminhadas pelo Inep à Comissão Intergovernamental de Financiamento para a Educação Básica de Qualidade </a:t>
            </a:r>
            <a:r>
              <a:rPr lang="pt-BR" sz="2000" b="1" dirty="0">
                <a:latin typeface="+mn-lt"/>
              </a:rPr>
              <a:t>até 30 de setembro de 2022</a:t>
            </a:r>
            <a:r>
              <a:rPr lang="pt-BR" sz="2000" dirty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455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548" y="1745389"/>
            <a:ext cx="37784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dirty="0" err="1">
                <a:solidFill>
                  <a:srgbClr val="FFFFFF"/>
                </a:solidFill>
                <a:latin typeface="+mn-lt"/>
              </a:rPr>
              <a:t>Obrigado</a:t>
            </a:r>
            <a:r>
              <a:rPr lang="en-US" sz="2800" dirty="0">
                <a:solidFill>
                  <a:srgbClr val="FFFFFF"/>
                </a:solidFill>
                <a:latin typeface="+mn-lt"/>
              </a:rPr>
              <a:t>.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B17F22A-2F82-9C41-1456-456FE1C4669E}"/>
              </a:ext>
            </a:extLst>
          </p:cNvPr>
          <p:cNvSpPr txBox="1">
            <a:spLocks/>
          </p:cNvSpPr>
          <p:nvPr/>
        </p:nvSpPr>
        <p:spPr>
          <a:xfrm>
            <a:off x="4160374" y="1725112"/>
            <a:ext cx="8031625" cy="1847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b="1" i="0" kern="120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sz="2800" dirty="0">
                <a:solidFill>
                  <a:schemeClr val="tx1"/>
                </a:solidFill>
                <a:latin typeface="+mn-lt"/>
              </a:rPr>
              <a:t>Quinta-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feira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23 de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junho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de 2022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468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GPIA - Theme 11 - Light">
      <a:dk1>
        <a:srgbClr val="737572"/>
      </a:dk1>
      <a:lt1>
        <a:srgbClr val="FFFFFF"/>
      </a:lt1>
      <a:dk2>
        <a:srgbClr val="171717"/>
      </a:dk2>
      <a:lt2>
        <a:srgbClr val="FFFFFF"/>
      </a:lt2>
      <a:accent1>
        <a:srgbClr val="53B09C"/>
      </a:accent1>
      <a:accent2>
        <a:srgbClr val="4B5050"/>
      </a:accent2>
      <a:accent3>
        <a:srgbClr val="53AF9C"/>
      </a:accent3>
      <a:accent4>
        <a:srgbClr val="4B5050"/>
      </a:accent4>
      <a:accent5>
        <a:srgbClr val="53AF9C"/>
      </a:accent5>
      <a:accent6>
        <a:srgbClr val="4B5050"/>
      </a:accent6>
      <a:hlink>
        <a:srgbClr val="216BA9"/>
      </a:hlink>
      <a:folHlink>
        <a:srgbClr val="1FB18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8058</TotalTime>
  <Words>994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Lato Light</vt:lpstr>
      <vt:lpstr>Poppins</vt:lpstr>
      <vt:lpstr>Tema do Office</vt:lpstr>
      <vt:lpstr>Office Theme</vt:lpstr>
      <vt:lpstr>Apresentação do PowerPoint</vt:lpstr>
      <vt:lpstr>   Composição  Art. 17, da Lei nº 14.113/2020   Portaria MEC nº 308, de 02 de maio de 2022   </vt:lpstr>
      <vt:lpstr> Complementação da União  Valor Aluno  Ano Resultado (VAAR)       </vt:lpstr>
      <vt:lpstr>Competências da Comissão  </vt:lpstr>
      <vt:lpstr>Condicionalidades  VAAR</vt:lpstr>
      <vt:lpstr>Prazos   Decreto nº 10.656/2021    </vt:lpstr>
      <vt:lpstr>Obrigado.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Milton Souza</dc:creator>
  <cp:lastModifiedBy>Andrea Araujo Pereira</cp:lastModifiedBy>
  <cp:revision>157</cp:revision>
  <dcterms:created xsi:type="dcterms:W3CDTF">2021-06-10T18:12:37Z</dcterms:created>
  <dcterms:modified xsi:type="dcterms:W3CDTF">2022-06-23T14:05:52Z</dcterms:modified>
</cp:coreProperties>
</file>