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EFF"/>
    <a:srgbClr val="00CE00"/>
    <a:srgbClr val="FF0000"/>
    <a:srgbClr val="FFCE00"/>
    <a:srgbClr val="EA2126"/>
    <a:srgbClr val="183EFF"/>
    <a:srgbClr val="00894C"/>
    <a:srgbClr val="FFC2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72"/>
  </p:normalViewPr>
  <p:slideViewPr>
    <p:cSldViewPr snapToGrid="0">
      <p:cViewPr varScale="1">
        <p:scale>
          <a:sx n="77" d="100"/>
          <a:sy n="77" d="100"/>
        </p:scale>
        <p:origin x="3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28993-8421-A840-A6A1-89B368D597F2}" type="datetimeFigureOut">
              <a:rPr lang="pt-BR" smtClean="0"/>
              <a:t>03/11/2023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F277-A20F-CC4B-B3A1-E37A5B2951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028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28993-8421-A840-A6A1-89B368D597F2}" type="datetimeFigureOut">
              <a:rPr lang="pt-BR" smtClean="0"/>
              <a:t>03/11/2023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F277-A20F-CC4B-B3A1-E37A5B2951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037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28993-8421-A840-A6A1-89B368D597F2}" type="datetimeFigureOut">
              <a:rPr lang="pt-BR" smtClean="0"/>
              <a:t>03/11/2023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F277-A20F-CC4B-B3A1-E37A5B2951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63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28993-8421-A840-A6A1-89B368D597F2}" type="datetimeFigureOut">
              <a:rPr lang="pt-BR" smtClean="0"/>
              <a:t>03/11/2023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F277-A20F-CC4B-B3A1-E37A5B2951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07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28993-8421-A840-A6A1-89B368D597F2}" type="datetimeFigureOut">
              <a:rPr lang="pt-BR" smtClean="0"/>
              <a:t>03/11/2023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F277-A20F-CC4B-B3A1-E37A5B2951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33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28993-8421-A840-A6A1-89B368D597F2}" type="datetimeFigureOut">
              <a:rPr lang="pt-BR" smtClean="0"/>
              <a:t>03/11/2023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F277-A20F-CC4B-B3A1-E37A5B2951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34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28993-8421-A840-A6A1-89B368D597F2}" type="datetimeFigureOut">
              <a:rPr lang="pt-BR" smtClean="0"/>
              <a:t>03/11/2023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F277-A20F-CC4B-B3A1-E37A5B2951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4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28993-8421-A840-A6A1-89B368D597F2}" type="datetimeFigureOut">
              <a:rPr lang="pt-BR" smtClean="0"/>
              <a:t>03/11/2023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F277-A20F-CC4B-B3A1-E37A5B2951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061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28993-8421-A840-A6A1-89B368D597F2}" type="datetimeFigureOut">
              <a:rPr lang="pt-BR" smtClean="0"/>
              <a:t>03/11/2023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F277-A20F-CC4B-B3A1-E37A5B2951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45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28993-8421-A840-A6A1-89B368D597F2}" type="datetimeFigureOut">
              <a:rPr lang="pt-BR" smtClean="0"/>
              <a:t>03/11/2023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F277-A20F-CC4B-B3A1-E37A5B2951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7428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28993-8421-A840-A6A1-89B368D597F2}" type="datetimeFigureOut">
              <a:rPr lang="pt-BR" smtClean="0"/>
              <a:t>03/11/2023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F277-A20F-CC4B-B3A1-E37A5B2951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3911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28993-8421-A840-A6A1-89B368D597F2}" type="datetimeFigureOut">
              <a:rPr lang="pt-BR" smtClean="0"/>
              <a:t>03/11/2023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BF277-A20F-CC4B-B3A1-E37A5B2951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61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46655001-246C-06D4-7C55-204BA7D4CF52}"/>
              </a:ext>
            </a:extLst>
          </p:cNvPr>
          <p:cNvSpPr/>
          <p:nvPr/>
        </p:nvSpPr>
        <p:spPr>
          <a:xfrm>
            <a:off x="0" y="244925"/>
            <a:ext cx="6858000" cy="52251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5A9B69DD-39D1-5421-C76A-17826ABF56BE}"/>
              </a:ext>
            </a:extLst>
          </p:cNvPr>
          <p:cNvSpPr/>
          <p:nvPr/>
        </p:nvSpPr>
        <p:spPr>
          <a:xfrm>
            <a:off x="0" y="816423"/>
            <a:ext cx="6858000" cy="522514"/>
          </a:xfrm>
          <a:prstGeom prst="rect">
            <a:avLst/>
          </a:prstGeom>
          <a:solidFill>
            <a:srgbClr val="00CE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46A695BE-A20D-8414-1C74-4094710418B4}"/>
              </a:ext>
            </a:extLst>
          </p:cNvPr>
          <p:cNvSpPr/>
          <p:nvPr/>
        </p:nvSpPr>
        <p:spPr>
          <a:xfrm>
            <a:off x="244919" y="101378"/>
            <a:ext cx="3361881" cy="14470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3816D8F-11CD-1CFD-19DF-928BD960ACD7}"/>
              </a:ext>
            </a:extLst>
          </p:cNvPr>
          <p:cNvSpPr txBox="1"/>
          <p:nvPr/>
        </p:nvSpPr>
        <p:spPr>
          <a:xfrm>
            <a:off x="2984501" y="330295"/>
            <a:ext cx="3824512" cy="3462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pt-BR" sz="1650" b="1" dirty="0">
                <a:solidFill>
                  <a:schemeClr val="bg1"/>
                </a:solidFill>
              </a:rPr>
              <a:t>Boletim Escola em Tempo Integral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3B1DFBA-DD42-7455-7A0B-8011A55DB20B}"/>
              </a:ext>
            </a:extLst>
          </p:cNvPr>
          <p:cNvSpPr txBox="1"/>
          <p:nvPr/>
        </p:nvSpPr>
        <p:spPr>
          <a:xfrm>
            <a:off x="3254850" y="908403"/>
            <a:ext cx="352698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pt-BR" sz="1600" b="1" dirty="0">
                <a:solidFill>
                  <a:schemeClr val="bg1"/>
                </a:solidFill>
              </a:rPr>
              <a:t>EDIÇÃO 14   03/11/2023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F96138D9-B7ED-68D3-521C-32670A5D460B}"/>
              </a:ext>
            </a:extLst>
          </p:cNvPr>
          <p:cNvSpPr/>
          <p:nvPr/>
        </p:nvSpPr>
        <p:spPr>
          <a:xfrm>
            <a:off x="0" y="9129919"/>
            <a:ext cx="4082143" cy="776081"/>
          </a:xfrm>
          <a:prstGeom prst="rect">
            <a:avLst/>
          </a:prstGeom>
          <a:solidFill>
            <a:srgbClr val="FFCE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01C026BA-9949-E043-93BB-39DBD21FE3A6}"/>
              </a:ext>
            </a:extLst>
          </p:cNvPr>
          <p:cNvSpPr txBox="1"/>
          <p:nvPr/>
        </p:nvSpPr>
        <p:spPr>
          <a:xfrm>
            <a:off x="-52615" y="9269042"/>
            <a:ext cx="3707675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900" b="1" dirty="0"/>
              <a:t>Secretaria de Educação Básica</a:t>
            </a:r>
          </a:p>
          <a:p>
            <a:pPr algn="ctr"/>
            <a:r>
              <a:rPr lang="pt-BR" sz="900" dirty="0"/>
              <a:t>Diretoria de Monitoramento, Avaliação e Manutenção da Educação Básica</a:t>
            </a:r>
          </a:p>
          <a:p>
            <a:pPr algn="ctr"/>
            <a:r>
              <a:rPr lang="pt-BR" sz="900" dirty="0"/>
              <a:t>Coordenação-Geral de Monitoramento e Avaliação da Educação Básica</a:t>
            </a:r>
          </a:p>
          <a:p>
            <a:pPr algn="ctr"/>
            <a:endParaRPr lang="pt-BR" sz="900" dirty="0"/>
          </a:p>
        </p:txBody>
      </p:sp>
      <p:pic>
        <p:nvPicPr>
          <p:cNvPr id="19" name="Gráfico 18">
            <a:extLst>
              <a:ext uri="{FF2B5EF4-FFF2-40B4-BE49-F238E27FC236}">
                <a16:creationId xmlns:a16="http://schemas.microsoft.com/office/drawing/2014/main" id="{6BB0EB5C-074D-35B3-3AB2-FDDCED14B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255" y="332720"/>
            <a:ext cx="2964743" cy="952337"/>
          </a:xfrm>
          <a:prstGeom prst="rect">
            <a:avLst/>
          </a:prstGeom>
        </p:spPr>
      </p:pic>
      <p:pic>
        <p:nvPicPr>
          <p:cNvPr id="21" name="Gráfico 20">
            <a:extLst>
              <a:ext uri="{FF2B5EF4-FFF2-40B4-BE49-F238E27FC236}">
                <a16:creationId xmlns:a16="http://schemas.microsoft.com/office/drawing/2014/main" id="{A86DAED2-BAFA-215E-7855-6D0464B681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35291" y="9129919"/>
            <a:ext cx="3222710" cy="776081"/>
          </a:xfrm>
          <a:prstGeom prst="rect">
            <a:avLst/>
          </a:prstGeom>
        </p:spPr>
      </p:pic>
      <p:sp>
        <p:nvSpPr>
          <p:cNvPr id="13" name="Espaço Reservado para Texto 25">
            <a:extLst>
              <a:ext uri="{FF2B5EF4-FFF2-40B4-BE49-F238E27FC236}">
                <a16:creationId xmlns:a16="http://schemas.microsoft.com/office/drawing/2014/main" id="{31BAFFA4-3FB2-4EFA-BB7F-731A493C4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349" y="1467899"/>
            <a:ext cx="5911301" cy="549363"/>
          </a:xfrm>
        </p:spPr>
        <p:txBody>
          <a:bodyPr anchor="t">
            <a:no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pt-BR" sz="1600" dirty="0">
                <a:solidFill>
                  <a:schemeClr val="accent1"/>
                </a:solidFill>
              </a:rPr>
              <a:t>O total de matrículas pactuadas no âmbito do 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pt-BR" sz="1600" dirty="0">
                <a:solidFill>
                  <a:schemeClr val="accent1"/>
                </a:solidFill>
              </a:rPr>
              <a:t>Programa Escola em Tempo Integral ultrapassa um milhão.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0043B6B-7572-0242-9FFC-32EFE58D58DE}"/>
              </a:ext>
            </a:extLst>
          </p:cNvPr>
          <p:cNvSpPr txBox="1"/>
          <p:nvPr/>
        </p:nvSpPr>
        <p:spPr>
          <a:xfrm>
            <a:off x="1633539" y="3550487"/>
            <a:ext cx="202152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900" b="1" dirty="0"/>
              <a:t>% de Matrículas Pactuadas por UF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BDD3E19-12F9-1EFD-B214-C35C47B7C439}"/>
              </a:ext>
            </a:extLst>
          </p:cNvPr>
          <p:cNvSpPr txBox="1"/>
          <p:nvPr/>
        </p:nvSpPr>
        <p:spPr>
          <a:xfrm>
            <a:off x="5246646" y="8879585"/>
            <a:ext cx="1837816" cy="218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Última atualização: 03/11/2023</a:t>
            </a:r>
            <a:endParaRPr lang="pt-BR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D759889D-4D3E-AA84-9D53-B6482997CA41}"/>
              </a:ext>
            </a:extLst>
          </p:cNvPr>
          <p:cNvSpPr txBox="1"/>
          <p:nvPr/>
        </p:nvSpPr>
        <p:spPr>
          <a:xfrm>
            <a:off x="315371" y="8902281"/>
            <a:ext cx="3585609" cy="218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Elaboração própria, com base nos dados do SIMEC, 2023.</a:t>
            </a:r>
            <a:endParaRPr lang="pt-BR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D0353741-416C-A631-3443-F5D730EAAECB}"/>
              </a:ext>
            </a:extLst>
          </p:cNvPr>
          <p:cNvSpPr txBox="1"/>
          <p:nvPr/>
        </p:nvSpPr>
        <p:spPr>
          <a:xfrm>
            <a:off x="1814515" y="2085527"/>
            <a:ext cx="336188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900" b="1" dirty="0"/>
              <a:t>% de Matrículas e Valores Pactuados por Etapa da Pactuação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F3C5C16-5A0E-C211-CE86-1EEFEE398423}"/>
              </a:ext>
            </a:extLst>
          </p:cNvPr>
          <p:cNvSpPr txBox="1"/>
          <p:nvPr/>
        </p:nvSpPr>
        <p:spPr>
          <a:xfrm>
            <a:off x="406254" y="3307607"/>
            <a:ext cx="3585609" cy="218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Elaboração própria, com base nos dados do SIMEC, 2023.</a:t>
            </a:r>
            <a:endParaRPr lang="pt-BR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CAACF60-6446-B39F-419E-B2B97198D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840022"/>
              </p:ext>
            </p:extLst>
          </p:nvPr>
        </p:nvGraphicFramePr>
        <p:xfrm>
          <a:off x="439800" y="2281819"/>
          <a:ext cx="5978397" cy="103775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29824">
                  <a:extLst>
                    <a:ext uri="{9D8B030D-6E8A-4147-A177-3AD203B41FA5}">
                      <a16:colId xmlns:a16="http://schemas.microsoft.com/office/drawing/2014/main" val="2989684868"/>
                    </a:ext>
                  </a:extLst>
                </a:gridCol>
                <a:gridCol w="1278459">
                  <a:extLst>
                    <a:ext uri="{9D8B030D-6E8A-4147-A177-3AD203B41FA5}">
                      <a16:colId xmlns:a16="http://schemas.microsoft.com/office/drawing/2014/main" val="2444626908"/>
                    </a:ext>
                  </a:extLst>
                </a:gridCol>
                <a:gridCol w="1228816">
                  <a:extLst>
                    <a:ext uri="{9D8B030D-6E8A-4147-A177-3AD203B41FA5}">
                      <a16:colId xmlns:a16="http://schemas.microsoft.com/office/drawing/2014/main" val="2203934633"/>
                    </a:ext>
                  </a:extLst>
                </a:gridCol>
                <a:gridCol w="1279488">
                  <a:extLst>
                    <a:ext uri="{9D8B030D-6E8A-4147-A177-3AD203B41FA5}">
                      <a16:colId xmlns:a16="http://schemas.microsoft.com/office/drawing/2014/main" val="2889337539"/>
                    </a:ext>
                  </a:extLst>
                </a:gridCol>
                <a:gridCol w="1161810">
                  <a:extLst>
                    <a:ext uri="{9D8B030D-6E8A-4147-A177-3AD203B41FA5}">
                      <a16:colId xmlns:a16="http://schemas.microsoft.com/office/drawing/2014/main" val="3393082573"/>
                    </a:ext>
                  </a:extLst>
                </a:gridCol>
              </a:tblGrid>
              <a:tr h="34802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Etapa da Pactuação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Nº de Matrículas pactuadas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u="none" strike="noStrike">
                          <a:solidFill>
                            <a:srgbClr val="000000"/>
                          </a:solidFill>
                          <a:effectLst/>
                        </a:rPr>
                        <a:t>% Matrículas Pactuadas</a:t>
                      </a:r>
                      <a:endParaRPr lang="pt-BR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Valor Total </a:t>
                      </a:r>
                    </a:p>
                    <a:p>
                      <a:pPr algn="ctr" fontAlgn="b"/>
                      <a:r>
                        <a:rPr lang="pt-BR" sz="10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Pactuado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% Fomento Pactuado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548727"/>
                  </a:ext>
                </a:extLst>
              </a:tr>
              <a:tr h="229911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1ª rodada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867.545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85,4%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u="none" strike="noStrike">
                          <a:solidFill>
                            <a:srgbClr val="000000"/>
                          </a:solidFill>
                          <a:effectLst/>
                        </a:rPr>
                        <a:t>3.625.432.081,86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u="none" strike="noStrike">
                          <a:solidFill>
                            <a:srgbClr val="000000"/>
                          </a:solidFill>
                          <a:effectLst/>
                        </a:rPr>
                        <a:t>88,0%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extLst>
                  <a:ext uri="{0D108BD9-81ED-4DB2-BD59-A6C34878D82A}">
                    <a16:rowId xmlns:a16="http://schemas.microsoft.com/office/drawing/2014/main" val="897638202"/>
                  </a:ext>
                </a:extLst>
              </a:tr>
              <a:tr h="229911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u="none" strike="noStrike">
                          <a:solidFill>
                            <a:srgbClr val="000000"/>
                          </a:solidFill>
                          <a:effectLst/>
                        </a:rPr>
                        <a:t>2ª rodada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132.848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u="none" strike="noStrike">
                          <a:solidFill>
                            <a:srgbClr val="000000"/>
                          </a:solidFill>
                          <a:effectLst/>
                        </a:rPr>
                        <a:t>89,5%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u="none" strike="noStrike">
                          <a:solidFill>
                            <a:srgbClr val="000000"/>
                          </a:solidFill>
                          <a:effectLst/>
                        </a:rPr>
                        <a:t>548.255.995,36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0" u="none" strike="noStrike">
                          <a:solidFill>
                            <a:srgbClr val="000000"/>
                          </a:solidFill>
                          <a:effectLst/>
                        </a:rPr>
                        <a:t>89,9%</a:t>
                      </a:r>
                      <a:endParaRPr lang="pt-BR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extLst>
                  <a:ext uri="{0D108BD9-81ED-4DB2-BD59-A6C34878D82A}">
                    <a16:rowId xmlns:a16="http://schemas.microsoft.com/office/drawing/2014/main" val="788271730"/>
                  </a:ext>
                </a:extLst>
              </a:tr>
              <a:tr h="229911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Total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1.000.393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98,5%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4.173.688.077,22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98,5%</a:t>
                      </a:r>
                      <a:endParaRPr lang="pt-B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1" marR="8051" marT="8051" marB="0" anchor="b"/>
                </a:tc>
                <a:extLst>
                  <a:ext uri="{0D108BD9-81ED-4DB2-BD59-A6C34878D82A}">
                    <a16:rowId xmlns:a16="http://schemas.microsoft.com/office/drawing/2014/main" val="1824165211"/>
                  </a:ext>
                </a:extLst>
              </a:tr>
            </a:tbl>
          </a:graphicData>
        </a:graphic>
      </p:graphicFrame>
      <p:pic>
        <p:nvPicPr>
          <p:cNvPr id="25" name="Imagem 24">
            <a:extLst>
              <a:ext uri="{FF2B5EF4-FFF2-40B4-BE49-F238E27FC236}">
                <a16:creationId xmlns:a16="http://schemas.microsoft.com/office/drawing/2014/main" id="{7E9AAF6E-9641-CA1C-7A02-A011A8F653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6255" y="3756538"/>
            <a:ext cx="4128268" cy="5151382"/>
          </a:xfrm>
          <a:prstGeom prst="rect">
            <a:avLst/>
          </a:prstGeom>
        </p:spPr>
      </p:pic>
      <p:sp>
        <p:nvSpPr>
          <p:cNvPr id="26" name="Espaço Reservado para Texto 25">
            <a:extLst>
              <a:ext uri="{FF2B5EF4-FFF2-40B4-BE49-F238E27FC236}">
                <a16:creationId xmlns:a16="http://schemas.microsoft.com/office/drawing/2014/main" id="{D8D74CF4-5CA8-671D-72BF-343D68048358}"/>
              </a:ext>
            </a:extLst>
          </p:cNvPr>
          <p:cNvSpPr txBox="1">
            <a:spLocks/>
          </p:cNvSpPr>
          <p:nvPr/>
        </p:nvSpPr>
        <p:spPr>
          <a:xfrm>
            <a:off x="4733189" y="3756538"/>
            <a:ext cx="1837816" cy="36046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pt-BR" sz="1200" b="1" dirty="0">
                <a:solidFill>
                  <a:schemeClr val="accent2"/>
                </a:solidFill>
              </a:rPr>
              <a:t>&gt;&gt; </a:t>
            </a:r>
            <a:r>
              <a:rPr lang="pt-BR" sz="1200" b="0" dirty="0"/>
              <a:t>Todos os estados, o DF e 4.716 municípios finalizaram a pactuação, incluindo todas as capitais brasileiras, o que representa 84,3% das redes estaduais e municipais de educação básica do Brasil. Destes, 3.523 participaram das duas rodadas de pactuação.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pt-BR" sz="1200" b="1" dirty="0">
                <a:solidFill>
                  <a:schemeClr val="accent2"/>
                </a:solidFill>
              </a:rPr>
              <a:t>&gt;&gt; </a:t>
            </a:r>
            <a:r>
              <a:rPr lang="pt-BR" sz="1200" b="0" dirty="0"/>
              <a:t>Do total de matrículas ofertadas pelo MEC, 1.000.393 foram pactuadas. Isso representa 98,5% das matrículas ofertadas e 98,5% do fomento disponibilizado às redes estaduais e municipais.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pt-BR" sz="1200" b="1" dirty="0">
                <a:solidFill>
                  <a:schemeClr val="accent2"/>
                </a:solidFill>
              </a:rPr>
              <a:t>&gt;&gt; </a:t>
            </a:r>
            <a:r>
              <a:rPr lang="pt-BR" sz="1200" b="0" dirty="0"/>
              <a:t>Na maior parte das unidades da federação, as redes estaduais e municipais pactuaram mais de 90% das matrículas ofertadas pelo MEC.</a:t>
            </a:r>
          </a:p>
        </p:txBody>
      </p:sp>
    </p:spTree>
    <p:extLst>
      <p:ext uri="{BB962C8B-B14F-4D97-AF65-F5344CB8AC3E}">
        <p14:creationId xmlns:p14="http://schemas.microsoft.com/office/powerpoint/2010/main" val="1571961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1566</TotalTime>
  <Words>237</Words>
  <Application>Microsoft Office PowerPoint</Application>
  <PresentationFormat>Papel A4 (210 x 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Lucianna Almeida</dc:creator>
  <cp:lastModifiedBy>Janaina Ferreira Ma (DIMAM/SEB)</cp:lastModifiedBy>
  <cp:revision>47</cp:revision>
  <cp:lastPrinted>2023-11-03T21:36:01Z</cp:lastPrinted>
  <dcterms:created xsi:type="dcterms:W3CDTF">2023-06-16T14:21:36Z</dcterms:created>
  <dcterms:modified xsi:type="dcterms:W3CDTF">2023-11-03T21:42:19Z</dcterms:modified>
</cp:coreProperties>
</file>