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Layouts/slideLayout10.xml" ContentType="application/vnd.openxmlformats-officedocument.presentationml.slideLayout+xml"/>
  <Override PartName="/ppt/theme/theme9.xml" ContentType="application/vnd.openxmlformats-officedocument.theme+xml"/>
  <Override PartName="/ppt/slideLayouts/slideLayout11.xml" ContentType="application/vnd.openxmlformats-officedocument.presentationml.slideLayout+xml"/>
  <Override PartName="/ppt/theme/theme10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  <p:sldMasterId id="2147483688" r:id="rId3"/>
    <p:sldMasterId id="2147483686" r:id="rId4"/>
    <p:sldMasterId id="2147483682" r:id="rId5"/>
    <p:sldMasterId id="2147483680" r:id="rId6"/>
    <p:sldMasterId id="2147483684" r:id="rId7"/>
    <p:sldMasterId id="2147483674" r:id="rId8"/>
    <p:sldMasterId id="2147483676" r:id="rId9"/>
    <p:sldMasterId id="2147483678" r:id="rId10"/>
  </p:sldMasterIdLst>
  <p:sldIdLst>
    <p:sldId id="292" r:id="rId11"/>
    <p:sldId id="312" r:id="rId12"/>
    <p:sldId id="329" r:id="rId13"/>
    <p:sldId id="330" r:id="rId14"/>
    <p:sldId id="333" r:id="rId15"/>
    <p:sldId id="331" r:id="rId16"/>
    <p:sldId id="341" r:id="rId17"/>
    <p:sldId id="342" r:id="rId18"/>
    <p:sldId id="343" r:id="rId19"/>
    <p:sldId id="344" r:id="rId20"/>
    <p:sldId id="345" r:id="rId21"/>
    <p:sldId id="339" r:id="rId22"/>
    <p:sldId id="340" r:id="rId23"/>
    <p:sldId id="332" r:id="rId24"/>
    <p:sldId id="338" r:id="rId25"/>
    <p:sldId id="337" r:id="rId26"/>
    <p:sldId id="346" r:id="rId27"/>
    <p:sldId id="334" r:id="rId28"/>
    <p:sldId id="30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A4F"/>
    <a:srgbClr val="009EC8"/>
    <a:srgbClr val="99CCFF"/>
    <a:srgbClr val="75AADB"/>
    <a:srgbClr val="003A53"/>
    <a:srgbClr val="006A9A"/>
    <a:srgbClr val="00628E"/>
    <a:srgbClr val="3A5351"/>
    <a:srgbClr val="B6976E"/>
    <a:srgbClr val="716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Leonardo\Trabalhos\IICA_PNRH\Produto%204\Curva%20de%20Avan&#231;o%20do%20PNR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Plan1!$A$78</c:f>
              <c:strCache>
                <c:ptCount val="1"/>
                <c:pt idx="0">
                  <c:v>Previsto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Plan1!$B$76:$AX$76</c:f>
              <c:numCache>
                <c:formatCode>mmm\-yy</c:formatCode>
                <c:ptCount val="49"/>
                <c:pt idx="0">
                  <c:v>42705</c:v>
                </c:pt>
                <c:pt idx="1">
                  <c:v>42736</c:v>
                </c:pt>
                <c:pt idx="2">
                  <c:v>42767</c:v>
                </c:pt>
                <c:pt idx="3">
                  <c:v>42795</c:v>
                </c:pt>
                <c:pt idx="4">
                  <c:v>42826</c:v>
                </c:pt>
                <c:pt idx="5">
                  <c:v>42856</c:v>
                </c:pt>
                <c:pt idx="6">
                  <c:v>42887</c:v>
                </c:pt>
                <c:pt idx="7">
                  <c:v>42917</c:v>
                </c:pt>
                <c:pt idx="8">
                  <c:v>42948</c:v>
                </c:pt>
                <c:pt idx="9">
                  <c:v>42979</c:v>
                </c:pt>
                <c:pt idx="10">
                  <c:v>43009</c:v>
                </c:pt>
                <c:pt idx="11">
                  <c:v>43040</c:v>
                </c:pt>
                <c:pt idx="12">
                  <c:v>43070</c:v>
                </c:pt>
                <c:pt idx="13">
                  <c:v>43101</c:v>
                </c:pt>
                <c:pt idx="14">
                  <c:v>43132</c:v>
                </c:pt>
                <c:pt idx="15">
                  <c:v>43160</c:v>
                </c:pt>
                <c:pt idx="16">
                  <c:v>43191</c:v>
                </c:pt>
                <c:pt idx="17">
                  <c:v>43221</c:v>
                </c:pt>
                <c:pt idx="18">
                  <c:v>43252</c:v>
                </c:pt>
                <c:pt idx="19">
                  <c:v>43282</c:v>
                </c:pt>
                <c:pt idx="20">
                  <c:v>43313</c:v>
                </c:pt>
                <c:pt idx="21">
                  <c:v>43344</c:v>
                </c:pt>
                <c:pt idx="22">
                  <c:v>43374</c:v>
                </c:pt>
                <c:pt idx="23">
                  <c:v>43405</c:v>
                </c:pt>
                <c:pt idx="24">
                  <c:v>43435</c:v>
                </c:pt>
                <c:pt idx="25">
                  <c:v>43466</c:v>
                </c:pt>
                <c:pt idx="26">
                  <c:v>43497</c:v>
                </c:pt>
                <c:pt idx="27">
                  <c:v>43525</c:v>
                </c:pt>
                <c:pt idx="28">
                  <c:v>43556</c:v>
                </c:pt>
                <c:pt idx="29">
                  <c:v>43586</c:v>
                </c:pt>
                <c:pt idx="30">
                  <c:v>43617</c:v>
                </c:pt>
                <c:pt idx="31">
                  <c:v>43647</c:v>
                </c:pt>
                <c:pt idx="32">
                  <c:v>43678</c:v>
                </c:pt>
                <c:pt idx="33">
                  <c:v>43709</c:v>
                </c:pt>
                <c:pt idx="34">
                  <c:v>43739</c:v>
                </c:pt>
                <c:pt idx="35">
                  <c:v>43770</c:v>
                </c:pt>
                <c:pt idx="36">
                  <c:v>43800</c:v>
                </c:pt>
                <c:pt idx="37">
                  <c:v>43831</c:v>
                </c:pt>
                <c:pt idx="38">
                  <c:v>43862</c:v>
                </c:pt>
                <c:pt idx="39">
                  <c:v>43891</c:v>
                </c:pt>
                <c:pt idx="40">
                  <c:v>43922</c:v>
                </c:pt>
                <c:pt idx="41">
                  <c:v>43952</c:v>
                </c:pt>
                <c:pt idx="42">
                  <c:v>43983</c:v>
                </c:pt>
                <c:pt idx="43">
                  <c:v>44013</c:v>
                </c:pt>
                <c:pt idx="44">
                  <c:v>44044</c:v>
                </c:pt>
                <c:pt idx="45">
                  <c:v>44075</c:v>
                </c:pt>
                <c:pt idx="46">
                  <c:v>44105</c:v>
                </c:pt>
                <c:pt idx="47">
                  <c:v>44136</c:v>
                </c:pt>
                <c:pt idx="48">
                  <c:v>44166</c:v>
                </c:pt>
              </c:numCache>
            </c:numRef>
          </c:xVal>
          <c:yVal>
            <c:numRef>
              <c:f>Plan1!$B$78:$AX$78</c:f>
              <c:numCache>
                <c:formatCode>General</c:formatCode>
                <c:ptCount val="4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0.35211267605633806</c:v>
                </c:pt>
                <c:pt idx="4">
                  <c:v>0.63380281690140849</c:v>
                </c:pt>
                <c:pt idx="5">
                  <c:v>1.267605633802817</c:v>
                </c:pt>
                <c:pt idx="6">
                  <c:v>5.563380281690141</c:v>
                </c:pt>
                <c:pt idx="7">
                  <c:v>5.704225352112676</c:v>
                </c:pt>
                <c:pt idx="8">
                  <c:v>9.1549295774647899</c:v>
                </c:pt>
                <c:pt idx="9">
                  <c:v>15</c:v>
                </c:pt>
                <c:pt idx="10">
                  <c:v>16.619718309859156</c:v>
                </c:pt>
                <c:pt idx="11">
                  <c:v>17.323943661971832</c:v>
                </c:pt>
                <c:pt idx="12">
                  <c:v>30.774647887323948</c:v>
                </c:pt>
                <c:pt idx="13">
                  <c:v>32.323943661971832</c:v>
                </c:pt>
                <c:pt idx="14">
                  <c:v>32.74647887323944</c:v>
                </c:pt>
                <c:pt idx="15">
                  <c:v>35.704225352112687</c:v>
                </c:pt>
                <c:pt idx="16">
                  <c:v>37.535211267605639</c:v>
                </c:pt>
                <c:pt idx="17">
                  <c:v>38.098591549295776</c:v>
                </c:pt>
                <c:pt idx="18">
                  <c:v>51.12676056338028</c:v>
                </c:pt>
                <c:pt idx="19">
                  <c:v>51.12676056338028</c:v>
                </c:pt>
                <c:pt idx="20">
                  <c:v>53.591549295774641</c:v>
                </c:pt>
                <c:pt idx="21">
                  <c:v>57.394366197183089</c:v>
                </c:pt>
                <c:pt idx="22">
                  <c:v>59.366197183098571</c:v>
                </c:pt>
                <c:pt idx="23">
                  <c:v>59.366197183098571</c:v>
                </c:pt>
                <c:pt idx="24">
                  <c:v>72.25352112676056</c:v>
                </c:pt>
                <c:pt idx="25">
                  <c:v>73.098591549295776</c:v>
                </c:pt>
                <c:pt idx="26">
                  <c:v>73.098591549295776</c:v>
                </c:pt>
                <c:pt idx="27">
                  <c:v>73.732394366197184</c:v>
                </c:pt>
                <c:pt idx="28">
                  <c:v>74.718309859154914</c:v>
                </c:pt>
                <c:pt idx="29">
                  <c:v>74.718309859154914</c:v>
                </c:pt>
                <c:pt idx="30">
                  <c:v>79.64788732394365</c:v>
                </c:pt>
                <c:pt idx="31">
                  <c:v>80.211267605633807</c:v>
                </c:pt>
                <c:pt idx="32">
                  <c:v>80.211267605633807</c:v>
                </c:pt>
                <c:pt idx="33">
                  <c:v>81.690140845070431</c:v>
                </c:pt>
                <c:pt idx="34">
                  <c:v>82.183098591549296</c:v>
                </c:pt>
                <c:pt idx="35">
                  <c:v>82.183098591549296</c:v>
                </c:pt>
                <c:pt idx="36">
                  <c:v>90.281690140845058</c:v>
                </c:pt>
                <c:pt idx="37">
                  <c:v>90.281690140845058</c:v>
                </c:pt>
                <c:pt idx="38">
                  <c:v>90.281690140845058</c:v>
                </c:pt>
                <c:pt idx="39">
                  <c:v>90.281690140845058</c:v>
                </c:pt>
                <c:pt idx="40">
                  <c:v>90.281690140845058</c:v>
                </c:pt>
                <c:pt idx="41">
                  <c:v>90.281690140845058</c:v>
                </c:pt>
                <c:pt idx="42">
                  <c:v>92.042253521126753</c:v>
                </c:pt>
                <c:pt idx="43">
                  <c:v>92.042253521126753</c:v>
                </c:pt>
                <c:pt idx="44">
                  <c:v>92.042253521126753</c:v>
                </c:pt>
                <c:pt idx="45">
                  <c:v>92.042253521126753</c:v>
                </c:pt>
                <c:pt idx="46">
                  <c:v>92.042253521126753</c:v>
                </c:pt>
                <c:pt idx="47">
                  <c:v>92.042253521126753</c:v>
                </c:pt>
                <c:pt idx="48">
                  <c:v>100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Plan1!$A$79</c:f>
              <c:strCache>
                <c:ptCount val="1"/>
                <c:pt idx="0">
                  <c:v>Executado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Plan1!$B$76:$AX$76</c:f>
              <c:numCache>
                <c:formatCode>mmm\-yy</c:formatCode>
                <c:ptCount val="49"/>
                <c:pt idx="0">
                  <c:v>42705</c:v>
                </c:pt>
                <c:pt idx="1">
                  <c:v>42736</c:v>
                </c:pt>
                <c:pt idx="2">
                  <c:v>42767</c:v>
                </c:pt>
                <c:pt idx="3">
                  <c:v>42795</c:v>
                </c:pt>
                <c:pt idx="4">
                  <c:v>42826</c:v>
                </c:pt>
                <c:pt idx="5">
                  <c:v>42856</c:v>
                </c:pt>
                <c:pt idx="6">
                  <c:v>42887</c:v>
                </c:pt>
                <c:pt idx="7">
                  <c:v>42917</c:v>
                </c:pt>
                <c:pt idx="8">
                  <c:v>42948</c:v>
                </c:pt>
                <c:pt idx="9">
                  <c:v>42979</c:v>
                </c:pt>
                <c:pt idx="10">
                  <c:v>43009</c:v>
                </c:pt>
                <c:pt idx="11">
                  <c:v>43040</c:v>
                </c:pt>
                <c:pt idx="12">
                  <c:v>43070</c:v>
                </c:pt>
                <c:pt idx="13">
                  <c:v>43101</c:v>
                </c:pt>
                <c:pt idx="14">
                  <c:v>43132</c:v>
                </c:pt>
                <c:pt idx="15">
                  <c:v>43160</c:v>
                </c:pt>
                <c:pt idx="16">
                  <c:v>43191</c:v>
                </c:pt>
                <c:pt idx="17">
                  <c:v>43221</c:v>
                </c:pt>
                <c:pt idx="18">
                  <c:v>43252</c:v>
                </c:pt>
                <c:pt idx="19">
                  <c:v>43282</c:v>
                </c:pt>
                <c:pt idx="20">
                  <c:v>43313</c:v>
                </c:pt>
                <c:pt idx="21">
                  <c:v>43344</c:v>
                </c:pt>
                <c:pt idx="22">
                  <c:v>43374</c:v>
                </c:pt>
                <c:pt idx="23">
                  <c:v>43405</c:v>
                </c:pt>
                <c:pt idx="24">
                  <c:v>43435</c:v>
                </c:pt>
                <c:pt idx="25">
                  <c:v>43466</c:v>
                </c:pt>
                <c:pt idx="26">
                  <c:v>43497</c:v>
                </c:pt>
                <c:pt idx="27">
                  <c:v>43525</c:v>
                </c:pt>
                <c:pt idx="28">
                  <c:v>43556</c:v>
                </c:pt>
                <c:pt idx="29">
                  <c:v>43586</c:v>
                </c:pt>
                <c:pt idx="30">
                  <c:v>43617</c:v>
                </c:pt>
                <c:pt idx="31">
                  <c:v>43647</c:v>
                </c:pt>
                <c:pt idx="32">
                  <c:v>43678</c:v>
                </c:pt>
                <c:pt idx="33">
                  <c:v>43709</c:v>
                </c:pt>
                <c:pt idx="34">
                  <c:v>43739</c:v>
                </c:pt>
                <c:pt idx="35">
                  <c:v>43770</c:v>
                </c:pt>
                <c:pt idx="36">
                  <c:v>43800</c:v>
                </c:pt>
                <c:pt idx="37">
                  <c:v>43831</c:v>
                </c:pt>
                <c:pt idx="38">
                  <c:v>43862</c:v>
                </c:pt>
                <c:pt idx="39">
                  <c:v>43891</c:v>
                </c:pt>
                <c:pt idx="40">
                  <c:v>43922</c:v>
                </c:pt>
                <c:pt idx="41">
                  <c:v>43952</c:v>
                </c:pt>
                <c:pt idx="42">
                  <c:v>43983</c:v>
                </c:pt>
                <c:pt idx="43">
                  <c:v>44013</c:v>
                </c:pt>
                <c:pt idx="44">
                  <c:v>44044</c:v>
                </c:pt>
                <c:pt idx="45">
                  <c:v>44075</c:v>
                </c:pt>
                <c:pt idx="46">
                  <c:v>44105</c:v>
                </c:pt>
                <c:pt idx="47">
                  <c:v>44136</c:v>
                </c:pt>
                <c:pt idx="48">
                  <c:v>44166</c:v>
                </c:pt>
              </c:numCache>
            </c:numRef>
          </c:xVal>
          <c:yVal>
            <c:numRef>
              <c:f>Plan1!$B$79:$N$79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0.35</c:v>
                </c:pt>
                <c:pt idx="4">
                  <c:v>1</c:v>
                </c:pt>
                <c:pt idx="5">
                  <c:v>1.5</c:v>
                </c:pt>
                <c:pt idx="6">
                  <c:v>4</c:v>
                </c:pt>
                <c:pt idx="7">
                  <c:v>4.5</c:v>
                </c:pt>
                <c:pt idx="8">
                  <c:v>8</c:v>
                </c:pt>
                <c:pt idx="9">
                  <c:v>12</c:v>
                </c:pt>
                <c:pt idx="10">
                  <c:v>13</c:v>
                </c:pt>
                <c:pt idx="11">
                  <c:v>15</c:v>
                </c:pt>
                <c:pt idx="12">
                  <c:v>20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239896"/>
        <c:axId val="314241464"/>
      </c:scatterChart>
      <c:valAx>
        <c:axId val="314239896"/>
        <c:scaling>
          <c:orientation val="minMax"/>
          <c:max val="44240"/>
          <c:min val="427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314241464"/>
        <c:crosses val="autoZero"/>
        <c:crossBetween val="midCat"/>
        <c:majorUnit val="120"/>
        <c:minorUnit val="10"/>
      </c:valAx>
      <c:valAx>
        <c:axId val="314241464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314239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0040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39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191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7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8278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44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364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79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01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A53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5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38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11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0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6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52A4F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77" y="298192"/>
            <a:ext cx="1112023" cy="54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26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100" y="6135918"/>
            <a:ext cx="1237801" cy="610497"/>
          </a:xfrm>
          <a:prstGeom prst="rect">
            <a:avLst/>
          </a:prstGeom>
        </p:spPr>
      </p:pic>
      <p:sp>
        <p:nvSpPr>
          <p:cNvPr id="4" name="Rectangle 1"/>
          <p:cNvSpPr/>
          <p:nvPr userDrawn="1"/>
        </p:nvSpPr>
        <p:spPr>
          <a:xfrm>
            <a:off x="0" y="0"/>
            <a:ext cx="12192000" cy="6008918"/>
          </a:xfrm>
          <a:prstGeom prst="rect">
            <a:avLst/>
          </a:prstGeom>
          <a:solidFill>
            <a:srgbClr val="052A4F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79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>
          <a:xfrm>
            <a:off x="5613400" y="6464300"/>
            <a:ext cx="6578598" cy="393700"/>
          </a:xfrm>
          <a:prstGeom prst="rect">
            <a:avLst/>
          </a:prstGeom>
          <a:solidFill>
            <a:srgbClr val="009EC8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0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EC8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6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/>
          <p:nvPr userDrawn="1"/>
        </p:nvSpPr>
        <p:spPr>
          <a:xfrm>
            <a:off x="469874" y="589566"/>
            <a:ext cx="720000" cy="36000"/>
          </a:xfrm>
          <a:prstGeom prst="rect">
            <a:avLst/>
          </a:prstGeom>
          <a:solidFill>
            <a:srgbClr val="75A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D1EB7A"/>
              </a:solidFill>
            </a:endParaRPr>
          </a:p>
        </p:txBody>
      </p:sp>
      <p:sp>
        <p:nvSpPr>
          <p:cNvPr id="6" name="CaixaDeTexto 1"/>
          <p:cNvSpPr txBox="1"/>
          <p:nvPr userDrawn="1"/>
        </p:nvSpPr>
        <p:spPr>
          <a:xfrm>
            <a:off x="10414773" y="334850"/>
            <a:ext cx="15279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1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Identidade visual</a:t>
            </a:r>
          </a:p>
          <a:p>
            <a:pPr algn="r"/>
            <a:r>
              <a:rPr lang="pt-BR" sz="16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MITRE</a:t>
            </a:r>
            <a:endParaRPr lang="pt-BR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086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17"/>
          <p:cNvSpPr txBox="1"/>
          <p:nvPr/>
        </p:nvSpPr>
        <p:spPr>
          <a:xfrm>
            <a:off x="826053" y="1172024"/>
            <a:ext cx="10288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Título do estudo: Elaboração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Diagnóstico e Avaliação dos Resultados do Plano Nacional de Recursos Hídricos e de Recomendações para a Construção do Novo PNRH, com Horizonte Temporal a partir de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</p:txBody>
      </p:sp>
      <p:sp>
        <p:nvSpPr>
          <p:cNvPr id="2" name="Retângulo 1"/>
          <p:cNvSpPr/>
          <p:nvPr/>
        </p:nvSpPr>
        <p:spPr>
          <a:xfrm>
            <a:off x="3557694" y="5805156"/>
            <a:ext cx="417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Leonardo Mitre Alvim de Castro, D. Sc.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949133" y="6296302"/>
            <a:ext cx="13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Junho/2017</a:t>
            </a:r>
            <a:endParaRPr lang="pt-BR" dirty="0"/>
          </a:p>
        </p:txBody>
      </p:sp>
      <p:pic>
        <p:nvPicPr>
          <p:cNvPr id="6" name="Imagem 5" descr="negro-black-por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39" y="307040"/>
            <a:ext cx="1371600" cy="54864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077263"/>
              </p:ext>
            </p:extLst>
          </p:nvPr>
        </p:nvGraphicFramePr>
        <p:xfrm>
          <a:off x="2645609" y="307040"/>
          <a:ext cx="7566832" cy="2851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6832"/>
              </a:tblGrid>
              <a:tr h="285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pt-BR" sz="1600" dirty="0">
                          <a:effectLst/>
                        </a:rPr>
                        <a:t>INSTITUTO INTERAMERICANO DE COOPERAÇÃO PARA AGRICULTURA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040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252474" y="167328"/>
            <a:ext cx="359448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t-BR" sz="32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Ex. Metas 22 e 24</a:t>
            </a:r>
            <a:endParaRPr lang="pt-BR" sz="32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70748" y="92852"/>
            <a:ext cx="6096000" cy="496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Metas Complementares</a:t>
            </a:r>
            <a:endParaRPr lang="pt-BR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6716156" y="3477834"/>
            <a:ext cx="48024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Meta 60 – CTGRHT – Implementar Agenda de Trabalho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7048002" y="589848"/>
            <a:ext cx="47414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Meta 59 – CTGRHT – Estabelecer Agenda de Trabalho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66982"/>
              </p:ext>
            </p:extLst>
          </p:nvPr>
        </p:nvGraphicFramePr>
        <p:xfrm>
          <a:off x="252474" y="1381334"/>
          <a:ext cx="58293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3073400"/>
                <a:gridCol w="887095"/>
                <a:gridCol w="789305"/>
                <a:gridCol w="1079500"/>
              </a:tblGrid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Estabelecer agenda de trabalho para a CTGRHT/CNRH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Meta 59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Executor(es)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Marco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Previsão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CTGRHT/CNRH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Nenhuma ação executada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dez/16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Reunião realizada da CTGRHT e início do processo de discussão de uma agenda de trabalho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0,50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set/17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Agenda de trabalho da CTGRHT formalizada, com indicação de temas e periodicidade das reuniões, bem como entidades com responsabilidades sobre os assuntos e que devem participar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1,00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/17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953496"/>
              </p:ext>
            </p:extLst>
          </p:nvPr>
        </p:nvGraphicFramePr>
        <p:xfrm>
          <a:off x="252474" y="3631723"/>
          <a:ext cx="5829300" cy="2567940"/>
        </p:xfrm>
        <a:graphic>
          <a:graphicData uri="http://schemas.openxmlformats.org/drawingml/2006/table">
            <a:tbl>
              <a:tblPr firstRow="1" firstCol="1" bandRow="1"/>
              <a:tblGrid>
                <a:gridCol w="3073400"/>
                <a:gridCol w="887095"/>
                <a:gridCol w="789305"/>
                <a:gridCol w="1079500"/>
              </a:tblGrid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Implementar a agenda de trabalho da CTGRHT/CNRH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Meta 60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Executor(es)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Marco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Previsão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CTGRHT/CNRH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Nenhuma ação executada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dez/16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Realizada reunião e início de discussão de um dos temas da agenda de trabalho aprovada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0,20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mai/18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Segunda reunião de discussão realizada sobre temas da agenda de trabalho aprovada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0,40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set/18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Conclusão da discussão de um dos temas previstos na agenda de trabalho aprovada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0,75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dez/19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Conclusão da discussão de todos os temas previstos na agenda de trabalho aprovada para a CTGRHT para o período até 2020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1,00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dez/20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2218" y="3822164"/>
            <a:ext cx="4694327" cy="2530059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234" y="934178"/>
            <a:ext cx="4694327" cy="253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28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279043" y="2359171"/>
            <a:ext cx="1191295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t-BR" sz="2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Propostas de Revisão de Metas – Para análise da CTPNRH e CNRH</a:t>
            </a:r>
            <a:endParaRPr lang="pt-BR" sz="24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8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128789" y="195520"/>
            <a:ext cx="1191295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t-BR" sz="2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Propostas de Revisão de Metas – Para análise da CTPNRH e CNRH</a:t>
            </a:r>
            <a:endParaRPr lang="pt-BR" sz="24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386076"/>
              </p:ext>
            </p:extLst>
          </p:nvPr>
        </p:nvGraphicFramePr>
        <p:xfrm>
          <a:off x="630398" y="887604"/>
          <a:ext cx="10909738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1814865"/>
                <a:gridCol w="4546794"/>
                <a:gridCol w="4548079"/>
              </a:tblGrid>
              <a:tr h="2624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Alteração proposta</a:t>
                      </a:r>
                      <a:endParaRPr lang="pt-B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Justificativa</a:t>
                      </a:r>
                      <a:endParaRPr lang="pt-B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10499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 15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Alterar o prazo final para dezembro/2018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Necessidade de contratação de estudos externos, o que leva tempo e não deve ser possível atender ao prazo atual que é dezembro/2017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24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 33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Alterar título para “Definir critérios de habilitação de instituições nos segmentos da Política Nacional de Recursos Hídricos”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Retirada da palavra “enquadramento” e mantém habilitação, uma vez que é a mais adequada e mais utilizada para esse fim e não confunde com enquadramento de corpos de água.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99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 40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Alterar título da meta para “Avaliar a Rede </a:t>
                      </a:r>
                      <a:r>
                        <a:rPr lang="pt-BR" sz="16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Hidrometeorológica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Nacional e estabelecer a Rede </a:t>
                      </a:r>
                      <a:r>
                        <a:rPr lang="pt-BR" sz="16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Hidrometeorológica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de Referência (considerar 2016 como o ano do planejamento e de 2017 a 2020 a conversão de 100 estações/ano para a Rede de Referência)”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Necessidade de adequação às metas e trabalho em curso pela </a:t>
                      </a:r>
                      <a:r>
                        <a:rPr lang="pt-BR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ANA. Título atual: “</a:t>
                      </a:r>
                      <a:r>
                        <a:rPr lang="pt-BR" sz="16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Analisar a rede </a:t>
                      </a:r>
                      <a:r>
                        <a:rPr lang="pt-BR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hidrometeorológica</a:t>
                      </a:r>
                      <a:r>
                        <a:rPr lang="pt-BR" sz="16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nacional atual e propor sua revisão a partir de critérios técnicos, com início pelas bacias dos Rios Madeira e Paraguai”</a:t>
                      </a:r>
                      <a:r>
                        <a:rPr lang="pt-BR" sz="16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pt-BR" sz="16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289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128789" y="195520"/>
            <a:ext cx="1191295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t-BR" sz="2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Propostas de Revisão de Metas – Para análise </a:t>
            </a:r>
            <a:r>
              <a:rPr lang="pt-BR" sz="2400" i="1" dirty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da CTPNRH  e CNRH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416467"/>
              </p:ext>
            </p:extLst>
          </p:nvPr>
        </p:nvGraphicFramePr>
        <p:xfrm>
          <a:off x="630398" y="887604"/>
          <a:ext cx="10909738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814865"/>
                <a:gridCol w="4546794"/>
                <a:gridCol w="4548079"/>
              </a:tblGrid>
              <a:tr h="2624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Alteração proposta</a:t>
                      </a:r>
                      <a:endParaRPr lang="pt-B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Justificativa</a:t>
                      </a:r>
                      <a:endParaRPr lang="pt-B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13124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 69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Alterar título da meta para “Elaborar proposta de metodologia para o enquadramento de águas costeiras”</a:t>
                      </a:r>
                      <a:endParaRPr lang="pt-B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Necessidade de maior clarificação e entendimento do objetivo da </a:t>
                      </a:r>
                      <a:r>
                        <a:rPr lang="pt-BR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meta. Título</a:t>
                      </a:r>
                      <a:r>
                        <a:rPr lang="pt-BR" sz="16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atual: “</a:t>
                      </a:r>
                      <a:r>
                        <a:rPr lang="pt-BR" sz="1600" b="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pt-BR" sz="16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laborar proposta piloto para o enquadramento de águas costeiras”</a:t>
                      </a:r>
                      <a:endParaRPr lang="pt-BR" sz="16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99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 71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Alterar título da meta para “Elaborar proposta de metodologia para a integração da gestão em zona costeira com instrumentos e questões técnicas na área de recursos hídricos com planos, cadastro de usuários, gerenciamento de riscos, fiscalização, fortalecimento da participação da sociedade, educação, capacitação, metodologias de cobrança, marcos regulatórios de bacias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”.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Necessidade de maior clarificação e entendimento do objetivo da meta. Texto atual se refere mais a uma diretriz que meta propriamente dita</a:t>
                      </a:r>
                      <a:r>
                        <a:rPr lang="pt-BR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Título</a:t>
                      </a:r>
                      <a:r>
                        <a:rPr lang="pt-BR" sz="16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atual: “</a:t>
                      </a:r>
                      <a:r>
                        <a:rPr lang="pt-BR" sz="16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Integrar a zona costeira nos estudos sobre planos, cadastro de usuários, gerenciamento de riscos, fiscalização, fortalecimento da participação da sociedade, educação, capacitação, metodologias de cobrança, marcos regulatórios de bacias”</a:t>
                      </a:r>
                      <a:endParaRPr lang="pt-BR" sz="16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27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128789" y="195520"/>
            <a:ext cx="1191295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t-BR" sz="2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Agregação para estabelecimento das curvas de avanço por TEMA PRIORITÁRIO</a:t>
            </a:r>
            <a:endParaRPr lang="pt-BR" sz="24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82" y="4197182"/>
            <a:ext cx="3240000" cy="1800000"/>
          </a:xfrm>
          <a:prstGeom prst="rect">
            <a:avLst/>
          </a:prstGeom>
          <a:noFill/>
        </p:spPr>
      </p:pic>
      <p:sp>
        <p:nvSpPr>
          <p:cNvPr id="2" name="Retângulo 1"/>
          <p:cNvSpPr/>
          <p:nvPr/>
        </p:nvSpPr>
        <p:spPr>
          <a:xfrm>
            <a:off x="1857730" y="6028710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ea typeface="Calibri" panose="020F0502020204030204" pitchFamily="34" charset="0"/>
              </a:rPr>
              <a:t>Prioridade 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1</a:t>
            </a:r>
            <a:endParaRPr lang="pt-BR" dirty="0"/>
          </a:p>
        </p:txBody>
      </p:sp>
      <p:pic>
        <p:nvPicPr>
          <p:cNvPr id="6" name="Imagem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986" y="4197182"/>
            <a:ext cx="3240000" cy="1800000"/>
          </a:xfrm>
          <a:prstGeom prst="rect">
            <a:avLst/>
          </a:prstGeom>
          <a:noFill/>
        </p:spPr>
      </p:pic>
      <p:sp>
        <p:nvSpPr>
          <p:cNvPr id="7" name="Retângulo 6"/>
          <p:cNvSpPr/>
          <p:nvPr/>
        </p:nvSpPr>
        <p:spPr>
          <a:xfrm>
            <a:off x="5340667" y="6028710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ea typeface="Calibri" panose="020F0502020204030204" pitchFamily="34" charset="0"/>
              </a:rPr>
              <a:t>Prioridade 2</a:t>
            </a:r>
            <a:endParaRPr lang="pt-BR" dirty="0"/>
          </a:p>
        </p:txBody>
      </p:sp>
      <p:pic>
        <p:nvPicPr>
          <p:cNvPr id="9" name="Imagem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886" y="4197181"/>
            <a:ext cx="3240000" cy="1800000"/>
          </a:xfrm>
          <a:prstGeom prst="rect">
            <a:avLst/>
          </a:prstGeom>
          <a:noFill/>
        </p:spPr>
      </p:pic>
      <p:sp>
        <p:nvSpPr>
          <p:cNvPr id="10" name="Retângulo 9"/>
          <p:cNvSpPr/>
          <p:nvPr/>
        </p:nvSpPr>
        <p:spPr>
          <a:xfrm>
            <a:off x="9324088" y="5997181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ea typeface="Calibri" panose="020F0502020204030204" pitchFamily="34" charset="0"/>
              </a:rPr>
              <a:t>Prioridade 3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92287" y="1118666"/>
            <a:ext cx="9418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71 metas são relacionadas a 16 temas prioritários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metas são agregadas com pesos iguais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Curva de avanço desenhada de forma agregada para cada tema prioritário.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Possibilidade de avaliação de cada prioridade de forma isolada e verificação de possíveis problemas no cumprimento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endParaRPr lang="pt-BR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06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692385" y="298551"/>
            <a:ext cx="10228899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t-BR" sz="2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Curva de Avanço</a:t>
            </a:r>
            <a:r>
              <a:rPr lang="pt-BR" sz="2400" i="1" dirty="0">
                <a:solidFill>
                  <a:srgbClr val="0070C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PREVISTO</a:t>
            </a:r>
            <a:r>
              <a:rPr lang="pt-BR" sz="2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da implementação das Metas do PNRH</a:t>
            </a:r>
            <a:endParaRPr lang="pt-BR" sz="24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914" y="1077391"/>
            <a:ext cx="9000000" cy="46283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4110957" y="5879237"/>
            <a:ext cx="2976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ea typeface="Calibri" panose="020F0502020204030204" pitchFamily="34" charset="0"/>
              </a:rPr>
              <a:t>Curva de Avanço do PNRH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5942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5106" y="469975"/>
            <a:ext cx="3683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solidFill>
                  <a:prstClr val="black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Proposta de Metodologia de  Análise</a:t>
            </a:r>
          </a:p>
          <a:p>
            <a:pPr algn="ctr"/>
            <a:endParaRPr lang="pt-BR" sz="2400" dirty="0">
              <a:solidFill>
                <a:prstClr val="black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cxnSp>
        <p:nvCxnSpPr>
          <p:cNvPr id="4" name="Conector reto 3"/>
          <p:cNvCxnSpPr/>
          <p:nvPr/>
        </p:nvCxnSpPr>
        <p:spPr>
          <a:xfrm>
            <a:off x="4192201" y="469975"/>
            <a:ext cx="0" cy="157024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4365938" y="469975"/>
            <a:ext cx="763044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Avaliação periódica pela equipe técnica da SRHQ/MMA (proposta quadrimestral no início e redução da frequência com o tempo). Contato individual com cada entidade responsável por cada meta;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Geração de curvas de avanço 1 a 71 para cada meta;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Agregação e geração das curvas de avanço 1 a 16 para cada prioridade;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Geração de 16 painéis de monitoramento dos indicadores e metas;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Agregação para geração da curva de avanço global do PNRH;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Apresentação para a CTPNRH e realização de uma análise anual – Oficina;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Estabelecimento de período anual para apresentação e discussão na CTPNRH (Proposta: setembro/outubro) </a:t>
            </a: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Oficina Anual</a:t>
            </a: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Elaboração de nota técnica/relatório anual com resultado da implementação e proposta de revisão de metas;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Obtenção do Indicador de avanço previsto x Indicador de avanço executado Anual de implementação do PNRH;</a:t>
            </a:r>
          </a:p>
          <a:p>
            <a:pPr marL="400050" indent="-40005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Apresentação e discussão no CNRH na reunião ordinária de dezembro, com proposta de repactuação de metas onde necessário.</a:t>
            </a:r>
          </a:p>
        </p:txBody>
      </p:sp>
    </p:spTree>
    <p:extLst>
      <p:ext uri="{BB962C8B-B14F-4D97-AF65-F5344CB8AC3E}">
        <p14:creationId xmlns:p14="http://schemas.microsoft.com/office/powerpoint/2010/main" val="25306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69550" y="225768"/>
            <a:ext cx="10228899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t-BR" sz="2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Avaliação de Avanço da implementação das Metas do PNRH</a:t>
            </a:r>
            <a:endParaRPr lang="pt-BR" sz="24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/>
          </p:nvPr>
        </p:nvGraphicFramePr>
        <p:xfrm>
          <a:off x="1223493" y="1065593"/>
          <a:ext cx="10143445" cy="5287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ângulo 4"/>
          <p:cNvSpPr/>
          <p:nvPr/>
        </p:nvSpPr>
        <p:spPr>
          <a:xfrm>
            <a:off x="10395691" y="184731"/>
            <a:ext cx="1742437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pt-BR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EXEMPLO HIPOTETICO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9968359" y="2577705"/>
            <a:ext cx="189026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</a:rPr>
              <a:t>I</a:t>
            </a:r>
            <a:r>
              <a:rPr lang="pt-BR" baseline="-25000" dirty="0" smtClean="0">
                <a:latin typeface="Arial" panose="020B0604020202020204" pitchFamily="34" charset="0"/>
              </a:rPr>
              <a:t>PNRH previsto </a:t>
            </a:r>
            <a:r>
              <a:rPr lang="pt-BR" dirty="0" smtClean="0">
                <a:latin typeface="Arial" panose="020B0604020202020204" pitchFamily="34" charset="0"/>
              </a:rPr>
              <a:t>= x% 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9968359" y="3524882"/>
            <a:ext cx="206017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</a:rPr>
              <a:t>I</a:t>
            </a:r>
            <a:r>
              <a:rPr lang="pt-BR" baseline="-25000" dirty="0" smtClean="0">
                <a:latin typeface="Arial" panose="020B0604020202020204" pitchFamily="34" charset="0"/>
              </a:rPr>
              <a:t>PNRH executado </a:t>
            </a:r>
            <a:r>
              <a:rPr lang="pt-BR" dirty="0" smtClean="0">
                <a:latin typeface="Arial" panose="020B0604020202020204" pitchFamily="34" charset="0"/>
              </a:rPr>
              <a:t>= x%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61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1526500" y="-12800"/>
            <a:ext cx="10228899" cy="548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t-BR" sz="2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Painel de Monitoramento da Implementação do PNRH</a:t>
            </a:r>
            <a:endParaRPr lang="pt-BR" sz="24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064808"/>
              </p:ext>
            </p:extLst>
          </p:nvPr>
        </p:nvGraphicFramePr>
        <p:xfrm>
          <a:off x="2072423" y="786234"/>
          <a:ext cx="7645400" cy="1195331"/>
        </p:xfrm>
        <a:graphic>
          <a:graphicData uri="http://schemas.openxmlformats.org/drawingml/2006/table">
            <a:tbl>
              <a:tblPr/>
              <a:tblGrid>
                <a:gridCol w="3338713"/>
                <a:gridCol w="965905"/>
                <a:gridCol w="1255673"/>
                <a:gridCol w="2085109"/>
              </a:tblGrid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Prioridades PNRH 2016-2020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Resultado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Previsto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Situação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905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Desenvolver planejamento de longo prazo para a conservação e o uso racional das águas do país, considerando as mudanças climáticas.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 atraso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854001"/>
              </p:ext>
            </p:extLst>
          </p:nvPr>
        </p:nvGraphicFramePr>
        <p:xfrm>
          <a:off x="2072423" y="1981565"/>
          <a:ext cx="9533440" cy="2091690"/>
        </p:xfrm>
        <a:graphic>
          <a:graphicData uri="http://schemas.openxmlformats.org/drawingml/2006/table">
            <a:tbl>
              <a:tblPr/>
              <a:tblGrid>
                <a:gridCol w="576692"/>
                <a:gridCol w="2787768"/>
                <a:gridCol w="991673"/>
                <a:gridCol w="1184857"/>
                <a:gridCol w="978794"/>
                <a:gridCol w="3013656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nº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Resultado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Previsto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Situação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Comentário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Definir diretrizes para o monitoramento e avaliação da implementação dos planos de recursos hídricos. 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 atraso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Ex.: outro tema prioritário na CTPNRH ainda não concluído atrasou o início das discussões da proposta em questão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Definir diretrizes para a abordagem do tema das mudanças climáticas nos planos de recursos hídricos. 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 dia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 em discussão na CTPNRH. Baixo risco de atraso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Elaborar proposta de metodologia para a criação de áreas de restrição de uso dos recursos hídricos em uma bacia hidrográfica piloto. 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 dia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Estudos prévios em curso, mas recursos ainda não disponíveis para a contratação. Risco de atraso.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m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716" y="4152085"/>
            <a:ext cx="4282752" cy="2564023"/>
          </a:xfrm>
          <a:prstGeom prst="rect">
            <a:avLst/>
          </a:prstGeom>
          <a:noFill/>
        </p:spPr>
      </p:pic>
      <p:sp>
        <p:nvSpPr>
          <p:cNvPr id="2" name="Chave direita 1"/>
          <p:cNvSpPr/>
          <p:nvPr/>
        </p:nvSpPr>
        <p:spPr>
          <a:xfrm>
            <a:off x="5692315" y="4367065"/>
            <a:ext cx="502276" cy="180304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6194591" y="5083920"/>
            <a:ext cx="3745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</a:rPr>
              <a:t>Avaliação de avanço da Prioridade</a:t>
            </a:r>
            <a:endParaRPr lang="pt-BR" dirty="0"/>
          </a:p>
        </p:txBody>
      </p:sp>
      <p:sp>
        <p:nvSpPr>
          <p:cNvPr id="3" name="Chave esquerda 2"/>
          <p:cNvSpPr/>
          <p:nvPr/>
        </p:nvSpPr>
        <p:spPr>
          <a:xfrm>
            <a:off x="1275716" y="786234"/>
            <a:ext cx="501569" cy="119533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0" y="953660"/>
            <a:ext cx="12604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>
                <a:latin typeface="Arial" panose="020B0604020202020204" pitchFamily="34" charset="0"/>
              </a:rPr>
              <a:t>Situação da Prioridade</a:t>
            </a:r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15251" y="2427245"/>
            <a:ext cx="12604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>
                <a:latin typeface="Arial" panose="020B0604020202020204" pitchFamily="34" charset="0"/>
              </a:rPr>
              <a:t>Situação quanto às metas da Prioridade</a:t>
            </a:r>
            <a:endParaRPr lang="pt-BR" dirty="0"/>
          </a:p>
        </p:txBody>
      </p:sp>
      <p:sp>
        <p:nvSpPr>
          <p:cNvPr id="12" name="Chave esquerda 11"/>
          <p:cNvSpPr/>
          <p:nvPr/>
        </p:nvSpPr>
        <p:spPr>
          <a:xfrm>
            <a:off x="1415660" y="1994219"/>
            <a:ext cx="361626" cy="20790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9863426" y="1126429"/>
            <a:ext cx="1742437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pt-BR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EXEMPLO HIPOTETICO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10326361" y="4437013"/>
            <a:ext cx="17844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dirty="0" smtClean="0">
                <a:latin typeface="Arial" panose="020B0604020202020204" pitchFamily="34" charset="0"/>
              </a:rPr>
              <a:t>I</a:t>
            </a:r>
            <a:r>
              <a:rPr lang="pt-BR" sz="2000" baseline="-25000" dirty="0" smtClean="0">
                <a:latin typeface="Arial" panose="020B0604020202020204" pitchFamily="34" charset="0"/>
              </a:rPr>
              <a:t>p1 previsto </a:t>
            </a:r>
            <a:r>
              <a:rPr lang="pt-BR" sz="2000" dirty="0" smtClean="0">
                <a:latin typeface="Arial" panose="020B0604020202020204" pitchFamily="34" charset="0"/>
              </a:rPr>
              <a:t>= x% </a:t>
            </a:r>
            <a:endParaRPr lang="pt-BR" sz="2000" dirty="0"/>
          </a:p>
        </p:txBody>
      </p:sp>
      <p:sp>
        <p:nvSpPr>
          <p:cNvPr id="15" name="Retângulo 14"/>
          <p:cNvSpPr/>
          <p:nvPr/>
        </p:nvSpPr>
        <p:spPr>
          <a:xfrm>
            <a:off x="10332904" y="5451979"/>
            <a:ext cx="1972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dirty="0" smtClean="0">
                <a:latin typeface="Arial" panose="020B0604020202020204" pitchFamily="34" charset="0"/>
              </a:rPr>
              <a:t>I</a:t>
            </a:r>
            <a:r>
              <a:rPr lang="pt-BR" sz="2000" baseline="-25000" dirty="0" smtClean="0">
                <a:latin typeface="Arial" panose="020B0604020202020204" pitchFamily="34" charset="0"/>
              </a:rPr>
              <a:t>p1 executado </a:t>
            </a:r>
            <a:r>
              <a:rPr lang="pt-BR" sz="2000" dirty="0" smtClean="0">
                <a:latin typeface="Arial" panose="020B0604020202020204" pitchFamily="34" charset="0"/>
              </a:rPr>
              <a:t>= x% 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86813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457885" y="4435938"/>
            <a:ext cx="72811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Boa Sorte no Cumprimento das Metas!</a:t>
            </a:r>
          </a:p>
          <a:p>
            <a:pPr algn="ctr"/>
            <a:endParaRPr lang="pt-BR" sz="3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Bom Trabalho !</a:t>
            </a:r>
            <a:endParaRPr lang="pt-BR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804" y="735828"/>
            <a:ext cx="2865643" cy="282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98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5599677" y="1229827"/>
            <a:ext cx="6529589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pt-BR" sz="1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Coleta, sistematização, tratamento e análise de dados</a:t>
            </a:r>
            <a:r>
              <a:rPr lang="pt-BR" sz="14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pt-BR" sz="1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Análise dos impactos das transformações ocorridas e suas implicações para o PNRH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pt-BR" sz="1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Consultas aos atores relevantes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pt-BR" sz="1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Avaliação qualitativa da execução física e dos resultados da implementação do Plano no período de 2006-2015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pt-BR" sz="1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Elaboração de proposta de indicadores para o monitoramento da implementação do PNRH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pt-BR" sz="1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Análise do planejamento das instituições envolvidas com as ações e objetivos estratégicos do PNRH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pt-BR" sz="1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Elaboração de proposta de indicadores para o monitoramento do próximo ciclo de implementação do PNRH (2016-2020)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pt-BR" sz="1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Elaboração de diretrizes e recomendações para o novo PNRH </a:t>
            </a:r>
            <a:endParaRPr lang="pt-BR" sz="1400" b="1" dirty="0" smtClean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pt-BR" sz="14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Elaboração de proposta de estratégia de execução e monitoramento da implementação das metas para o período 2016-2020</a:t>
            </a:r>
            <a:endParaRPr lang="pt-BR" sz="1400" b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43419" y="409002"/>
            <a:ext cx="4370107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00"/>
              </a:lnSpc>
            </a:pPr>
            <a:r>
              <a:rPr lang="pt-BR" sz="3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Principais Atividades</a:t>
            </a:r>
            <a:endParaRPr lang="pt-BR" sz="34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721327" y="1531390"/>
            <a:ext cx="1180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Produto 1</a:t>
            </a:r>
            <a:endParaRPr lang="pt-BR" dirty="0"/>
          </a:p>
        </p:txBody>
      </p:sp>
      <p:sp>
        <p:nvSpPr>
          <p:cNvPr id="3" name="Chave esquerda 2"/>
          <p:cNvSpPr/>
          <p:nvPr/>
        </p:nvSpPr>
        <p:spPr>
          <a:xfrm>
            <a:off x="5383369" y="1229827"/>
            <a:ext cx="216308" cy="97245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3721327" y="2836009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Produto 2</a:t>
            </a:r>
            <a:endParaRPr lang="pt-BR" dirty="0"/>
          </a:p>
        </p:txBody>
      </p:sp>
      <p:sp>
        <p:nvSpPr>
          <p:cNvPr id="9" name="Chave esquerda 8"/>
          <p:cNvSpPr/>
          <p:nvPr/>
        </p:nvSpPr>
        <p:spPr>
          <a:xfrm>
            <a:off x="5300004" y="2202286"/>
            <a:ext cx="208552" cy="16367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692473" y="4417964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Produto 3</a:t>
            </a:r>
            <a:endParaRPr lang="pt-BR" dirty="0"/>
          </a:p>
        </p:txBody>
      </p:sp>
      <p:sp>
        <p:nvSpPr>
          <p:cNvPr id="11" name="Chave esquerda 10"/>
          <p:cNvSpPr/>
          <p:nvPr/>
        </p:nvSpPr>
        <p:spPr>
          <a:xfrm>
            <a:off x="5370490" y="3839064"/>
            <a:ext cx="208552" cy="16367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have esquerda 11"/>
          <p:cNvSpPr/>
          <p:nvPr/>
        </p:nvSpPr>
        <p:spPr>
          <a:xfrm>
            <a:off x="5312883" y="5475842"/>
            <a:ext cx="171854" cy="6937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3775882" y="5638075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Produto 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385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93235" y="1224610"/>
            <a:ext cx="3204707" cy="206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t-BR" i="1" dirty="0" smtClean="0">
                <a:solidFill>
                  <a:srgbClr val="00206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Proposta de Estratégia para Implementação das metas e monitoramento dos indicadores</a:t>
            </a:r>
            <a:endParaRPr lang="pt-BR" i="1" dirty="0">
              <a:solidFill>
                <a:srgbClr val="002060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ector reto 3"/>
          <p:cNvCxnSpPr/>
          <p:nvPr/>
        </p:nvCxnSpPr>
        <p:spPr>
          <a:xfrm>
            <a:off x="5106601" y="469975"/>
            <a:ext cx="0" cy="157024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ixaDeTexto 4"/>
          <p:cNvSpPr txBox="1"/>
          <p:nvPr/>
        </p:nvSpPr>
        <p:spPr>
          <a:xfrm>
            <a:off x="298347" y="418459"/>
            <a:ext cx="359448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t-BR" sz="42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Produto 4</a:t>
            </a:r>
            <a:endParaRPr lang="pt-BR" sz="42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293216" y="272811"/>
            <a:ext cx="65295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Pactuação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das ações necessárias para execução de cada meta e seus prazos.</a:t>
            </a:r>
          </a:p>
          <a:p>
            <a:pPr marL="400050" lvl="0" indent="-4000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Discussão com os responsáveis principais pela execução das metas</a:t>
            </a:r>
          </a:p>
          <a:p>
            <a:pPr marL="400050" lvl="0" indent="-4000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Estabelecimento de marcos intermediários tratando das etapas para cumprimento de cada meta</a:t>
            </a:r>
          </a:p>
          <a:p>
            <a:pPr marL="400050" lvl="0" indent="-4000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Estabelecimento de prazos para atingimento dos marcos intermediários</a:t>
            </a:r>
          </a:p>
        </p:txBody>
      </p:sp>
    </p:spTree>
    <p:extLst>
      <p:ext uri="{BB962C8B-B14F-4D97-AF65-F5344CB8AC3E}">
        <p14:creationId xmlns:p14="http://schemas.microsoft.com/office/powerpoint/2010/main" val="161517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73487" y="396123"/>
            <a:ext cx="3594485" cy="1061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t-BR" sz="24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Interlocutores principais para as metas</a:t>
            </a:r>
            <a:endParaRPr lang="pt-BR" sz="24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141950"/>
              </p:ext>
            </p:extLst>
          </p:nvPr>
        </p:nvGraphicFramePr>
        <p:xfrm>
          <a:off x="1804418" y="2408100"/>
          <a:ext cx="4918353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739949"/>
                <a:gridCol w="217840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Executor(es) principal(</a:t>
                      </a:r>
                      <a:r>
                        <a:rPr lang="pt-BR" sz="1400" b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</a:t>
                      </a:r>
                      <a:r>
                        <a:rPr lang="pt-BR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pt-B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Número de metas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ANA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SRHQ/MMA</a:t>
                      </a:r>
                      <a:endParaRPr lang="pt-B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CT-HIDRO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CNRH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ANA e SRHQ/MMA</a:t>
                      </a:r>
                      <a:endParaRPr lang="pt-B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ANA e CPRM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71</a:t>
                      </a:r>
                      <a:endParaRPr lang="pt-B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662062" y="1913228"/>
            <a:ext cx="52030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 de metas em função do executor principal</a:t>
            </a:r>
            <a:endParaRPr kumimoji="0" lang="pt-BR" alt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71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118771" y="92852"/>
            <a:ext cx="359448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t-BR" sz="32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Ex. Meta 01</a:t>
            </a:r>
            <a:endParaRPr lang="pt-BR" sz="32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70748" y="92852"/>
            <a:ext cx="6096000" cy="496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Pactuação</a:t>
            </a:r>
            <a:r>
              <a:rPr lang="pt-BR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etapas e prazos intermediários</a:t>
            </a:r>
            <a:endParaRPr lang="pt-BR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965422"/>
              </p:ext>
            </p:extLst>
          </p:nvPr>
        </p:nvGraphicFramePr>
        <p:xfrm>
          <a:off x="118771" y="868508"/>
          <a:ext cx="10313116" cy="1986915"/>
        </p:xfrm>
        <a:graphic>
          <a:graphicData uri="http://schemas.openxmlformats.org/drawingml/2006/table">
            <a:tbl>
              <a:tblPr/>
              <a:tblGrid>
                <a:gridCol w="4669814"/>
                <a:gridCol w="977147"/>
                <a:gridCol w="955189"/>
                <a:gridCol w="1174773"/>
                <a:gridCol w="1174773"/>
                <a:gridCol w="1361420"/>
              </a:tblGrid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Definir diretrizes para o monitoramento e avaliação da implementação dos planos de recursos hídricos.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Meta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Resultado atual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Previsto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Executor(es)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Previsão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CTPNRH/CNRH                                               </a:t>
                      </a:r>
                      <a:r>
                        <a:rPr lang="pt-BR" sz="1400" b="0" i="1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Ponto Focal: Cláudia/Adriana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Processo de discussão não iniciado na CTPNRH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dez/16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Processo de discussão do tema iniciado pela CTPNRH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jan/18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Proposta de resolução aprovada pela CTPNRH e encaminhada para a CTIL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jun/19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Proposta de resolução </a:t>
                      </a:r>
                      <a:r>
                        <a:rPr lang="pt-B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aprovada 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à CTIL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out/19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Proposta de Resolução </a:t>
                      </a:r>
                      <a:r>
                        <a:rPr lang="pt-B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aprovada pelo CNRH </a:t>
                      </a:r>
                      <a:endParaRPr lang="pt-BR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dez/19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tângulo 8"/>
          <p:cNvSpPr/>
          <p:nvPr/>
        </p:nvSpPr>
        <p:spPr>
          <a:xfrm>
            <a:off x="741199" y="4234207"/>
            <a:ext cx="4656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Curva de Avanço Previsto para cada Meta Ex. Meta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065" y="3025785"/>
            <a:ext cx="6174395" cy="332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14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252474" y="167328"/>
            <a:ext cx="359448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t-BR" sz="32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Ex. Meta 08</a:t>
            </a:r>
            <a:endParaRPr lang="pt-BR" sz="32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70748" y="92852"/>
            <a:ext cx="6096000" cy="496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 em execução – com avanço</a:t>
            </a:r>
            <a:endParaRPr lang="pt-BR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14201"/>
              </p:ext>
            </p:extLst>
          </p:nvPr>
        </p:nvGraphicFramePr>
        <p:xfrm>
          <a:off x="128789" y="958219"/>
          <a:ext cx="7650051" cy="2135220"/>
        </p:xfrm>
        <a:graphic>
          <a:graphicData uri="http://schemas.openxmlformats.org/drawingml/2006/table">
            <a:tbl>
              <a:tblPr/>
              <a:tblGrid>
                <a:gridCol w="3990787"/>
                <a:gridCol w="835063"/>
                <a:gridCol w="816297"/>
                <a:gridCol w="1003952"/>
                <a:gridCol w="1003952"/>
              </a:tblGrid>
              <a:tr h="42275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Concluir a elaboração do Plano Nacional de Segurança Hídrica.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Meta 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Resultado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Previsto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674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Ação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Previsão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674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Estudo ainda não contratado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dez/16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75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Estudos prévios concluídos e processo de licitação em curso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mar/17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75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Contrato assinado com a empresa vencedora do processo licitatório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ago/17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Plano de Trabalho aprovado pela contratante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out/17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Plano Nacional de Segurança Hídrica concluído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dez/18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tângulo 6"/>
          <p:cNvSpPr/>
          <p:nvPr/>
        </p:nvSpPr>
        <p:spPr>
          <a:xfrm>
            <a:off x="831351" y="4437800"/>
            <a:ext cx="4656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Curva de Avanço Previsto para cada Meta Ex. Meta 8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455" y="3157319"/>
            <a:ext cx="5893776" cy="317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70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252474" y="167328"/>
            <a:ext cx="359448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t-BR" sz="32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Ex. Meta 16</a:t>
            </a:r>
            <a:endParaRPr lang="pt-BR" sz="32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70748" y="92852"/>
            <a:ext cx="6096000" cy="496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 relacionada a realização de estudo</a:t>
            </a:r>
            <a:endParaRPr lang="pt-BR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46807" y="5036140"/>
            <a:ext cx="47559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Curva de Avanço Previsto para cada Meta Ex. Meta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240027"/>
              </p:ext>
            </p:extLst>
          </p:nvPr>
        </p:nvGraphicFramePr>
        <p:xfrm>
          <a:off x="541448" y="856421"/>
          <a:ext cx="5829300" cy="3497580"/>
        </p:xfrm>
        <a:graphic>
          <a:graphicData uri="http://schemas.openxmlformats.org/drawingml/2006/table">
            <a:tbl>
              <a:tblPr firstRow="1" firstCol="1" bandRow="1"/>
              <a:tblGrid>
                <a:gridCol w="3073400"/>
                <a:gridCol w="887095"/>
                <a:gridCol w="789305"/>
                <a:gridCol w="1079500"/>
              </a:tblGrid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Realizar um estudo de avaliação das políticas e planos setoriais (ex. Plano Hidroviário Estratégico, Plano Decenal de Energia, Plano Nacional de Saneamento Básico, Política Nacional de Irrigação, etc.) de forma a verificar suas inter-relações com o Plano Nacional de Recursos Hídricos e propor estratégia de ação para aprimorar a integração no novo PNRH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Meta 16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Executor(es)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Marco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Previsão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SRHQ/MMA                                             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Nenhuma ação executada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dez/16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Termo de referência elaborado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0,20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abr/18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Processo de licitação em andamento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0,30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jun/18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Estudo contratado e em execução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0,40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out/18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Concluída etapa do estudo de avaliação e verificação de inter-relações de uma política intersetorial com o PNRH 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0,75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abr/19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Proposta concluída de estratégia de ação para aprimoramento da integração entre a política e o plano setorial estudado e o PNRH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1,00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jun</a:t>
                      </a:r>
                      <a:r>
                        <a:rPr lang="pt-B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/19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748" y="2900614"/>
            <a:ext cx="5704257" cy="307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1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252474" y="167328"/>
            <a:ext cx="359448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t-BR" sz="32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Ex. Metas 22 e 24</a:t>
            </a:r>
            <a:endParaRPr lang="pt-BR" sz="32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70748" y="92852"/>
            <a:ext cx="6096000" cy="496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Metas com Possibilidade de Agregação</a:t>
            </a:r>
            <a:endParaRPr lang="pt-BR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903890"/>
              </p:ext>
            </p:extLst>
          </p:nvPr>
        </p:nvGraphicFramePr>
        <p:xfrm>
          <a:off x="0" y="4043204"/>
          <a:ext cx="5829300" cy="1744980"/>
        </p:xfrm>
        <a:graphic>
          <a:graphicData uri="http://schemas.openxmlformats.org/drawingml/2006/table">
            <a:tbl>
              <a:tblPr firstRow="1" firstCol="1" bandRow="1"/>
              <a:tblGrid>
                <a:gridCol w="3073400"/>
                <a:gridCol w="887095"/>
                <a:gridCol w="789305"/>
                <a:gridCol w="1079500"/>
              </a:tblGrid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Definir diretrizes para outorga coletiva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Meta 24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Executor(es)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Marco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Previsão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CTPOAR/CNRH                                             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Nenhuma ação executada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dez/16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Discussão iniciada na CTPOAR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0,30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ago/17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Proposta de resolução aprovada pela CTPOAR e encaminhada para a CTIL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0,80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ago/18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Proposta de resolução aprovada pela CTIL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0,90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out/18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Proposta de Resolução aprovada pelo CNRH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1,00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dez/18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864072"/>
              </p:ext>
            </p:extLst>
          </p:nvPr>
        </p:nvGraphicFramePr>
        <p:xfrm>
          <a:off x="252474" y="1329237"/>
          <a:ext cx="5829300" cy="1851660"/>
        </p:xfrm>
        <a:graphic>
          <a:graphicData uri="http://schemas.openxmlformats.org/drawingml/2006/table">
            <a:tbl>
              <a:tblPr firstRow="1" firstCol="1" bandRow="1"/>
              <a:tblGrid>
                <a:gridCol w="3073400"/>
                <a:gridCol w="887095"/>
                <a:gridCol w="789305"/>
                <a:gridCol w="1079500"/>
              </a:tblGrid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Revisar a Resolução CNRH nº 16/2001, que estabelece os procedimentos e critérios gerais de outorga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Meta 22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Executor(es)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Marco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Previsão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CTPOAR/CNRH                                             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Nenhuma ação executada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dez/16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Discussão iniciada na CTPOAR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0,30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ago/17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Proposta de resolução aprovada pela CTPOAR e encaminhada para a CTIL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0,80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ago</a:t>
                      </a: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/18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Proposta de resolução aprovada pela CTIL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0,90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out/18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Proposta de Resolução aprovada pelo CNRH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1,00</a:t>
                      </a:r>
                      <a:endParaRPr lang="pt-B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dez/18</a:t>
                      </a:r>
                      <a:endParaRPr lang="pt-B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tângulo 10"/>
          <p:cNvSpPr/>
          <p:nvPr/>
        </p:nvSpPr>
        <p:spPr>
          <a:xfrm>
            <a:off x="6211744" y="3610458"/>
            <a:ext cx="58112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Meta 24 – Marco Final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Resolução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 CNRH proposta pela CTPOAR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6370748" y="772622"/>
            <a:ext cx="58112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Meta 22 – Marco Final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Resolução CNRH proposta pela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 CTPOAR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184" y="1080399"/>
            <a:ext cx="4694327" cy="253005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183" y="4101009"/>
            <a:ext cx="4694327" cy="253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2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252474" y="167328"/>
            <a:ext cx="359448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t-BR" sz="3200" i="1" dirty="0" smtClean="0">
                <a:solidFill>
                  <a:srgbClr val="052A4F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Ex. Meta 37</a:t>
            </a:r>
            <a:endParaRPr lang="pt-BR" sz="3200" i="1" dirty="0">
              <a:solidFill>
                <a:srgbClr val="052A4F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70748" y="92852"/>
            <a:ext cx="6096000" cy="496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 de Cumprimento Anual</a:t>
            </a:r>
            <a:endParaRPr lang="pt-BR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46807" y="5036140"/>
            <a:ext cx="47559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Curva de Avanço Previsto para cada Meta Ex.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Meta 37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17224"/>
              </p:ext>
            </p:extLst>
          </p:nvPr>
        </p:nvGraphicFramePr>
        <p:xfrm>
          <a:off x="252474" y="1258461"/>
          <a:ext cx="602363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3175859"/>
                <a:gridCol w="916668"/>
                <a:gridCol w="815618"/>
                <a:gridCol w="1115488"/>
              </a:tblGrid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Divulgar anualmente o relatório de conjuntura dos recursos hídricos no Brasil</a:t>
                      </a:r>
                      <a:endParaRPr lang="pt-BR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Meta 37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Executor(es)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Marco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Nota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Previsão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ANA                                             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Nenhuma ação executada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dez/16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Divulgação do Informe de Conjuntura 2016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0,25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dez/17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Divulgação do Relatório de Conjuntura 2017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0,50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dez/18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Divulgação do Informe de Conjuntura 2018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0,75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dez/19</a:t>
                      </a:r>
                      <a:endParaRPr lang="pt-BR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indent="1143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Divulgação do Informe de Conjuntura 2019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1,00</a:t>
                      </a:r>
                      <a:endParaRPr lang="pt-BR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dez/20</a:t>
                      </a:r>
                      <a:endParaRPr lang="pt-BR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748" y="3219719"/>
            <a:ext cx="5674647" cy="305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0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10.xml><?xml version="1.0" encoding="utf-8"?>
<a:theme xmlns:a="http://schemas.openxmlformats.org/drawingml/2006/main" name="4_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1_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9_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4.xml><?xml version="1.0" encoding="utf-8"?>
<a:theme xmlns:a="http://schemas.openxmlformats.org/drawingml/2006/main" name="8_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5.xml><?xml version="1.0" encoding="utf-8"?>
<a:theme xmlns:a="http://schemas.openxmlformats.org/drawingml/2006/main" name="6_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6.xml><?xml version="1.0" encoding="utf-8"?>
<a:theme xmlns:a="http://schemas.openxmlformats.org/drawingml/2006/main" name="5_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7.xml><?xml version="1.0" encoding="utf-8"?>
<a:theme xmlns:a="http://schemas.openxmlformats.org/drawingml/2006/main" name="7_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8.xml><?xml version="1.0" encoding="utf-8"?>
<a:theme xmlns:a="http://schemas.openxmlformats.org/drawingml/2006/main" name="2_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9.xml><?xml version="1.0" encoding="utf-8"?>
<a:theme xmlns:a="http://schemas.openxmlformats.org/drawingml/2006/main" name="3_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10723</TotalTime>
  <Words>1865</Words>
  <Application>Microsoft Office PowerPoint</Application>
  <PresentationFormat>Widescreen</PresentationFormat>
  <Paragraphs>352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10</vt:i4>
      </vt:variant>
      <vt:variant>
        <vt:lpstr>Títulos de slides</vt:lpstr>
      </vt:variant>
      <vt:variant>
        <vt:i4>19</vt:i4>
      </vt:variant>
    </vt:vector>
  </HeadingPairs>
  <TitlesOfParts>
    <vt:vector size="37" baseType="lpstr">
      <vt:lpstr>Arial</vt:lpstr>
      <vt:lpstr>Calibri</vt:lpstr>
      <vt:lpstr>Century Gothic</vt:lpstr>
      <vt:lpstr>Georgia</vt:lpstr>
      <vt:lpstr>Times New Roman</vt:lpstr>
      <vt:lpstr>Verdana</vt:lpstr>
      <vt:lpstr>Wingdings</vt:lpstr>
      <vt:lpstr>Wingdings 3</vt:lpstr>
      <vt:lpstr>Íon - Sala da Diretoria</vt:lpstr>
      <vt:lpstr>1_Íon - Sala da Diretoria</vt:lpstr>
      <vt:lpstr>9_Íon - Sala da Diretoria</vt:lpstr>
      <vt:lpstr>8_Íon - Sala da Diretoria</vt:lpstr>
      <vt:lpstr>6_Íon - Sala da Diretoria</vt:lpstr>
      <vt:lpstr>5_Íon - Sala da Diretoria</vt:lpstr>
      <vt:lpstr>7_Íon - Sala da Diretoria</vt:lpstr>
      <vt:lpstr>2_Íon - Sala da Diretoria</vt:lpstr>
      <vt:lpstr>3_Íon - Sala da Diretoria</vt:lpstr>
      <vt:lpstr>4_Íon - Sala da Diretoria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Venâncio Lopes Faria</dc:creator>
  <cp:lastModifiedBy>leonardo castro</cp:lastModifiedBy>
  <cp:revision>214</cp:revision>
  <dcterms:created xsi:type="dcterms:W3CDTF">2014-09-24T04:19:59Z</dcterms:created>
  <dcterms:modified xsi:type="dcterms:W3CDTF">2017-06-08T18:26:15Z</dcterms:modified>
</cp:coreProperties>
</file>