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80" r:id="rId8"/>
    <p:sldId id="262" r:id="rId9"/>
    <p:sldId id="279" r:id="rId10"/>
    <p:sldId id="264" r:id="rId11"/>
    <p:sldId id="265" r:id="rId12"/>
    <p:sldId id="267" r:id="rId13"/>
    <p:sldId id="268" r:id="rId14"/>
    <p:sldId id="269" r:id="rId15"/>
    <p:sldId id="271" r:id="rId16"/>
    <p:sldId id="272" r:id="rId17"/>
    <p:sldId id="273" r:id="rId18"/>
    <p:sldId id="290" r:id="rId19"/>
    <p:sldId id="291" r:id="rId20"/>
    <p:sldId id="292" r:id="rId21"/>
    <p:sldId id="293" r:id="rId22"/>
    <p:sldId id="289" r:id="rId23"/>
    <p:sldId id="281" r:id="rId24"/>
    <p:sldId id="288" r:id="rId25"/>
    <p:sldId id="282" r:id="rId26"/>
    <p:sldId id="283" r:id="rId27"/>
    <p:sldId id="284" r:id="rId28"/>
    <p:sldId id="285" r:id="rId29"/>
    <p:sldId id="287" r:id="rId30"/>
    <p:sldId id="278" r:id="rId3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0" autoAdjust="0"/>
    <p:restoredTop sz="94683" autoAdjust="0"/>
  </p:normalViewPr>
  <p:slideViewPr>
    <p:cSldViewPr>
      <p:cViewPr varScale="1">
        <p:scale>
          <a:sx n="69" d="100"/>
          <a:sy n="69" d="100"/>
        </p:scale>
        <p:origin x="-5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DEPARTAMENTOS\SEXEC\Ascof\FUNDOS%20SETORIAIS\ct_hidro\000%202017\Dados%20CT%20Hidr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lanilha_do_Microsoft_Office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SERVER\DEPARTAMENTOS\SEXEC\Ascof\FUNDOS%20SETORIAIS\ct_hidro\000%202017\Dados%20CT%20Hidro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Planilha_do_Microsoft_Office_Excel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Agência!$J$1</c:f>
              <c:strCache>
                <c:ptCount val="1"/>
                <c:pt idx="0">
                  <c:v>%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10096128608923888"/>
                  <c:y val="-5.303878681831431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4180883639545077E-3"/>
                  <c:y val="-1.988553514144066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 b="1"/>
                </a:pPr>
                <a:endParaRPr lang="pt-BR"/>
              </a:p>
            </c:txPr>
            <c:showVal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Agência!$I$2:$I$3</c:f>
              <c:strCache>
                <c:ptCount val="2"/>
                <c:pt idx="0">
                  <c:v>CNPQ</c:v>
                </c:pt>
                <c:pt idx="1">
                  <c:v>FINEP</c:v>
                </c:pt>
              </c:strCache>
            </c:strRef>
          </c:cat>
          <c:val>
            <c:numRef>
              <c:f>Agência!$J$2:$J$3</c:f>
              <c:numCache>
                <c:formatCode>0.0%</c:formatCode>
                <c:ptCount val="2"/>
                <c:pt idx="0">
                  <c:v>0.87072243346007627</c:v>
                </c:pt>
                <c:pt idx="1">
                  <c:v>0.12927756653992395</c:v>
                </c:pt>
              </c:numCache>
            </c:numRef>
          </c:val>
        </c:ser>
        <c:dLbls/>
      </c:pie3DChart>
    </c:plotArea>
    <c:legend>
      <c:legendPos val="b"/>
      <c:layout>
        <c:manualLayout>
          <c:xMode val="edge"/>
          <c:yMode val="edge"/>
          <c:x val="0.35984120734908143"/>
          <c:y val="0.87729841061533986"/>
          <c:w val="0.41642869641294855"/>
          <c:h val="9.4923811606882499E-2"/>
        </c:manualLayout>
      </c:layout>
      <c:txPr>
        <a:bodyPr/>
        <a:lstStyle/>
        <a:p>
          <a:pPr>
            <a:defRPr sz="1200" b="1"/>
          </a:pPr>
          <a:endParaRPr lang="pt-BR"/>
        </a:p>
      </c:txPr>
    </c:legend>
    <c:plotVisOnly val="1"/>
    <c:dispBlanksAs val="zero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7.7067558732790364E-2"/>
          <c:y val="0.11793015061818529"/>
          <c:w val="0.48200627280729497"/>
          <c:h val="0.76413969876362953"/>
        </c:manualLayout>
      </c:layout>
      <c:pie3DChart>
        <c:varyColors val="1"/>
        <c:dLbls/>
      </c:pie3DChart>
    </c:plotArea>
    <c:legend>
      <c:legendPos val="r"/>
      <c:layout>
        <c:manualLayout>
          <c:xMode val="edge"/>
          <c:yMode val="edge"/>
          <c:x val="0.63614139027287575"/>
          <c:y val="7.0194669728054909E-2"/>
          <c:w val="0.3435083067693333"/>
          <c:h val="0.85177202533051899"/>
        </c:manualLayout>
      </c:layout>
    </c:legend>
    <c:plotVisOnly val="1"/>
    <c:dispBlanksAs val="zero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Categoria!$H$2</c:f>
              <c:strCache>
                <c:ptCount val="1"/>
                <c:pt idx="0">
                  <c:v>%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1.927621500844005E-2"/>
                  <c:y val="-3.6871172353455835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3.1260460472180764E-2"/>
                  <c:y val="-2.587744240303296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Val val="1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Categoria!$G$3:$G$9</c:f>
              <c:strCache>
                <c:ptCount val="7"/>
                <c:pt idx="0">
                  <c:v>Apoio à Inovação Tecnológica nas Empresas</c:v>
                </c:pt>
                <c:pt idx="1">
                  <c:v>Ciência, Tecnologia e Inovação para o Desenvolvimento Social</c:v>
                </c:pt>
                <c:pt idx="2">
                  <c:v>Consolidação Institucional do Sistema Nacional de C,T&amp;I</c:v>
                </c:pt>
                <c:pt idx="3">
                  <c:v>Eventos</c:v>
                </c:pt>
                <c:pt idx="4">
                  <c:v>Formação de Recursos Humanos para C,T&amp;I</c:v>
                </c:pt>
                <c:pt idx="5">
                  <c:v>Infra-estrutura de Pesquisa Científica e Tecnológica</c:v>
                </c:pt>
                <c:pt idx="6">
                  <c:v>Pesquisa, Desenvolvimento e Inovação em Áreas Estratégicas</c:v>
                </c:pt>
              </c:strCache>
            </c:strRef>
          </c:cat>
          <c:val>
            <c:numRef>
              <c:f>Categoria!$H$3:$H$9</c:f>
              <c:numCache>
                <c:formatCode>0.0%</c:formatCode>
                <c:ptCount val="7"/>
                <c:pt idx="0">
                  <c:v>5.0697084917617251E-3</c:v>
                </c:pt>
                <c:pt idx="1">
                  <c:v>0.12082805238698777</c:v>
                </c:pt>
                <c:pt idx="2">
                  <c:v>1.3519222644697931E-2</c:v>
                </c:pt>
                <c:pt idx="3">
                  <c:v>2.4081115335868195E-2</c:v>
                </c:pt>
                <c:pt idx="4">
                  <c:v>4.4359949302915092E-2</c:v>
                </c:pt>
                <c:pt idx="5">
                  <c:v>9.2944655682298261E-3</c:v>
                </c:pt>
                <c:pt idx="6">
                  <c:v>0.78284748626953971</c:v>
                </c:pt>
              </c:numCache>
            </c:numRef>
          </c:val>
        </c:ser>
        <c:dLbls/>
      </c:pie3DChart>
    </c:plotArea>
    <c:legend>
      <c:legendPos val="r"/>
      <c:layout>
        <c:manualLayout>
          <c:xMode val="edge"/>
          <c:yMode val="edge"/>
          <c:x val="0.58577952755905527"/>
          <c:y val="8.1030183727034147E-2"/>
          <c:w val="0.40512956335003592"/>
          <c:h val="0.83793963254593185"/>
        </c:manualLayout>
      </c:layout>
    </c:legend>
    <c:plotVisOnly val="1"/>
    <c:dispBlanksAs val="zero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>
        <c:manualLayout>
          <c:layoutTarget val="inner"/>
          <c:xMode val="edge"/>
          <c:yMode val="edge"/>
          <c:x val="4.0688705153618415E-2"/>
          <c:y val="0"/>
          <c:w val="0.82050191304280029"/>
          <c:h val="0.6558616798991368"/>
        </c:manualLayout>
      </c:layout>
      <c:bar3DChart>
        <c:barDir val="col"/>
        <c:grouping val="stacked"/>
        <c:ser>
          <c:idx val="0"/>
          <c:order val="0"/>
          <c:dLbls>
            <c:dLbl>
              <c:idx val="0"/>
              <c:layout>
                <c:manualLayout>
                  <c:x val="9.1225496017683615E-3"/>
                  <c:y val="-0.1267654288412399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4326798938048965E-2"/>
                  <c:y val="-0.2149500749916676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"/>
                  <c:y val="-0.1322769692256416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9.1225496017682765E-3"/>
                  <c:y val="-0.27006547883568499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8245099203536775E-2"/>
                  <c:y val="-0.2094385346072659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="1"/>
                </a:pPr>
                <a:endParaRPr lang="pt-BR"/>
              </a:p>
            </c:tx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'CT Hidro resumo'!$A$4:$A$32</c:f>
              <c:strCache>
                <c:ptCount val="5"/>
                <c:pt idx="0">
                  <c:v>Norte</c:v>
                </c:pt>
                <c:pt idx="1">
                  <c:v>Nordeste</c:v>
                </c:pt>
                <c:pt idx="2">
                  <c:v>Centro-Oeste</c:v>
                </c:pt>
                <c:pt idx="3">
                  <c:v>Sudeste</c:v>
                </c:pt>
                <c:pt idx="4">
                  <c:v>Sul </c:v>
                </c:pt>
              </c:strCache>
            </c:strRef>
          </c:cat>
          <c:val>
            <c:numRef>
              <c:f>'CT Hidro resumo'!$E$4:$E$32</c:f>
              <c:numCache>
                <c:formatCode>0.00%</c:formatCode>
                <c:ptCount val="5"/>
                <c:pt idx="0">
                  <c:v>8.8928192151367602E-2</c:v>
                </c:pt>
                <c:pt idx="1">
                  <c:v>0.25570959318819481</c:v>
                </c:pt>
                <c:pt idx="2">
                  <c:v>0.1275415844502735</c:v>
                </c:pt>
                <c:pt idx="3">
                  <c:v>0.32065246213797738</c:v>
                </c:pt>
                <c:pt idx="4">
                  <c:v>0.20716816807218688</c:v>
                </c:pt>
              </c:numCache>
            </c:numRef>
          </c:val>
        </c:ser>
        <c:dLbls/>
        <c:shape val="box"/>
        <c:axId val="122015744"/>
        <c:axId val="122017280"/>
        <c:axId val="0"/>
      </c:bar3DChart>
      <c:catAx>
        <c:axId val="122015744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000" b="1"/>
            </a:pPr>
            <a:endParaRPr lang="pt-BR"/>
          </a:p>
        </c:txPr>
        <c:crossAx val="122017280"/>
        <c:crosses val="autoZero"/>
        <c:auto val="1"/>
        <c:lblAlgn val="ctr"/>
        <c:lblOffset val="100"/>
      </c:catAx>
      <c:valAx>
        <c:axId val="122017280"/>
        <c:scaling>
          <c:orientation val="minMax"/>
        </c:scaling>
        <c:delete val="1"/>
        <c:axPos val="l"/>
        <c:numFmt formatCode="0.00%" sourceLinked="1"/>
        <c:tickLblPos val="nextTo"/>
        <c:crossAx val="122015744"/>
        <c:crosses val="autoZero"/>
        <c:crossBetween val="between"/>
      </c:valAx>
    </c:plotArea>
    <c:plotVisOnly val="1"/>
    <c:dispBlanksAs val="gap"/>
  </c:chart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F7BD-B622-4475-867E-9018DEFA1B40}" type="datetimeFigureOut">
              <a:rPr lang="pt-BR" smtClean="0"/>
              <a:pPr/>
              <a:t>08/06/2017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9415-151C-4183-89BC-AD537AEBAE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277952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F7BD-B622-4475-867E-9018DEFA1B40}" type="datetimeFigureOut">
              <a:rPr lang="pt-BR" smtClean="0"/>
              <a:pPr/>
              <a:t>08/06/2017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9415-151C-4183-89BC-AD537AEBAE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216733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F7BD-B622-4475-867E-9018DEFA1B40}" type="datetimeFigureOut">
              <a:rPr lang="pt-BR" smtClean="0"/>
              <a:pPr/>
              <a:t>08/06/2017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9415-151C-4183-89BC-AD537AEBAE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305247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F7BD-B622-4475-867E-9018DEFA1B40}" type="datetimeFigureOut">
              <a:rPr lang="pt-BR" smtClean="0"/>
              <a:pPr/>
              <a:t>08/06/2017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9415-151C-4183-89BC-AD537AEBAE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457689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F7BD-B622-4475-867E-9018DEFA1B40}" type="datetimeFigureOut">
              <a:rPr lang="pt-BR" smtClean="0"/>
              <a:pPr/>
              <a:t>08/06/2017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9415-151C-4183-89BC-AD537AEBAE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268616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F7BD-B622-4475-867E-9018DEFA1B40}" type="datetimeFigureOut">
              <a:rPr lang="pt-BR" smtClean="0"/>
              <a:pPr/>
              <a:t>08/06/2017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9415-151C-4183-89BC-AD537AEBAE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678319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F7BD-B622-4475-867E-9018DEFA1B40}" type="datetimeFigureOut">
              <a:rPr lang="pt-BR" smtClean="0"/>
              <a:pPr/>
              <a:t>08/06/2017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9415-151C-4183-89BC-AD537AEBAE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316626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F7BD-B622-4475-867E-9018DEFA1B40}" type="datetimeFigureOut">
              <a:rPr lang="pt-BR" smtClean="0"/>
              <a:pPr/>
              <a:t>08/06/2017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9415-151C-4183-89BC-AD537AEBAE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137509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F7BD-B622-4475-867E-9018DEFA1B40}" type="datetimeFigureOut">
              <a:rPr lang="pt-BR" smtClean="0"/>
              <a:pPr/>
              <a:t>08/06/2017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9415-151C-4183-89BC-AD537AEBAE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062622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F7BD-B622-4475-867E-9018DEFA1B40}" type="datetimeFigureOut">
              <a:rPr lang="pt-BR" smtClean="0"/>
              <a:pPr/>
              <a:t>08/06/2017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9415-151C-4183-89BC-AD537AEBAE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280670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5F7BD-B622-4475-867E-9018DEFA1B40}" type="datetimeFigureOut">
              <a:rPr lang="pt-BR" smtClean="0"/>
              <a:pPr/>
              <a:t>08/06/2017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C9415-151C-4183-89BC-AD537AEBAE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677441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5F7BD-B622-4475-867E-9018DEFA1B40}" type="datetimeFigureOut">
              <a:rPr lang="pt-BR" smtClean="0"/>
              <a:pPr/>
              <a:t>08/06/2017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C9415-151C-4183-89BC-AD537AEBAE34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660806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685800" y="188641"/>
            <a:ext cx="777240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mtClean="0"/>
              <a:t/>
            </a:r>
            <a:br>
              <a:rPr lang="pt-BR" smtClean="0"/>
            </a:br>
            <a:endParaRPr lang="pt-BR" dirty="0"/>
          </a:p>
        </p:txBody>
      </p:sp>
      <p:grpSp>
        <p:nvGrpSpPr>
          <p:cNvPr id="5" name="Agrupar 14"/>
          <p:cNvGrpSpPr/>
          <p:nvPr/>
        </p:nvGrpSpPr>
        <p:grpSpPr>
          <a:xfrm>
            <a:off x="778644" y="360460"/>
            <a:ext cx="2857252" cy="476252"/>
            <a:chOff x="6608728" y="5719609"/>
            <a:chExt cx="5583272" cy="1138391"/>
          </a:xfrm>
        </p:grpSpPr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72000" y="5719609"/>
              <a:ext cx="2520000" cy="1138391"/>
            </a:xfrm>
            <a:prstGeom prst="rect">
              <a:avLst/>
            </a:prstGeom>
          </p:spPr>
        </p:pic>
        <p:grpSp>
          <p:nvGrpSpPr>
            <p:cNvPr id="7" name="Agrupar 16"/>
            <p:cNvGrpSpPr/>
            <p:nvPr/>
          </p:nvGrpSpPr>
          <p:grpSpPr>
            <a:xfrm>
              <a:off x="6608728" y="6043961"/>
              <a:ext cx="2986638" cy="611089"/>
              <a:chOff x="1589550" y="3184847"/>
              <a:chExt cx="2340000" cy="478782"/>
            </a:xfrm>
          </p:grpSpPr>
          <p:pic>
            <p:nvPicPr>
              <p:cNvPr id="8" name="Picture 6" descr="http://www.cufonfonts.com/site/makeimage?type=custom&amp;text=INOVA%C3%87%C3%95ES%20E%20COMUNICA%C3%87%C3%95ES&amp;size=36&amp;id=2017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89550" y="3499066"/>
                <a:ext cx="2340000" cy="1645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8" descr="http://www.cufonfonts.com/site/makeimage?type=custom&amp;text=CI%C3%8ANCIA,%20TECNOLOGIA&amp;size=36&amp;id=2017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7663" y="3339440"/>
                <a:ext cx="1721887" cy="1565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10" descr="http://www.cufonfonts.com/site/makeimage?type=custom&amp;text=MINIST%C3%89RIO%20DA&amp;size=36&amp;id=2047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09722" y="3184847"/>
                <a:ext cx="1119828" cy="132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283968" y="332656"/>
            <a:ext cx="1592729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pt-BR" altLang="pt-BR" sz="1000" b="1" dirty="0">
                <a:solidFill>
                  <a:prstClr val="black"/>
                </a:solidFill>
                <a:latin typeface="Futura Md BT" pitchFamily="34" charset="0"/>
              </a:rPr>
              <a:t>Coordenação Geral de Governança dos Fundos - CGGF</a:t>
            </a:r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6588224" y="260648"/>
            <a:ext cx="199538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pt-BR" altLang="pt-BR" sz="1000" b="1" dirty="0" smtClean="0">
                <a:latin typeface="Futura Md BT" pitchFamily="34" charset="0"/>
              </a:rPr>
              <a:t>Coordenação de Planejamento e Gestão dos Fundos - COGEF</a:t>
            </a:r>
            <a:endParaRPr lang="pt-BR" altLang="pt-BR" sz="1000" b="1" dirty="0">
              <a:latin typeface="Futura Md BT" pitchFamily="34" charset="0"/>
            </a:endParaRPr>
          </a:p>
        </p:txBody>
      </p:sp>
      <p:pic>
        <p:nvPicPr>
          <p:cNvPr id="13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9967" y="1916832"/>
            <a:ext cx="3528392" cy="1288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ubtítulo 13"/>
          <p:cNvSpPr>
            <a:spLocks noGrp="1"/>
          </p:cNvSpPr>
          <p:nvPr>
            <p:ph type="subTitle" idx="1"/>
          </p:nvPr>
        </p:nvSpPr>
        <p:spPr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Arial Rounded MT Bold" panose="020F0704030504030204" pitchFamily="34" charset="0"/>
              </a:rPr>
              <a:t>FUNDO SETORIAL DE RECURSOS HÍDRICOS</a:t>
            </a:r>
            <a:endParaRPr lang="pt-BR" b="1" dirty="0">
              <a:solidFill>
                <a:schemeClr val="accent1">
                  <a:lumMod val="20000"/>
                  <a:lumOff val="80000"/>
                </a:schemeClr>
              </a:solidFill>
              <a:latin typeface="Arial Rounded MT Bold" panose="020F0704030504030204" pitchFamily="34" charset="0"/>
            </a:endParaRPr>
          </a:p>
        </p:txBody>
      </p:sp>
      <p:sp>
        <p:nvSpPr>
          <p:cNvPr id="17" name="Retângulo de cantos arredondados 16"/>
          <p:cNvSpPr/>
          <p:nvPr/>
        </p:nvSpPr>
        <p:spPr>
          <a:xfrm>
            <a:off x="539552" y="188641"/>
            <a:ext cx="8136904" cy="86409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18" name="Agrupar 14"/>
          <p:cNvGrpSpPr/>
          <p:nvPr/>
        </p:nvGrpSpPr>
        <p:grpSpPr>
          <a:xfrm>
            <a:off x="778644" y="413799"/>
            <a:ext cx="3073276" cy="492958"/>
            <a:chOff x="6608728" y="5719609"/>
            <a:chExt cx="5583272" cy="1138391"/>
          </a:xfrm>
        </p:grpSpPr>
        <p:pic>
          <p:nvPicPr>
            <p:cNvPr id="19" name="Imagem 18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672000" y="5719609"/>
              <a:ext cx="2520000" cy="1138391"/>
            </a:xfrm>
            <a:prstGeom prst="rect">
              <a:avLst/>
            </a:prstGeom>
          </p:spPr>
        </p:pic>
        <p:grpSp>
          <p:nvGrpSpPr>
            <p:cNvPr id="20" name="Agrupar 16"/>
            <p:cNvGrpSpPr/>
            <p:nvPr/>
          </p:nvGrpSpPr>
          <p:grpSpPr>
            <a:xfrm>
              <a:off x="6608728" y="6043961"/>
              <a:ext cx="2986638" cy="611089"/>
              <a:chOff x="1589550" y="3184847"/>
              <a:chExt cx="2340000" cy="478782"/>
            </a:xfrm>
          </p:grpSpPr>
          <p:pic>
            <p:nvPicPr>
              <p:cNvPr id="21" name="Picture 6" descr="http://www.cufonfonts.com/site/makeimage?type=custom&amp;text=INOVA%C3%87%C3%95ES%20E%20COMUNICA%C3%87%C3%95ES&amp;size=36&amp;id=2017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89550" y="3499066"/>
                <a:ext cx="2340000" cy="1645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" name="Picture 8" descr="http://www.cufonfonts.com/site/makeimage?type=custom&amp;text=CI%C3%8ANCIA,%20TECNOLOGIA&amp;size=36&amp;id=2017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7663" y="3339440"/>
                <a:ext cx="1721887" cy="1565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3" name="Picture 10" descr="http://www.cufonfonts.com/site/makeimage?type=custom&amp;text=MINIST%C3%89RIO%20DA&amp;size=36&amp;id=2047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09722" y="3184847"/>
                <a:ext cx="1119828" cy="132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4355976" y="343964"/>
            <a:ext cx="1620180" cy="574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pt-BR" altLang="pt-BR" sz="1100" b="1" dirty="0">
                <a:solidFill>
                  <a:prstClr val="black"/>
                </a:solidFill>
                <a:latin typeface="Futura Md BT" pitchFamily="34" charset="0"/>
              </a:rPr>
              <a:t>Coordenação Geral de Governança dos Fundos - CGGF</a:t>
            </a:r>
          </a:p>
        </p:txBody>
      </p: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489741" y="309848"/>
            <a:ext cx="1995389" cy="65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pt-BR" altLang="pt-BR" sz="1100" b="1" dirty="0" smtClean="0">
                <a:latin typeface="Futura Md BT" pitchFamily="34" charset="0"/>
              </a:rPr>
              <a:t>Coordenação de Planejamento e Gestão dos Fundos - COGEF</a:t>
            </a:r>
            <a:endParaRPr lang="pt-BR" altLang="pt-BR" sz="1100" b="1" dirty="0">
              <a:latin typeface="Futura Md BT" pitchFamily="34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3995936" y="5949280"/>
            <a:ext cx="15121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100" b="1" dirty="0" smtClean="0">
                <a:solidFill>
                  <a:srgbClr val="0070C0"/>
                </a:solidFill>
                <a:latin typeface="Arial Rounded MT Bold" panose="020F0704030504030204" pitchFamily="34" charset="0"/>
              </a:rPr>
              <a:t>07 / junho / 2017</a:t>
            </a:r>
            <a:endParaRPr lang="pt-BR" sz="1100" b="1" dirty="0">
              <a:solidFill>
                <a:srgbClr val="0070C0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67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>
            <a:lvl1pPr marL="0" indent="0" algn="ctr">
              <a:buNone/>
              <a:defRPr sz="2600" b="1" baseline="0">
                <a:solidFill>
                  <a:srgbClr val="C00000"/>
                </a:solidFill>
                <a:latin typeface="Arial Rounded MT Bold" panose="020F07040305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Carteira de Ações – 2008 a 2013</a:t>
            </a:r>
            <a:endParaRPr lang="pt-BR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05752"/>
            <a:ext cx="8229600" cy="3114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82683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marL="0" indent="0" algn="ctr">
              <a:buNone/>
              <a:defRPr sz="2600" b="1" baseline="0">
                <a:solidFill>
                  <a:srgbClr val="C00000"/>
                </a:solidFill>
                <a:latin typeface="Arial Rounded MT Bold" panose="020F07040305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Carteira de Ações – 2008 a 2013</a:t>
            </a:r>
            <a:endParaRPr lang="pt-B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86442"/>
            <a:ext cx="8229600" cy="4153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9526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marL="0" indent="0" algn="ctr">
              <a:buNone/>
              <a:defRPr sz="2600" b="1" baseline="0">
                <a:solidFill>
                  <a:srgbClr val="C00000"/>
                </a:solidFill>
                <a:latin typeface="Arial Rounded MT Bold" panose="020F07040305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Carteira de Ações – 2008 a 2013</a:t>
            </a:r>
            <a:endParaRPr lang="pt-BR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8623"/>
            <a:ext cx="8229600" cy="302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8918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marL="0" indent="0" algn="ctr">
              <a:buNone/>
              <a:defRPr sz="2600" b="1" baseline="0">
                <a:solidFill>
                  <a:srgbClr val="C00000"/>
                </a:solidFill>
                <a:latin typeface="Arial Rounded MT Bold" panose="020F07040305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Carteira de Ações – 2008 a 2013</a:t>
            </a:r>
            <a:endParaRPr lang="pt-BR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36627"/>
            <a:ext cx="8229600" cy="3053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0342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marL="0" indent="0" algn="ctr">
              <a:buNone/>
              <a:defRPr sz="2600" b="1" baseline="0">
                <a:solidFill>
                  <a:srgbClr val="C00000"/>
                </a:solidFill>
                <a:latin typeface="Arial Rounded MT Bold" panose="020F07040305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Carteira de Projetos – Por Agência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-11269760" y="692696"/>
            <a:ext cx="8219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325</a:t>
            </a:r>
            <a:r>
              <a:rPr lang="pt-BR" sz="18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projetos (R$ 193 milhões) de </a:t>
            </a:r>
            <a:r>
              <a:rPr lang="pt-BR" sz="18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umtotal</a:t>
            </a:r>
            <a:r>
              <a:rPr lang="pt-BR" sz="18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42.633 projetos</a:t>
            </a:r>
            <a:endParaRPr lang="pt-BR" sz="18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0" name="Gráfic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66818610"/>
              </p:ext>
            </p:extLst>
          </p:nvPr>
        </p:nvGraphicFramePr>
        <p:xfrm>
          <a:off x="2051720" y="371703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625" y="1407300"/>
            <a:ext cx="8667789" cy="166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366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marL="0" indent="0" algn="ctr">
              <a:buNone/>
              <a:defRPr sz="2600" b="1" baseline="0">
                <a:solidFill>
                  <a:srgbClr val="C00000"/>
                </a:solidFill>
                <a:latin typeface="Arial Rounded MT Bold" panose="020F07040305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Carteira de Projetos – Por Categoria</a:t>
            </a:r>
            <a:endParaRPr lang="pt-BR" dirty="0"/>
          </a:p>
        </p:txBody>
      </p:sp>
      <p:graphicFrame>
        <p:nvGraphicFramePr>
          <p:cNvPr id="8" name="Grá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61277241"/>
              </p:ext>
            </p:extLst>
          </p:nvPr>
        </p:nvGraphicFramePr>
        <p:xfrm>
          <a:off x="611560" y="3284984"/>
          <a:ext cx="7704856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Gráfic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81276694"/>
              </p:ext>
            </p:extLst>
          </p:nvPr>
        </p:nvGraphicFramePr>
        <p:xfrm>
          <a:off x="1547664" y="3645024"/>
          <a:ext cx="62960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Espaço Reservado para Conteúdo 2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899592" y="1124744"/>
            <a:ext cx="7390864" cy="2553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927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>
            <a:normAutofit/>
          </a:bodyPr>
          <a:lstStyle>
            <a:lvl1pPr marL="0" indent="0" algn="ctr">
              <a:buNone/>
              <a:defRPr sz="2600" b="1" baseline="0">
                <a:solidFill>
                  <a:srgbClr val="C00000"/>
                </a:solidFill>
                <a:latin typeface="Arial Rounded MT Bold" panose="020F07040305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Carteira de Projetos – Por Região</a:t>
            </a:r>
            <a:endParaRPr lang="pt-BR" dirty="0"/>
          </a:p>
        </p:txBody>
      </p:sp>
      <p:graphicFrame>
        <p:nvGraphicFramePr>
          <p:cNvPr id="7" name="Espaço Reservado para Conteúdo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95859603"/>
              </p:ext>
            </p:extLst>
          </p:nvPr>
        </p:nvGraphicFramePr>
        <p:xfrm>
          <a:off x="1331640" y="1124740"/>
          <a:ext cx="6840760" cy="3937114"/>
        </p:xfrm>
        <a:graphic>
          <a:graphicData uri="http://schemas.openxmlformats.org/drawingml/2006/table">
            <a:tbl>
              <a:tblPr/>
              <a:tblGrid>
                <a:gridCol w="1920507"/>
                <a:gridCol w="938467"/>
                <a:gridCol w="1354076"/>
                <a:gridCol w="1354076"/>
                <a:gridCol w="1273634"/>
              </a:tblGrid>
              <a:tr h="235166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pt-B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Valor dos projetos por Estado X Fundo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3516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REGIÃO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pt-BR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CT-HIDRO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457687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Projetos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Projetos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Valor contratado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Valor contratado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</a:tr>
              <a:tr h="38256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Norte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7,10%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</a:t>
                      </a:r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24.904.239,17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8,89%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56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Nordeste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27,12%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</a:t>
                      </a:r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71.611.181,03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25,57%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56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Centro-Oeste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9,04%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</a:t>
                      </a:r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35.717.875,81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12,75%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56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Sudeste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33,59%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</a:t>
                      </a:r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89.798.357,69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32,07%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56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Sul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23,15%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  </a:t>
                      </a:r>
                      <a:r>
                        <a:rPr lang="pt-BR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58.017.210,08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20,72%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563">
                <a:tc>
                  <a:txBody>
                    <a:bodyPr/>
                    <a:lstStyle/>
                    <a:p>
                      <a:pPr algn="l" fontAlgn="ctr"/>
                      <a:r>
                        <a:rPr lang="pt-B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</a:t>
                      </a:r>
                      <a:r>
                        <a:rPr lang="pt-BR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280.048.863,78 </a:t>
                      </a:r>
                      <a:endParaRPr lang="pt-BR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100,00%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</a:tr>
              <a:tr h="235166">
                <a:tc gridSpan="5">
                  <a:txBody>
                    <a:bodyPr/>
                    <a:lstStyle/>
                    <a:p>
                      <a:pPr algn="l" fontAlgn="ctr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14936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Fonte: CNPq e Finep.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14936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Situação em: 15/02/2017 15:01:04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Grá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37730248"/>
              </p:ext>
            </p:extLst>
          </p:nvPr>
        </p:nvGraphicFramePr>
        <p:xfrm>
          <a:off x="4211960" y="4437112"/>
          <a:ext cx="4104456" cy="2196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18051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pt-BR" sz="2400" b="1" dirty="0" smtClean="0">
                <a:solidFill>
                  <a:srgbClr val="C00000"/>
                </a:solidFill>
                <a:latin typeface="Arial Rounded MT Bold" panose="020F0704030504030204" pitchFamily="34" charset="0"/>
              </a:rPr>
              <a:t>Situação dos Editais apoiados pelo CT-HIDRO</a:t>
            </a:r>
            <a:endParaRPr lang="pt-BR" sz="2400" b="1" dirty="0">
              <a:solidFill>
                <a:srgbClr val="C00000"/>
              </a:solidFill>
              <a:latin typeface="Arial Rounded MT Bold" panose="020F0704030504030204" pitchFamily="34" charset="0"/>
            </a:endParaRPr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69123838"/>
              </p:ext>
            </p:extLst>
          </p:nvPr>
        </p:nvGraphicFramePr>
        <p:xfrm>
          <a:off x="539552" y="1700808"/>
          <a:ext cx="8280921" cy="4680521"/>
        </p:xfrm>
        <a:graphic>
          <a:graphicData uri="http://schemas.openxmlformats.org/drawingml/2006/table">
            <a:tbl>
              <a:tblPr/>
              <a:tblGrid>
                <a:gridCol w="1585333"/>
                <a:gridCol w="234865"/>
                <a:gridCol w="634133"/>
                <a:gridCol w="720250"/>
                <a:gridCol w="634133"/>
                <a:gridCol w="649791"/>
                <a:gridCol w="743737"/>
                <a:gridCol w="792667"/>
                <a:gridCol w="665448"/>
                <a:gridCol w="604776"/>
                <a:gridCol w="1015788"/>
              </a:tblGrid>
              <a:tr h="98875">
                <a:tc gridSpan="11">
                  <a:txBody>
                    <a:bodyPr/>
                    <a:lstStyle/>
                    <a:p>
                      <a:pPr algn="ctr" fontAlgn="b"/>
                      <a:r>
                        <a:rPr lang="pt-BR" sz="600" b="1" i="0" u="none" strike="noStrike" dirty="0">
                          <a:effectLst/>
                          <a:latin typeface="Arial"/>
                        </a:rPr>
                        <a:t>Execução de Editais/Chamadas com apoio do CT-HIDRO - 2007 a 2015</a:t>
                      </a:r>
                    </a:p>
                  </a:txBody>
                  <a:tcPr marL="4512" marR="4512" marT="45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83699">
                <a:tc>
                  <a:txBody>
                    <a:bodyPr/>
                    <a:lstStyle/>
                    <a:p>
                      <a:pPr algn="l" fontAlgn="b"/>
                      <a:endParaRPr lang="pt-BR" sz="500" b="0" i="0" u="none" strike="noStrike">
                        <a:effectLst/>
                        <a:latin typeface="Arial"/>
                      </a:endParaRPr>
                    </a:p>
                  </a:txBody>
                  <a:tcPr marL="4512" marR="4512" marT="45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pt-BR" sz="500" b="0" i="0" u="none" strike="noStrike">
                        <a:effectLst/>
                        <a:latin typeface="Arial"/>
                      </a:endParaRPr>
                    </a:p>
                  </a:txBody>
                  <a:tcPr marL="4512" marR="4512" marT="45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500" b="0" i="0" u="none" strike="noStrike">
                        <a:effectLst/>
                        <a:latin typeface="Arial"/>
                      </a:endParaRPr>
                    </a:p>
                  </a:txBody>
                  <a:tcPr marL="4512" marR="4512" marT="45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500" b="0" i="0" u="none" strike="noStrike">
                        <a:effectLst/>
                        <a:latin typeface="Arial"/>
                      </a:endParaRPr>
                    </a:p>
                  </a:txBody>
                  <a:tcPr marL="4512" marR="4512" marT="45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500" b="0" i="0" u="none" strike="noStrike">
                        <a:effectLst/>
                        <a:latin typeface="Arial"/>
                      </a:endParaRPr>
                    </a:p>
                  </a:txBody>
                  <a:tcPr marL="4512" marR="4512" marT="45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500" b="0" i="0" u="none" strike="noStrike">
                        <a:effectLst/>
                        <a:latin typeface="Arial"/>
                      </a:endParaRPr>
                    </a:p>
                  </a:txBody>
                  <a:tcPr marL="4512" marR="4512" marT="45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500" b="0" i="0" u="none" strike="noStrike">
                        <a:effectLst/>
                        <a:latin typeface="Arial"/>
                      </a:endParaRPr>
                    </a:p>
                  </a:txBody>
                  <a:tcPr marL="4512" marR="4512" marT="45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500" b="0" i="0" u="none" strike="noStrike">
                        <a:effectLst/>
                        <a:latin typeface="Arial"/>
                      </a:endParaRPr>
                    </a:p>
                  </a:txBody>
                  <a:tcPr marL="4512" marR="4512" marT="45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500" b="0" i="0" u="none" strike="noStrike">
                        <a:effectLst/>
                        <a:latin typeface="Arial"/>
                      </a:endParaRPr>
                    </a:p>
                  </a:txBody>
                  <a:tcPr marL="4512" marR="4512" marT="45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500" b="0" i="0" u="none" strike="noStrike">
                        <a:effectLst/>
                        <a:latin typeface="Arial"/>
                      </a:endParaRPr>
                    </a:p>
                  </a:txBody>
                  <a:tcPr marL="4512" marR="4512" marT="45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pt-BR" sz="500" b="0" i="0" u="none" strike="noStrike">
                        <a:effectLst/>
                        <a:latin typeface="Arial"/>
                      </a:endParaRPr>
                    </a:p>
                  </a:txBody>
                  <a:tcPr marL="4512" marR="4512" marT="451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7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Ação/Tema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Ano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Demanda Bruta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Demanda Qualificada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Demanda Aprovada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Valor CT-HIDRO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Situação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Observações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</a:tr>
              <a:tr h="8369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Nº de Propostas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Valor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Nº de Propostas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Valor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Nº de Propostas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Valor Total da Ação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20843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Edital Nº 29/2007 - Chamada 1 - Hidrodinâmica, Qualidade da água e águas interiores, Sistemas Estuarinos e Zonas Costeiras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2007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64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R$ 12.335.586,99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R$ 966.909,07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R$ 966.909,07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R$ 966.909,07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Encerrado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194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Edital Nº 30/2007 - Projetos de capacitação voltados ao desenvolvimento de cursos na área de recursos hídricos - Chamadas 1 e 2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2007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38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R$ 4.810.384,64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R$ 2.387.790,21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R$ 1.557.732,21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R$ 1.500.000,00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Encerrado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93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Edital Nº 35/2007 - Uso e conservação da água no meio rural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2007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320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R$ 36.652.327,68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166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R$ 15.880.770,23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41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R$ 3.935.607,19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R$ 3.000.000,00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Encerrado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1436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Edital Nº 27/2008 - Conservação e produção de água em pequenas e médias propriedades rurais - apoio ao desenvolvimento e adoção de tecnologias inovadoras para a adoção de práticas que garantam a conservação dos recursos hídricos e aumento na produção de água em propriedades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2008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145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R$ 21.076.978,42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73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R$ 9.997.251,95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61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R$ 8.471.074,75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R$ 3.460.000,00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Encerrado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8096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Edital Nº 45/2008 - Água e Saúde Pública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2008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172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R$ 34.491.176,61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43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R$ 8.443.181,35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39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R$ 7.916.371,14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R$ 3.970.388,06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Encerrado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294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Edital Nº 21/2009 - Tecnologias Poupadoras de Água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2009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94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R$ 12.733.403,09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26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R$ 3.174.275,76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R$ 2.999.982,71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R$ 2.999.982,71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Encerrado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294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Edital Nº: 22/2009 - Bolsas de Mestrado, Doutorado e Pós-Doutorado Júnior.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2009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577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R$ 23.558.125,04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352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R$ 13.657.262,00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126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R$ 7.778.526,24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R$ 7.778.526,24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Encerrado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93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Edital Nº: 38/2009 - Atlântico Sul e Mudanças Climáticas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2009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R$ 9.216.287,83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R$ 8.196.245,21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R$ 6.696.271,21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R$ 2.780.111,56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Encerrado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8294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Edital Nº 15/2010 - Capacitação de Agentes Gestores em Recursos Hídricos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2010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46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R$ 9.443.439,06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R$ 4.007.130,80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R$ 3.366.150,52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R$ 3.000.000,00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Encerrado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095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Edital Nº 18/2010 - Ordenamento sustentável da aquicultura em águas sob o domínio da União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2010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R$ 15.580.179,56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R$ 7.185.535,24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R$ 7.185.535,24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R$ 4.318.121,14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Encerrado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71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Edital Nº 43/2010 - ReCESA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2010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R$ 3.011.501,94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R$ 1.343.604,02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R$ 1.009.600,74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R$ 90.170,00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Encerrado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095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Edital Nº 22/2010 - REPENSA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2010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227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R$ 122.663.730,93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112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R$ 56.746.834,15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91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R$ 24.807.691,37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R$ 3.122.802,07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Encerrado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843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Chamada Nº 35/2013 - Gerenciamento de Recursos Hídricos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2013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113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R$ 71.098.264,91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78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R$ 46.472.624,00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R$ 6.999.849,70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R$ 6.999.849,70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Ainda estão vigentes 11 projetos até dez/2017.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Falta pagar R$ 2.776.828,70 do CT-HIDRO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16194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Chamada Nº 36/2013 - Conservação da água e manejo, recuperação e conservação do solo e da biodiversidade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2013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141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R$ 105.466.176,00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62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R$ 34.746.536,00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R$ 5.999.999,77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R$ 5.999.999,77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Ainda estão vigentes 9 projetos até dez/2017.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Falta pagar R$ 3.668.499,77 do CT-HIDRO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30143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Chamada Nº 37/2013 - Mudanças Climáticas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2013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287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R$ 148.521.213,19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46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R$ 22.291.863,78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38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R$ 17.999.893,78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R$ 3.000.000,00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0" i="0" u="none" strike="noStrike">
                          <a:effectLst/>
                          <a:latin typeface="Arial"/>
                        </a:rPr>
                        <a:t>Ainda estão vigentes 31 projetos até dez/2017.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500" b="0" i="0" u="none" strike="noStrike" dirty="0">
                          <a:effectLst/>
                          <a:latin typeface="Arial"/>
                        </a:rPr>
                        <a:t>Falta pagar R$ 1.531.534,19 do CT-HIDRO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8369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Total CT-HIDRO</a:t>
                      </a:r>
                    </a:p>
                  </a:txBody>
                  <a:tcPr marL="4512" marR="4512" marT="451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R$ 52.986.860,32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500" b="1" i="0" u="none" strike="noStrike" dirty="0"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4512" marR="4512" marT="451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063325"/>
            <a:ext cx="1259210" cy="54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3477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pt-BR" sz="2400" b="1" dirty="0" smtClean="0">
                <a:solidFill>
                  <a:srgbClr val="C00000"/>
                </a:solidFill>
                <a:latin typeface="Arial Rounded MT Bold" panose="020F0704030504030204" pitchFamily="34" charset="0"/>
              </a:rPr>
              <a:t>Situação dos Editais apoiados pelo CT-HIDRO</a:t>
            </a:r>
            <a:endParaRPr lang="pt-BR" sz="2400" b="1" dirty="0">
              <a:solidFill>
                <a:srgbClr val="C00000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294" y="980728"/>
            <a:ext cx="8602666" cy="2174972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240" y="3501008"/>
            <a:ext cx="8540773" cy="270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5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pt-BR" sz="2400" b="1" dirty="0" smtClean="0">
                <a:solidFill>
                  <a:srgbClr val="C00000"/>
                </a:solidFill>
                <a:latin typeface="Arial Rounded MT Bold" panose="020F0704030504030204" pitchFamily="34" charset="0"/>
              </a:rPr>
              <a:t>Situação dos Editais apoiados pelo CT-HIDRO</a:t>
            </a:r>
            <a:endParaRPr lang="pt-BR" sz="2400" b="1" dirty="0">
              <a:solidFill>
                <a:srgbClr val="C00000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18" y="1052736"/>
            <a:ext cx="8708563" cy="2846804"/>
          </a:xfrm>
          <a:prstGeom prst="rect">
            <a:avLst/>
          </a:prstGeom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718" y="4221088"/>
            <a:ext cx="8672839" cy="1627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4512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ítulo 2"/>
          <p:cNvSpPr txBox="1">
            <a:spLocks/>
          </p:cNvSpPr>
          <p:nvPr/>
        </p:nvSpPr>
        <p:spPr>
          <a:xfrm>
            <a:off x="1403648" y="980728"/>
            <a:ext cx="6368752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00" b="1" kern="1200">
                <a:solidFill>
                  <a:srgbClr val="C00000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Instrumentos Legais</a:t>
            </a:r>
            <a:endParaRPr lang="pt-BR" dirty="0"/>
          </a:p>
        </p:txBody>
      </p:sp>
      <p:sp>
        <p:nvSpPr>
          <p:cNvPr id="9" name="Retângulo 8"/>
          <p:cNvSpPr/>
          <p:nvPr/>
        </p:nvSpPr>
        <p:spPr>
          <a:xfrm>
            <a:off x="539552" y="1556792"/>
            <a:ext cx="813690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pt-BR" altLang="pt-BR" sz="1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Lei nº 9.993, de 24 de julho de 2000</a:t>
            </a:r>
          </a:p>
          <a:p>
            <a:pPr lvl="1" algn="just"/>
            <a:r>
              <a:rPr lang="pt-BR" altLang="pt-BR" sz="1300" dirty="0" smtClean="0">
                <a:latin typeface="Arial" charset="0"/>
                <a:cs typeface="Arial" charset="0"/>
              </a:rPr>
              <a:t>“Destina</a:t>
            </a:r>
            <a:r>
              <a:rPr lang="pt-BR" altLang="pt-BR" sz="1300" baseline="0" dirty="0" smtClean="0">
                <a:latin typeface="Arial" charset="0"/>
                <a:cs typeface="Arial" charset="0"/>
              </a:rPr>
              <a:t> recursos da compensação financeira pela utilização de </a:t>
            </a:r>
            <a:r>
              <a:rPr lang="pt-BR" altLang="pt-BR" sz="1300" u="sng" baseline="0" dirty="0" smtClean="0">
                <a:latin typeface="Arial" charset="0"/>
                <a:cs typeface="Arial" charset="0"/>
              </a:rPr>
              <a:t>recursos hídricos</a:t>
            </a:r>
            <a:r>
              <a:rPr lang="pt-BR" altLang="pt-BR" sz="1300" baseline="0" dirty="0" smtClean="0">
                <a:latin typeface="Arial" charset="0"/>
                <a:cs typeface="Arial" charset="0"/>
              </a:rPr>
              <a:t> para fins de geração de energia elétrica e pela exploração de recursos minerais para o setor de ciência e tecnologia.”</a:t>
            </a:r>
            <a:endParaRPr lang="pt-BR" altLang="pt-BR" sz="1300" b="0" u="none" baseline="0" dirty="0" smtClean="0">
              <a:latin typeface="Arial" charset="0"/>
              <a:cs typeface="Arial" charset="0"/>
            </a:endParaRPr>
          </a:p>
          <a:p>
            <a:pPr algn="l"/>
            <a:endParaRPr lang="pt-BR" altLang="pt-BR" sz="1400" b="0" u="none" baseline="0" dirty="0" smtClean="0">
              <a:latin typeface="Arial" charset="0"/>
              <a:cs typeface="Arial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altLang="pt-BR" sz="1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Decreto nº 3.874, de 19 de julho de 2001</a:t>
            </a:r>
          </a:p>
          <a:p>
            <a:pPr lvl="1" algn="just"/>
            <a:r>
              <a:rPr lang="pt-BR" altLang="pt-BR" sz="1300" dirty="0" smtClean="0">
                <a:latin typeface="Arial" charset="0"/>
                <a:cs typeface="Arial" charset="0"/>
              </a:rPr>
              <a:t>“Regulamenta o inciso V do art. 1º da Lei nº 8.001, de 13 de março de 1990, e a Lei nº 9.993, de 24 de julho de 2000, no que destinam</a:t>
            </a:r>
            <a:r>
              <a:rPr lang="pt-BR" altLang="pt-BR" sz="1300" baseline="0" dirty="0" smtClean="0">
                <a:latin typeface="Arial" charset="0"/>
                <a:cs typeface="Arial" charset="0"/>
              </a:rPr>
              <a:t> ao setor de ciência e tecnologia recursos da compensação financeira pela utilização de </a:t>
            </a:r>
            <a:r>
              <a:rPr lang="pt-BR" altLang="pt-BR" sz="1300" u="sng" baseline="0" dirty="0" smtClean="0">
                <a:latin typeface="Arial" charset="0"/>
                <a:cs typeface="Arial" charset="0"/>
              </a:rPr>
              <a:t>recursos hídricos</a:t>
            </a:r>
            <a:r>
              <a:rPr lang="pt-BR" altLang="pt-BR" sz="1300" baseline="0" dirty="0" smtClean="0">
                <a:latin typeface="Arial" charset="0"/>
                <a:cs typeface="Arial" charset="0"/>
              </a:rPr>
              <a:t> para fins de geração de energia elétrica</a:t>
            </a:r>
            <a:r>
              <a:rPr lang="pt-BR" altLang="pt-BR" sz="1300" b="0" u="none" baseline="0" dirty="0" smtClean="0">
                <a:latin typeface="Arial" charset="0"/>
                <a:cs typeface="Arial" charset="0"/>
              </a:rPr>
              <a:t>.”</a:t>
            </a:r>
          </a:p>
          <a:p>
            <a:pPr algn="l"/>
            <a:endParaRPr lang="pt-BR" altLang="pt-BR" sz="1400" b="0" u="none" baseline="0" dirty="0" smtClean="0">
              <a:latin typeface="Arial" charset="0"/>
              <a:cs typeface="Arial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t-BR" altLang="pt-BR" sz="1400" b="1" u="none" baseline="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Manual Operativo</a:t>
            </a:r>
          </a:p>
          <a:p>
            <a:pPr lvl="1" algn="just"/>
            <a:r>
              <a:rPr lang="pt-BR" altLang="pt-BR" sz="1300" b="0" u="none" baseline="0" dirty="0" smtClean="0">
                <a:latin typeface="Arial" charset="0"/>
                <a:cs typeface="Arial" charset="0"/>
              </a:rPr>
              <a:t>“T</a:t>
            </a:r>
            <a:r>
              <a:rPr lang="pt-BR" sz="13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 por finalidade definir os principais procedimentos operacionais e administrativos do Fundo Setorial de Recursos Hídricos. Os </a:t>
            </a:r>
            <a:r>
              <a:rPr lang="pt-BR" sz="1300" u="sng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procedimentos operacionais</a:t>
            </a:r>
            <a:r>
              <a:rPr lang="pt-BR" sz="13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envolvem os processos relativos à elaboração, apresentação, análise, aprovação de projetos e formalização de convênios para a execução dos programas, bem como, acompanhamento e avaliação das atividades apoiadas. Os </a:t>
            </a:r>
            <a:r>
              <a:rPr lang="pt-BR" sz="1300" u="sng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procedimentos administrativos</a:t>
            </a:r>
            <a:r>
              <a:rPr lang="pt-BR" sz="13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estabelecidos buscam disciplinar e uniformizar as ações de todos os segmentos envolvidos na execução das ações e definir as atribuições, os níveis de responsabilidade, a hierarquização e as formas de relacionamento de todos os agentes envolvidos na implementação das ações.”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pt-BR" altLang="pt-BR" sz="1400" b="1" u="none" baseline="0" dirty="0" smtClean="0">
              <a:solidFill>
                <a:srgbClr val="00B050"/>
              </a:solidFill>
              <a:latin typeface="Arial" charset="0"/>
              <a:cs typeface="Arial" charset="0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pt-BR" altLang="pt-BR" sz="1400" b="1" u="none" baseline="0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Regimento Interno</a:t>
            </a:r>
          </a:p>
          <a:p>
            <a:pPr lvl="1"/>
            <a:r>
              <a:rPr lang="pt-BR" sz="130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“Regula o funcionamento do Comitê Gestor do Fundo Setorial de Recursos Hídricos, nos termos das Leis nº 9.993, de 24 de julho de 2000 e do Decreto nº. 3.874, de 19 de julho de 2001.”</a:t>
            </a:r>
          </a:p>
          <a:p>
            <a:pPr algn="l"/>
            <a:endParaRPr lang="pt-BR" altLang="pt-BR" sz="1400" b="1" u="sng" dirty="0" smtClean="0">
              <a:latin typeface="Arial" charset="0"/>
              <a:cs typeface="Arial" charset="0"/>
            </a:endParaRPr>
          </a:p>
        </p:txBody>
      </p:sp>
      <p:grpSp>
        <p:nvGrpSpPr>
          <p:cNvPr id="4" name="Agrupar 14"/>
          <p:cNvGrpSpPr/>
          <p:nvPr/>
        </p:nvGrpSpPr>
        <p:grpSpPr>
          <a:xfrm>
            <a:off x="778644" y="360460"/>
            <a:ext cx="2857252" cy="476252"/>
            <a:chOff x="6608728" y="5719609"/>
            <a:chExt cx="5583272" cy="1138391"/>
          </a:xfrm>
        </p:grpSpPr>
        <p:pic>
          <p:nvPicPr>
            <p:cNvPr id="5" name="Imagem 4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672000" y="5719609"/>
              <a:ext cx="2520000" cy="1138391"/>
            </a:xfrm>
            <a:prstGeom prst="rect">
              <a:avLst/>
            </a:prstGeom>
          </p:spPr>
        </p:pic>
        <p:grpSp>
          <p:nvGrpSpPr>
            <p:cNvPr id="6" name="Agrupar 16"/>
            <p:cNvGrpSpPr/>
            <p:nvPr/>
          </p:nvGrpSpPr>
          <p:grpSpPr>
            <a:xfrm>
              <a:off x="6608728" y="6043961"/>
              <a:ext cx="2986638" cy="611089"/>
              <a:chOff x="1589550" y="3184847"/>
              <a:chExt cx="2340000" cy="478782"/>
            </a:xfrm>
          </p:grpSpPr>
          <p:pic>
            <p:nvPicPr>
              <p:cNvPr id="8" name="Picture 6" descr="http://www.cufonfonts.com/site/makeimage?type=custom&amp;text=INOVA%C3%87%C3%95ES%20E%20COMUNICA%C3%87%C3%95ES&amp;size=36&amp;id=2017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89550" y="3499066"/>
                <a:ext cx="2340000" cy="1645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8" descr="http://www.cufonfonts.com/site/makeimage?type=custom&amp;text=CI%C3%8ANCIA,%20TECNOLOGIA&amp;size=36&amp;id=2017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7663" y="3339440"/>
                <a:ext cx="1721887" cy="1565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10" descr="http://www.cufonfonts.com/site/makeimage?type=custom&amp;text=MINIST%C3%89RIO%20DA&amp;size=36&amp;id=20472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09722" y="3184847"/>
                <a:ext cx="1119828" cy="132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355976" y="323531"/>
            <a:ext cx="1620180" cy="530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pt-BR" altLang="pt-BR" sz="1000" b="1" dirty="0">
                <a:solidFill>
                  <a:prstClr val="black"/>
                </a:solidFill>
                <a:latin typeface="Futura Md BT" pitchFamily="34" charset="0"/>
              </a:rPr>
              <a:t>Coordenação Geral de Governança dos Fundos - CGGF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588224" y="260648"/>
            <a:ext cx="1995389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pt-BR" altLang="pt-BR" sz="1000" b="1" dirty="0" smtClean="0">
                <a:latin typeface="Futura Md BT" pitchFamily="34" charset="0"/>
              </a:rPr>
              <a:t>Coordenação de Planejamento e Gestão dos Fundos - COGEF</a:t>
            </a:r>
            <a:endParaRPr lang="pt-BR" altLang="pt-BR" sz="1000" b="1" dirty="0">
              <a:latin typeface="Futura Md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2854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pt-BR" sz="2400" b="1" dirty="0" smtClean="0">
                <a:solidFill>
                  <a:srgbClr val="C00000"/>
                </a:solidFill>
                <a:latin typeface="Arial Rounded MT Bold" panose="020F0704030504030204" pitchFamily="34" charset="0"/>
              </a:rPr>
              <a:t>Situação dos Editais apoiados pelo CT-HIDRO</a:t>
            </a:r>
            <a:endParaRPr lang="pt-BR" sz="2400" b="1" dirty="0">
              <a:solidFill>
                <a:srgbClr val="C00000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068" y="1124744"/>
            <a:ext cx="8839864" cy="2812349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4077071"/>
            <a:ext cx="5760640" cy="2490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171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pt-BR" sz="2400" b="1" dirty="0" smtClean="0">
                <a:solidFill>
                  <a:srgbClr val="C00000"/>
                </a:solidFill>
                <a:latin typeface="Arial Rounded MT Bold" panose="020F0704030504030204" pitchFamily="34" charset="0"/>
              </a:rPr>
              <a:t>Situação dos Editais apoiados pelo CT-HIDRO</a:t>
            </a:r>
            <a:endParaRPr lang="pt-BR" sz="2400" b="1" dirty="0">
              <a:solidFill>
                <a:srgbClr val="C00000"/>
              </a:solidFill>
              <a:latin typeface="Arial Rounded MT Bold" panose="020F070403050403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09" y="1844824"/>
            <a:ext cx="8460539" cy="160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4662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pt-BR" sz="1400" b="1" dirty="0">
                <a:solidFill>
                  <a:srgbClr val="C00000"/>
                </a:solidFill>
                <a:latin typeface="Arial Rounded MT Bold" panose="020F0704030504030204" pitchFamily="34" charset="0"/>
              </a:rPr>
              <a:t>PRIORIDADES, AÇÕES E METAS DO PLANO NACIONAL DE RECURSOS HÍDRICOS PARA 2016-2020</a:t>
            </a:r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idx="1"/>
            <p:extLst/>
          </p:nvPr>
        </p:nvGraphicFramePr>
        <p:xfrm>
          <a:off x="611558" y="980726"/>
          <a:ext cx="8064897" cy="5184577"/>
        </p:xfrm>
        <a:graphic>
          <a:graphicData uri="http://schemas.openxmlformats.org/drawingml/2006/table">
            <a:tbl>
              <a:tblPr/>
              <a:tblGrid>
                <a:gridCol w="1272027"/>
                <a:gridCol w="1231774"/>
                <a:gridCol w="1199570"/>
                <a:gridCol w="1274041"/>
                <a:gridCol w="1392790"/>
                <a:gridCol w="1392790"/>
                <a:gridCol w="301905"/>
              </a:tblGrid>
              <a:tr h="188445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pt-B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PRIORIDADES, AÇÕES E METAS DO PLANO NACIONAL DE RECURSOS HÍDRICOS PARA 2016-2020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17778"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pt-B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propostas ao CT-HIDRO / MCTIC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117778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pt-BR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Conforme a Resolução nº 181, de 7 de dezembro de 2016 (Publ. DOU de 23/01/2017) - CNRH / MMA</a:t>
                      </a:r>
                    </a:p>
                  </a:txBody>
                  <a:tcPr marL="5844" marR="5844" marT="584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23202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Prioridades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Programa/ Subprograma PNRH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Ações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Metas até 2020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Executor (es)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Parcerias e interlocutores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Arial Narrow"/>
                        </a:rPr>
                        <a:t>Prazo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82444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 Promover a melhoria da disponibilidade das águas em quantidade e qualidade, visando a sua conservação e adequação aos diversos usos.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Programa III </a:t>
                      </a:r>
                      <a:br>
                        <a:rPr lang="pt-B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Subprograma III.6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Promover a articulação entre os planos de gestão territorial e municipal de saneamento com o enquadramento dos corpos d'água.            </a:t>
                      </a:r>
                      <a:br>
                        <a:rPr lang="pt-B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pt-B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Definir metodologia para a estimativa do lançamento das cargas difusas em corpos d’água.</a:t>
                      </a:r>
                      <a:br>
                        <a:rPr lang="pt-B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Avaliar e desenvolver métodos de diminuição de perdas de água no sistema de distribuição.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Elaborar estudos de avaliação e inovação para a diminuição das perdas de água no sistema de distribuição.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Ministério da Ciência, Tecnologia e Inovação/Fundo Setorial de Recursos Hídricos (MCTI/CT-Hidro), e outras fontes de recursos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MMA, ANA, Ministério das Cidades (MCidades), Companhias de saneamento, e Instituições de Ensino e Pesquisa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dez/20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42221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Lançar edital em rede de pesquisa para desenvolvimento de metodologia para a estimativa do lançamento das cargas difusas em corpos d’água, tendo a bacia hidrográfica como unidade de análise.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MCTI/CT-Hidro e outras fontes de recursos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MMA, CTCT/CNRH, CTPOAR/CNRH, CBHs, e Instituições de Ensino e Pesquisa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dez/17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666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 Ampliar o conhecimento a respeito dos usos das águas, das demandas atuais e futuras, além dos possíveis impactos na sua disponibilidade, em quantidade e qualidade.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Programa III </a:t>
                      </a:r>
                      <a:br>
                        <a:rPr lang="pt-B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Subprograma III.1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Desenvolver indicadores para a avaliação da função social e econômica do uso da água, observando os Objetivos de Desenvolvimento Sustentável (ODS).            </a:t>
                      </a:r>
                      <a:b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Dar continuidade aos estudos das Contas Econômicas e Ambientais da Água (ANA/IBGE).         </a:t>
                      </a:r>
                      <a:b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Divulgar, em linguagem acessível, informações sobre oferta hídrica, usos da água e balanço hídrico.               </a:t>
                      </a:r>
                      <a:b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Promover ações de forta-lecimento dos estados com vistas à regularização dos usos da água nas bacias hidrográficas (atende também às prioridades 6 e 12).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Lançar edital para rede de pesquisa com objetivo de avaliar potenciais metodologias para o balanço hídrico integrado de águas superficiais e subterrâneas.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MCTI/CT-Hidro e outras fontes de recursos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Câmara Técnica de Águas Subterrâneas (CTAS/CNRH), CTPOAR/CNRH, CTCT/CNRH, e Instituições de Ensino e Pesquisa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dez/17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5222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Lançar edital para redes de pesquisa para desenvolvimento de indicadores para regulação e metas de gestão da quantidade e qualidade da água, e a conservação dos sistemas hidrológicos.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MCTI/CT-Hidro e outras fontes de recursos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MMA, ANA e Instituições de Ensino e Pesquisa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dez/18</a:t>
                      </a:r>
                    </a:p>
                  </a:txBody>
                  <a:tcPr marL="5844" marR="5844" marT="58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4880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pt-BR" sz="1400" b="1" dirty="0">
                <a:solidFill>
                  <a:srgbClr val="C00000"/>
                </a:solidFill>
                <a:latin typeface="Arial Rounded MT Bold" panose="020F0704030504030204" pitchFamily="34" charset="0"/>
              </a:rPr>
              <a:t>PRIORIDADES, AÇÕES E METAS DO PLANO NACIONAL DE RECURSOS HÍDRICOS PARA 2016-2020</a:t>
            </a:r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57200" y="764704"/>
            <a:ext cx="8229600" cy="5904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BR" sz="1400" b="1" dirty="0" smtClean="0">
                <a:latin typeface="Arial Rounded MT Bold" panose="020F0704030504030204" pitchFamily="34" charset="0"/>
              </a:rPr>
              <a:t>Total de Prioridades: 16</a:t>
            </a:r>
          </a:p>
          <a:p>
            <a:pPr algn="l"/>
            <a:endParaRPr lang="pt-BR" sz="1400" b="1" dirty="0" smtClean="0">
              <a:latin typeface="Arial Rounded MT Bold" panose="020F0704030504030204" pitchFamily="34" charset="0"/>
            </a:endParaRPr>
          </a:p>
          <a:p>
            <a:pPr algn="l"/>
            <a:r>
              <a:rPr lang="pt-BR" sz="1400" b="1" dirty="0" smtClean="0">
                <a:latin typeface="Arial Rounded MT Bold" panose="020F0704030504030204" pitchFamily="34" charset="0"/>
              </a:rPr>
              <a:t>Prioridades sugeridas ao CT-Hidro: </a:t>
            </a:r>
          </a:p>
          <a:p>
            <a:endParaRPr lang="pt-BR" sz="1400" b="1" dirty="0" smtClean="0">
              <a:latin typeface="Arial Rounded MT Bold" panose="020F0704030504030204" pitchFamily="34" charset="0"/>
            </a:endParaRPr>
          </a:p>
          <a:p>
            <a:pPr algn="l"/>
            <a:r>
              <a:rPr lang="pt-BR" sz="1400" b="1" dirty="0">
                <a:latin typeface="Arial Rounded MT Bold" panose="020F0704030504030204" pitchFamily="34" charset="0"/>
              </a:rPr>
              <a:t>02 - </a:t>
            </a:r>
            <a:r>
              <a:rPr lang="pt-BR" sz="1400" dirty="0">
                <a:latin typeface="Arial Rounded MT Bold" panose="020F0704030504030204" pitchFamily="34" charset="0"/>
              </a:rPr>
              <a:t>Promover a </a:t>
            </a:r>
            <a:r>
              <a:rPr lang="pt-BR" sz="1400" b="1" dirty="0">
                <a:latin typeface="Arial Rounded MT Bold" panose="020F0704030504030204" pitchFamily="34" charset="0"/>
              </a:rPr>
              <a:t>melhoria da disponibilidade das águas </a:t>
            </a:r>
            <a:r>
              <a:rPr lang="pt-BR" sz="1400" dirty="0">
                <a:latin typeface="Arial Rounded MT Bold" panose="020F0704030504030204" pitchFamily="34" charset="0"/>
              </a:rPr>
              <a:t>em quantidade e qualidade, visando a sua conservação e adequação aos diversos usos</a:t>
            </a:r>
            <a:r>
              <a:rPr lang="pt-BR" sz="1400" dirty="0" smtClean="0">
                <a:latin typeface="Arial Rounded MT Bold" panose="020F0704030504030204" pitchFamily="34" charset="0"/>
              </a:rPr>
              <a:t>.</a:t>
            </a:r>
          </a:p>
          <a:p>
            <a:pPr algn="l"/>
            <a:endParaRPr lang="pt-BR" sz="1400" dirty="0" smtClean="0">
              <a:latin typeface="Arial Rounded MT Bold" panose="020F0704030504030204" pitchFamily="34" charset="0"/>
            </a:endParaRPr>
          </a:p>
          <a:p>
            <a:pPr algn="l"/>
            <a:r>
              <a:rPr lang="pt-BR" sz="1400" dirty="0">
                <a:latin typeface="Arial Rounded MT Bold" panose="020F0704030504030204" pitchFamily="34" charset="0"/>
              </a:rPr>
              <a:t>03 – Ampliar o conhecimento a respeito dos </a:t>
            </a:r>
            <a:r>
              <a:rPr lang="pt-BR" sz="1400" b="1" dirty="0">
                <a:latin typeface="Arial Rounded MT Bold" panose="020F0704030504030204" pitchFamily="34" charset="0"/>
              </a:rPr>
              <a:t>usos das águas, das demandas atuais e futuras</a:t>
            </a:r>
            <a:r>
              <a:rPr lang="pt-BR" sz="1400" dirty="0">
                <a:latin typeface="Arial Rounded MT Bold" panose="020F0704030504030204" pitchFamily="34" charset="0"/>
              </a:rPr>
              <a:t>, além dos possíveis impactos na sua disponibilidade, em quantidade e qualidade</a:t>
            </a:r>
            <a:r>
              <a:rPr lang="pt-BR" sz="1400" dirty="0" smtClean="0">
                <a:latin typeface="Arial Rounded MT Bold" panose="020F0704030504030204" pitchFamily="34" charset="0"/>
              </a:rPr>
              <a:t>.</a:t>
            </a:r>
          </a:p>
          <a:p>
            <a:pPr algn="l"/>
            <a:endParaRPr lang="pt-BR" sz="1400" dirty="0">
              <a:latin typeface="Arial Rounded MT Bold" panose="020F0704030504030204" pitchFamily="34" charset="0"/>
            </a:endParaRPr>
          </a:p>
          <a:p>
            <a:pPr algn="l"/>
            <a:r>
              <a:rPr lang="pt-BR" sz="1400" dirty="0">
                <a:latin typeface="Arial Rounded MT Bold" panose="020F0704030504030204" pitchFamily="34" charset="0"/>
              </a:rPr>
              <a:t>04 – Integrar a </a:t>
            </a:r>
            <a:r>
              <a:rPr lang="pt-BR" sz="1400" b="1" dirty="0">
                <a:latin typeface="Arial Rounded MT Bold" panose="020F0704030504030204" pitchFamily="34" charset="0"/>
              </a:rPr>
              <a:t>política de recursos hídricos com a política ambiental </a:t>
            </a:r>
            <a:r>
              <a:rPr lang="pt-BR" sz="1400" dirty="0">
                <a:latin typeface="Arial Rounded MT Bold" panose="020F0704030504030204" pitchFamily="34" charset="0"/>
              </a:rPr>
              <a:t>e demais políticas setoriais (saneamento, irrigação, energia, turismo, etc</a:t>
            </a:r>
            <a:r>
              <a:rPr lang="pt-BR" sz="1400" dirty="0" smtClean="0">
                <a:latin typeface="Arial Rounded MT Bold" panose="020F0704030504030204" pitchFamily="34" charset="0"/>
              </a:rPr>
              <a:t>.).</a:t>
            </a:r>
          </a:p>
          <a:p>
            <a:pPr algn="l"/>
            <a:endParaRPr lang="pt-BR" sz="1400" dirty="0" smtClean="0">
              <a:latin typeface="Arial Rounded MT Bold" panose="020F0704030504030204" pitchFamily="34" charset="0"/>
            </a:endParaRPr>
          </a:p>
          <a:p>
            <a:pPr algn="l"/>
            <a:r>
              <a:rPr lang="pt-BR" sz="1400" dirty="0">
                <a:latin typeface="Arial Rounded MT Bold" panose="020F0704030504030204" pitchFamily="34" charset="0"/>
              </a:rPr>
              <a:t>07 –  Identificar, </a:t>
            </a:r>
            <a:r>
              <a:rPr lang="pt-BR" sz="1400" b="1" dirty="0">
                <a:latin typeface="Arial Rounded MT Bold" panose="020F0704030504030204" pitchFamily="34" charset="0"/>
              </a:rPr>
              <a:t>avaliar e propor ações para áreas com risco de ocorrência de inundações</a:t>
            </a:r>
            <a:r>
              <a:rPr lang="pt-BR" sz="1400" dirty="0">
                <a:latin typeface="Arial Rounded MT Bold" panose="020F0704030504030204" pitchFamily="34" charset="0"/>
              </a:rPr>
              <a:t>, </a:t>
            </a:r>
            <a:r>
              <a:rPr lang="pt-BR" sz="1400" b="1" dirty="0">
                <a:latin typeface="Arial Rounded MT Bold" panose="020F0704030504030204" pitchFamily="34" charset="0"/>
              </a:rPr>
              <a:t>secas</a:t>
            </a:r>
            <a:r>
              <a:rPr lang="pt-BR" sz="1400" dirty="0">
                <a:latin typeface="Arial Rounded MT Bold" panose="020F0704030504030204" pitchFamily="34" charset="0"/>
              </a:rPr>
              <a:t>, entre outros eventos extremos relacionados à água, que gerem situações adversas à população</a:t>
            </a:r>
            <a:r>
              <a:rPr lang="pt-BR" sz="1400" dirty="0" smtClean="0">
                <a:latin typeface="Arial Rounded MT Bold" panose="020F0704030504030204" pitchFamily="34" charset="0"/>
              </a:rPr>
              <a:t>.</a:t>
            </a:r>
          </a:p>
          <a:p>
            <a:pPr algn="l"/>
            <a:endParaRPr lang="pt-BR" sz="1400" dirty="0" smtClean="0">
              <a:latin typeface="Arial Rounded MT Bold" panose="020F0704030504030204" pitchFamily="34" charset="0"/>
            </a:endParaRPr>
          </a:p>
          <a:p>
            <a:pPr algn="l"/>
            <a:r>
              <a:rPr lang="pt-BR" sz="1400" dirty="0">
                <a:latin typeface="Arial Rounded MT Bold" panose="020F0704030504030204" pitchFamily="34" charset="0"/>
              </a:rPr>
              <a:t>11 – Destinar recursos financeiros para a implantação de projetos de instituições públicas ou privadas e pessoas físicas que promovam a </a:t>
            </a:r>
            <a:r>
              <a:rPr lang="pt-BR" sz="1400" b="1" dirty="0">
                <a:latin typeface="Arial Rounded MT Bold" panose="020F0704030504030204" pitchFamily="34" charset="0"/>
              </a:rPr>
              <a:t>recuperação e conservação de bacias hidrográficas</a:t>
            </a:r>
            <a:r>
              <a:rPr lang="pt-BR" sz="1400" b="1" dirty="0" smtClean="0">
                <a:latin typeface="Arial Rounded MT Bold" panose="020F0704030504030204" pitchFamily="34" charset="0"/>
              </a:rPr>
              <a:t>.</a:t>
            </a:r>
          </a:p>
          <a:p>
            <a:pPr algn="l"/>
            <a:endParaRPr lang="pt-BR" sz="1400" dirty="0" smtClean="0">
              <a:latin typeface="Arial Rounded MT Bold" panose="020F0704030504030204" pitchFamily="34" charset="0"/>
            </a:endParaRPr>
          </a:p>
          <a:p>
            <a:pPr algn="l"/>
            <a:r>
              <a:rPr lang="pt-BR" sz="1400" dirty="0">
                <a:latin typeface="Arial Rounded MT Bold" panose="020F0704030504030204" pitchFamily="34" charset="0"/>
              </a:rPr>
              <a:t>12- Desenvolver ações para a </a:t>
            </a:r>
            <a:r>
              <a:rPr lang="pt-BR" sz="1400" b="1" dirty="0">
                <a:latin typeface="Arial Rounded MT Bold" panose="020F0704030504030204" pitchFamily="34" charset="0"/>
              </a:rPr>
              <a:t>resolução dos conflitos pelo uso da água </a:t>
            </a:r>
            <a:r>
              <a:rPr lang="pt-BR" sz="1400" dirty="0">
                <a:latin typeface="Arial Rounded MT Bold" panose="020F0704030504030204" pitchFamily="34" charset="0"/>
              </a:rPr>
              <a:t>nas bacias hidrográficas</a:t>
            </a:r>
            <a:r>
              <a:rPr lang="pt-BR" sz="1400" dirty="0" smtClean="0">
                <a:latin typeface="Arial Rounded MT Bold" panose="020F0704030504030204" pitchFamily="34" charset="0"/>
              </a:rPr>
              <a:t>.</a:t>
            </a:r>
          </a:p>
          <a:p>
            <a:pPr algn="l"/>
            <a:endParaRPr lang="pt-BR" sz="1400" dirty="0" smtClean="0">
              <a:latin typeface="Arial Rounded MT Bold" panose="020F0704030504030204" pitchFamily="34" charset="0"/>
            </a:endParaRPr>
          </a:p>
          <a:p>
            <a:pPr algn="l"/>
            <a:r>
              <a:rPr lang="pt-BR" sz="1400" dirty="0">
                <a:latin typeface="Arial Rounded MT Bold" panose="020F0704030504030204" pitchFamily="34" charset="0"/>
              </a:rPr>
              <a:t>13 – Implantar a </a:t>
            </a:r>
            <a:r>
              <a:rPr lang="pt-BR" sz="1400" b="1" dirty="0">
                <a:latin typeface="Arial Rounded MT Bold" panose="020F0704030504030204" pitchFamily="34" charset="0"/>
              </a:rPr>
              <a:t>cobrança para usos significantes da água</a:t>
            </a:r>
            <a:r>
              <a:rPr lang="pt-BR" sz="1400" dirty="0">
                <a:latin typeface="Arial Rounded MT Bold" panose="020F0704030504030204" pitchFamily="34" charset="0"/>
              </a:rPr>
              <a:t>, visando incentivar a sua racionalização e obter recursos financeiros para a conservação das bacias hidrográficas</a:t>
            </a:r>
            <a:r>
              <a:rPr lang="pt-BR" sz="1400" dirty="0" smtClean="0">
                <a:latin typeface="Arial Rounded MT Bold" panose="020F0704030504030204" pitchFamily="34" charset="0"/>
              </a:rPr>
              <a:t>.</a:t>
            </a:r>
          </a:p>
          <a:p>
            <a:pPr algn="l"/>
            <a:endParaRPr lang="pt-BR" sz="1400" dirty="0">
              <a:latin typeface="Arial Rounded MT Bold" panose="020F0704030504030204" pitchFamily="34" charset="0"/>
            </a:endParaRPr>
          </a:p>
          <a:p>
            <a:pPr algn="l"/>
            <a:r>
              <a:rPr lang="pt-BR" sz="1400" dirty="0">
                <a:latin typeface="Arial Rounded MT Bold" panose="020F0704030504030204" pitchFamily="34" charset="0"/>
              </a:rPr>
              <a:t>15 – Desenvolver ações para a </a:t>
            </a:r>
            <a:r>
              <a:rPr lang="pt-BR" sz="1400" b="1" dirty="0">
                <a:latin typeface="Arial Rounded MT Bold" panose="020F0704030504030204" pitchFamily="34" charset="0"/>
              </a:rPr>
              <a:t>promoção do uso sustentável e reuso da água</a:t>
            </a:r>
            <a:r>
              <a:rPr lang="pt-BR" sz="1400" dirty="0" smtClean="0">
                <a:latin typeface="Arial Rounded MT Bold" panose="020F0704030504030204" pitchFamily="34" charset="0"/>
              </a:rPr>
              <a:t>.</a:t>
            </a:r>
          </a:p>
          <a:p>
            <a:pPr algn="l"/>
            <a:endParaRPr lang="pt-BR" sz="1400" dirty="0">
              <a:latin typeface="Arial Rounded MT Bold" panose="020F0704030504030204" pitchFamily="34" charset="0"/>
            </a:endParaRPr>
          </a:p>
          <a:p>
            <a:pPr algn="l"/>
            <a:r>
              <a:rPr lang="pt-BR" sz="1400" dirty="0">
                <a:latin typeface="Arial Rounded MT Bold" panose="020F0704030504030204" pitchFamily="34" charset="0"/>
              </a:rPr>
              <a:t>16 -  </a:t>
            </a:r>
            <a:r>
              <a:rPr lang="pt-BR" sz="1400" b="1" dirty="0">
                <a:latin typeface="Arial Rounded MT Bold" panose="020F0704030504030204" pitchFamily="34" charset="0"/>
              </a:rPr>
              <a:t>Integrar as zonas costeiras ao sistema de gerenciamento de recursos hídricos</a:t>
            </a:r>
            <a:r>
              <a:rPr lang="pt-BR" sz="1400" dirty="0">
                <a:latin typeface="Arial Rounded MT Bold" panose="020F07040305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352630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pt-BR" sz="1400" b="1" dirty="0">
                <a:solidFill>
                  <a:srgbClr val="C00000"/>
                </a:solidFill>
                <a:latin typeface="Arial Rounded MT Bold" panose="020F0704030504030204" pitchFamily="34" charset="0"/>
              </a:rPr>
              <a:t>PRIORIDADES, AÇÕES E METAS DO PLANO NACIONAL DE RECURSOS HÍDRICOS PARA 2016-2020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731" y="1700808"/>
            <a:ext cx="8636537" cy="2334544"/>
          </a:xfrm>
          <a:prstGeom prst="rect">
            <a:avLst/>
          </a:prstGeom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457200" y="764704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1400" b="1" dirty="0" smtClean="0">
                <a:solidFill>
                  <a:srgbClr val="C00000"/>
                </a:solidFill>
                <a:latin typeface="Arial Rounded MT Bold" panose="020F0704030504030204" pitchFamily="34" charset="0"/>
              </a:rPr>
              <a:t>Total de Prioridades:</a:t>
            </a:r>
          </a:p>
          <a:p>
            <a:r>
              <a:rPr lang="pt-BR" sz="1400" b="1" dirty="0" smtClean="0">
                <a:solidFill>
                  <a:srgbClr val="C00000"/>
                </a:solidFill>
                <a:latin typeface="Arial Rounded MT Bold" panose="020F0704030504030204" pitchFamily="34" charset="0"/>
              </a:rPr>
              <a:t>Prioridades sugeridas ao CT-Hidro: 02, 03, 04, 07, 11, 12, 13, 15 e 16 </a:t>
            </a:r>
            <a:endParaRPr lang="pt-BR" sz="1400" b="1" dirty="0">
              <a:solidFill>
                <a:srgbClr val="C00000"/>
              </a:solidFill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015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pt-BR" sz="1400" b="1" dirty="0">
                <a:solidFill>
                  <a:srgbClr val="C00000"/>
                </a:solidFill>
                <a:latin typeface="Arial Rounded MT Bold" panose="020F0704030504030204" pitchFamily="34" charset="0"/>
              </a:rPr>
              <a:t>PRIORIDADES, AÇÕES E METAS DO PLANO NACIONAL DE RECURSOS HÍDRICOS PARA 2016-2020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28" y="1196752"/>
            <a:ext cx="8830143" cy="3576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882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pt-BR" sz="1400" b="1" dirty="0">
                <a:solidFill>
                  <a:srgbClr val="C00000"/>
                </a:solidFill>
                <a:latin typeface="Arial Rounded MT Bold" panose="020F0704030504030204" pitchFamily="34" charset="0"/>
              </a:rPr>
              <a:t>PRIORIDADES, AÇÕES E METAS DO PLANO NACIONAL DE RECURSOS HÍDRICOS PARA 2016-2020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635" y="1268760"/>
            <a:ext cx="8534729" cy="2388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24569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pt-BR" sz="1400" b="1" dirty="0">
                <a:solidFill>
                  <a:srgbClr val="C00000"/>
                </a:solidFill>
                <a:latin typeface="Arial Rounded MT Bold" panose="020F0704030504030204" pitchFamily="34" charset="0"/>
              </a:rPr>
              <a:t>PRIORIDADES, AÇÕES E METAS DO PLANO NACIONAL DE RECURSOS HÍDRICOS PARA 2016-2020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124744"/>
            <a:ext cx="8708545" cy="388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3336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pt-BR" sz="1400" b="1" dirty="0">
                <a:solidFill>
                  <a:srgbClr val="C00000"/>
                </a:solidFill>
                <a:latin typeface="Arial Rounded MT Bold" panose="020F0704030504030204" pitchFamily="34" charset="0"/>
              </a:rPr>
              <a:t>PRIORIDADES, AÇÕES E METAS DO PLANO NACIONAL DE RECURSOS HÍDRICOS PARA 2016-2020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149" y="980728"/>
            <a:ext cx="8394144" cy="1867426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150" y="3125388"/>
            <a:ext cx="8394144" cy="2804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666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32048"/>
          </a:xfrm>
        </p:spPr>
        <p:txBody>
          <a:bodyPr>
            <a:normAutofit fontScale="90000"/>
          </a:bodyPr>
          <a:lstStyle/>
          <a:p>
            <a:r>
              <a:rPr lang="pt-BR" sz="1400" b="1" dirty="0">
                <a:solidFill>
                  <a:srgbClr val="C00000"/>
                </a:solidFill>
                <a:latin typeface="Arial Rounded MT Bold" panose="020F0704030504030204" pitchFamily="34" charset="0"/>
              </a:rPr>
              <a:t>PRIORIDADES, AÇÕES E METAS DO PLANO NACIONAL DE RECURSOS HÍDRICOS PARA 2016-2020</a:t>
            </a: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82" y="692696"/>
            <a:ext cx="8900035" cy="2689637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83" y="3717032"/>
            <a:ext cx="8894860" cy="282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6764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/>
          <p:cNvSpPr/>
          <p:nvPr/>
        </p:nvSpPr>
        <p:spPr>
          <a:xfrm>
            <a:off x="539552" y="1700808"/>
            <a:ext cx="8070374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t-BR" altLang="pt-BR" sz="1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Lei nº 9.993, de 24 de julho de 2000</a:t>
            </a:r>
          </a:p>
          <a:p>
            <a:pPr algn="just"/>
            <a:endParaRPr lang="pt-BR" sz="18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pt-BR" sz="13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“Destina recursos da compensação financeira pela utilização de </a:t>
            </a:r>
            <a:r>
              <a:rPr lang="pt-BR" sz="1300" b="0" i="0" u="sng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recursos hídricos</a:t>
            </a:r>
            <a:r>
              <a:rPr lang="pt-BR" sz="13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para fins de geração de energia elétrica e pela exploração de recursos minerais para o setor de ciência e tecnologia.” </a:t>
            </a:r>
            <a:r>
              <a:rPr lang="pt-BR" sz="18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pPr algn="just"/>
            <a:endParaRPr lang="pt-BR" altLang="pt-BR" sz="1400" b="0" u="none" baseline="0" dirty="0" smtClean="0">
              <a:latin typeface="Arial" charset="0"/>
              <a:cs typeface="Arial" charset="0"/>
            </a:endParaRPr>
          </a:p>
          <a:p>
            <a:pPr algn="just"/>
            <a:r>
              <a:rPr lang="pt-BR" altLang="pt-BR" sz="1400" b="1" u="none" baseline="0" dirty="0" smtClean="0">
                <a:latin typeface="Arial" charset="0"/>
                <a:cs typeface="Arial" charset="0"/>
              </a:rPr>
              <a:t>Origem dos Recursos:</a:t>
            </a:r>
          </a:p>
          <a:p>
            <a:pPr algn="just"/>
            <a:endParaRPr lang="pt-BR" sz="1300" b="0" i="0" u="none" strike="noStrike" kern="1200" baseline="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algn="just"/>
            <a:r>
              <a:rPr lang="pt-BR" sz="13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“V - quatro por cento ao Fundo Nacional de Desenvolvimento Científico e Tecnológico – FNDCT, criado pelo Decreto-Lei nº 719, de 31 de julho de 1969, e restabelecido pela Lei nº 8.172, de 18 de janeiro de 1991.” 	</a:t>
            </a:r>
          </a:p>
          <a:p>
            <a:pPr algn="just"/>
            <a:endParaRPr lang="pt-BR" altLang="pt-BR" sz="1400" b="0" u="none" baseline="0" dirty="0" smtClean="0">
              <a:latin typeface="Arial" charset="0"/>
              <a:cs typeface="Arial" charset="0"/>
            </a:endParaRPr>
          </a:p>
          <a:p>
            <a:pPr algn="just"/>
            <a:r>
              <a:rPr lang="pt-BR" altLang="pt-BR" sz="1400" b="1" u="none" baseline="0" dirty="0" smtClean="0">
                <a:latin typeface="Arial" charset="0"/>
                <a:cs typeface="Arial" charset="0"/>
              </a:rPr>
              <a:t>Objetivo</a:t>
            </a:r>
            <a:r>
              <a:rPr lang="pt-BR" altLang="pt-BR" sz="1400" b="0" u="none" baseline="0" dirty="0" smtClean="0">
                <a:latin typeface="Arial" charset="0"/>
                <a:cs typeface="Arial" charset="0"/>
              </a:rPr>
              <a:t>:</a:t>
            </a:r>
          </a:p>
          <a:p>
            <a:pPr algn="just"/>
            <a:endParaRPr lang="pt-BR" sz="1300" b="0" i="0" u="none" strike="noStrike" kern="1200" baseline="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algn="just">
              <a:lnSpc>
                <a:spcPct val="100000"/>
              </a:lnSpc>
            </a:pPr>
            <a:r>
              <a:rPr lang="pt-BR" sz="1300" b="0" i="0" u="none" strike="noStrike" kern="1200" baseline="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“Art. 3º Os recursos destinados ao FNDCT serão alocados em categoria de programação específica e reservados para o financiamento de programas e projetos de pesquisa científica e desenvolvimento tecnológico do setor de recursos hídricos, devendo ser administrados conforme o disposto no regulamento.” </a:t>
            </a:r>
            <a:r>
              <a:rPr lang="pt-BR" sz="18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1403648" y="980728"/>
            <a:ext cx="6368752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00" b="1" kern="1200">
                <a:solidFill>
                  <a:srgbClr val="C00000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/>
              <a:t>Instrumentos Legais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99542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18863" y="0"/>
            <a:ext cx="8229600" cy="1143000"/>
          </a:xfrm>
        </p:spPr>
        <p:txBody>
          <a:bodyPr/>
          <a:lstStyle/>
          <a:p>
            <a:endParaRPr lang="pt-BR"/>
          </a:p>
        </p:txBody>
      </p:sp>
      <p:pic>
        <p:nvPicPr>
          <p:cNvPr id="4" name="Picture 1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3637" y="4869160"/>
            <a:ext cx="2182458" cy="744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tângulo de cantos arredondados 4"/>
          <p:cNvSpPr/>
          <p:nvPr/>
        </p:nvSpPr>
        <p:spPr>
          <a:xfrm>
            <a:off x="521270" y="260648"/>
            <a:ext cx="8227193" cy="86409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grpSp>
        <p:nvGrpSpPr>
          <p:cNvPr id="6" name="Agrupar 14"/>
          <p:cNvGrpSpPr/>
          <p:nvPr/>
        </p:nvGrpSpPr>
        <p:grpSpPr>
          <a:xfrm>
            <a:off x="778643" y="413799"/>
            <a:ext cx="3061469" cy="492958"/>
            <a:chOff x="6608728" y="5719609"/>
            <a:chExt cx="5583272" cy="1138391"/>
          </a:xfrm>
        </p:grpSpPr>
        <p:pic>
          <p:nvPicPr>
            <p:cNvPr id="7" name="Imagem 6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72000" y="5719609"/>
              <a:ext cx="2520000" cy="1138391"/>
            </a:xfrm>
            <a:prstGeom prst="rect">
              <a:avLst/>
            </a:prstGeom>
          </p:spPr>
        </p:pic>
        <p:grpSp>
          <p:nvGrpSpPr>
            <p:cNvPr id="8" name="Agrupar 16"/>
            <p:cNvGrpSpPr/>
            <p:nvPr/>
          </p:nvGrpSpPr>
          <p:grpSpPr>
            <a:xfrm>
              <a:off x="6608728" y="6043961"/>
              <a:ext cx="2986638" cy="611089"/>
              <a:chOff x="1589550" y="3184847"/>
              <a:chExt cx="2340000" cy="478782"/>
            </a:xfrm>
          </p:grpSpPr>
          <p:pic>
            <p:nvPicPr>
              <p:cNvPr id="9" name="Picture 6" descr="http://www.cufonfonts.com/site/makeimage?type=custom&amp;text=INOVA%C3%87%C3%95ES%20E%20COMUNICA%C3%87%C3%95ES&amp;size=36&amp;id=20171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89550" y="3499066"/>
                <a:ext cx="2340000" cy="1645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8" descr="http://www.cufonfonts.com/site/makeimage?type=custom&amp;text=CI%C3%8ANCIA,%20TECNOLOGIA&amp;size=36&amp;id=2017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07663" y="3339440"/>
                <a:ext cx="1721887" cy="1565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10" descr="http://www.cufonfonts.com/site/makeimage?type=custom&amp;text=MINIST%C3%89RIO%20DA&amp;size=36&amp;id=2047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09722" y="3184847"/>
                <a:ext cx="1119828" cy="13245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4355976" y="343964"/>
            <a:ext cx="1620180" cy="574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fontAlgn="base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pt-BR" altLang="pt-BR" sz="1100" b="1" dirty="0">
                <a:solidFill>
                  <a:prstClr val="black"/>
                </a:solidFill>
                <a:latin typeface="Futura Md BT" pitchFamily="34" charset="0"/>
              </a:rPr>
              <a:t>Coordenação Geral de Governança dos Fundos - CGGF</a:t>
            </a:r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489741" y="309848"/>
            <a:ext cx="1995389" cy="65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ts val="250"/>
              </a:spcBef>
              <a:buClr>
                <a:schemeClr val="accent1"/>
              </a:buClr>
              <a:buSzPct val="80000"/>
              <a:buFont typeface="Wingdings 2" pitchFamily="18" charset="2"/>
              <a:buChar char=""/>
              <a:defRPr sz="28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ts val="250"/>
              </a:spcBef>
              <a:buClr>
                <a:schemeClr val="accent1"/>
              </a:buClr>
              <a:buSzPct val="100000"/>
              <a:buFont typeface="Verdana" pitchFamily="34" charset="0"/>
              <a:buChar char="◦"/>
              <a:defRPr sz="24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ts val="250"/>
              </a:spcBef>
              <a:buClr>
                <a:srgbClr val="ED3742"/>
              </a:buClr>
              <a:buSzPct val="100000"/>
              <a:buFont typeface="Wingdings 2" pitchFamily="18" charset="2"/>
              <a:buChar char=""/>
              <a:defRPr sz="22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ts val="225"/>
              </a:spcBef>
              <a:buClr>
                <a:srgbClr val="ED3742"/>
              </a:buClr>
              <a:buSzPct val="112000"/>
              <a:buFont typeface="Verdana" pitchFamily="34" charset="0"/>
              <a:buChar char="◦"/>
              <a:defRPr sz="19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ts val="250"/>
              </a:spcBef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ts val="250"/>
              </a:spcBef>
              <a:spcAft>
                <a:spcPct val="0"/>
              </a:spcAft>
              <a:buClr>
                <a:srgbClr val="4A85BF"/>
              </a:buClr>
              <a:buSzPct val="100000"/>
              <a:buFont typeface="Wingdings 2" pitchFamily="18" charset="2"/>
              <a:buChar char=""/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pt-BR" altLang="pt-BR" sz="1100" b="1" dirty="0" smtClean="0">
                <a:latin typeface="Futura Md BT" pitchFamily="34" charset="0"/>
              </a:rPr>
              <a:t>Coordenação de Planejamento e Gestão dos Fundos - COGEF</a:t>
            </a:r>
            <a:endParaRPr lang="pt-BR" altLang="pt-BR" sz="1100" b="1" dirty="0">
              <a:latin typeface="Futura Md BT" pitchFamily="34" charset="0"/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3840113" y="306896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 smtClean="0">
                <a:latin typeface="Arial Rounded MT Bold" panose="020F0704030504030204" pitchFamily="34" charset="0"/>
              </a:rPr>
              <a:t>Obrigada!</a:t>
            </a:r>
            <a:endParaRPr lang="pt-BR" sz="2400" b="1" dirty="0"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838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 txBox="1">
            <a:spLocks/>
          </p:cNvSpPr>
          <p:nvPr/>
        </p:nvSpPr>
        <p:spPr>
          <a:xfrm>
            <a:off x="1403648" y="980728"/>
            <a:ext cx="6368752" cy="57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600" b="1" kern="1200">
                <a:solidFill>
                  <a:srgbClr val="C00000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mtClean="0"/>
              <a:t>Instrumentos Legais</a:t>
            </a:r>
            <a:endParaRPr lang="pt-BR" dirty="0"/>
          </a:p>
        </p:txBody>
      </p:sp>
      <p:sp>
        <p:nvSpPr>
          <p:cNvPr id="5" name="Retângulo 4"/>
          <p:cNvSpPr/>
          <p:nvPr/>
        </p:nvSpPr>
        <p:spPr>
          <a:xfrm>
            <a:off x="539552" y="1700808"/>
            <a:ext cx="807037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pt-BR" altLang="pt-BR" sz="1400" b="1" dirty="0" smtClean="0">
                <a:solidFill>
                  <a:srgbClr val="C00000"/>
                </a:solidFill>
                <a:cs typeface="Arial" charset="0"/>
              </a:rPr>
              <a:t>Lei nº 9.993, de 24 de julho de 2000</a:t>
            </a:r>
          </a:p>
          <a:p>
            <a:pPr algn="just"/>
            <a:endParaRPr lang="pt-BR" altLang="pt-BR" sz="1400" b="1" u="none" baseline="0" dirty="0" smtClean="0">
              <a:cs typeface="Arial" charset="0"/>
            </a:endParaRPr>
          </a:p>
          <a:p>
            <a:pPr algn="just"/>
            <a:r>
              <a:rPr lang="pt-BR" altLang="pt-BR" sz="1400" b="1" u="none" baseline="0" dirty="0" smtClean="0">
                <a:cs typeface="Arial" charset="0"/>
              </a:rPr>
              <a:t>Distribuição dos Recursos:</a:t>
            </a:r>
          </a:p>
          <a:p>
            <a:pPr algn="just"/>
            <a:r>
              <a:rPr lang="pt-BR" sz="13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"§ 6o No mínimo trinta por cento dos recursos a que se refere o inciso V do </a:t>
            </a:r>
            <a:r>
              <a:rPr lang="pt-BR" sz="1300" b="0" i="1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caput </a:t>
            </a:r>
            <a:r>
              <a:rPr lang="pt-BR" sz="13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serão destinados a projetos desenvolvidos por instituições de pesquisa sediadas nas regiões Norte, Nordeste e Centro-Oeste, incluindo as respectivas áreas das Superintendências Regionais." </a:t>
            </a:r>
            <a:r>
              <a:rPr lang="pt-BR" sz="1800" b="0" i="0" u="none" strike="noStrike" kern="1200" baseline="0" dirty="0" smtClean="0">
                <a:solidFill>
                  <a:schemeClr val="tx1"/>
                </a:solidFill>
              </a:rPr>
              <a:t>	</a:t>
            </a:r>
          </a:p>
          <a:p>
            <a:pPr algn="just"/>
            <a:endParaRPr lang="pt-BR" altLang="pt-BR" sz="1400" b="0" u="none" baseline="0" dirty="0" smtClean="0">
              <a:cs typeface="Arial" charset="0"/>
            </a:endParaRPr>
          </a:p>
          <a:p>
            <a:pPr algn="just"/>
            <a:r>
              <a:rPr lang="pt-BR" altLang="pt-BR" sz="1400" b="1" u="none" baseline="0" dirty="0" smtClean="0">
                <a:cs typeface="Arial" charset="0"/>
              </a:rPr>
              <a:t>Composição do Comitê Gestor</a:t>
            </a:r>
            <a:r>
              <a:rPr lang="pt-BR" altLang="pt-BR" sz="1400" b="0" u="none" baseline="0" dirty="0" smtClean="0">
                <a:cs typeface="Arial" charset="0"/>
              </a:rPr>
              <a:t>:</a:t>
            </a:r>
          </a:p>
          <a:p>
            <a:pPr lvl="0" algn="just"/>
            <a:r>
              <a:rPr lang="pt-BR" sz="13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“Art. 4º Será constituído, no âmbito do Ministério da Ciência e Tecnologia, que lhe prestará apoio técnico, administrativo e financeiro, Comitê Gestor com a finalidade de definir as diretrizes gerais e plano anual de investimentos, acompanhar a implementação das ações e proceder à avaliação anual dos resultados alcançados, o qual deverá ser composto pelos seguintes membros: </a:t>
            </a:r>
          </a:p>
          <a:p>
            <a:pPr lvl="0" algn="just"/>
            <a:r>
              <a:rPr lang="pt-BR" sz="16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I - um representante do Ministério da Ciência e Tecnologia, que o presidirá;</a:t>
            </a:r>
          </a:p>
          <a:p>
            <a:pPr lvl="0" algn="just"/>
            <a:r>
              <a:rPr lang="pt-BR" sz="16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II - um representante do Ministério do Meio Ambiente;</a:t>
            </a:r>
          </a:p>
          <a:p>
            <a:pPr lvl="0" algn="just"/>
            <a:r>
              <a:rPr lang="pt-BR" sz="16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III - um representante do Ministério de Minas e Energia;</a:t>
            </a:r>
          </a:p>
          <a:p>
            <a:pPr lvl="0" algn="just"/>
            <a:r>
              <a:rPr lang="pt-BR" sz="16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IV - um representante da agência federal reguladora de recursos hídricos;</a:t>
            </a:r>
          </a:p>
          <a:p>
            <a:pPr lvl="0" algn="just"/>
            <a:r>
              <a:rPr lang="pt-BR" sz="16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V - um representante da Financiadora de Estudos e Projetos - Finep;</a:t>
            </a:r>
          </a:p>
          <a:p>
            <a:pPr lvl="0" algn="just"/>
            <a:r>
              <a:rPr lang="pt-BR" sz="16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VI - um representante do Conselho Nacional de Desenvolvimento Científico e Tecnológico - CNPq;</a:t>
            </a:r>
          </a:p>
          <a:p>
            <a:pPr lvl="0" algn="just"/>
            <a:r>
              <a:rPr lang="pt-BR" sz="16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VII - um representante da comunidade científica; </a:t>
            </a:r>
          </a:p>
          <a:p>
            <a:pPr lvl="0" algn="just"/>
            <a:r>
              <a:rPr lang="pt-BR" sz="16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VIII - um representante do setor produtivo.” </a:t>
            </a:r>
            <a:r>
              <a:rPr lang="pt-BR" sz="1800" b="0" i="0" u="none" strike="noStrike" kern="1200" baseline="0" dirty="0" smtClean="0">
                <a:solidFill>
                  <a:schemeClr val="tx1"/>
                </a:solidFill>
              </a:rPr>
              <a:t>	</a:t>
            </a:r>
          </a:p>
          <a:p>
            <a:pPr lvl="0" algn="just">
              <a:lnSpc>
                <a:spcPct val="100000"/>
              </a:lnSpc>
            </a:pPr>
            <a:r>
              <a:rPr lang="pt-BR" sz="18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xmlns="" val="26123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indent="0" algn="ctr">
              <a:buNone/>
              <a:defRPr sz="2600" b="1">
                <a:solidFill>
                  <a:srgbClr val="C00000"/>
                </a:solidFill>
                <a:latin typeface="Arial Rounded MT Bold" panose="020F07040305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Instrumentos Legais</a:t>
            </a:r>
            <a:endParaRPr lang="pt-BR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12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altLang="pt-BR" sz="1800" b="1" dirty="0" smtClean="0">
                <a:solidFill>
                  <a:srgbClr val="C00000"/>
                </a:solidFill>
                <a:cs typeface="Arial" charset="0"/>
              </a:rPr>
              <a:t>Decreto nº 3.874, de 19 de julho de 2001</a:t>
            </a:r>
          </a:p>
          <a:p>
            <a:pPr algn="just"/>
            <a:endParaRPr lang="pt-BR" sz="1300" b="0" i="0" u="none" strike="noStrike" kern="1200" baseline="0" dirty="0" smtClean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algn="just"/>
            <a:r>
              <a:rPr lang="pt-BR" sz="13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“Regulamenta o inciso V do art. 1º da Lei nº 8.001, de 13 de março de 1990, e a Lei nº 9.993, de 24 de julho 2000, no que destinam ao setor de ciência e tecnologia recursos da compensação financeira pela utilização de </a:t>
            </a:r>
            <a:r>
              <a:rPr lang="pt-BR" sz="1300" b="0" i="0" u="sng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recursos hídricos</a:t>
            </a:r>
            <a:r>
              <a:rPr lang="pt-BR" sz="13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 para fins de geração de energia elétrica.” 	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BR" altLang="pt-BR" sz="1400" b="0" baseline="0" dirty="0" smtClean="0">
              <a:solidFill>
                <a:schemeClr val="tx1"/>
              </a:solidFill>
              <a:cs typeface="Arial" charset="0"/>
            </a:endParaRPr>
          </a:p>
          <a:p>
            <a:r>
              <a:rPr lang="pt-BR" sz="1400" b="1" i="0" u="none" strike="noStrike" kern="1200" baseline="0" dirty="0" smtClean="0">
                <a:solidFill>
                  <a:schemeClr val="tx1"/>
                </a:solidFill>
              </a:rPr>
              <a:t>Alocação dos recursos:</a:t>
            </a:r>
          </a:p>
          <a:p>
            <a:pPr algn="just"/>
            <a:r>
              <a:rPr lang="pt-BR" sz="13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“Art. 1º Os recursos da distribuição mensal da compensação financeira de que trata o inciso V, do art. 1º da Lei nº 8.001, de 13 de março de 1990, serão depositados no Fundo Nacional de Desenvolvimento Científico e Tecnológico - FNDCT, em categoria de programação específica denominada CT-HIDRO, e serão utilizados no financiamento de atividades de pesquisa científica e desenvolvimento tecnológico do setor de recursos hídricos. </a:t>
            </a:r>
          </a:p>
          <a:p>
            <a:pPr algn="just"/>
            <a:r>
              <a:rPr lang="pt-BR" sz="13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Parágrafo único. Para efeito do disposto neste Decreto, entende-se como atividades de pesquisa científica e desenvolvimento tecnológico: </a:t>
            </a:r>
          </a:p>
          <a:p>
            <a:pPr algn="just"/>
            <a:r>
              <a:rPr lang="pt-BR" sz="13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I - os projetos de pesquisa científica e tecnológica;</a:t>
            </a:r>
          </a:p>
          <a:p>
            <a:pPr algn="just"/>
            <a:r>
              <a:rPr lang="pt-BR" sz="13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II - o desenvolvimento tecnológico experimental;</a:t>
            </a:r>
          </a:p>
          <a:p>
            <a:pPr algn="just"/>
            <a:r>
              <a:rPr lang="pt-BR" sz="13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III - o desenvolvimento de tecnologia industrial básica;</a:t>
            </a:r>
          </a:p>
          <a:p>
            <a:pPr algn="just"/>
            <a:r>
              <a:rPr lang="pt-BR" sz="13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IV - a implantação de infraestrutura para atividades de pesquisa;</a:t>
            </a:r>
          </a:p>
          <a:p>
            <a:pPr algn="just"/>
            <a:r>
              <a:rPr lang="pt-BR" sz="13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V - a formação e a capacitação de recursos humanos; e</a:t>
            </a:r>
          </a:p>
          <a:p>
            <a:pPr algn="just"/>
            <a:r>
              <a:rPr lang="pt-BR" sz="1300" b="0" i="0" u="none" strike="noStrike" kern="1200" baseline="0" dirty="0" smtClean="0">
                <a:solidFill>
                  <a:schemeClr val="tx1"/>
                </a:solidFill>
                <a:cs typeface="Arial" panose="020B0604020202020204" pitchFamily="34" charset="0"/>
              </a:rPr>
              <a:t>VI - a difusão do conhecimento científico e tecnológico.” </a:t>
            </a:r>
            <a:r>
              <a:rPr lang="pt-BR" sz="1800" b="0" i="0" u="none" strike="noStrike" kern="1200" baseline="0" dirty="0" smtClean="0">
                <a:solidFill>
                  <a:schemeClr val="tx1"/>
                </a:solidFill>
              </a:rPr>
              <a:t>	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BR" altLang="pt-BR" sz="1800" b="1" dirty="0" smtClean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051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76064"/>
          </a:xfrm>
        </p:spPr>
        <p:txBody>
          <a:bodyPr/>
          <a:lstStyle>
            <a:lvl1pPr marL="0" indent="0" algn="ctr">
              <a:buNone/>
              <a:defRPr sz="2600" b="1">
                <a:solidFill>
                  <a:srgbClr val="C00000"/>
                </a:solidFill>
                <a:latin typeface="Arial Rounded MT Bold" panose="020F07040305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Diretrizes Estratégicas</a:t>
            </a:r>
            <a:endParaRPr lang="pt-BR" dirty="0"/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00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800" dirty="0"/>
              <a:t>1. </a:t>
            </a:r>
            <a:r>
              <a:rPr lang="pt-BR" sz="1700" dirty="0"/>
              <a:t>Estimular estudos de base com foco em </a:t>
            </a:r>
            <a:r>
              <a:rPr lang="pt-BR" sz="1800" b="1" u="sng" dirty="0">
                <a:solidFill>
                  <a:srgbClr val="7030A0"/>
                </a:solidFill>
              </a:rPr>
              <a:t>sustentabilidade hídrica e ambiental dos biomas brasileiros</a:t>
            </a:r>
            <a:r>
              <a:rPr lang="pt-BR" sz="1800" dirty="0"/>
              <a:t>, </a:t>
            </a:r>
            <a:r>
              <a:rPr lang="pt-BR" sz="1700" dirty="0"/>
              <a:t>visando aumentar o conhecimento sobre o funcionamento climático, hidrológico e ecológico em diferentes escalas para conservação e preservação.</a:t>
            </a:r>
          </a:p>
          <a:p>
            <a:pPr marL="0" indent="0">
              <a:buNone/>
            </a:pPr>
            <a:r>
              <a:rPr lang="pt-BR" sz="1800" dirty="0"/>
              <a:t>2. </a:t>
            </a:r>
            <a:r>
              <a:rPr lang="pt-BR" sz="1700" dirty="0"/>
              <a:t>Desenvolver</a:t>
            </a:r>
            <a:r>
              <a:rPr lang="pt-BR" sz="1800" dirty="0"/>
              <a:t> </a:t>
            </a:r>
            <a:r>
              <a:rPr lang="pt-BR" sz="1800" b="1" u="sng" dirty="0">
                <a:solidFill>
                  <a:srgbClr val="7030A0"/>
                </a:solidFill>
              </a:rPr>
              <a:t>programa de monitoramento </a:t>
            </a:r>
            <a:r>
              <a:rPr lang="pt-BR" sz="1700" dirty="0"/>
              <a:t>para: (a) aumento do conhecimento integrado climático, hidrológico e ecológico dos biomas brasileiros nas suas diferentes escalas espaciais e temporais;  e (b) aumento do conhecimento sobre o consumo de água virtual dos diferentes usuários de água.</a:t>
            </a:r>
          </a:p>
          <a:p>
            <a:pPr marL="0" indent="0">
              <a:buNone/>
            </a:pPr>
            <a:r>
              <a:rPr lang="pt-BR" sz="1800" dirty="0"/>
              <a:t>3. </a:t>
            </a:r>
            <a:r>
              <a:rPr lang="pt-BR" sz="1700" dirty="0"/>
              <a:t>Desenvolvimento de conhecimento para </a:t>
            </a:r>
            <a:r>
              <a:rPr lang="pt-BR" sz="1800" b="1" u="sng" dirty="0">
                <a:solidFill>
                  <a:srgbClr val="7030A0"/>
                </a:solidFill>
              </a:rPr>
              <a:t>redução da vulnerabilidade da população </a:t>
            </a:r>
            <a:r>
              <a:rPr lang="pt-BR" sz="1700" dirty="0"/>
              <a:t>e setores dos recursos hídricos à variabilidade climática, e aos eventos extremos.</a:t>
            </a:r>
          </a:p>
          <a:p>
            <a:pPr marL="0" indent="0">
              <a:buNone/>
            </a:pPr>
            <a:r>
              <a:rPr lang="pt-BR" sz="1800" dirty="0"/>
              <a:t>4. </a:t>
            </a:r>
            <a:r>
              <a:rPr lang="pt-BR" sz="1700" dirty="0"/>
              <a:t>Apoiar projetos de pesquisa e desenvolvimento tecnológico em </a:t>
            </a:r>
            <a:r>
              <a:rPr lang="pt-BR" sz="1800" b="1" u="sng" dirty="0">
                <a:solidFill>
                  <a:srgbClr val="7030A0"/>
                </a:solidFill>
              </a:rPr>
              <a:t>Gestão Integrada das Águas Urbanas</a:t>
            </a:r>
            <a:r>
              <a:rPr lang="pt-BR" sz="1700" dirty="0"/>
              <a:t>, visando integrar a gestão e reduzir a vulnerabilidade urbana à poluição e aos eventos extremos; desenvolver ações para redução das cargas dos efluentes doméstico e industrial.</a:t>
            </a:r>
          </a:p>
          <a:p>
            <a:pPr marL="0" indent="0">
              <a:buNone/>
            </a:pPr>
            <a:r>
              <a:rPr lang="pt-BR" sz="1800" dirty="0"/>
              <a:t>5. </a:t>
            </a:r>
            <a:r>
              <a:rPr lang="pt-BR" sz="1700" dirty="0"/>
              <a:t>Apoiar projetos de pesquisa e desenvolvimento tecnológico em </a:t>
            </a:r>
            <a:r>
              <a:rPr lang="pt-BR" sz="1800" b="1" u="sng" dirty="0">
                <a:solidFill>
                  <a:srgbClr val="7030A0"/>
                </a:solidFill>
              </a:rPr>
              <a:t>Gestão do desenvolvimento rural</a:t>
            </a:r>
            <a:r>
              <a:rPr lang="pt-BR" sz="1800" dirty="0">
                <a:solidFill>
                  <a:srgbClr val="7030A0"/>
                </a:solidFill>
              </a:rPr>
              <a:t>,</a:t>
            </a:r>
            <a:r>
              <a:rPr lang="pt-BR" sz="1800" dirty="0"/>
              <a:t> </a:t>
            </a:r>
            <a:r>
              <a:rPr lang="pt-BR" sz="1700" dirty="0"/>
              <a:t>para aumentar o conhecimento, visando a racionalização do uso da água, a conservação do solo, a certificação ambiental na agricultura e o conhecimento sobre a composição da poluição </a:t>
            </a:r>
            <a:r>
              <a:rPr lang="pt-BR" sz="1700" dirty="0" smtClean="0"/>
              <a:t>difusa.</a:t>
            </a:r>
          </a:p>
          <a:p>
            <a:pPr marL="0" indent="0">
              <a:buNone/>
            </a:pPr>
            <a:endParaRPr lang="pt-BR" sz="1200" b="1" dirty="0"/>
          </a:p>
        </p:txBody>
      </p:sp>
    </p:spTree>
    <p:extLst>
      <p:ext uri="{BB962C8B-B14F-4D97-AF65-F5344CB8AC3E}">
        <p14:creationId xmlns:p14="http://schemas.microsoft.com/office/powerpoint/2010/main" xmlns="" val="260526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76064"/>
          </a:xfrm>
        </p:spPr>
        <p:txBody>
          <a:bodyPr/>
          <a:lstStyle>
            <a:lvl1pPr marL="0" indent="0" algn="ctr">
              <a:buNone/>
              <a:defRPr sz="2600" b="1">
                <a:solidFill>
                  <a:srgbClr val="C00000"/>
                </a:solidFill>
                <a:latin typeface="Arial Rounded MT Bold" panose="020F07040305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Diretrizes Estratégicas (Cont.)</a:t>
            </a:r>
            <a:endParaRPr lang="pt-BR" dirty="0"/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7260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800" dirty="0" smtClean="0"/>
              <a:t>6</a:t>
            </a:r>
            <a:r>
              <a:rPr lang="pt-BR" sz="1800" dirty="0"/>
              <a:t>. </a:t>
            </a:r>
            <a:r>
              <a:rPr lang="pt-BR" sz="1700" dirty="0"/>
              <a:t>Apoiar projetos de pesquisa e desenvolvimento tecnológico em </a:t>
            </a:r>
            <a:r>
              <a:rPr lang="pt-BR" sz="1800" b="1" u="sng" dirty="0">
                <a:solidFill>
                  <a:srgbClr val="7030A0"/>
                </a:solidFill>
              </a:rPr>
              <a:t>usos múltiplos dos recursos hídricos</a:t>
            </a:r>
            <a:r>
              <a:rPr lang="pt-BR" sz="1700" dirty="0"/>
              <a:t>, para desenvolver ferramentas de gestão dos (para gerenciar os) usos múltiplos e a conservação ambiental em bacias hidrográficas e desenvolver arranjos institucionais para tornar a gestão mais eficiente.</a:t>
            </a:r>
          </a:p>
          <a:p>
            <a:pPr marL="0" indent="0">
              <a:buNone/>
            </a:pPr>
            <a:r>
              <a:rPr lang="pt-BR" sz="1800" dirty="0"/>
              <a:t>7. </a:t>
            </a:r>
            <a:r>
              <a:rPr lang="pt-BR" sz="1700" dirty="0"/>
              <a:t>Apoiar projetos de pesquisa e desenvolvimento tecnológico em </a:t>
            </a:r>
            <a:r>
              <a:rPr lang="pt-BR" sz="1800" b="1" u="sng" dirty="0">
                <a:solidFill>
                  <a:srgbClr val="7030A0"/>
                </a:solidFill>
              </a:rPr>
              <a:t>gerenciamento dos recursos hídricos na bacia e em ambientes costeiros</a:t>
            </a:r>
            <a:r>
              <a:rPr lang="pt-BR" sz="1700" dirty="0"/>
              <a:t>, para desenvolver mecanismos técnicos e obter benefícios da gestão integrada dos recursos hídricos, considerando os aspectos sociais, econômicos e ambientais.</a:t>
            </a:r>
          </a:p>
          <a:p>
            <a:pPr marL="0" indent="0">
              <a:buNone/>
            </a:pPr>
            <a:r>
              <a:rPr lang="pt-BR" sz="1800" dirty="0"/>
              <a:t>8. </a:t>
            </a:r>
            <a:r>
              <a:rPr lang="pt-BR" sz="1700" dirty="0"/>
              <a:t>Apoiar projetos com foco em </a:t>
            </a:r>
            <a:r>
              <a:rPr lang="pt-BR" sz="1800" b="1" u="sng" dirty="0">
                <a:solidFill>
                  <a:srgbClr val="7030A0"/>
                </a:solidFill>
              </a:rPr>
              <a:t>desenvolvimento de produtos e processos </a:t>
            </a:r>
            <a:r>
              <a:rPr lang="pt-BR" sz="1700" dirty="0"/>
              <a:t>para o fortalecimento da indústria nacional de equipamentos e de serviços para: monitoramento dos recursos hídricos, laboratórios e softwares para gestão hídrica; reuso da água, desenvolvimento de equipamentos para aumento da eficiência e racionalização do uso da água.</a:t>
            </a:r>
          </a:p>
          <a:p>
            <a:pPr marL="0" indent="0">
              <a:buNone/>
            </a:pPr>
            <a:r>
              <a:rPr lang="pt-BR" sz="1800" dirty="0"/>
              <a:t>9. </a:t>
            </a:r>
            <a:r>
              <a:rPr lang="pt-BR" sz="1700" dirty="0"/>
              <a:t>Apoiar a </a:t>
            </a:r>
            <a:r>
              <a:rPr lang="pt-BR" sz="1800" b="1" u="sng" dirty="0">
                <a:solidFill>
                  <a:srgbClr val="7030A0"/>
                </a:solidFill>
              </a:rPr>
              <a:t>capacitação de recursos humanos</a:t>
            </a:r>
            <a:r>
              <a:rPr lang="pt-BR" sz="1800" dirty="0"/>
              <a:t>, </a:t>
            </a:r>
            <a:r>
              <a:rPr lang="pt-BR" sz="1700" dirty="0"/>
              <a:t>visando formar o pessoal necessário para atuar nas ações de pesquisa, desenvolvimento e gestão do setor de recursos hídricos.</a:t>
            </a:r>
          </a:p>
          <a:p>
            <a:pPr marL="0" indent="0">
              <a:buNone/>
            </a:pPr>
            <a:r>
              <a:rPr lang="pt-BR" sz="1800" dirty="0"/>
              <a:t>10. </a:t>
            </a:r>
            <a:r>
              <a:rPr lang="pt-BR" sz="1700" dirty="0"/>
              <a:t>Apoiar projetos de </a:t>
            </a:r>
            <a:r>
              <a:rPr lang="pt-BR" sz="1800" b="1" u="sng" dirty="0"/>
              <a:t>infraestrutura de pesquisa e de desenvolvimento tecnológico</a:t>
            </a:r>
            <a:r>
              <a:rPr lang="pt-BR" sz="1800" dirty="0"/>
              <a:t>, </a:t>
            </a:r>
            <a:r>
              <a:rPr lang="pt-BR" sz="1700" dirty="0"/>
              <a:t>visando implementar, ampliar, equipar e modernizar centros de pesquisa e laboratórios que atuam no setor de recursos hídricos.</a:t>
            </a:r>
          </a:p>
        </p:txBody>
      </p:sp>
    </p:spTree>
    <p:extLst>
      <p:ext uri="{BB962C8B-B14F-4D97-AF65-F5344CB8AC3E}">
        <p14:creationId xmlns:p14="http://schemas.microsoft.com/office/powerpoint/2010/main" xmlns="" val="289593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marL="0" indent="0" algn="ctr">
              <a:buNone/>
              <a:defRPr sz="2600" b="1" baseline="0">
                <a:solidFill>
                  <a:srgbClr val="C00000"/>
                </a:solidFill>
                <a:latin typeface="Arial Rounded MT Bold" panose="020F07040305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Evolução Orçamentária</a:t>
            </a:r>
            <a:endParaRPr lang="pt-BR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7848872" cy="4891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92745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marL="0" indent="0" algn="ctr">
              <a:buNone/>
              <a:defRPr sz="2600" b="1" baseline="0">
                <a:solidFill>
                  <a:srgbClr val="C00000"/>
                </a:solidFill>
                <a:latin typeface="Arial Rounded MT Bold" panose="020F07040305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 smtClean="0"/>
              <a:t>Carteira de Projetos – Por Ano de Contratação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>
          <a:xfrm>
            <a:off x="-11269760" y="692696"/>
            <a:ext cx="8219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8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325</a:t>
            </a:r>
            <a:r>
              <a:rPr lang="pt-BR" sz="18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projetos (R$ 193 milhões) de </a:t>
            </a:r>
            <a:r>
              <a:rPr lang="pt-BR" sz="18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umtotal</a:t>
            </a:r>
            <a:r>
              <a:rPr lang="pt-BR" sz="18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de 42.633 projetos</a:t>
            </a:r>
            <a:endParaRPr lang="pt-BR" sz="18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4587" y="1124744"/>
            <a:ext cx="6962444" cy="5602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2044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scritório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Escritório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Escritório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2411</Words>
  <Application>Microsoft Office PowerPoint</Application>
  <PresentationFormat>Apresentação na tela (4:3)</PresentationFormat>
  <Paragraphs>398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30</vt:i4>
      </vt:variant>
    </vt:vector>
  </HeadingPairs>
  <TitlesOfParts>
    <vt:vector size="31" baseType="lpstr">
      <vt:lpstr>Tema do Office</vt:lpstr>
      <vt:lpstr> </vt:lpstr>
      <vt:lpstr>Slide 2</vt:lpstr>
      <vt:lpstr>Slide 3</vt:lpstr>
      <vt:lpstr>Slide 4</vt:lpstr>
      <vt:lpstr>Instrumentos Legais</vt:lpstr>
      <vt:lpstr>Diretrizes Estratégicas</vt:lpstr>
      <vt:lpstr>Diretrizes Estratégicas (Cont.)</vt:lpstr>
      <vt:lpstr>Evolução Orçamentária</vt:lpstr>
      <vt:lpstr>Carteira de Projetos – Por Ano de Contratação</vt:lpstr>
      <vt:lpstr>Carteira de Ações – 2008 a 2013</vt:lpstr>
      <vt:lpstr>Carteira de Ações – 2008 a 2013</vt:lpstr>
      <vt:lpstr>Carteira de Ações – 2008 a 2013</vt:lpstr>
      <vt:lpstr>Carteira de Ações – 2008 a 2013</vt:lpstr>
      <vt:lpstr>Carteira de Projetos – Por Agência</vt:lpstr>
      <vt:lpstr>Carteira de Projetos – Por Categoria</vt:lpstr>
      <vt:lpstr>Carteira de Projetos – Por Região</vt:lpstr>
      <vt:lpstr>Situação dos Editais apoiados pelo CT-HIDRO</vt:lpstr>
      <vt:lpstr>Situação dos Editais apoiados pelo CT-HIDRO</vt:lpstr>
      <vt:lpstr>Situação dos Editais apoiados pelo CT-HIDRO</vt:lpstr>
      <vt:lpstr>Situação dos Editais apoiados pelo CT-HIDRO</vt:lpstr>
      <vt:lpstr>Situação dos Editais apoiados pelo CT-HIDRO</vt:lpstr>
      <vt:lpstr>PRIORIDADES, AÇÕES E METAS DO PLANO NACIONAL DE RECURSOS HÍDRICOS PARA 2016-2020</vt:lpstr>
      <vt:lpstr>PRIORIDADES, AÇÕES E METAS DO PLANO NACIONAL DE RECURSOS HÍDRICOS PARA 2016-2020</vt:lpstr>
      <vt:lpstr>PRIORIDADES, AÇÕES E METAS DO PLANO NACIONAL DE RECURSOS HÍDRICOS PARA 2016-2020</vt:lpstr>
      <vt:lpstr>PRIORIDADES, AÇÕES E METAS DO PLANO NACIONAL DE RECURSOS HÍDRICOS PARA 2016-2020</vt:lpstr>
      <vt:lpstr>PRIORIDADES, AÇÕES E METAS DO PLANO NACIONAL DE RECURSOS HÍDRICOS PARA 2016-2020</vt:lpstr>
      <vt:lpstr>PRIORIDADES, AÇÕES E METAS DO PLANO NACIONAL DE RECURSOS HÍDRICOS PARA 2016-2020</vt:lpstr>
      <vt:lpstr>PRIORIDADES, AÇÕES E METAS DO PLANO NACIONAL DE RECURSOS HÍDRICOS PARA 2016-2020</vt:lpstr>
      <vt:lpstr>PRIORIDADES, AÇÕES E METAS DO PLANO NACIONAL DE RECURSOS HÍDRICOS PARA 2016-2020</vt:lpstr>
      <vt:lpstr>Slide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Jair Rocha Alves</dc:creator>
  <cp:lastModifiedBy>MMA</cp:lastModifiedBy>
  <cp:revision>42</cp:revision>
  <dcterms:created xsi:type="dcterms:W3CDTF">2017-05-31T18:09:58Z</dcterms:created>
  <dcterms:modified xsi:type="dcterms:W3CDTF">2017-06-08T19:26:31Z</dcterms:modified>
</cp:coreProperties>
</file>