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4"/>
    <p:sldMasterId id="2147483716" r:id="rId5"/>
    <p:sldMasterId id="2147483720" r:id="rId6"/>
  </p:sldMasterIdLst>
  <p:notesMasterIdLst>
    <p:notesMasterId r:id="rId45"/>
  </p:notesMasterIdLst>
  <p:sldIdLst>
    <p:sldId id="267" r:id="rId7"/>
    <p:sldId id="269" r:id="rId8"/>
    <p:sldId id="304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305" r:id="rId24"/>
    <p:sldId id="284" r:id="rId25"/>
    <p:sldId id="285" r:id="rId26"/>
    <p:sldId id="306" r:id="rId27"/>
    <p:sldId id="286" r:id="rId28"/>
    <p:sldId id="287" r:id="rId29"/>
    <p:sldId id="288" r:id="rId30"/>
    <p:sldId id="289" r:id="rId31"/>
    <p:sldId id="291" r:id="rId32"/>
    <p:sldId id="290" r:id="rId33"/>
    <p:sldId id="292" r:id="rId34"/>
    <p:sldId id="293" r:id="rId35"/>
    <p:sldId id="294" r:id="rId36"/>
    <p:sldId id="295" r:id="rId37"/>
    <p:sldId id="297" r:id="rId38"/>
    <p:sldId id="298" r:id="rId39"/>
    <p:sldId id="309" r:id="rId40"/>
    <p:sldId id="301" r:id="rId41"/>
    <p:sldId id="299" r:id="rId42"/>
    <p:sldId id="300" r:id="rId43"/>
    <p:sldId id="308" r:id="rId4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76C"/>
    <a:srgbClr val="000000"/>
    <a:srgbClr val="CC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4" autoAdjust="0"/>
    <p:restoredTop sz="94660"/>
  </p:normalViewPr>
  <p:slideViewPr>
    <p:cSldViewPr snapToGrid="0">
      <p:cViewPr>
        <p:scale>
          <a:sx n="100" d="100"/>
          <a:sy n="100" d="100"/>
        </p:scale>
        <p:origin x="342" y="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theme" Target="theme/them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E53468-8EC3-4BA9-A336-5390758B43C2}" type="datetimeFigureOut">
              <a:rPr lang="pt-BR" smtClean="0"/>
              <a:pPr/>
              <a:t>08/06/2017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7CFDB-3481-4F56-A58D-D62362C5EFC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400535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055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B76A98-51D4-4599-88C0-59E41AE8CC3D}" type="slidenum">
              <a:rPr lang="pt-BR"/>
              <a:pPr>
                <a:defRPr/>
              </a:pPr>
              <a:t>1</a:t>
            </a:fld>
            <a:endParaRPr lang="pt-BR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83D7FD-0819-4F6E-9BC4-4A10CC8FDB1D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5968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Pr>
        <a:blipFill dpi="0" rotWithShape="0">
          <a:blip r:embed="rId2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2147483647 h 1912"/>
              <a:gd name="T4" fmla="*/ 0 w 1588"/>
              <a:gd name="T5" fmla="*/ 2147483647 h 1912"/>
              <a:gd name="T6" fmla="*/ 0 w 1588"/>
              <a:gd name="T7" fmla="*/ 2147483647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sz="40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54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470AE3D-201F-478F-A444-4BAEB91B2973}" type="slidenum">
              <a:rPr lang="pt-BR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0E3978F-C76E-4DB2-B878-BEF64CF2FFCC}" type="datetime1">
              <a:rPr lang="pt-BR">
                <a:solidFill>
                  <a:srgbClr val="FFFFFF"/>
                </a:solidFill>
              </a:rPr>
              <a:pPr>
                <a:defRPr/>
              </a:pPr>
              <a:t>08/06/2017</a:t>
            </a:fld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9638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E9070-B6AC-4EBF-9B92-2F19B1B1F350}" type="datetime1">
              <a:rPr lang="pt-BR"/>
              <a:pPr>
                <a:defRPr/>
              </a:pPr>
              <a:t>08/06/2017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A9160-EDEF-4C56-A6CC-4832C0891A8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139332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0A2CB-F875-4712-8D56-88D9F1808D69}" type="datetime1">
              <a:rPr lang="pt-BR"/>
              <a:pPr>
                <a:defRPr/>
              </a:pPr>
              <a:t>08/06/2017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E6EBF-DF15-4AAB-B4C7-52DBD9296FA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0381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44000" y="793525"/>
            <a:ext cx="5567861" cy="49967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41938" y="2979505"/>
            <a:ext cx="4499932" cy="1147019"/>
          </a:xfrm>
        </p:spPr>
        <p:txBody>
          <a:bodyPr anchor="b">
            <a:normAutofit/>
          </a:bodyPr>
          <a:lstStyle>
            <a:lvl1pPr algn="l">
              <a:defRPr sz="3600" b="1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destaque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de </a:t>
            </a:r>
            <a:r>
              <a:rPr lang="en-US" dirty="0" err="1" smtClean="0"/>
              <a:t>duas</a:t>
            </a:r>
            <a:r>
              <a:rPr lang="en-US" dirty="0" smtClean="0"/>
              <a:t> </a:t>
            </a:r>
            <a:r>
              <a:rPr lang="en-US" dirty="0" err="1" smtClean="0"/>
              <a:t>linhas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41938" y="4218600"/>
            <a:ext cx="4499932" cy="908205"/>
          </a:xfrm>
        </p:spPr>
        <p:txBody>
          <a:bodyPr/>
          <a:lstStyle>
            <a:lvl1pPr marL="0" indent="0" algn="l">
              <a:buNone/>
              <a:defRPr sz="2400" i="1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dirty="0" smtClean="0">
                <a:latin typeface="Century Gothic" panose="020B0502020202020204" pitchFamily="34" charset="0"/>
              </a:rPr>
              <a:t>Fulano da Silva       01/01/2016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476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283881"/>
            <a:ext cx="7886700" cy="1325563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376C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pt-BR" dirty="0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866490"/>
            <a:ext cx="7886700" cy="3310473"/>
          </a:xfrm>
        </p:spPr>
        <p:txBody>
          <a:bodyPr>
            <a:normAutofit/>
          </a:bodyPr>
          <a:lstStyle>
            <a:lvl1pPr>
              <a:defRPr sz="2400">
                <a:solidFill>
                  <a:srgbClr val="00376C"/>
                </a:solidFill>
                <a:latin typeface="Century Gothic" panose="020B0502020202020204" pitchFamily="34" charset="0"/>
              </a:defRPr>
            </a:lvl1pPr>
            <a:lvl2pPr>
              <a:defRPr sz="2400">
                <a:solidFill>
                  <a:srgbClr val="00376C"/>
                </a:solidFill>
                <a:latin typeface="Century Gothic" panose="020B0502020202020204" pitchFamily="34" charset="0"/>
              </a:defRPr>
            </a:lvl2pPr>
            <a:lvl3pPr>
              <a:defRPr sz="2400">
                <a:solidFill>
                  <a:srgbClr val="00376C"/>
                </a:solidFill>
                <a:latin typeface="Century Gothic" panose="020B0502020202020204" pitchFamily="34" charset="0"/>
              </a:defRPr>
            </a:lvl3pPr>
            <a:lvl4pPr>
              <a:defRPr sz="2400">
                <a:solidFill>
                  <a:srgbClr val="00376C"/>
                </a:solidFill>
                <a:latin typeface="Century Gothic" panose="020B0502020202020204" pitchFamily="34" charset="0"/>
              </a:defRPr>
            </a:lvl4pPr>
            <a:lvl5pPr>
              <a:defRPr sz="2400">
                <a:solidFill>
                  <a:srgbClr val="00376C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249D1B1-06A9-4350-A2CF-92C562CCBCE7}" type="datetimeFigureOut">
              <a:rPr lang="pt-BR" smtClean="0">
                <a:solidFill>
                  <a:prstClr val="black"/>
                </a:solidFill>
              </a:rPr>
              <a:pPr/>
              <a:t>08/06/2017</a:t>
            </a:fld>
            <a:endParaRPr lang="pt-BR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4BA75B5-8443-4F71-8DAB-63D49ECE19FD}" type="slidenum">
              <a:rPr lang="pt-BR" smtClean="0">
                <a:solidFill>
                  <a:prstClr val="black"/>
                </a:solidFill>
              </a:rPr>
              <a:pPr/>
              <a:t>‹nº›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71375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2531" y="4522213"/>
            <a:ext cx="3860091" cy="238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11674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Pr>
        <a:blipFill dpi="0" rotWithShape="0">
          <a:blip r:embed="rId2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2147483647 h 1912"/>
              <a:gd name="T4" fmla="*/ 0 w 1588"/>
              <a:gd name="T5" fmla="*/ 2147483647 h 1912"/>
              <a:gd name="T6" fmla="*/ 0 w 1588"/>
              <a:gd name="T7" fmla="*/ 2147483647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sz="4000" smtClean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754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470AE3D-201F-478F-A444-4BAEB91B2973}" type="slidenum">
              <a:rPr lang="pt-BR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FFFFFF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60E3978F-C76E-4DB2-B878-BEF64CF2FFCC}" type="datetime1">
              <a:rPr lang="pt-BR">
                <a:solidFill>
                  <a:srgbClr val="FFFFFF"/>
                </a:solidFill>
              </a:rPr>
              <a:pPr>
                <a:defRPr/>
              </a:pPr>
              <a:t>08/06/2017</a:t>
            </a:fld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13827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0AE73-C1D5-4C1D-A20A-5C656456E4FF}" type="datetime1">
              <a:rPr lang="pt-BR">
                <a:solidFill>
                  <a:srgbClr val="FFFFFF"/>
                </a:solidFill>
              </a:rPr>
              <a:pPr>
                <a:defRPr/>
              </a:pPr>
              <a:t>08/06/2017</a:t>
            </a:fld>
            <a:endParaRPr lang="pt-B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8DAE4-B079-4C7F-91BA-57036A6D6F64}" type="slidenum">
              <a:rPr lang="pt-BR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089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DBA83-EA3B-4A90-9827-E0A87228066E}" type="datetime1">
              <a:rPr lang="pt-BR">
                <a:solidFill>
                  <a:srgbClr val="FFFFFF"/>
                </a:solidFill>
              </a:rPr>
              <a:pPr>
                <a:defRPr/>
              </a:pPr>
              <a:t>08/06/2017</a:t>
            </a:fld>
            <a:endParaRPr lang="pt-B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D19A8-CAF5-418F-A4FB-18B20A53E78F}" type="slidenum">
              <a:rPr lang="pt-BR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03496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ACFD0-5E00-4BD9-B864-DA1C42E22F1A}" type="datetime1">
              <a:rPr lang="pt-BR">
                <a:solidFill>
                  <a:srgbClr val="FFFFFF"/>
                </a:solidFill>
              </a:rPr>
              <a:pPr>
                <a:defRPr/>
              </a:pPr>
              <a:t>08/06/2017</a:t>
            </a:fld>
            <a:endParaRPr lang="pt-BR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C39C4-DAB1-40E1-AD77-030CDEE945E4}" type="slidenum">
              <a:rPr lang="pt-BR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10595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76219-2FDF-41BF-A390-39EF55FF1596}" type="datetime1">
              <a:rPr lang="pt-BR">
                <a:solidFill>
                  <a:srgbClr val="FFFFFF"/>
                </a:solidFill>
              </a:rPr>
              <a:pPr>
                <a:defRPr/>
              </a:pPr>
              <a:t>08/06/2017</a:t>
            </a:fld>
            <a:endParaRPr lang="pt-BR">
              <a:solidFill>
                <a:srgbClr val="FFFFFF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4494B-2156-4B0F-AFFA-3221F1F67676}" type="slidenum">
              <a:rPr lang="pt-BR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82407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0AE73-C1D5-4C1D-A20A-5C656456E4FF}" type="datetime1">
              <a:rPr lang="pt-BR"/>
              <a:pPr>
                <a:defRPr/>
              </a:pPr>
              <a:t>08/06/2017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8DAE4-B079-4C7F-91BA-57036A6D6F6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811002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6ED52-93C8-451F-81FD-DAE9C7DAE4E5}" type="datetime1">
              <a:rPr lang="pt-BR">
                <a:solidFill>
                  <a:srgbClr val="FFFFFF"/>
                </a:solidFill>
              </a:rPr>
              <a:pPr>
                <a:defRPr/>
              </a:pPr>
              <a:t>08/06/2017</a:t>
            </a:fld>
            <a:endParaRPr lang="pt-BR">
              <a:solidFill>
                <a:srgbClr val="FFFFFF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6BC00-BDAF-455E-BC54-5BEEABD38E37}" type="slidenum">
              <a:rPr lang="pt-BR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556106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1F070-62A2-4CCA-84BE-D1F5A5C5044D}" type="datetime1">
              <a:rPr lang="pt-BR">
                <a:solidFill>
                  <a:srgbClr val="FFFFFF"/>
                </a:solidFill>
              </a:rPr>
              <a:pPr>
                <a:defRPr/>
              </a:pPr>
              <a:t>08/06/2017</a:t>
            </a:fld>
            <a:endParaRPr lang="pt-BR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71E82-BAC0-4E75-8276-EDA853D60953}" type="slidenum">
              <a:rPr lang="pt-BR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74434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3A73B-2E89-4B62-922B-82AC3B8D09CE}" type="datetime1">
              <a:rPr lang="pt-BR">
                <a:solidFill>
                  <a:srgbClr val="FFFFFF"/>
                </a:solidFill>
              </a:rPr>
              <a:pPr>
                <a:defRPr/>
              </a:pPr>
              <a:t>08/06/2017</a:t>
            </a:fld>
            <a:endParaRPr lang="pt-BR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97849-2BFC-4ECD-9242-7379100E80A0}" type="slidenum">
              <a:rPr lang="pt-BR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11523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9CD67-5F55-4AAF-90D4-DA535211E92A}" type="datetime1">
              <a:rPr lang="pt-BR">
                <a:solidFill>
                  <a:srgbClr val="FFFFFF"/>
                </a:solidFill>
              </a:rPr>
              <a:pPr>
                <a:defRPr/>
              </a:pPr>
              <a:t>08/06/2017</a:t>
            </a:fld>
            <a:endParaRPr lang="pt-BR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E61A4-AAFF-4585-B3BF-2E546AAD036B}" type="slidenum">
              <a:rPr lang="pt-BR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84780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E9070-B6AC-4EBF-9B92-2F19B1B1F350}" type="datetime1">
              <a:rPr lang="pt-BR">
                <a:solidFill>
                  <a:srgbClr val="FFFFFF"/>
                </a:solidFill>
              </a:rPr>
              <a:pPr>
                <a:defRPr/>
              </a:pPr>
              <a:t>08/06/2017</a:t>
            </a:fld>
            <a:endParaRPr lang="pt-B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A9160-EDEF-4C56-A6CC-4832C0891A8A}" type="slidenum">
              <a:rPr lang="pt-BR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62517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80A2CB-F875-4712-8D56-88D9F1808D69}" type="datetime1">
              <a:rPr lang="pt-BR">
                <a:solidFill>
                  <a:srgbClr val="FFFFFF"/>
                </a:solidFill>
              </a:rPr>
              <a:pPr>
                <a:defRPr/>
              </a:pPr>
              <a:t>08/06/2017</a:t>
            </a:fld>
            <a:endParaRPr lang="pt-BR">
              <a:solidFill>
                <a:srgbClr val="FFFFFF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E6EBF-DF15-4AAB-B4C7-52DBD9296FA5}" type="slidenum">
              <a:rPr lang="pt-BR">
                <a:solidFill>
                  <a:srgbClr val="FFFFFF"/>
                </a:solidFill>
              </a:rPr>
              <a:pPr>
                <a:defRPr/>
              </a:pPr>
              <a:t>‹nº›</a:t>
            </a:fld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4684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1DBA83-EA3B-4A90-9827-E0A87228066E}" type="datetime1">
              <a:rPr lang="pt-BR"/>
              <a:pPr>
                <a:defRPr/>
              </a:pPr>
              <a:t>08/06/2017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D19A8-CAF5-418F-A4FB-18B20A53E78F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920527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ACFD0-5E00-4BD9-B864-DA1C42E22F1A}" type="datetime1">
              <a:rPr lang="pt-BR"/>
              <a:pPr>
                <a:defRPr/>
              </a:pPr>
              <a:t>08/06/2017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C39C4-DAB1-40E1-AD77-030CDEE945E4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837303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76219-2FDF-41BF-A390-39EF55FF1596}" type="datetime1">
              <a:rPr lang="pt-BR"/>
              <a:pPr>
                <a:defRPr/>
              </a:pPr>
              <a:t>08/06/2017</a:t>
            </a:fld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4494B-2156-4B0F-AFFA-3221F1F67676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029227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6ED52-93C8-451F-81FD-DAE9C7DAE4E5}" type="datetime1">
              <a:rPr lang="pt-BR"/>
              <a:pPr>
                <a:defRPr/>
              </a:pPr>
              <a:t>08/06/2017</a:t>
            </a:fld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6BC00-BDAF-455E-BC54-5BEEABD38E3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243149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11F070-62A2-4CCA-84BE-D1F5A5C5044D}" type="datetime1">
              <a:rPr lang="pt-BR"/>
              <a:pPr>
                <a:defRPr/>
              </a:pPr>
              <a:t>08/06/2017</a:t>
            </a:fld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71E82-BAC0-4E75-8276-EDA853D6095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986402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3A73B-2E89-4B62-922B-82AC3B8D09CE}" type="datetime1">
              <a:rPr lang="pt-BR"/>
              <a:pPr>
                <a:defRPr/>
              </a:pPr>
              <a:t>08/06/2017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A97849-2BFC-4ECD-9242-7379100E80A0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314030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C9CD67-5F55-4AAF-90D4-DA535211E92A}" type="datetime1">
              <a:rPr lang="pt-BR"/>
              <a:pPr>
                <a:defRPr/>
              </a:pPr>
              <a:t>08/06/2017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E61A4-AAFF-4585-B3BF-2E546AAD036B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001959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274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B2E97A-B773-4642-95DE-D391594130F5}" type="datetime1">
              <a:rPr lang="pt-B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08/06/2017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274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274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4688C7-7DA8-4F61-B005-461BAE036FA6}" type="slidenum">
              <a:rPr lang="pt-B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588333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rgbClr val="000000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28388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938398"/>
            <a:ext cx="7886700" cy="2622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96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4796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  <p:sldLayoutId id="2147483719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76C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00376C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274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B2E97A-B773-4642-95DE-D391594130F5}" type="datetime1">
              <a:rPr lang="pt-B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08/06/2017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274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pt-BR">
              <a:solidFill>
                <a:srgbClr val="000000"/>
              </a:solidFill>
            </a:endParaRPr>
          </a:p>
        </p:txBody>
      </p:sp>
      <p:sp>
        <p:nvSpPr>
          <p:cNvPr id="274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4688C7-7DA8-4F61-B005-461BAE036FA6}" type="slidenum">
              <a:rPr lang="pt-B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‹nº›</a:t>
            </a:fld>
            <a:endParaRPr lang="pt-B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956707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rgbClr val="000000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gif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3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590800" y="0"/>
            <a:ext cx="5334000" cy="3429000"/>
          </a:xfrm>
          <a:prstGeom prst="rect">
            <a:avLst/>
          </a:prstGeom>
          <a:gradFill rotWithShape="0">
            <a:gsLst>
              <a:gs pos="0">
                <a:srgbClr val="CCFFFF"/>
              </a:gs>
              <a:gs pos="100000">
                <a:srgbClr val="0033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sz="4000" smtClean="0">
              <a:solidFill>
                <a:srgbClr val="000000"/>
              </a:solidFill>
              <a:latin typeface="Arial" pitchFamily="34" charset="0"/>
            </a:endParaRPr>
          </a:p>
        </p:txBody>
      </p:sp>
      <p:grpSp>
        <p:nvGrpSpPr>
          <p:cNvPr id="19459" name="Group 3"/>
          <p:cNvGrpSpPr>
            <a:grpSpLocks/>
          </p:cNvGrpSpPr>
          <p:nvPr/>
        </p:nvGrpSpPr>
        <p:grpSpPr bwMode="auto">
          <a:xfrm>
            <a:off x="7912100" y="0"/>
            <a:ext cx="1231900" cy="6858000"/>
            <a:chOff x="4984" y="0"/>
            <a:chExt cx="776" cy="4320"/>
          </a:xfrm>
        </p:grpSpPr>
        <p:pic>
          <p:nvPicPr>
            <p:cNvPr id="19470" name="Picture 4" descr="Pant_Cerrado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2" y="1296"/>
              <a:ext cx="768" cy="1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1" name="Picture 5" descr="Pant_Floresta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4128" b="19699"/>
            <a:stretch>
              <a:fillRect/>
            </a:stretch>
          </p:blipFill>
          <p:spPr bwMode="auto">
            <a:xfrm>
              <a:off x="4984" y="0"/>
              <a:ext cx="776" cy="1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72" name="Picture 6" descr="Pant_Cavalos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6914" t="11765" b="3922"/>
            <a:stretch>
              <a:fillRect/>
            </a:stretch>
          </p:blipFill>
          <p:spPr bwMode="auto">
            <a:xfrm>
              <a:off x="4990" y="2832"/>
              <a:ext cx="770" cy="1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462" name="Group 9"/>
          <p:cNvGrpSpPr>
            <a:grpSpLocks/>
          </p:cNvGrpSpPr>
          <p:nvPr/>
        </p:nvGrpSpPr>
        <p:grpSpPr bwMode="auto">
          <a:xfrm>
            <a:off x="0" y="0"/>
            <a:ext cx="2590800" cy="6858000"/>
            <a:chOff x="0" y="0"/>
            <a:chExt cx="1632" cy="4320"/>
          </a:xfrm>
        </p:grpSpPr>
        <p:pic>
          <p:nvPicPr>
            <p:cNvPr id="19468" name="Picture 10" descr="Parrots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632" cy="20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9" name="Picture 11" descr="Pant_Capa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3647" t="2312" r="68533" b="69258"/>
            <a:stretch>
              <a:fillRect/>
            </a:stretch>
          </p:blipFill>
          <p:spPr bwMode="auto">
            <a:xfrm>
              <a:off x="0" y="2064"/>
              <a:ext cx="1632" cy="22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463" name="Freeform 12"/>
          <p:cNvSpPr>
            <a:spLocks/>
          </p:cNvSpPr>
          <p:nvPr/>
        </p:nvSpPr>
        <p:spPr bwMode="auto">
          <a:xfrm>
            <a:off x="0" y="6346825"/>
            <a:ext cx="9144000" cy="511175"/>
          </a:xfrm>
          <a:custGeom>
            <a:avLst/>
            <a:gdLst>
              <a:gd name="T0" fmla="*/ 0 w 5041"/>
              <a:gd name="T1" fmla="*/ 2147483647 h 704"/>
              <a:gd name="T2" fmla="*/ 2147483647 w 5041"/>
              <a:gd name="T3" fmla="*/ 2147483647 h 704"/>
              <a:gd name="T4" fmla="*/ 2147483647 w 5041"/>
              <a:gd name="T5" fmla="*/ 2147483647 h 704"/>
              <a:gd name="T6" fmla="*/ 2147483647 w 5041"/>
              <a:gd name="T7" fmla="*/ 2147483647 h 704"/>
              <a:gd name="T8" fmla="*/ 2147483647 w 5041"/>
              <a:gd name="T9" fmla="*/ 0 h 704"/>
              <a:gd name="T10" fmla="*/ 2147483647 w 5041"/>
              <a:gd name="T11" fmla="*/ 2147483647 h 704"/>
              <a:gd name="T12" fmla="*/ 2147483647 w 5041"/>
              <a:gd name="T13" fmla="*/ 2147483647 h 704"/>
              <a:gd name="T14" fmla="*/ 2147483647 w 5041"/>
              <a:gd name="T15" fmla="*/ 2147483647 h 704"/>
              <a:gd name="T16" fmla="*/ 0 w 5041"/>
              <a:gd name="T17" fmla="*/ 2147483647 h 7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041"/>
              <a:gd name="T28" fmla="*/ 0 h 704"/>
              <a:gd name="T29" fmla="*/ 5041 w 5041"/>
              <a:gd name="T30" fmla="*/ 704 h 7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041" h="704">
                <a:moveTo>
                  <a:pt x="0" y="269"/>
                </a:moveTo>
                <a:lnTo>
                  <a:pt x="693" y="537"/>
                </a:lnTo>
                <a:lnTo>
                  <a:pt x="1469" y="196"/>
                </a:lnTo>
                <a:lnTo>
                  <a:pt x="3031" y="434"/>
                </a:lnTo>
                <a:lnTo>
                  <a:pt x="4189" y="0"/>
                </a:lnTo>
                <a:lnTo>
                  <a:pt x="5041" y="176"/>
                </a:lnTo>
                <a:lnTo>
                  <a:pt x="5041" y="704"/>
                </a:lnTo>
                <a:lnTo>
                  <a:pt x="1" y="704"/>
                </a:lnTo>
                <a:lnTo>
                  <a:pt x="0" y="269"/>
                </a:lnTo>
                <a:close/>
              </a:path>
            </a:pathLst>
          </a:custGeom>
          <a:gradFill rotWithShape="0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pt-BR" sz="4000" smtClean="0">
              <a:solidFill>
                <a:srgbClr val="000000"/>
              </a:solidFill>
              <a:latin typeface="Arial" pitchFamily="34" charset="0"/>
            </a:endParaRPr>
          </a:p>
        </p:txBody>
      </p:sp>
      <p:pic>
        <p:nvPicPr>
          <p:cNvPr id="19464" name="Picture 13" descr="Brasão do EstadoMT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2000"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0989" y="1382826"/>
            <a:ext cx="2018702" cy="1965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919" name="Rectangle 15"/>
          <p:cNvSpPr>
            <a:spLocks noChangeArrowheads="1"/>
          </p:cNvSpPr>
          <p:nvPr/>
        </p:nvSpPr>
        <p:spPr bwMode="auto">
          <a:xfrm>
            <a:off x="2592388" y="4538550"/>
            <a:ext cx="531812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400" b="1" dirty="0" smtClean="0">
                <a:solidFill>
                  <a:srgbClr val="CCFF33"/>
                </a:solidFill>
                <a:latin typeface="Arial" pitchFamily="34" charset="0"/>
              </a:rPr>
              <a:t>APRESENTAÇÃO SOBRE O PROCESSO DE ELABORAÇÃO DO PLANO DE RECURSOS HÍDRICOS DA REGIÃO HIDROGRÁFICA DO PARAGUAI.</a:t>
            </a:r>
          </a:p>
        </p:txBody>
      </p:sp>
      <p:sp>
        <p:nvSpPr>
          <p:cNvPr id="19466" name="Text Box 17"/>
          <p:cNvSpPr txBox="1">
            <a:spLocks noChangeArrowheads="1"/>
          </p:cNvSpPr>
          <p:nvPr/>
        </p:nvSpPr>
        <p:spPr bwMode="auto">
          <a:xfrm>
            <a:off x="6899564" y="6517075"/>
            <a:ext cx="22563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defRPr sz="40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defRPr sz="40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defRPr sz="4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defRPr sz="4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pt-BR" sz="1600" b="1" dirty="0" smtClean="0"/>
              <a:t>Junho - 2017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590800" y="3584942"/>
            <a:ext cx="533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defRPr sz="40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defRPr sz="40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defRPr sz="4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defRPr sz="4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000" b="1" dirty="0" smtClean="0">
                <a:solidFill>
                  <a:srgbClr val="CCFF33"/>
                </a:solidFill>
                <a:cs typeface="Arial" pitchFamily="34" charset="0"/>
              </a:rPr>
              <a:t>LUIZ HENRIQUE MAGALHÃES NOQUELLI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sz="2000" b="1" dirty="0" smtClean="0">
                <a:solidFill>
                  <a:srgbClr val="CCFF33"/>
                </a:solidFill>
                <a:cs typeface="Arial" pitchFamily="34" charset="0"/>
              </a:rPr>
              <a:t>Coordenador do GAP  </a:t>
            </a:r>
          </a:p>
        </p:txBody>
      </p:sp>
      <p:pic>
        <p:nvPicPr>
          <p:cNvPr id="2050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5969" y="1455129"/>
            <a:ext cx="1625466" cy="186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2840" y="10563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544070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9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919" grpId="0" autoUpdateAnimBg="0"/>
      <p:bldP spid="16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2670680" y="3139559"/>
            <a:ext cx="3802644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pt-BR" sz="40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CONCLUSÃO</a:t>
            </a:r>
          </a:p>
          <a:p>
            <a:pPr algn="ctr"/>
            <a:r>
              <a:rPr lang="pt-BR" sz="4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DIAGNÓSTICO</a:t>
            </a:r>
          </a:p>
        </p:txBody>
      </p:sp>
    </p:spTree>
    <p:extLst>
      <p:ext uri="{BB962C8B-B14F-4D97-AF65-F5344CB8AC3E}">
        <p14:creationId xmlns:p14="http://schemas.microsoft.com/office/powerpoint/2010/main" xmlns="" val="78135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792506"/>
            <a:ext cx="8063611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Nos municípios de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Corumbá e Ladário/MS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a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Morraria do Urucum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e adjacências abrigam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importante polo minero-industrial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em razão das abundantes reservas de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ferro e manganês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existentes na região. A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extração e o beneficiamento de minérios demandam altas quantidades de água e afetam sua dinâmica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. Do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ponto de vista quantitativo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essa região caracteriza-se por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elevado déficit hídrico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ao longo de todo o ano,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gerando diversos conflitos pelo uso dos recursos hídricos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opondo os interesses de diversos setores: abastecimento humano de áreas rurais e agropecuário, mineração, turismo e lazer.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 atividade também provoca alterações na qualidade da água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incluindo riscos de contaminação de mananciais utilizados para abastecimento humano e a erosão e assoreamento dos cursos d’água, além de efeitos da poeira sobre a flora.</a:t>
            </a:r>
          </a:p>
        </p:txBody>
      </p:sp>
    </p:spTree>
    <p:extLst>
      <p:ext uri="{BB962C8B-B14F-4D97-AF65-F5344CB8AC3E}">
        <p14:creationId xmlns:p14="http://schemas.microsoft.com/office/powerpoint/2010/main" xmlns="" val="78135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4" y="1617552"/>
            <a:ext cx="80636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Destaca-se, ainda, que a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produção de ferro gusa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impacta os corpos hídricos em função do desmatamento resultante da demanda por carvão na atividade siderúrgica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Retângulo 4"/>
          <p:cNvSpPr/>
          <p:nvPr/>
        </p:nvSpPr>
        <p:spPr>
          <a:xfrm>
            <a:off x="605386" y="2777492"/>
            <a:ext cx="80636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É notável a relação entre a mineração e a exploração comercial da Hidrovia do Paraguai, utilizada para escoamento da produção, sobretudo no trecho a partir de Corumbá/MS em direção aos portos argentinos.</a:t>
            </a:r>
          </a:p>
        </p:txBody>
      </p:sp>
      <p:sp>
        <p:nvSpPr>
          <p:cNvPr id="6" name="Retângulo 5"/>
          <p:cNvSpPr/>
          <p:nvPr/>
        </p:nvSpPr>
        <p:spPr>
          <a:xfrm>
            <a:off x="605387" y="4246011"/>
            <a:ext cx="806360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Apesar de considerada subutilizada em face à sua localização estratégica, a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hidrovia responde por cerca de 20% das cargas transportadas em vias interiores no Brasil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7" name="Retângulo 6"/>
          <p:cNvSpPr/>
          <p:nvPr/>
        </p:nvSpPr>
        <p:spPr>
          <a:xfrm>
            <a:off x="605387" y="5386024"/>
            <a:ext cx="80636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Além da intensificação deste trecho,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há previsão de exploração comercial no trecho entre Cáceres e Corumbá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onde a navegação hoje está mais relacionada ao turismo e à pesca.</a:t>
            </a:r>
          </a:p>
        </p:txBody>
      </p:sp>
    </p:spTree>
    <p:extLst>
      <p:ext uri="{BB962C8B-B14F-4D97-AF65-F5344CB8AC3E}">
        <p14:creationId xmlns:p14="http://schemas.microsoft.com/office/powerpoint/2010/main" xmlns="" val="78135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625587"/>
            <a:ext cx="80636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Vale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destacar que o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turismo e a pesca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constituem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importantes atividades socioeconômicas realizadas na RH-Paraguai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estando intrinsecamente relacionados à conservação ambiental e à qualidade da água.</a:t>
            </a:r>
          </a:p>
        </p:txBody>
      </p:sp>
      <p:sp>
        <p:nvSpPr>
          <p:cNvPr id="5" name="Retângulo 4"/>
          <p:cNvSpPr/>
          <p:nvPr/>
        </p:nvSpPr>
        <p:spPr>
          <a:xfrm>
            <a:off x="605385" y="3387341"/>
            <a:ext cx="806361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 pesca na RH-Paraguai é uma atividade relevante, não apenas na planície do Pantanal, mas também nas áreas de planalto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onde os peixes chegam sazonalmente em grande quantidade em decorrência da piracema. A atividade gera emprego e renda e exerce um efeito multiplicador expressivo na economia das cidades ribeirinhas da região. Há de se destacar também a pesca exercida na modalidade de subsistência, essencial para a população indígena e as populações ribeirinhas na RH-Paraguai.</a:t>
            </a:r>
          </a:p>
        </p:txBody>
      </p:sp>
    </p:spTree>
    <p:extLst>
      <p:ext uri="{BB962C8B-B14F-4D97-AF65-F5344CB8AC3E}">
        <p14:creationId xmlns:p14="http://schemas.microsoft.com/office/powerpoint/2010/main" xmlns="" val="78135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867088"/>
            <a:ext cx="806361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No que diz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respeito ao turismo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a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atividade é a base de diversas economias locais, especialmente no Pantanal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onde a abundância e diversidade de peixes, vida selvagem e flora impulsionam a realização de atividades ao ar livre em uma paisagem de rara beleza cênica.</a:t>
            </a:r>
          </a:p>
        </p:txBody>
      </p:sp>
      <p:sp>
        <p:nvSpPr>
          <p:cNvPr id="5" name="Retângulo 4"/>
          <p:cNvSpPr/>
          <p:nvPr/>
        </p:nvSpPr>
        <p:spPr>
          <a:xfrm>
            <a:off x="605385" y="4127338"/>
            <a:ext cx="80636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No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planalto, a região de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Bonito-Jardim (MS)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 algumas áreas protegidas – a exemplo do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Parque Nacional da Chapada dos Guimarães (MT)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– também se destacam pelo ecoturismo,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além da região de Cuiabá pelo turismo urbano e de negócios.</a:t>
            </a:r>
          </a:p>
        </p:txBody>
      </p:sp>
    </p:spTree>
    <p:extLst>
      <p:ext uri="{BB962C8B-B14F-4D97-AF65-F5344CB8AC3E}">
        <p14:creationId xmlns:p14="http://schemas.microsoft.com/office/powerpoint/2010/main" xmlns="" val="286887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440870"/>
            <a:ext cx="806361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 sustentabilidade da pesca e do turismo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frente à expansão da geração de energia hidrelétrica é outro tema relevante na 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RH-Paraguai.</a:t>
            </a:r>
          </a:p>
          <a:p>
            <a:pPr algn="just"/>
            <a:endParaRPr lang="pt-BR" sz="2000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principal debate em torno de empreendimentos hidrelétricos refere-se a potenciais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alterações do regime hidrológico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com eventual perda do pulso de inundação típico da planície pantaneira, alterações do fluxo de nutrientes e da qualidade da água, influenciando os usos múltiplos e os ecossistemas 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aquáticos.</a:t>
            </a:r>
          </a:p>
          <a:p>
            <a:pPr algn="just"/>
            <a:endParaRPr lang="pt-BR" sz="2000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Cita-se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por exemplo, as consequências da implantação da UHE Manso na Chapada dos Guimarães/MT, alagando áreas habitadas por comunidades tradicionais. Por outro lado, a produção de energia pode ser sustentável em determinados locais da RH-Paraguai, mediante adequada incorporação de especificidades construtivas e operativas.</a:t>
            </a:r>
          </a:p>
        </p:txBody>
      </p:sp>
    </p:spTree>
    <p:extLst>
      <p:ext uri="{BB962C8B-B14F-4D97-AF65-F5344CB8AC3E}">
        <p14:creationId xmlns:p14="http://schemas.microsoft.com/office/powerpoint/2010/main" xmlns="" val="286887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988314"/>
            <a:ext cx="806361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Nesse contexto, merece mais uma vez destaque o estudo específico que vem sendo conduzido pela ANA em parceria com a Fundação Eliseu Alves, já antecipando uma das principais ações que deverão integrar o PRH-Paraguai e que se destina à avaliação, a partir de extensa coleta de dados primários e secundários, dos possíveis efeitos da implantação de empreendimentos hidrelétricos na região.</a:t>
            </a:r>
          </a:p>
        </p:txBody>
      </p:sp>
      <p:sp>
        <p:nvSpPr>
          <p:cNvPr id="5" name="Retângulo 4"/>
          <p:cNvSpPr/>
          <p:nvPr/>
        </p:nvSpPr>
        <p:spPr>
          <a:xfrm>
            <a:off x="3295650" y="509141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sz="24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Estudos de Avaliação dos Efeitos da Implantação de Empreendimentos Hidrelétricos na RH Paraguai</a:t>
            </a:r>
          </a:p>
        </p:txBody>
      </p:sp>
    </p:spTree>
    <p:extLst>
      <p:ext uri="{BB962C8B-B14F-4D97-AF65-F5344CB8AC3E}">
        <p14:creationId xmlns:p14="http://schemas.microsoft.com/office/powerpoint/2010/main" xmlns="" val="286887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2429061"/>
            <a:ext cx="806361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spectos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relacionados ao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saneamento básico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 às áreas de preservação ambiental demandam especial atenção na RH-Paraguai, dada a intrínseca correlação dos principais polos turísticos e do estoque pesqueiro com a qualidade dos recursos hídricos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pt-BR" sz="2000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Conforme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exposto previamente,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grande parte dos municípios com sede urbana inserida na RH-Paraguai possui sistemas de saneamento básico deficientes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com baixos índices de coleta e tratamento de esgoto, bem como elevada porcentagem de resíduos sólidos destinados a lixões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.</a:t>
            </a:r>
            <a:endParaRPr lang="pt-BR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887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2552886"/>
            <a:ext cx="806361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 smtClean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Nesse </a:t>
            </a:r>
            <a:r>
              <a:rPr lang="pt-BR" sz="2000" dirty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contexto, </a:t>
            </a:r>
            <a:r>
              <a:rPr lang="pt-BR" sz="2000" b="1" dirty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merecem destaque </a:t>
            </a:r>
            <a:r>
              <a:rPr lang="pt-BR" sz="2000" dirty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os baixos índices de coleta e tratamento na região Metropolitana de Várzea Grande e Cuiabá, que concentra mais de 40% da população urbana da região hidrográfica, resultando em elevada carga orgânica afluente aos corpos hídricos. </a:t>
            </a:r>
            <a:endParaRPr lang="pt-BR" sz="2000" dirty="0" smtClean="0">
              <a:solidFill>
                <a:srgbClr val="010199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endParaRPr lang="pt-BR" sz="2000" dirty="0">
              <a:solidFill>
                <a:srgbClr val="010199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dirty="0" smtClean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Também </a:t>
            </a:r>
            <a:r>
              <a:rPr lang="pt-BR" sz="2000" dirty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constituem </a:t>
            </a:r>
            <a:r>
              <a:rPr lang="pt-BR" sz="2000" b="1" dirty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áreas críticas</a:t>
            </a:r>
            <a:r>
              <a:rPr lang="pt-BR" sz="2000" dirty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 neste tema, as </a:t>
            </a:r>
            <a:r>
              <a:rPr lang="pt-BR" sz="2000" u="sng" dirty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nascentes do Paraguai e a bacia do rio São Lourenço</a:t>
            </a:r>
            <a:r>
              <a:rPr lang="pt-BR" sz="2000" dirty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12634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570044"/>
            <a:ext cx="806361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Quanto às políticas e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planos municipais de saneamento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cabe relembrar que a existência destes instrumentos é fundamental para acesso aos recursos para melhoria do saneamento 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básico.</a:t>
            </a:r>
          </a:p>
          <a:p>
            <a:pPr algn="just"/>
            <a:endParaRPr lang="pt-BR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Assim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cabe destacar a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ausência de tal instrumento em quase todos os municípios da </a:t>
            </a:r>
            <a:r>
              <a:rPr lang="pt-BR" sz="2000" u="sng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RH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pt-BR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Por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outro lado,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ações recentes vêm ocorrendo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a exemplo do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Pacto em Defesa das Cabeceiras do Pantanal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com ações para realização destes planos municipais e dos respectivos projetos executivos, visando melhorar as condições de saneamento na região. O Pacto engloba 25 municípios de Mato Grosso situados nas nascentes do rio Paraguai e de seus afluentes, como os rios Sepotuba, </a:t>
            </a:r>
            <a:r>
              <a:rPr lang="pt-BR" sz="2000" dirty="0" err="1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Cabaçal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e Jauru.</a:t>
            </a:r>
          </a:p>
        </p:txBody>
      </p:sp>
    </p:spTree>
    <p:extLst>
      <p:ext uri="{BB962C8B-B14F-4D97-AF65-F5344CB8AC3E}">
        <p14:creationId xmlns:p14="http://schemas.microsoft.com/office/powerpoint/2010/main" xmlns="" val="286887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4584" y="2241550"/>
            <a:ext cx="7543800" cy="3453171"/>
          </a:xfrm>
        </p:spPr>
        <p:txBody>
          <a:bodyPr>
            <a:normAutofit/>
          </a:bodyPr>
          <a:lstStyle/>
          <a:p>
            <a:pPr marL="150876" lvl="1" indent="0" algn="just">
              <a:buNone/>
            </a:pPr>
            <a:endParaRPr lang="pt-BR" sz="1650" dirty="0"/>
          </a:p>
          <a:p>
            <a:pPr algn="just"/>
            <a:endParaRPr lang="es-ES_tradnl" sz="1800" dirty="0"/>
          </a:p>
          <a:p>
            <a:pPr marL="562356" lvl="1" indent="-342900">
              <a:buFont typeface="+mj-lt"/>
              <a:buAutoNum type="arabicPeriod"/>
            </a:pPr>
            <a:endParaRPr lang="pt-BR" sz="1800" dirty="0"/>
          </a:p>
          <a:p>
            <a:pPr marL="562356" lvl="1" indent="-342900">
              <a:buFont typeface="+mj-lt"/>
              <a:buAutoNum type="arabicPeriod"/>
            </a:pPr>
            <a:endParaRPr lang="pt-BR" sz="1650" dirty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pt-BR" sz="1800" dirty="0">
              <a:solidFill>
                <a:srgbClr val="FF0000"/>
              </a:solidFill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5" y="1709772"/>
            <a:ext cx="9144000" cy="3794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9039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869726"/>
            <a:ext cx="806361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Outro ponto de grande relevância na RH-Paraguai é a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expansão do setor agropecuário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que, atualmente, já exerce pressões significativas sobre os recursos hídricos nos aspectos quantitativo e qualitativo, principalmente na região de planalto, onde se concentra a maioria das áreas destinadas à pastagem e à 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agricultura.</a:t>
            </a:r>
          </a:p>
          <a:p>
            <a:pPr algn="just"/>
            <a:endParaRPr lang="pt-BR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u="sng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desmatamento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a ocupação de áreas naturalmente sensíveis, com elevado potencial de produção de sedimentos, e o manejo inadequado do solo no planalto provocam erosões e assoreamento dos corpos 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hídricos.</a:t>
            </a:r>
          </a:p>
          <a:p>
            <a:pPr algn="just"/>
            <a:endParaRPr lang="pt-BR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Neste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quesito, a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bacia do rio Taquari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e as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nascentes do Paraguai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emanam como áreas críticas que sofrem o impacto direto de assoreamento e consequentes inundações. </a:t>
            </a:r>
          </a:p>
        </p:txBody>
      </p:sp>
    </p:spTree>
    <p:extLst>
      <p:ext uri="{BB962C8B-B14F-4D97-AF65-F5344CB8AC3E}">
        <p14:creationId xmlns:p14="http://schemas.microsoft.com/office/powerpoint/2010/main" xmlns="" val="286887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2088801"/>
            <a:ext cx="806361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 smtClean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Nesta </a:t>
            </a:r>
            <a:r>
              <a:rPr lang="pt-BR" sz="2000" dirty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região, conflitos diretos ocorrem, por exemplo, com a prática de fechamento dos arrombados (locais onde ocorre o rompimento das margens dos rios na margem do rio Taquari), realizada por fazendeiros, que traz prejuízo aos pescadores (influenciando mortandade de peixes e ciclo reprodutivo</a:t>
            </a:r>
            <a:r>
              <a:rPr lang="pt-BR" sz="2000" dirty="0" smtClean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).</a:t>
            </a:r>
          </a:p>
          <a:p>
            <a:pPr algn="just"/>
            <a:endParaRPr lang="pt-BR" sz="2000" dirty="0">
              <a:solidFill>
                <a:srgbClr val="010199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dirty="0" smtClean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Estes </a:t>
            </a:r>
            <a:r>
              <a:rPr lang="pt-BR" sz="2000" dirty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processos, assim como as queimadas, fazem parte da dinâmica natural do sistema ambiental da </a:t>
            </a:r>
            <a:r>
              <a:rPr lang="pt-BR" sz="2000" dirty="0" err="1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RHParaguai</a:t>
            </a:r>
            <a:r>
              <a:rPr lang="pt-BR" sz="2000" dirty="0">
                <a:solidFill>
                  <a:srgbClr val="010199"/>
                </a:solidFill>
                <a:latin typeface="Arial" pitchFamily="34" charset="0"/>
                <a:cs typeface="Arial" pitchFamily="34" charset="0"/>
              </a:rPr>
              <a:t>, entretanto, é notável a influência humana na sua expressiva intensificação</a:t>
            </a:r>
          </a:p>
        </p:txBody>
      </p:sp>
    </p:spTree>
    <p:extLst>
      <p:ext uri="{BB962C8B-B14F-4D97-AF65-F5344CB8AC3E}">
        <p14:creationId xmlns:p14="http://schemas.microsoft.com/office/powerpoint/2010/main" xmlns="" val="96082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994219"/>
            <a:ext cx="806361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Ainda no que concerne à agropecuária, destaca-se que a agricultura na RH-Paraguai é desenvolvida com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alto consumo de fertilizantes e </a:t>
            </a:r>
            <a:r>
              <a:rPr lang="pt-BR" sz="20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agrotóxicos.</a:t>
            </a:r>
          </a:p>
          <a:p>
            <a:pPr algn="just"/>
            <a:endParaRPr lang="pt-BR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aplicação de elevadas cargas destes químicos constitui uma das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principais preocupações da sociedade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dado que os agrotóxicos e os subprodutos de sua degradação possuem elevado potencial de </a:t>
            </a:r>
            <a:r>
              <a:rPr lang="pt-BR" sz="2000" dirty="0" err="1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bioacumulação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na cadeia alimentar,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afetando a sustentabilidade dos ecossistemas aquáticos do Pantanal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além de representarem risco à saúde </a:t>
            </a:r>
            <a:r>
              <a:rPr lang="pt-BR" sz="2000" u="sng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humana.</a:t>
            </a:r>
          </a:p>
          <a:p>
            <a:pPr algn="just"/>
            <a:endParaRPr lang="pt-BR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As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pressões exercidas pelo avanço da agricultura na planície pantaneira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evidenciam a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necessidade uma integração entre a conservação ambiental e a gestão dos recursos hídricos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20287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605385" y="2490339"/>
            <a:ext cx="806361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No </a:t>
            </a:r>
            <a:r>
              <a:rPr lang="pt-BR" sz="24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aspecto legal-institucional</a:t>
            </a:r>
            <a:r>
              <a:rPr lang="pt-BR" sz="24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a </a:t>
            </a:r>
            <a:r>
              <a:rPr lang="pt-BR" sz="24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Região Hidrográfica do Paraguai</a:t>
            </a:r>
            <a:r>
              <a:rPr lang="pt-BR" sz="24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t-BR" sz="24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não conta com um Comitê para assegurar a gestão integrada de seus recursos </a:t>
            </a:r>
            <a:r>
              <a:rPr lang="pt-BR" sz="2400" u="sng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hídricos</a:t>
            </a:r>
            <a:r>
              <a:rPr lang="pt-BR" sz="24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just"/>
            <a:endParaRPr lang="pt-BR" sz="24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4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Sob </a:t>
            </a:r>
            <a:r>
              <a:rPr lang="pt-BR" sz="24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essa perspectiva, </a:t>
            </a:r>
            <a:r>
              <a:rPr lang="pt-BR" sz="24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é clara a necessidade de fortalecimento político-institucional </a:t>
            </a:r>
            <a:r>
              <a:rPr lang="pt-BR" sz="24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 de articulação dos instrumentos de gestão a fim de sanar os problemas regionais e locais na RH-Paraguai.</a:t>
            </a:r>
          </a:p>
        </p:txBody>
      </p:sp>
    </p:spTree>
    <p:extLst>
      <p:ext uri="{BB962C8B-B14F-4D97-AF65-F5344CB8AC3E}">
        <p14:creationId xmlns:p14="http://schemas.microsoft.com/office/powerpoint/2010/main" xmlns="" val="320287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2286000" y="296733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t-BR" sz="24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PROGNÓSTICO DA REGIÃO HIDROGRÁFICA DO</a:t>
            </a:r>
          </a:p>
          <a:p>
            <a:pPr algn="ctr"/>
            <a:r>
              <a:rPr lang="pt-BR" sz="2400" b="1" dirty="0">
                <a:solidFill>
                  <a:schemeClr val="bg1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RIO PARAGUAI</a:t>
            </a:r>
          </a:p>
        </p:txBody>
      </p:sp>
    </p:spTree>
    <p:extLst>
      <p:ext uri="{BB962C8B-B14F-4D97-AF65-F5344CB8AC3E}">
        <p14:creationId xmlns:p14="http://schemas.microsoft.com/office/powerpoint/2010/main" xmlns="" val="320287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642" y="2084711"/>
            <a:ext cx="80633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 Prognóstico contempla a estruturação de um Cenário Tendencial, dois Cenários Alternativos e, por fim, o Cenário do Plano, a partir do qual será definido o Plano de Ações</a:t>
            </a:r>
            <a:endParaRPr lang="pt-BR" sz="2000" dirty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605642" y="4147194"/>
            <a:ext cx="80633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 horizonte final do planejamento do presente Plano abrange 15 anos (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longo prazo - 2031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), com cortes para o curto (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5 anos - 2021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) e médio prazo (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10 anos - 2026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xmlns="" val="320287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811586"/>
            <a:ext cx="80636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balanço hídrico integrado na RH-Paraguai se mostra confortável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com saldo disponível tanto de águas superficiais como de águas e subterrâneas em todos os cenários.</a:t>
            </a:r>
          </a:p>
        </p:txBody>
      </p:sp>
      <p:sp>
        <p:nvSpPr>
          <p:cNvPr id="5" name="Retângulo 4"/>
          <p:cNvSpPr/>
          <p:nvPr/>
        </p:nvSpPr>
        <p:spPr>
          <a:xfrm>
            <a:off x="605385" y="2991212"/>
            <a:ext cx="80636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Verificando cada UPG em particular, também 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não se identificam déficits em nenhuma delas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havendo saldo positivo das águas superficiais e subterrâneas disponíveis após o atendimento das demandas, em todas as UPG. </a:t>
            </a:r>
          </a:p>
        </p:txBody>
      </p:sp>
      <p:sp>
        <p:nvSpPr>
          <p:cNvPr id="6" name="Retângulo 5"/>
          <p:cNvSpPr/>
          <p:nvPr/>
        </p:nvSpPr>
        <p:spPr>
          <a:xfrm>
            <a:off x="605385" y="4510520"/>
            <a:ext cx="806361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No estado de Mato Grosso, destacam-se as </a:t>
            </a:r>
            <a:r>
              <a:rPr lang="pt-BR" sz="20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UPGs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P3 -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Alto Paraguai Superior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e P7 -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Paraguai-Pantanal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como sendo as duas unidades que apresentam os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menores volumes disponíveis de águas superficiais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após o atendimento das demandas, em todos os cenários analisados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pt-BR" sz="2000" dirty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87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970342"/>
            <a:ext cx="806361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Cenário Tendencia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l: o futuro é espelhado pelo passado, no ritmo das tendências já observadas que serão, então,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continuadas.</a:t>
            </a:r>
          </a:p>
          <a:p>
            <a:pPr algn="just"/>
            <a:endParaRPr lang="pt-BR" sz="2000" dirty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Cenário Acelerado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: as tendências passadas são rompidas por forte crescimento socioeconômico e por novos arranjos produtivos locais, com ênfase na retomada do mercado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interno.</a:t>
            </a:r>
          </a:p>
          <a:p>
            <a:pPr algn="just"/>
            <a:endParaRPr lang="pt-BR" sz="2000" dirty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Cenário Moderado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: as tendências passadas são também rompidas, porém pela continuidade de um crescimento socioeconômico moderado, voltado ao mercado externo devido ao baixo dinamismo econômico interno.</a:t>
            </a:r>
          </a:p>
        </p:txBody>
      </p:sp>
    </p:spTree>
    <p:extLst>
      <p:ext uri="{BB962C8B-B14F-4D97-AF65-F5344CB8AC3E}">
        <p14:creationId xmlns:p14="http://schemas.microsoft.com/office/powerpoint/2010/main" xmlns="" val="320287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684962"/>
            <a:ext cx="80636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No estado de 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Mato Grosso do Sul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destaca-se a UPG II.5 – </a:t>
            </a:r>
            <a:r>
              <a:rPr lang="pt-BR" sz="2000" u="sng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Nabileque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com o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mais baixo volume de águas disponível no estado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tanto em termos de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recursos hídricos superficiais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como em termos de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águas subterrâneas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Retângulo 4"/>
          <p:cNvSpPr/>
          <p:nvPr/>
        </p:nvSpPr>
        <p:spPr>
          <a:xfrm>
            <a:off x="605385" y="3153588"/>
            <a:ext cx="806361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Verifica-se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que os 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maiores níveis de criticidade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quando considerada a porcentagem de trechos com 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concentrações elevadas de DBO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estão situados nas II.4 –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Negro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II.5 - </a:t>
            </a:r>
            <a:r>
              <a:rPr lang="pt-BR" sz="2000" u="sng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Nabileque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e II.6 - </a:t>
            </a:r>
            <a:r>
              <a:rPr lang="pt-BR" sz="2000" u="sng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Apa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tanto na cena atual quanto nos três cenários futuros alternativos (Tendencial, Acelerado e Moderado).</a:t>
            </a:r>
          </a:p>
        </p:txBody>
      </p:sp>
      <p:sp>
        <p:nvSpPr>
          <p:cNvPr id="6" name="Retângulo 5"/>
          <p:cNvSpPr/>
          <p:nvPr/>
        </p:nvSpPr>
        <p:spPr>
          <a:xfrm>
            <a:off x="700644" y="4887388"/>
            <a:ext cx="796835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Estas </a:t>
            </a:r>
            <a:r>
              <a:rPr lang="pt-BR" sz="2000" u="sng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UPGs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destacam-se pela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elevada presença de áreas de pastagens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em sua porção de planalto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com as cargas de difusas de origem animal representam mais 96% das cargas remanescentes nas três </a:t>
            </a:r>
            <a:r>
              <a:rPr lang="pt-BR" sz="20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UPGs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em todos os cenários alternativos, seguidas pelas cargas oriundas da população.</a:t>
            </a:r>
          </a:p>
        </p:txBody>
      </p:sp>
    </p:spTree>
    <p:extLst>
      <p:ext uri="{BB962C8B-B14F-4D97-AF65-F5344CB8AC3E}">
        <p14:creationId xmlns:p14="http://schemas.microsoft.com/office/powerpoint/2010/main" xmlns="" val="320287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728512"/>
            <a:ext cx="80636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 </a:t>
            </a:r>
            <a:r>
              <a:rPr lang="pt-BR" sz="20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UPGs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P3-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Alto Paraguai Superior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P6 –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Correntes – Taquari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e II.1 – </a:t>
            </a:r>
            <a:r>
              <a:rPr lang="pt-BR" sz="2000" u="sng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Correntes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permanecem como as de 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menor criticidade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no que diz respeito à 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DBO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tanto na cena atual quanto nos cenários futuros alternativos. </a:t>
            </a:r>
          </a:p>
        </p:txBody>
      </p:sp>
      <p:sp>
        <p:nvSpPr>
          <p:cNvPr id="6" name="Retângulo 5"/>
          <p:cNvSpPr/>
          <p:nvPr/>
        </p:nvSpPr>
        <p:spPr>
          <a:xfrm>
            <a:off x="617260" y="3951518"/>
            <a:ext cx="806361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Em praticamente todos os cenários, os 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municípios com as maiores extensões de trechos críticos </a:t>
            </a:r>
            <a:r>
              <a:rPr lang="pt-BR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são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Tangará da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Serra, Nova Olímpia, Santo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Antônio do Leverger,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Cuiabá, Várzea Grande, Rondonópolis, São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José do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Povo, Campo Verde, Alto Taquari, Poconé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Porto </a:t>
            </a:r>
            <a:r>
              <a:rPr lang="pt-BR" sz="20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Esperidão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e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Cáceres (MT). Pedro Gomes, Corumbá, Aquidauana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Bodoquena, Miranda, Rio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Verde de Mato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Grosso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 Porto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Murtinho (MS).</a:t>
            </a:r>
            <a:endParaRPr lang="pt-BR" sz="2000" dirty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287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570834" y="1213500"/>
            <a:ext cx="5839348" cy="78154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00376C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76C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GAP - Cronograma 2017</a:t>
            </a:r>
            <a:endParaRPr kumimoji="0" lang="pt-BR" sz="3600" b="1" i="1" u="none" strike="noStrike" kern="1200" cap="none" spc="0" normalizeH="0" baseline="0" noProof="0" dirty="0">
              <a:ln>
                <a:noFill/>
              </a:ln>
              <a:solidFill>
                <a:srgbClr val="00376C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746356970"/>
              </p:ext>
            </p:extLst>
          </p:nvPr>
        </p:nvGraphicFramePr>
        <p:xfrm>
          <a:off x="462748" y="1862192"/>
          <a:ext cx="8206248" cy="4425267"/>
        </p:xfrm>
        <a:graphic>
          <a:graphicData uri="http://schemas.openxmlformats.org/drawingml/2006/table">
            <a:tbl>
              <a:tblPr firstRow="1" firstCol="1" bandRow="1"/>
              <a:tblGrid>
                <a:gridCol w="3186462"/>
                <a:gridCol w="5019786"/>
              </a:tblGrid>
              <a:tr h="3183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effectLst/>
                        </a:rPr>
                        <a:t>Data e Local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</a:rPr>
                        <a:t>Atividade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4735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17/mar</a:t>
                      </a:r>
                      <a:endParaRPr lang="pt-BR" sz="18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effectLst/>
                        </a:rPr>
                        <a:t>GAP recebe </a:t>
                      </a:r>
                      <a:r>
                        <a:rPr lang="pt-BR" sz="1800" dirty="0" smtClean="0">
                          <a:solidFill>
                            <a:srgbClr val="000000"/>
                          </a:solidFill>
                          <a:effectLst/>
                        </a:rPr>
                        <a:t>primeira versão do Diagnóstico </a:t>
                      </a:r>
                      <a:r>
                        <a:rPr lang="pt-BR" sz="1800" dirty="0">
                          <a:solidFill>
                            <a:srgbClr val="000000"/>
                          </a:solidFill>
                          <a:effectLst/>
                        </a:rPr>
                        <a:t>Consolidado</a:t>
                      </a:r>
                      <a:endParaRPr lang="pt-B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7102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4 e 5/</a:t>
                      </a:r>
                      <a:r>
                        <a:rPr lang="pt-BR" sz="1800" b="1" dirty="0" err="1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abr</a:t>
                      </a: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 – Campo Grande / MS</a:t>
                      </a:r>
                      <a:endParaRPr lang="pt-BR" sz="18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effectLst/>
                        </a:rPr>
                        <a:t>Reunião do </a:t>
                      </a:r>
                      <a:r>
                        <a:rPr lang="pt-BR" sz="1800" dirty="0" smtClean="0">
                          <a:solidFill>
                            <a:srgbClr val="000000"/>
                          </a:solidFill>
                          <a:effectLst/>
                        </a:rPr>
                        <a:t>GAP - </a:t>
                      </a:r>
                      <a:r>
                        <a:rPr lang="pt-BR" sz="1800" dirty="0">
                          <a:solidFill>
                            <a:srgbClr val="000000"/>
                          </a:solidFill>
                          <a:effectLst/>
                        </a:rPr>
                        <a:t>Diagnóstico Consolidado, Reuniões Públicas e Diretrizes para Construção do Prognóstico</a:t>
                      </a:r>
                      <a:endParaRPr lang="pt-B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3183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25/</a:t>
                      </a:r>
                      <a:r>
                        <a:rPr lang="pt-BR" sz="1800" b="1" dirty="0" err="1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mai</a:t>
                      </a: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 – Cuiabá / MT</a:t>
                      </a:r>
                      <a:endParaRPr lang="pt-BR" sz="18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effectLst/>
                        </a:rPr>
                        <a:t>Reunião do </a:t>
                      </a:r>
                      <a:r>
                        <a:rPr lang="pt-BR" sz="1800" dirty="0" smtClean="0">
                          <a:solidFill>
                            <a:srgbClr val="000000"/>
                          </a:solidFill>
                          <a:effectLst/>
                        </a:rPr>
                        <a:t>GAP - Prognóstico</a:t>
                      </a:r>
                      <a:endParaRPr lang="pt-B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3183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19 a 30/</a:t>
                      </a:r>
                      <a:r>
                        <a:rPr lang="pt-BR" sz="1800" b="1" dirty="0" err="1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jun</a:t>
                      </a: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 – MT e MS</a:t>
                      </a:r>
                      <a:endParaRPr lang="pt-BR" sz="18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effectLst/>
                        </a:rPr>
                        <a:t>Reuniões Públicas do </a:t>
                      </a:r>
                      <a:r>
                        <a:rPr lang="pt-BR" sz="1800" dirty="0" smtClean="0">
                          <a:solidFill>
                            <a:srgbClr val="000000"/>
                          </a:solidFill>
                          <a:effectLst/>
                        </a:rPr>
                        <a:t>Diagnóstico e Prognóstico</a:t>
                      </a:r>
                      <a:endParaRPr lang="pt-B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5445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8/</a:t>
                      </a:r>
                      <a:r>
                        <a:rPr lang="pt-BR" sz="1800" b="1" dirty="0" err="1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ago</a:t>
                      </a: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 – Campo Grande / MS</a:t>
                      </a:r>
                      <a:endParaRPr lang="pt-BR" sz="18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effectLst/>
                        </a:rPr>
                        <a:t>Reunião do </a:t>
                      </a:r>
                      <a:r>
                        <a:rPr lang="pt-BR" sz="1800" dirty="0" smtClean="0">
                          <a:solidFill>
                            <a:srgbClr val="000000"/>
                          </a:solidFill>
                          <a:effectLst/>
                        </a:rPr>
                        <a:t>GAP - </a:t>
                      </a:r>
                      <a:r>
                        <a:rPr lang="pt-BR" sz="1800" dirty="0">
                          <a:solidFill>
                            <a:srgbClr val="000000"/>
                          </a:solidFill>
                          <a:effectLst/>
                        </a:rPr>
                        <a:t>Plano de Ações</a:t>
                      </a:r>
                      <a:endParaRPr lang="pt-B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31838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03/out – Cuiabá / MT</a:t>
                      </a:r>
                      <a:endParaRPr lang="pt-BR" sz="18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effectLst/>
                        </a:rPr>
                        <a:t>Reunião do </a:t>
                      </a:r>
                      <a:r>
                        <a:rPr lang="pt-BR" sz="1800" dirty="0" smtClean="0">
                          <a:solidFill>
                            <a:srgbClr val="000000"/>
                          </a:solidFill>
                          <a:effectLst/>
                        </a:rPr>
                        <a:t>GAP - </a:t>
                      </a:r>
                      <a:r>
                        <a:rPr lang="pt-BR" sz="1800" dirty="0">
                          <a:solidFill>
                            <a:srgbClr val="000000"/>
                          </a:solidFill>
                          <a:effectLst/>
                        </a:rPr>
                        <a:t>Plano de Ações</a:t>
                      </a:r>
                      <a:endParaRPr lang="pt-B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5445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6 a 10/</a:t>
                      </a:r>
                      <a:r>
                        <a:rPr lang="pt-BR" sz="1800" b="1" dirty="0" err="1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nov</a:t>
                      </a: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 – MT e 20 a 24/</a:t>
                      </a:r>
                      <a:r>
                        <a:rPr lang="pt-BR" sz="1800" b="1" dirty="0" err="1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nov</a:t>
                      </a: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 - MS</a:t>
                      </a:r>
                      <a:endParaRPr lang="pt-BR" sz="18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effectLst/>
                        </a:rPr>
                        <a:t>Reuniões Públicas do Plano de Ações</a:t>
                      </a:r>
                      <a:endParaRPr lang="pt-B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5445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+mj-lt"/>
                          <a:ea typeface="WenQuanYi Micro Hei"/>
                          <a:cs typeface="Lohit Hindi"/>
                        </a:rPr>
                        <a:t>7/dez - Campo Grande / MS</a:t>
                      </a:r>
                      <a:endParaRPr lang="pt-BR" sz="1800" b="1" dirty="0">
                        <a:effectLst/>
                        <a:latin typeface="+mj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>
                        <a:spcAft>
                          <a:spcPts val="0"/>
                        </a:spcAft>
                      </a:pPr>
                      <a:r>
                        <a:rPr lang="pt-BR" sz="1800" dirty="0">
                          <a:solidFill>
                            <a:srgbClr val="000000"/>
                          </a:solidFill>
                          <a:effectLst/>
                        </a:rPr>
                        <a:t>Reunião do GAP: Plano de Ações</a:t>
                      </a:r>
                      <a:endParaRPr lang="pt-BR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1299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605385" y="1566212"/>
            <a:ext cx="80636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Quando se analisam as 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concentrações de Fósforo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verifica-se que os maiores níveis de criticidade estão concentrados nas </a:t>
            </a:r>
            <a:r>
              <a:rPr lang="pt-BR" sz="20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UPGs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II.3 –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Miranda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e II.4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Negro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tanto na cena atual quanto nos três cenários futuros alternativos. </a:t>
            </a:r>
          </a:p>
        </p:txBody>
      </p:sp>
      <p:sp>
        <p:nvSpPr>
          <p:cNvPr id="6" name="Retângulo 5"/>
          <p:cNvSpPr/>
          <p:nvPr/>
        </p:nvSpPr>
        <p:spPr>
          <a:xfrm>
            <a:off x="605385" y="3177211"/>
            <a:ext cx="80636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Em todos os cenários alternativos, as cargas de difusas de origem agropecuária (áreas agrícolas e rebanhos animais) representam mais 95% das cargas remanescentes de fósforo nestas </a:t>
            </a:r>
            <a:r>
              <a:rPr lang="pt-BR" sz="20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UPGs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7" name="Retângulo 6"/>
          <p:cNvSpPr/>
          <p:nvPr/>
        </p:nvSpPr>
        <p:spPr>
          <a:xfrm>
            <a:off x="605385" y="4652125"/>
            <a:ext cx="806361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Em contrapartida, as </a:t>
            </a:r>
            <a:r>
              <a:rPr lang="pt-BR" sz="2000" dirty="0" err="1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UPGs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P2 –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Alto Paraguai Médio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P4 –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Alto Rio Cuiabá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P7 –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Paraguai Pantanal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e II.2 </a:t>
            </a:r>
            <a:r>
              <a:rPr lang="pt-BR" sz="2000" u="sng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Taquari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apresentam os 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menores níveis de criticidade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quando considerada a porcentagem de trechos com concentrações elevadas de 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Fósforo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tanto na cena atual quanto nos três cenários futuros alternativos.</a:t>
            </a:r>
          </a:p>
        </p:txBody>
      </p:sp>
    </p:spTree>
    <p:extLst>
      <p:ext uri="{BB962C8B-B14F-4D97-AF65-F5344CB8AC3E}">
        <p14:creationId xmlns:p14="http://schemas.microsoft.com/office/powerpoint/2010/main" xmlns="" val="107085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605385" y="2313471"/>
            <a:ext cx="806361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pt-BR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unicípios </a:t>
            </a:r>
            <a:r>
              <a:rPr lang="pt-BR" sz="20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com as maiores extensões de trechos críticos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no que diz respeito ao </a:t>
            </a:r>
            <a:r>
              <a:rPr lang="pt-BR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Fósforo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são: </a:t>
            </a:r>
            <a:r>
              <a:rPr lang="pt-BR" sz="20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Figueirópolis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D’Oeste, Jauru,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Barra do Bugres, Nova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Olímpia, Tangará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da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Serra, Denise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Alto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Paraguai, Campo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Verde, Cuiabá, Várzea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Grande, Chapada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dos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Guimarães, Rondonópolis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t-BR" sz="2000" dirty="0" err="1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Itiquira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Pedra Preta,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Santo Antônio do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Leverger, Porto Esperidião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 Cáceres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(MT). Coxim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Pedro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Gomes, Sonora,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Corumbá,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Camapuã, São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Gabriel do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Oeste, Aquidauana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Terenos, Anastácio, Aquidauana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Rio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Verde de Mato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Grosso, Porto Murtinho, Bela </a:t>
            </a:r>
            <a:r>
              <a:rPr lang="pt-BR" sz="2000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Vista e Antônio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João.</a:t>
            </a:r>
            <a:endParaRPr lang="pt-BR" sz="2000" dirty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085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752085"/>
            <a:ext cx="80636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PROGNÓSTICO </a:t>
            </a:r>
            <a:r>
              <a:rPr lang="pt-BR" sz="2400" b="1" dirty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CONSOLIDADO DA REGIÃO HIDROGRÁFICA DO RIO PARAGUAI</a:t>
            </a:r>
          </a:p>
        </p:txBody>
      </p:sp>
      <p:sp>
        <p:nvSpPr>
          <p:cNvPr id="6" name="Retângulo 5"/>
          <p:cNvSpPr/>
          <p:nvPr/>
        </p:nvSpPr>
        <p:spPr>
          <a:xfrm>
            <a:off x="605385" y="3493544"/>
            <a:ext cx="80636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PROGNÓSTICO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: Foi apresentado na reunião do GAP em 25/05</a:t>
            </a:r>
          </a:p>
        </p:txBody>
      </p:sp>
      <p:sp>
        <p:nvSpPr>
          <p:cNvPr id="7" name="Retângulo 6"/>
          <p:cNvSpPr/>
          <p:nvPr/>
        </p:nvSpPr>
        <p:spPr>
          <a:xfrm>
            <a:off x="605384" y="4859435"/>
            <a:ext cx="80636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PROGNÓSTICO CONSOLIDADO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: Será apresentado na reunião do GAP em  08/08 – Campo Grande / MS</a:t>
            </a:r>
            <a:endParaRPr lang="pt-BR" sz="2000" dirty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91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605385" y="2377075"/>
            <a:ext cx="806361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Na última reunião do GAP que aconteceu em 25/08/2017, foram apresentadas:</a:t>
            </a:r>
          </a:p>
          <a:p>
            <a:pPr algn="just"/>
            <a:endParaRPr lang="pt-BR" sz="2400" dirty="0" smtClean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pt-BR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as DIRETRIZES PARA CONSTRUÇÃO DO </a:t>
            </a:r>
            <a:r>
              <a:rPr lang="pt-BR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PLANO DE AÇÕES</a:t>
            </a:r>
            <a:r>
              <a:rPr lang="pt-BR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; e</a:t>
            </a:r>
          </a:p>
          <a:p>
            <a:pPr marL="342900" indent="-342900" algn="just">
              <a:buFontTx/>
              <a:buChar char="-"/>
            </a:pPr>
            <a:endParaRPr lang="pt-BR" sz="2400" dirty="0" smtClean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just">
              <a:buFontTx/>
              <a:buChar char="-"/>
            </a:pPr>
            <a:r>
              <a:rPr lang="pt-BR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 </a:t>
            </a:r>
            <a:r>
              <a:rPr lang="pt-BR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PLANO DE COMUNICAÇÃO </a:t>
            </a:r>
            <a:r>
              <a:rPr lang="pt-BR" sz="24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 PLANEJAMENTO ESTRATÉGICO de divulgação para o PRH Paraguai </a:t>
            </a:r>
            <a:endParaRPr lang="pt-BR" sz="2400" dirty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91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605385" y="3171825"/>
            <a:ext cx="80636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RESOLUÇÃO CNRH Nº 145/2012</a:t>
            </a:r>
          </a:p>
          <a:p>
            <a:pPr algn="ctr"/>
            <a:endParaRPr lang="pt-BR" sz="2400" b="1" dirty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4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Estabelece diretrizes para a elaboração de Planos de Recursos Hídricos de Bacias Hidrográficas</a:t>
            </a:r>
            <a:endParaRPr lang="pt-BR" sz="2400" b="1" dirty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39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ço Reservado para Conteúdo 3"/>
          <p:cNvSpPr txBox="1">
            <a:spLocks/>
          </p:cNvSpPr>
          <p:nvPr/>
        </p:nvSpPr>
        <p:spPr>
          <a:xfrm>
            <a:off x="107504" y="1405626"/>
            <a:ext cx="8928992" cy="51851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800" b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Art. 13º O </a:t>
            </a:r>
            <a:r>
              <a:rPr kumimoji="0" lang="pt-BR" sz="1800" b="1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Plano de Ações </a:t>
            </a:r>
            <a:r>
              <a:rPr kumimoji="0" lang="pt-BR" sz="1800" b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visa a mitigar, minimizar e se antecipar aos problemas relacionados aos recursos hídricos superficiais e subterrâneos, de forma a promover os usos múltiplos e a gestão integrada, devendo compreender, no mínimo: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8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 - definição das metas do plano;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8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II - ações ou intervenções requeridas, organizadas em componentes, programas e subprogramas, com justificativa, objetivos, executor, investimentos, fontes possíveis de recursos, prazo de implantação;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8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III - prioridades e cronograma de investimentos;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8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IV - diretrizes para os instrumentos de gestão;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8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V - arranjo institucional ou recomendações de ordem institucional para aperfeiçoamento da gestão dos recursos hídricos e para implementação das ações requeridas;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8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VI - recomendações de ordem operacional para a implementação do plano;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8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VII - indicadores que permitam avaliar o nível de implementação das ações propostas;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pt-BR" sz="1800" b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VIII – recomendações para os setores usuários, governamental e sociedade civil.</a:t>
            </a:r>
            <a:endParaRPr kumimoji="0" lang="pt-BR" sz="1800" b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91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605385" y="2159630"/>
            <a:ext cx="8063612" cy="12010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PLANO DE COMUNICAÇÃO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DIVULGAÇÃO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 </a:t>
            </a: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PLANEJAMENTO PARTICIPATIVO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e </a:t>
            </a: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MOBILIZAÇÃO</a:t>
            </a: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para realização de oficinas voltadas ao público especializado e ao público em geral das comunidades localizadas ao longo da Região Hidrográfica Paraguai. </a:t>
            </a:r>
            <a:r>
              <a:rPr kumimoji="0" lang="pt-BR" sz="18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“PARTNERS”</a:t>
            </a:r>
            <a:endParaRPr kumimoji="0" lang="pt-BR" sz="1800" b="1" i="0" u="sng" strike="noStrike" kern="1200" cap="none" spc="0" normalizeH="0" baseline="0" noProof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Espaço Reservado para Conteúdo 2"/>
          <p:cNvSpPr txBox="1">
            <a:spLocks/>
          </p:cNvSpPr>
          <p:nvPr/>
        </p:nvSpPr>
        <p:spPr>
          <a:xfrm>
            <a:off x="700644" y="3841331"/>
            <a:ext cx="7968352" cy="204883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Char char="•"/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Tahoma" pitchFamily="34" charset="0"/>
              <a:buChar char="–"/>
              <a:defRPr sz="280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120000"/>
              <a:buChar char="•"/>
              <a:defRPr sz="240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Tahoma" pitchFamily="34" charset="0"/>
              <a:buChar char="–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rgbClr val="000000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rgbClr val="000000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rgbClr val="000000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marL="0" indent="0" algn="just">
              <a:buFontTx/>
              <a:buNone/>
            </a:pP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Realizar </a:t>
            </a:r>
            <a:r>
              <a:rPr lang="pt-BR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OFICINAS E REUNIÕES PÚBLICAS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para coleta de contribuições da comunidade, </a:t>
            </a:r>
            <a:r>
              <a:rPr lang="pt-BR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REGISTRAR AS INFORMAÇÕES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 contribuições obtidas, bem como a </a:t>
            </a:r>
            <a:r>
              <a:rPr lang="pt-BR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MEMÓRIA DO PROCESSO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FontTx/>
              <a:buNone/>
            </a:pP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Promover </a:t>
            </a:r>
            <a:r>
              <a:rPr lang="pt-BR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ENCONTROS DE RELACIONAMENTO COM A MÍDIA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e de </a:t>
            </a:r>
            <a:r>
              <a:rPr lang="pt-BR" sz="2000" b="1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DIVULGAÇÃO </a:t>
            </a:r>
            <a:r>
              <a:rPr lang="pt-BR" sz="20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para mobilizar imprensa, autoridades e tomadores de decisão</a:t>
            </a:r>
            <a:endParaRPr lang="pt-BR" sz="2000" dirty="0">
              <a:solidFill>
                <a:schemeClr val="bg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91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605384" y="2863401"/>
            <a:ext cx="8063612" cy="18748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Para as ações de mobilização </a:t>
            </a: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SERÃO MAPEADOS</a:t>
            </a: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– com auxílio dos membros do GAP, das secretarias estaduais do Mato Grosso e do Mato Grosso do Sul, entre outros – </a:t>
            </a:r>
            <a:r>
              <a:rPr kumimoji="0" lang="pt-B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TODOS OS ATORES </a:t>
            </a: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que deverão participar das discussões promovidas nas oficinas e reuniões públicas. </a:t>
            </a:r>
          </a:p>
          <a:p>
            <a:pPr marL="228600" marR="0" lvl="0" indent="-22860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91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834584" y="1280800"/>
            <a:ext cx="7543800" cy="10880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rgbClr val="00376C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76C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GAP - Cronograma 2017</a:t>
            </a:r>
            <a:br>
              <a:rPr kumimoji="0" lang="pt-B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76C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</a:br>
            <a:r>
              <a:rPr kumimoji="0" lang="pt-B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76C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Alterado – Reuniões </a:t>
            </a:r>
            <a:r>
              <a:rPr kumimoji="0" lang="pt-B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76C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Públicas’</a:t>
            </a:r>
            <a:endParaRPr kumimoji="0" lang="pt-BR" sz="3600" b="1" i="1" u="none" strike="noStrike" kern="1200" cap="none" spc="0" normalizeH="0" baseline="0" noProof="0" dirty="0">
              <a:ln>
                <a:noFill/>
              </a:ln>
              <a:solidFill>
                <a:srgbClr val="00376C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48383156"/>
              </p:ext>
            </p:extLst>
          </p:nvPr>
        </p:nvGraphicFramePr>
        <p:xfrm>
          <a:off x="557751" y="2600783"/>
          <a:ext cx="8287472" cy="3433131"/>
        </p:xfrm>
        <a:graphic>
          <a:graphicData uri="http://schemas.openxmlformats.org/drawingml/2006/table">
            <a:tbl>
              <a:tblPr firstRow="1" firstCol="1" bandRow="1"/>
              <a:tblGrid>
                <a:gridCol w="3218001"/>
                <a:gridCol w="5069471"/>
              </a:tblGrid>
              <a:tr h="4430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Data e Local</a:t>
                      </a:r>
                      <a:endParaRPr lang="pt-BR" sz="1800" dirty="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Arial" pitchFamily="34" charset="0"/>
                          <a:cs typeface="Arial" pitchFamily="34" charset="0"/>
                        </a:rPr>
                        <a:t>Atividade</a:t>
                      </a:r>
                      <a:endParaRPr lang="pt-BR" sz="1800">
                        <a:effectLst/>
                        <a:latin typeface="Arial" pitchFamily="34" charset="0"/>
                        <a:ea typeface="Calibri" panose="020F0502020204030204" pitchFamily="34" charset="0"/>
                        <a:cs typeface="Arial" pitchFamily="34" charset="0"/>
                      </a:endParaRP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</a:tr>
              <a:tr h="4430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pt-BR" sz="1800" b="1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06</a:t>
                      </a:r>
                      <a:r>
                        <a:rPr lang="pt-BR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/07 – Conselho MS</a:t>
                      </a:r>
                      <a:endParaRPr lang="pt-BR" sz="1800" b="1" dirty="0" smtClean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WenQuanYi Micro 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pt-BR" sz="18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Apresentação ao Conselho Estadual de Recursos Hídricos - Diagnóstico e Prognóstico</a:t>
                      </a: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4430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31/07 – Corumbá / MS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0</a:t>
                      </a:r>
                      <a:r>
                        <a:rPr lang="pt-BR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2</a:t>
                      </a:r>
                      <a:r>
                        <a:rPr lang="pt-BR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/08 – Coxim / MS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Times New Roman" panose="02020603050405020304" pitchFamily="18" charset="0"/>
                          <a:cs typeface="Arial" pitchFamily="34" charset="0"/>
                        </a:rPr>
                        <a:t>04</a:t>
                      </a:r>
                      <a:r>
                        <a:rPr lang="pt-BR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/08 – Bonito</a:t>
                      </a:r>
                      <a:r>
                        <a:rPr lang="pt-BR" sz="1800" b="1" kern="1200" baseline="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 </a:t>
                      </a:r>
                      <a:r>
                        <a:rPr lang="pt-BR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/ MS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Reuniões Públicas do Diagnóstico e Prognóstico</a:t>
                      </a: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  <a:tr h="44304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10/08</a:t>
                      </a:r>
                      <a:r>
                        <a:rPr lang="pt-BR" sz="1800" b="1" kern="1200" baseline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 </a:t>
                      </a:r>
                      <a:r>
                        <a:rPr lang="pt-BR" sz="1800" b="1" kern="1200" baseline="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– </a:t>
                      </a:r>
                      <a:r>
                        <a:rPr lang="pt-BR" sz="1800" b="1" kern="1200" baseline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Conselho </a:t>
                      </a:r>
                      <a:r>
                        <a:rPr lang="pt-BR" sz="1800" b="1" kern="120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/ </a:t>
                      </a:r>
                      <a:r>
                        <a:rPr lang="pt-BR" sz="1800" b="1" kern="1200" baseline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MT</a:t>
                      </a:r>
                      <a:endParaRPr lang="pt-BR" sz="1800" b="1" kern="1200" baseline="0" dirty="0" smtClean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WenQuanYi Micro 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Apresentação ao Conselho Estadual de Recursos Hídricos - Diagnóstico e Prognóstico</a:t>
                      </a: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40000"/>
                      </a:srgbClr>
                    </a:solidFill>
                  </a:tcPr>
                </a:tc>
              </a:tr>
              <a:tr h="464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baseline="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28</a:t>
                      </a:r>
                      <a:r>
                        <a:rPr lang="pt-BR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/08 – Cáceres / </a:t>
                      </a:r>
                      <a:r>
                        <a:rPr lang="pt-BR" sz="1800" b="1" kern="1200" baseline="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MT</a:t>
                      </a:r>
                      <a:endParaRPr lang="pt-BR" sz="1800" b="1" kern="1200" dirty="0" smtClean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WenQuanYi Micro Hei"/>
                        <a:cs typeface="Arial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30/08 – Rondonópolis / </a:t>
                      </a:r>
                      <a:r>
                        <a:rPr lang="pt-BR" sz="1800" b="1" kern="1200" baseline="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MT</a:t>
                      </a:r>
                      <a:endParaRPr lang="pt-BR" sz="1800" b="1" kern="1200" dirty="0" smtClean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WenQuanYi Micro Hei"/>
                        <a:cs typeface="Arial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b="1" kern="120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01/09 – Cuiabá / </a:t>
                      </a:r>
                      <a:r>
                        <a:rPr lang="pt-BR" sz="1800" b="1" kern="1200" baseline="0" dirty="0" smtClean="0"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ea typeface="WenQuanYi Micro Hei"/>
                          <a:cs typeface="Arial" pitchFamily="34" charset="0"/>
                        </a:rPr>
                        <a:t>MT</a:t>
                      </a:r>
                      <a:endParaRPr lang="pt-BR" sz="1800" b="1" kern="1200" dirty="0" smtClean="0">
                        <a:solidFill>
                          <a:srgbClr val="002060"/>
                        </a:solidFill>
                        <a:effectLst/>
                        <a:latin typeface="Arial" pitchFamily="34" charset="0"/>
                        <a:ea typeface="WenQuanYi Micro He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800" dirty="0" smtClean="0"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Reuniões Públicas do Diagnóstico e Prognóstico</a:t>
                      </a:r>
                    </a:p>
                  </a:txBody>
                  <a:tcPr marL="32139" marR="32139" marT="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16604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7840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1080655" y="3177465"/>
            <a:ext cx="74695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Plano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de Trabalho 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para desenvolvimento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das atividades técnicas previstas no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Contrato nº 064/2016/ANA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celebrado entre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 Agência Nacional de Águas - ANA e a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ENGECORPS ENGENHARIA S.A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., para 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 elaboração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do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Plano de Recursos Hídricos da Região Hidrográfica do Paraguai </a:t>
            </a:r>
            <a:r>
              <a:rPr lang="pt-BR" sz="20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– PRH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Paraguai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232560" y="2018805"/>
            <a:ext cx="49757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PLANO DE </a:t>
            </a:r>
            <a:r>
              <a:rPr lang="pt-BR" sz="2400" b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TRABALHO</a:t>
            </a:r>
            <a:endParaRPr lang="pt-BR" sz="2400" b="1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592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771896" y="1779802"/>
            <a:ext cx="78971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i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ATIVIDARELAÇÃO DE ETAPAS, ATIVIDADES E TAREFAS DO PLANO DE TRABALHO</a:t>
            </a:r>
            <a:endParaRPr lang="pt-BR" sz="24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045029" y="2757998"/>
            <a:ext cx="749332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ETAPA 0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MOBILIZAÇÃO E PLANO DE TRABALHO</a:t>
            </a:r>
          </a:p>
          <a:p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ETAPA 1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DIAGNÓSTICO</a:t>
            </a:r>
          </a:p>
          <a:p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ETAPA 2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PROGNÓSTICO</a:t>
            </a:r>
          </a:p>
          <a:p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ETAPA 3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PLANO DE AÇÕES</a:t>
            </a:r>
          </a:p>
          <a:p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ETAPA 4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ELABORAÇÃO DOS PRODUTOS FINAIS DO PRH PARAGUAI</a:t>
            </a:r>
          </a:p>
          <a:p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Plano de Recursos Hídricos da Região Hidrográfica do Rio Paraguai – PRH Paraguai</a:t>
            </a:r>
          </a:p>
          <a:p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Relatório Executivo</a:t>
            </a:r>
          </a:p>
          <a:p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Banco de Dados do Plano</a:t>
            </a:r>
          </a:p>
          <a:p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ETAPA 5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MANUAL OPERATIVO DO PLANO</a:t>
            </a:r>
          </a:p>
        </p:txBody>
      </p:sp>
    </p:spTree>
    <p:extLst>
      <p:ext uri="{BB962C8B-B14F-4D97-AF65-F5344CB8AC3E}">
        <p14:creationId xmlns:p14="http://schemas.microsoft.com/office/powerpoint/2010/main" xmlns="" val="111090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2097052" y="1736168"/>
            <a:ext cx="54625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2400" b="1" i="1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PRODUTO/PRAZO DE CONCLUSÃO</a:t>
            </a:r>
            <a:endParaRPr lang="pt-BR" sz="24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1221573" y="3169495"/>
            <a:ext cx="701990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Plano de Recursos Hídricos da Bacia Hidrográfica do Rio Paraguai – PRH Paraguai =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390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dias do prazo contratual</a:t>
            </a:r>
          </a:p>
          <a:p>
            <a:endParaRPr lang="pt-BR" sz="2000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Relatório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Executivo =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390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dias do prazo contratual</a:t>
            </a:r>
          </a:p>
          <a:p>
            <a:endParaRPr lang="pt-BR" sz="2000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Banco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de Dados do Plano =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390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dias do prazo contratual</a:t>
            </a:r>
          </a:p>
          <a:p>
            <a:endParaRPr lang="pt-BR" sz="2000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Manual 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Operativo do PRH Paraguai = </a:t>
            </a:r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420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dias da data de assinatura do contrato</a:t>
            </a:r>
          </a:p>
        </p:txBody>
      </p:sp>
    </p:spTree>
    <p:extLst>
      <p:ext uri="{BB962C8B-B14F-4D97-AF65-F5344CB8AC3E}">
        <p14:creationId xmlns:p14="http://schemas.microsoft.com/office/powerpoint/2010/main" xmlns="" val="111090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938151" y="1423800"/>
            <a:ext cx="75645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DIAGNÓSTICO CONSOLIDADO DA REGIÃO HIDROGRÁFICA DO RIO PARAGUAI</a:t>
            </a:r>
          </a:p>
        </p:txBody>
      </p:sp>
      <p:sp>
        <p:nvSpPr>
          <p:cNvPr id="5" name="Retângulo 4"/>
          <p:cNvSpPr/>
          <p:nvPr/>
        </p:nvSpPr>
        <p:spPr>
          <a:xfrm>
            <a:off x="605385" y="2485474"/>
            <a:ext cx="825360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>
                <a:solidFill>
                  <a:schemeClr val="bg2"/>
                </a:solidFill>
              </a:rPr>
              <a:t></a:t>
            </a:r>
            <a:r>
              <a:rPr lang="pt-BR" b="1" u="sng" dirty="0" smtClean="0">
                <a:solidFill>
                  <a:schemeClr val="bg2"/>
                </a:solidFill>
              </a:rPr>
              <a:t>Caracterização </a:t>
            </a:r>
            <a:r>
              <a:rPr lang="pt-BR" b="1" u="sng" dirty="0">
                <a:solidFill>
                  <a:schemeClr val="bg2"/>
                </a:solidFill>
              </a:rPr>
              <a:t>Temática da Bacia da Região Hidrográfica do Paraguai</a:t>
            </a:r>
            <a:r>
              <a:rPr lang="pt-BR" dirty="0">
                <a:solidFill>
                  <a:schemeClr val="bg2"/>
                </a:solidFill>
              </a:rPr>
              <a:t>, apresentando informações sobre os meios físico-biótico e socioeconômico da bacia, bem como caracterização do quadro legal e institucional;</a:t>
            </a:r>
          </a:p>
          <a:p>
            <a:pPr algn="just"/>
            <a:r>
              <a:rPr lang="pt-BR" dirty="0" smtClean="0">
                <a:solidFill>
                  <a:schemeClr val="bg2"/>
                </a:solidFill>
              </a:rPr>
              <a:t></a:t>
            </a:r>
            <a:r>
              <a:rPr lang="pt-BR" b="1" u="sng" dirty="0" smtClean="0">
                <a:solidFill>
                  <a:schemeClr val="bg2"/>
                </a:solidFill>
              </a:rPr>
              <a:t>Levantamento </a:t>
            </a:r>
            <a:r>
              <a:rPr lang="pt-BR" b="1" u="sng" dirty="0">
                <a:solidFill>
                  <a:schemeClr val="bg2"/>
                </a:solidFill>
              </a:rPr>
              <a:t>das Disponibilidades Hídricas Quanti-Qualitativas da RH</a:t>
            </a:r>
            <a:r>
              <a:rPr lang="pt-BR" dirty="0">
                <a:solidFill>
                  <a:schemeClr val="bg2"/>
                </a:solidFill>
              </a:rPr>
              <a:t>, considerando os resultados do Diagnóstico Preliminar elaborado pela ANA;</a:t>
            </a:r>
          </a:p>
          <a:p>
            <a:pPr algn="just"/>
            <a:r>
              <a:rPr lang="pt-BR" dirty="0" smtClean="0">
                <a:solidFill>
                  <a:schemeClr val="bg2"/>
                </a:solidFill>
              </a:rPr>
              <a:t></a:t>
            </a:r>
            <a:r>
              <a:rPr lang="pt-BR" b="1" u="sng" dirty="0" smtClean="0">
                <a:solidFill>
                  <a:schemeClr val="bg2"/>
                </a:solidFill>
              </a:rPr>
              <a:t>Levantamento </a:t>
            </a:r>
            <a:r>
              <a:rPr lang="pt-BR" b="1" u="sng" dirty="0">
                <a:solidFill>
                  <a:schemeClr val="bg2"/>
                </a:solidFill>
              </a:rPr>
              <a:t>das Demandas Hídricas Quanti-Qualitativas da Região Hidrográfica</a:t>
            </a:r>
            <a:r>
              <a:rPr lang="pt-BR" dirty="0">
                <a:solidFill>
                  <a:schemeClr val="bg2"/>
                </a:solidFill>
              </a:rPr>
              <a:t>, abordando usos consuntivos e não consuntivos dos recursos hídricos, considerando as informações do Diagnóstico Preliminar, inserindo-se complementações e atualizações para as demandas consuntivas e usos não consuntivos dos recursos hídricos e ajustes para estimativa da carga de DBO;</a:t>
            </a:r>
          </a:p>
          <a:p>
            <a:pPr algn="just"/>
            <a:r>
              <a:rPr lang="pt-BR" dirty="0" smtClean="0">
                <a:solidFill>
                  <a:schemeClr val="bg2"/>
                </a:solidFill>
              </a:rPr>
              <a:t></a:t>
            </a:r>
            <a:r>
              <a:rPr lang="pt-BR" b="1" u="sng" dirty="0" smtClean="0">
                <a:solidFill>
                  <a:schemeClr val="bg2"/>
                </a:solidFill>
              </a:rPr>
              <a:t>Elaboração </a:t>
            </a:r>
            <a:r>
              <a:rPr lang="pt-BR" b="1" u="sng" dirty="0">
                <a:solidFill>
                  <a:schemeClr val="bg2"/>
                </a:solidFill>
              </a:rPr>
              <a:t>do Balanço Hídrico Quanti-Qualitativo</a:t>
            </a:r>
            <a:r>
              <a:rPr lang="pt-BR" b="1" dirty="0">
                <a:solidFill>
                  <a:schemeClr val="bg2"/>
                </a:solidFill>
              </a:rPr>
              <a:t> </a:t>
            </a:r>
            <a:r>
              <a:rPr lang="pt-BR" dirty="0">
                <a:solidFill>
                  <a:schemeClr val="bg2"/>
                </a:solidFill>
              </a:rPr>
              <a:t>na Cena Atual, empregando os mesmos procedimentos metodológicos adotados no Diagnóstico Preliminar e considerando as atualizações e complementações realizadas no levantamento das demandas hídricas.</a:t>
            </a:r>
          </a:p>
        </p:txBody>
      </p:sp>
    </p:spTree>
    <p:extLst>
      <p:ext uri="{BB962C8B-B14F-4D97-AF65-F5344CB8AC3E}">
        <p14:creationId xmlns:p14="http://schemas.microsoft.com/office/powerpoint/2010/main" xmlns="" val="111090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05385" y="1455169"/>
            <a:ext cx="80636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SÍNTESE DO DIAGNÓSTICO CONSOLIDADO - AGENDAS TEMÁTICAS</a:t>
            </a:r>
          </a:p>
        </p:txBody>
      </p:sp>
      <p:sp>
        <p:nvSpPr>
          <p:cNvPr id="5" name="Retângulo 4"/>
          <p:cNvSpPr/>
          <p:nvPr/>
        </p:nvSpPr>
        <p:spPr>
          <a:xfrm>
            <a:off x="605385" y="2512211"/>
            <a:ext cx="80636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Cada agenda representa um tema que exerce pressão sobre os recursos hídricos ou o meio ambiente e agrega variáveis consideradas na caracterização da área de 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estudo.</a:t>
            </a:r>
            <a:endParaRPr lang="pt-BR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605385" y="3672317"/>
            <a:ext cx="806361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Agenda Laranja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Agropecuária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: trata das questões relacionadas com as atividades de agricultura e pecuária na RH-Paraguai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pt-BR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Agenda Verde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Conservação Ambiental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: aborda temas relacionados com a conservação e a preservação dos ecossistemas terrestres e aquáticos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endParaRPr lang="pt-BR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Agenda Marrom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Saneamento Básico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: foca questões referentes ao abastecimento de água, à coleta e tratamento de esgotos e à disposição de resíduos sólidos;</a:t>
            </a:r>
          </a:p>
        </p:txBody>
      </p:sp>
    </p:spTree>
    <p:extLst>
      <p:ext uri="{BB962C8B-B14F-4D97-AF65-F5344CB8AC3E}">
        <p14:creationId xmlns:p14="http://schemas.microsoft.com/office/powerpoint/2010/main" xmlns="" val="111090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385" y="1"/>
            <a:ext cx="1232375" cy="1199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https://upload.wikimedia.org/wikipedia/commons/thumb/f/fa/Bras%C3%A3o_de_Mato_Grosso_do_Sul.svg/200px-Bras%C3%A3o_de_Mato_Grosso_do_Su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37698" y="48307"/>
            <a:ext cx="1031298" cy="1180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://portal2010.ana.gov.br/_img/logo_ana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0965" y="34389"/>
            <a:ext cx="2834760" cy="114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ângulo 1"/>
          <p:cNvSpPr/>
          <p:nvPr/>
        </p:nvSpPr>
        <p:spPr>
          <a:xfrm>
            <a:off x="688512" y="2470021"/>
            <a:ext cx="806361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Agenda Cinza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Indústria, Transporte e Energia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: trata da atividade industrial (incluindo a mineração), da navegação e da geração de energia hidrelétrica na RH-Paraguai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algn="just"/>
            <a:endParaRPr lang="pt-BR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Agenda Lilás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Pesca e Turismo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: aborda questões relativas às atividades de Pesca e Turismo na RH-Paraguai; </a:t>
            </a:r>
            <a:r>
              <a:rPr lang="pt-BR" sz="20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e</a:t>
            </a:r>
          </a:p>
          <a:p>
            <a:pPr algn="just"/>
            <a:endParaRPr lang="pt-BR" sz="200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pt-BR" sz="2000" b="1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Agenda Azul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pt-BR" sz="2000" u="sng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Recursos Hídricos</a:t>
            </a:r>
            <a:r>
              <a:rPr lang="pt-BR" sz="2000" dirty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: agrega temas relacionados com os recursos hídricos em quantidade e qualidade, incluindo as demandas hídricas e as cargas orgânicas remanescentes.</a:t>
            </a:r>
          </a:p>
        </p:txBody>
      </p:sp>
    </p:spTree>
    <p:extLst>
      <p:ext uri="{BB962C8B-B14F-4D97-AF65-F5344CB8AC3E}">
        <p14:creationId xmlns:p14="http://schemas.microsoft.com/office/powerpoint/2010/main" xmlns="" val="78135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o">
  <a:themeElements>
    <a:clrScheme name="Oceano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4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4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eano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ema ANA 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ceano">
  <a:themeElements>
    <a:clrScheme name="Oceano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4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noFill/>
          <a:prstDash val="solid"/>
          <a:round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prstMaterial="legacyMatte">
          <a:bevelT w="13500" h="13500" prst="angle"/>
          <a:bevelB w="13500" h="13500" prst="angle"/>
          <a:extrusionClr>
            <a:schemeClr val="accent1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t-BR" sz="40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eano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o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D1FDEE0C2152940AFE127D8A2A81A96" ma:contentTypeVersion="2" ma:contentTypeDescription="Crie um novo documento." ma:contentTypeScope="" ma:versionID="30f26046cef3f5b1fd6572adb2ae977b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8e6fd6f47448b68a384384198ada7f2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Agendamento de Data de Início" ma:internalName="PublishingStartDate">
      <xsd:simpleType>
        <xsd:restriction base="dms:Unknown"/>
      </xsd:simpleType>
    </xsd:element>
    <xsd:element name="PublishingExpirationDate" ma:index="9" nillable="true" ma:displayName="Agendamento de Data de Término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80C0839-176B-488F-8744-C67F3C6B72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BF124DF-FC8C-44C6-8092-EE4ECD812A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812C8FE-39B4-4ED9-86A7-5BFEE1A4AA9C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670</TotalTime>
  <Words>3104</Words>
  <Application>Microsoft Office PowerPoint</Application>
  <PresentationFormat>Apresentação na tela (4:3)</PresentationFormat>
  <Paragraphs>170</Paragraphs>
  <Slides>38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slides</vt:lpstr>
      </vt:variant>
      <vt:variant>
        <vt:i4>38</vt:i4>
      </vt:variant>
    </vt:vector>
  </HeadingPairs>
  <TitlesOfParts>
    <vt:vector size="41" baseType="lpstr">
      <vt:lpstr>Oceano</vt:lpstr>
      <vt:lpstr>1_Tema ANA </vt:lpstr>
      <vt:lpstr>1_Oceano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</vt:vector>
  </TitlesOfParts>
  <Company>Agência Nacional de Águas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Apresentação_Institucional_Capa_AZUL - NÃO IMPRIMIR</dc:title>
  <dc:creator>Ana Carolina da Silveira Evangelista</dc:creator>
  <cp:lastModifiedBy>MMA</cp:lastModifiedBy>
  <cp:revision>75</cp:revision>
  <dcterms:created xsi:type="dcterms:W3CDTF">2016-10-26T15:47:05Z</dcterms:created>
  <dcterms:modified xsi:type="dcterms:W3CDTF">2017-06-08T13:10:57Z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0x0101008D1FDEE0C2152940AFE127D8A2A81A96</vt:lpwstr>
  </property>
</Properties>
</file>