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75463" cy="9655175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Lucida Sans Unicode" charset="0"/>
      </a:defRPr>
    </a:lvl1pPr>
    <a:lvl2pPr marL="741363" indent="-284163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Lucida Sans Unicode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Lucida Sans Unicode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Lucida Sans Unicode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Lucida Sans Unicode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Lucida Sans Unicode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Lucida Sans Unicode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Lucida Sans Unicode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75463" cy="96551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77050" cy="96567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77050" cy="96567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877050" cy="96567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877050" cy="96567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0"/>
            <a:ext cx="2979738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895725" y="0"/>
            <a:ext cx="2976563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6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25525" y="723900"/>
            <a:ext cx="4818063" cy="361315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7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687388" y="4586288"/>
            <a:ext cx="5494337" cy="433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0" tIns="48240" rIns="92880" bIns="4824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smtClean="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0" y="9172575"/>
            <a:ext cx="2979738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3895725" y="9170988"/>
            <a:ext cx="2971800" cy="474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80" tIns="48240" rIns="92880" bIns="48240" numCol="1" anchor="b" anchorCtr="0" compatLnSpc="1">
            <a:prstTxWarp prst="textNoShape">
              <a:avLst/>
            </a:prstTxWarp>
          </a:bodyPr>
          <a:lstStyle>
            <a:lvl1pPr algn="r"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F84F8EA0-BC92-4198-9F47-03D210975CDE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957325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B613600-DBF6-4269-B0A7-9CB528F9F90A}" type="slidenum">
              <a:rPr lang="en-GB"/>
              <a:pPr/>
              <a:t>1</a:t>
            </a:fld>
            <a:endParaRPr lang="en-GB"/>
          </a:p>
        </p:txBody>
      </p:sp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3895725" y="9172575"/>
            <a:ext cx="29733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880" tIns="48240" rIns="92880" bIns="4824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r">
              <a:buFont typeface="Calibri" pitchFamily="32" charset="0"/>
              <a:buNone/>
            </a:pPr>
            <a:fld id="{2695A7C3-766B-4F76-850A-21365A601098}" type="slidenum">
              <a:rPr lang="en-GB" sz="1200">
                <a:solidFill>
                  <a:srgbClr val="000000"/>
                </a:solidFill>
              </a:rPr>
              <a:pPr algn="r">
                <a:buFont typeface="Calibri" pitchFamily="32" charset="0"/>
                <a:buNone/>
              </a:pPr>
              <a:t>1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895725" y="9172575"/>
            <a:ext cx="2976563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880" tIns="48240" rIns="92880" bIns="4824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r"/>
            <a:fld id="{63033565-7EDB-4500-9C3D-8BC9F3082673}" type="slidenum">
              <a:rPr lang="en-GB" sz="1200">
                <a:solidFill>
                  <a:srgbClr val="000000"/>
                </a:solidFill>
              </a:rPr>
              <a:pPr algn="r"/>
              <a:t>1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025525" y="723900"/>
            <a:ext cx="4826000" cy="36210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9460" name="Rectangle 4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7388" y="4586288"/>
            <a:ext cx="5495925" cy="4340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895725" y="9172575"/>
            <a:ext cx="2979738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880" tIns="48240" rIns="92880" bIns="4824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r"/>
            <a:fld id="{56669C5D-19E3-4C66-AECB-096C96A03A59}" type="slidenum">
              <a:rPr lang="en-GB" sz="1200">
                <a:solidFill>
                  <a:srgbClr val="000000"/>
                </a:solidFill>
              </a:rPr>
              <a:pPr algn="r"/>
              <a:t>1</a:t>
            </a:fld>
            <a:endParaRPr lang="en-GB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84F8EA0-BC92-4198-9F47-03D210975CDE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84F8EA0-BC92-4198-9F47-03D210975CDE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84F8EA0-BC92-4198-9F47-03D210975CDE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57A25B3-17F7-4654-A90D-EA77A4026A67}" type="slidenum">
              <a:rPr lang="en-GB"/>
              <a:pPr/>
              <a:t>13</a:t>
            </a:fld>
            <a:endParaRPr lang="en-GB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25525" y="723900"/>
            <a:ext cx="4819650" cy="3614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7388" y="4586288"/>
            <a:ext cx="5495925" cy="4340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84F8EA0-BC92-4198-9F47-03D210975CDE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03D8D0-D849-4125-9BF5-1695A874CD92}" type="slidenum">
              <a:rPr lang="en-GB"/>
              <a:pPr/>
              <a:t>15</a:t>
            </a:fld>
            <a:endParaRPr lang="en-GB"/>
          </a:p>
        </p:txBody>
      </p:sp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3895725" y="9172575"/>
            <a:ext cx="29733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880" tIns="48240" rIns="92880" bIns="4824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r">
              <a:buFont typeface="Calibri" pitchFamily="32" charset="0"/>
              <a:buNone/>
            </a:pPr>
            <a:fld id="{F6D34C00-E3DA-49E4-A94C-62E3409B0884}" type="slidenum">
              <a:rPr lang="en-GB" sz="1200">
                <a:solidFill>
                  <a:srgbClr val="000000"/>
                </a:solidFill>
              </a:rPr>
              <a:pPr algn="r">
                <a:buFont typeface="Calibri" pitchFamily="32" charset="0"/>
                <a:buNone/>
              </a:pPr>
              <a:t>15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3895725" y="9172575"/>
            <a:ext cx="2976563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880" tIns="48240" rIns="92880" bIns="4824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r"/>
            <a:fld id="{0F6F311E-23E9-4318-AFD5-FA38ACE6B4DC}" type="slidenum">
              <a:rPr lang="en-GB" sz="1200">
                <a:solidFill>
                  <a:srgbClr val="000000"/>
                </a:solidFill>
              </a:rPr>
              <a:pPr algn="r"/>
              <a:t>15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025525" y="723900"/>
            <a:ext cx="4824413" cy="3619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3796" name="Rectangle 4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7388" y="4586288"/>
            <a:ext cx="5495925" cy="4340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234A844-1798-4ADD-A51C-EB5305B9E961}" type="slidenum">
              <a:rPr lang="en-GB"/>
              <a:pPr/>
              <a:t>16</a:t>
            </a:fld>
            <a:endParaRPr lang="en-GB"/>
          </a:p>
        </p:txBody>
      </p:sp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3895725" y="9172575"/>
            <a:ext cx="29733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880" tIns="48240" rIns="92880" bIns="4824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r">
              <a:buFont typeface="Calibri" pitchFamily="32" charset="0"/>
              <a:buNone/>
            </a:pPr>
            <a:fld id="{A32209BB-BF83-44B0-9CBC-ABF2200F30FD}" type="slidenum">
              <a:rPr lang="en-GB" sz="1200">
                <a:solidFill>
                  <a:srgbClr val="000000"/>
                </a:solidFill>
              </a:rPr>
              <a:pPr algn="r">
                <a:buFont typeface="Calibri" pitchFamily="32" charset="0"/>
                <a:buNone/>
              </a:pPr>
              <a:t>16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025525" y="723900"/>
            <a:ext cx="4822825" cy="36179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4819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7388" y="4586288"/>
            <a:ext cx="5495925" cy="4340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896DEE7-E6E0-4A03-9262-4EAC36278C2D}" type="slidenum">
              <a:rPr lang="en-GB"/>
              <a:pPr/>
              <a:t>2</a:t>
            </a:fld>
            <a:endParaRPr lang="en-GB"/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3895725" y="9172575"/>
            <a:ext cx="29733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880" tIns="48240" rIns="92880" bIns="4824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r">
              <a:buFont typeface="Calibri" pitchFamily="32" charset="0"/>
              <a:buNone/>
            </a:pPr>
            <a:fld id="{0B240BB0-4BAF-4A59-9826-046BE501E8B4}" type="slidenum">
              <a:rPr lang="en-GB" sz="1200">
                <a:solidFill>
                  <a:srgbClr val="000000"/>
                </a:solidFill>
              </a:rPr>
              <a:pPr algn="r">
                <a:buFont typeface="Calibri" pitchFamily="32" charset="0"/>
                <a:buNone/>
              </a:pPr>
              <a:t>2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895725" y="9172575"/>
            <a:ext cx="2976563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880" tIns="48240" rIns="92880" bIns="4824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r"/>
            <a:fld id="{B9C01CF3-6AB6-4A8D-A6E2-DC23174D3DCC}" type="slidenum">
              <a:rPr lang="en-GB" sz="1200">
                <a:solidFill>
                  <a:srgbClr val="000000"/>
                </a:solidFill>
              </a:rPr>
              <a:pPr algn="r"/>
              <a:t>2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025525" y="723900"/>
            <a:ext cx="4824413" cy="3619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484" name="Rectangle 4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7388" y="4586288"/>
            <a:ext cx="5495925" cy="4340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8E3F2D7-A9EF-431C-A815-9722DAF7744B}" type="slidenum">
              <a:rPr lang="en-GB"/>
              <a:pPr/>
              <a:t>3</a:t>
            </a:fld>
            <a:endParaRPr lang="en-GB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3895725" y="9172575"/>
            <a:ext cx="29733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880" tIns="48240" rIns="92880" bIns="4824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r">
              <a:buFont typeface="Calibri" pitchFamily="32" charset="0"/>
              <a:buNone/>
            </a:pPr>
            <a:fld id="{59CDA942-EF5F-4FFA-9ED3-333A0C2B79B1}" type="slidenum">
              <a:rPr lang="en-GB" sz="1200">
                <a:solidFill>
                  <a:srgbClr val="000000"/>
                </a:solidFill>
              </a:rPr>
              <a:pPr algn="r">
                <a:buFont typeface="Calibri" pitchFamily="32" charset="0"/>
                <a:buNone/>
              </a:pPr>
              <a:t>3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895725" y="9172575"/>
            <a:ext cx="2976563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880" tIns="48240" rIns="92880" bIns="4824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r"/>
            <a:fld id="{CB9F594E-3E6B-4784-AF49-ACE2F22B8605}" type="slidenum">
              <a:rPr lang="en-GB" sz="1200">
                <a:solidFill>
                  <a:srgbClr val="000000"/>
                </a:solidFill>
              </a:rPr>
              <a:pPr algn="r"/>
              <a:t>3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025525" y="723900"/>
            <a:ext cx="4824413" cy="3619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1508" name="Rectangle 4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7388" y="4586288"/>
            <a:ext cx="5495925" cy="4340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FAAB41E-4712-44F6-B109-C2B569C3FA51}" type="slidenum">
              <a:rPr lang="en-GB"/>
              <a:pPr/>
              <a:t>4</a:t>
            </a:fld>
            <a:endParaRPr lang="en-GB"/>
          </a:p>
        </p:txBody>
      </p:sp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3895725" y="9172575"/>
            <a:ext cx="29733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880" tIns="48240" rIns="92880" bIns="4824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r">
              <a:buFont typeface="Calibri" pitchFamily="32" charset="0"/>
              <a:buNone/>
            </a:pPr>
            <a:fld id="{2C3F3BA5-6AC7-4ACA-9212-FA138284CC05}" type="slidenum">
              <a:rPr lang="en-GB" sz="1200">
                <a:solidFill>
                  <a:srgbClr val="000000"/>
                </a:solidFill>
              </a:rPr>
              <a:pPr algn="r">
                <a:buFont typeface="Calibri" pitchFamily="32" charset="0"/>
                <a:buNone/>
              </a:pPr>
              <a:t>4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895725" y="9172575"/>
            <a:ext cx="2976563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880" tIns="48240" rIns="92880" bIns="4824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r"/>
            <a:fld id="{3074F97D-2C87-4E33-9D6D-D99DBCB61D9C}" type="slidenum">
              <a:rPr lang="en-GB" sz="1200">
                <a:solidFill>
                  <a:srgbClr val="000000"/>
                </a:solidFill>
              </a:rPr>
              <a:pPr algn="r"/>
              <a:t>4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025525" y="723900"/>
            <a:ext cx="4824413" cy="3619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2532" name="Rectangle 4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7388" y="4586288"/>
            <a:ext cx="5495925" cy="4340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78F8C9F-90F4-471C-BB9E-0DBCE72CCBF6}" type="slidenum">
              <a:rPr lang="en-GB"/>
              <a:pPr/>
              <a:t>5</a:t>
            </a:fld>
            <a:endParaRPr lang="en-GB"/>
          </a:p>
        </p:txBody>
      </p:sp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3895725" y="9172575"/>
            <a:ext cx="29733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880" tIns="48240" rIns="92880" bIns="4824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r">
              <a:buFont typeface="Calibri" pitchFamily="32" charset="0"/>
              <a:buNone/>
            </a:pPr>
            <a:fld id="{E3630968-F48F-4015-9A88-2455C0CDC173}" type="slidenum">
              <a:rPr lang="en-GB" sz="1200">
                <a:solidFill>
                  <a:srgbClr val="000000"/>
                </a:solidFill>
              </a:rPr>
              <a:pPr algn="r">
                <a:buFont typeface="Calibri" pitchFamily="32" charset="0"/>
                <a:buNone/>
              </a:pPr>
              <a:t>5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895725" y="9172575"/>
            <a:ext cx="2976563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880" tIns="48240" rIns="92880" bIns="4824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r"/>
            <a:fld id="{FFF1B361-F4CE-4197-9998-9A8D1F3A90C0}" type="slidenum">
              <a:rPr lang="en-GB" sz="1200">
                <a:solidFill>
                  <a:srgbClr val="000000"/>
                </a:solidFill>
              </a:rPr>
              <a:pPr algn="r"/>
              <a:t>5</a:t>
            </a:fld>
            <a:endParaRPr lang="en-GB" sz="1200">
              <a:solidFill>
                <a:srgbClr val="000000"/>
              </a:solidFill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025525" y="723900"/>
            <a:ext cx="4824413" cy="3619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3556" name="Rectangle 4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7388" y="4586288"/>
            <a:ext cx="5495925" cy="4340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B377D96-F470-495D-BD96-D00BF6FF03E2}" type="slidenum">
              <a:rPr lang="en-GB"/>
              <a:pPr/>
              <a:t>6</a:t>
            </a:fld>
            <a:endParaRPr lang="en-GB"/>
          </a:p>
        </p:txBody>
      </p:sp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25525" y="723900"/>
            <a:ext cx="4819650" cy="3614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7388" y="4586288"/>
            <a:ext cx="5495925" cy="4340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84F8EA0-BC92-4198-9F47-03D210975CDE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84F8EA0-BC92-4198-9F47-03D210975CD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5242A7E-9809-429F-AF79-8967BD1A6789}" type="slidenum">
              <a:rPr lang="en-GB"/>
              <a:pPr/>
              <a:t>9</a:t>
            </a:fld>
            <a:endParaRPr lang="en-GB"/>
          </a:p>
        </p:txBody>
      </p:sp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25525" y="723900"/>
            <a:ext cx="4819650" cy="3614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7388" y="4586288"/>
            <a:ext cx="5495925" cy="4340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2CF1978-D1BD-4D09-934D-7C99E0782846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44961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1484444-FCCA-428B-BBA0-105BB9CBCFF8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3064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4638" y="128588"/>
            <a:ext cx="2054225" cy="5989637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5038" cy="5989637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81B9BFD-F2CA-4BDF-94E2-52CF6BB65D54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73627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D48DF37-3141-4E6D-B603-5654CB0B046E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91689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1DAEEEC-D1CA-4C8B-92A3-DF28594D4E34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74531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B97D759-1368-4D9F-9CCB-C748936D6728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49499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89CDA6F-663A-4FCA-AE9A-6FDC928EE7E5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54985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DA9B2B3-E044-4085-8674-891C1997E73B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21296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41174C7-667E-4740-BFAD-7B80D877080B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12692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757CB98-6D78-455B-8720-2C8CD32335AF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1152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299EA53-3B7F-451A-930E-903716429C2F}" type="slidenum">
              <a:rPr lang="en-GB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9257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1663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título de texto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1663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texto em estrutura de tópicos</a:t>
            </a:r>
          </a:p>
          <a:p>
            <a:pPr lvl="1"/>
            <a:r>
              <a:rPr lang="en-GB" smtClean="0"/>
              <a:t>Segundo Nível da Estrutura de Tópicos</a:t>
            </a:r>
          </a:p>
          <a:p>
            <a:pPr lvl="2"/>
            <a:r>
              <a:rPr lang="en-GB" smtClean="0"/>
              <a:t>Terceiro Nível da Estrutura de Tópicos</a:t>
            </a:r>
          </a:p>
          <a:p>
            <a:pPr lvl="3"/>
            <a:r>
              <a:rPr lang="en-GB" smtClean="0"/>
              <a:t>Quarto Nível da Estrutura de Tópicos</a:t>
            </a:r>
          </a:p>
          <a:p>
            <a:pPr lvl="4"/>
            <a:r>
              <a:rPr lang="en-GB" smtClean="0"/>
              <a:t>Quinto Nível da Estrutura de Tópicos</a:t>
            </a:r>
          </a:p>
          <a:p>
            <a:pPr lvl="4"/>
            <a:r>
              <a:rPr lang="en-GB" smtClean="0"/>
              <a:t>Sexto Nível da Estrutura de Tópicos</a:t>
            </a:r>
          </a:p>
          <a:p>
            <a:pPr lvl="4"/>
            <a:r>
              <a:rPr lang="en-GB" smtClean="0"/>
              <a:t>Sétimo Nível da Estrutura de Tópicos</a:t>
            </a:r>
          </a:p>
          <a:p>
            <a:pPr lvl="4"/>
            <a:r>
              <a:rPr lang="en-GB" smtClean="0"/>
              <a:t>Oitavo Nível da Estrutura de Tópicos</a:t>
            </a:r>
          </a:p>
          <a:p>
            <a:pPr lvl="4"/>
            <a:r>
              <a:rPr lang="en-GB" smtClean="0"/>
              <a:t>Nono Nível da Estrutura de Tópicos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353175"/>
            <a:ext cx="213042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0000"/>
            <a:ext cx="212566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FFFFFF"/>
              </a:buClr>
              <a:buFont typeface="Calibri" pitchFamily="32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</a:defRPr>
            </a:lvl1pPr>
          </a:lstStyle>
          <a:p>
            <a:fld id="{01F2A662-3C8D-4750-80F5-DF2DE4245397}" type="slidenum">
              <a:rPr lang="en-GB"/>
              <a:pPr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Lucida Sans Unicode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Lucida Sans Unicode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Lucida Sans Unicode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Lucida Sans Unicode" charset="0"/>
        </a:defRPr>
      </a:lvl5pPr>
      <a:lvl6pPr marL="4572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Lucida Sans Unicode" charset="0"/>
        </a:defRPr>
      </a:lvl6pPr>
      <a:lvl7pPr marL="9144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Lucida Sans Unicode" charset="0"/>
        </a:defRPr>
      </a:lvl7pPr>
      <a:lvl8pPr marL="1371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Lucida Sans Unicode" charset="0"/>
        </a:defRPr>
      </a:lvl8pPr>
      <a:lvl9pPr marL="18288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Lucida Sans Unicode" charset="0"/>
        </a:defRPr>
      </a:lvl9pPr>
    </p:titleStyle>
    <p:bodyStyle>
      <a:lvl1pPr marL="341313" indent="-341313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0" y="1714500"/>
            <a:ext cx="8929688" cy="441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ctr">
              <a:spcBef>
                <a:spcPts val="800"/>
              </a:spcBef>
              <a:buClr>
                <a:srgbClr val="0070C0"/>
              </a:buClr>
              <a:buFont typeface="Calibri" pitchFamily="32" charset="0"/>
              <a:buNone/>
            </a:pPr>
            <a:r>
              <a:rPr lang="en-GB" sz="3600" b="1">
                <a:solidFill>
                  <a:srgbClr val="0070C0"/>
                </a:solidFill>
              </a:rPr>
              <a:t>Plano Nacional de Recursos Hídricos:</a:t>
            </a:r>
            <a:br>
              <a:rPr lang="en-GB" sz="3600" b="1">
                <a:solidFill>
                  <a:srgbClr val="0070C0"/>
                </a:solidFill>
              </a:rPr>
            </a:br>
            <a:r>
              <a:rPr lang="en-GB" sz="3600" b="1">
                <a:solidFill>
                  <a:srgbClr val="0070C0"/>
                </a:solidFill>
              </a:rPr>
              <a:t>Prioridades 2012-2015.</a:t>
            </a:r>
          </a:p>
          <a:p>
            <a:pPr algn="ctr">
              <a:spcBef>
                <a:spcPts val="800"/>
              </a:spcBef>
              <a:buFont typeface="Calibri" pitchFamily="32" charset="0"/>
              <a:buNone/>
            </a:pPr>
            <a:endParaRPr lang="en-GB" sz="4000" b="1">
              <a:solidFill>
                <a:srgbClr val="000000"/>
              </a:solidFill>
            </a:endParaRPr>
          </a:p>
          <a:p>
            <a:pPr algn="ctr">
              <a:spcBef>
                <a:spcPts val="800"/>
              </a:spcBef>
              <a:buFont typeface="Calibri" pitchFamily="32" charset="0"/>
              <a:buNone/>
            </a:pPr>
            <a:r>
              <a:rPr lang="en-GB" sz="2000" b="1">
                <a:solidFill>
                  <a:srgbClr val="000000"/>
                </a:solidFill>
              </a:rPr>
              <a:t>Conselho Nacional de Recursos Hídricos - CNRH</a:t>
            </a:r>
          </a:p>
          <a:p>
            <a:pPr algn="ctr">
              <a:spcBef>
                <a:spcPts val="800"/>
              </a:spcBef>
              <a:buFont typeface="Calibri" pitchFamily="32" charset="0"/>
              <a:buNone/>
            </a:pPr>
            <a:r>
              <a:rPr lang="en-GB" sz="2000" b="1">
                <a:solidFill>
                  <a:srgbClr val="000000"/>
                </a:solidFill>
              </a:rPr>
              <a:t>Reunião CTCT</a:t>
            </a:r>
          </a:p>
          <a:p>
            <a:pPr algn="ctr">
              <a:spcBef>
                <a:spcPts val="800"/>
              </a:spcBef>
              <a:buFont typeface="Calibri" pitchFamily="32" charset="0"/>
              <a:buNone/>
            </a:pPr>
            <a:r>
              <a:rPr lang="en-GB" sz="2000" b="1">
                <a:solidFill>
                  <a:srgbClr val="000000"/>
                </a:solidFill>
              </a:rPr>
              <a:t>Brasília, 1º de junho de 2012. </a:t>
            </a:r>
          </a:p>
          <a:p>
            <a:pPr algn="ctr">
              <a:spcBef>
                <a:spcPts val="800"/>
              </a:spcBef>
              <a:buFont typeface="Calibri" pitchFamily="32" charset="0"/>
              <a:buNone/>
            </a:pPr>
            <a:r>
              <a:rPr lang="en-GB" sz="3200" b="1">
                <a:solidFill>
                  <a:srgbClr val="000000"/>
                </a:solidFill>
              </a:rPr>
              <a:t/>
            </a:r>
            <a:br>
              <a:rPr lang="en-GB" sz="3200" b="1">
                <a:solidFill>
                  <a:srgbClr val="000000"/>
                </a:solidFill>
              </a:rPr>
            </a:br>
            <a:endParaRPr lang="en-GB" sz="32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74365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40197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25592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714375" y="288925"/>
            <a:ext cx="822325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ctr"/>
            <a:r>
              <a:rPr lang="en-GB" sz="3200" b="1">
                <a:solidFill>
                  <a:srgbClr val="0070C0"/>
                </a:solidFill>
              </a:rPr>
              <a:t>Interface do PNRH </a:t>
            </a:r>
            <a:br>
              <a:rPr lang="en-GB" sz="3200" b="1">
                <a:solidFill>
                  <a:srgbClr val="0070C0"/>
                </a:solidFill>
              </a:rPr>
            </a:br>
            <a:r>
              <a:rPr lang="en-GB" sz="3200" b="1">
                <a:solidFill>
                  <a:srgbClr val="0070C0"/>
                </a:solidFill>
              </a:rPr>
              <a:t>com as atividades da CTCT</a:t>
            </a:r>
            <a:br>
              <a:rPr lang="en-GB" sz="3200" b="1">
                <a:solidFill>
                  <a:srgbClr val="0070C0"/>
                </a:solidFill>
              </a:rPr>
            </a:br>
            <a:endParaRPr lang="en-GB" sz="3200" b="1">
              <a:solidFill>
                <a:srgbClr val="0070C0"/>
              </a:solidFill>
            </a:endParaRP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571500" y="1571625"/>
            <a:ext cx="7758113" cy="513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1313" indent="-341313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r>
              <a:rPr lang="en-GB" sz="1600" b="1">
                <a:solidFill>
                  <a:srgbClr val="0070C0"/>
                </a:solidFill>
              </a:rPr>
              <a:t>Prio</a:t>
            </a:r>
            <a:r>
              <a:rPr lang="en-GB" sz="1500" b="1">
                <a:solidFill>
                  <a:srgbClr val="0070C0"/>
                </a:solidFill>
              </a:rPr>
              <a:t>ridade: </a:t>
            </a:r>
          </a:p>
          <a:p>
            <a:pPr>
              <a:buFont typeface="Times New Roman" pitchFamily="16" charset="0"/>
              <a:buChar char="•"/>
            </a:pPr>
            <a:r>
              <a:rPr lang="en-GB" sz="1500" b="1">
                <a:solidFill>
                  <a:srgbClr val="000000"/>
                </a:solidFill>
              </a:rPr>
              <a:t>Apoio ao desenvolvimento e à difusão de tecnologia, incluindo a tecnologia social, para a gestão dos recursos hídricos.</a:t>
            </a:r>
          </a:p>
          <a:p>
            <a:endParaRPr lang="en-GB" sz="1500" b="1">
              <a:solidFill>
                <a:srgbClr val="000000"/>
              </a:solidFill>
            </a:endParaRPr>
          </a:p>
          <a:p>
            <a:r>
              <a:rPr lang="en-GB" sz="1500" b="1">
                <a:solidFill>
                  <a:srgbClr val="0070C0"/>
                </a:solidFill>
              </a:rPr>
              <a:t>Objetivo: </a:t>
            </a:r>
          </a:p>
          <a:p>
            <a:pPr>
              <a:buFont typeface="Times New Roman" pitchFamily="16" charset="0"/>
              <a:buChar char="•"/>
            </a:pPr>
            <a:r>
              <a:rPr lang="en-GB" sz="1500" b="1">
                <a:solidFill>
                  <a:srgbClr val="000000"/>
                </a:solidFill>
              </a:rPr>
              <a:t>Promover o desenvolvimento científico e tecnológico da gestão de recursos hídricos, consolidando e  conferindo aplicabilidade e difusão aos conhecimentos auferidos.</a:t>
            </a:r>
          </a:p>
          <a:p>
            <a:endParaRPr lang="en-GB" sz="1500" b="1">
              <a:solidFill>
                <a:srgbClr val="000000"/>
              </a:solidFill>
            </a:endParaRPr>
          </a:p>
          <a:p>
            <a:r>
              <a:rPr lang="en-GB" sz="1500" b="1">
                <a:solidFill>
                  <a:srgbClr val="0070C0"/>
                </a:solidFill>
              </a:rPr>
              <a:t>Recomendações:</a:t>
            </a:r>
          </a:p>
          <a:p>
            <a:pPr>
              <a:buFont typeface="Times New Roman" pitchFamily="16" charset="0"/>
              <a:buChar char="•"/>
            </a:pPr>
            <a:r>
              <a:rPr lang="en-GB" sz="1500" b="1">
                <a:solidFill>
                  <a:srgbClr val="000000"/>
                </a:solidFill>
              </a:rPr>
              <a:t>Desenvolver pesquisas voltadas para o desenvolvimento tecnológico e metodológico do aproveitamento sustentável dos recursos hídricos.</a:t>
            </a:r>
          </a:p>
          <a:p>
            <a:pPr>
              <a:buFont typeface="Times New Roman" pitchFamily="16" charset="0"/>
              <a:buChar char="•"/>
            </a:pPr>
            <a:r>
              <a:rPr lang="en-GB" sz="1500" b="1">
                <a:solidFill>
                  <a:srgbClr val="000000"/>
                </a:solidFill>
              </a:rPr>
              <a:t>Desenvolver pesquisas voltadas à modelagem dos seis biomas brasileiros para a conservação e manutenção dos recursos hídricos, considerando os possíveis efeitos das mudanças do clima.</a:t>
            </a:r>
          </a:p>
          <a:p>
            <a:pPr>
              <a:buFont typeface="Times New Roman" pitchFamily="16" charset="0"/>
              <a:buChar char="•"/>
            </a:pPr>
            <a:r>
              <a:rPr lang="en-GB" sz="1500" b="1">
                <a:solidFill>
                  <a:srgbClr val="000000"/>
                </a:solidFill>
              </a:rPr>
              <a:t>Desenvolver pesquisas de modelagem hidrológica quali-quantitativa voltadas à determinação de modelos de cargas difusas e concentradas.</a:t>
            </a:r>
          </a:p>
          <a:p>
            <a:pPr>
              <a:buFont typeface="Times New Roman" pitchFamily="16" charset="0"/>
              <a:buChar char="•"/>
            </a:pPr>
            <a:r>
              <a:rPr lang="en-GB" sz="1500" b="1">
                <a:solidFill>
                  <a:srgbClr val="000000"/>
                </a:solidFill>
              </a:rPr>
              <a:t>Socializar os resultados das pesquisas no prazo de até 1 ano após a sua conclusão.</a:t>
            </a:r>
          </a:p>
          <a:p>
            <a:pPr>
              <a:buFont typeface="Times New Roman" pitchFamily="16" charset="0"/>
              <a:buChar char="•"/>
            </a:pPr>
            <a:r>
              <a:rPr lang="en-GB" sz="1500" b="1">
                <a:solidFill>
                  <a:srgbClr val="000000"/>
                </a:solidFill>
              </a:rPr>
              <a:t>Criar selo para o reconhecimento de processos produtivos que utilizam a água de forma sustentável.</a:t>
            </a:r>
          </a:p>
          <a:p>
            <a:pPr>
              <a:buFont typeface="Times New Roman" pitchFamily="16" charset="0"/>
              <a:buChar char="•"/>
            </a:pPr>
            <a:r>
              <a:rPr lang="en-GB" sz="1500" b="1">
                <a:solidFill>
                  <a:srgbClr val="000000"/>
                </a:solidFill>
              </a:rPr>
              <a:t>Implantar uma plataforma de boas práticas de gestão de recursos hídricos para a difusão de conhecimentos e tecnologia, incluindo a tecnologia social.</a:t>
            </a:r>
            <a:r>
              <a:rPr lang="en-GB" sz="1500">
                <a:solidFill>
                  <a:srgbClr val="000000"/>
                </a:solidFill>
                <a:latin typeface="MyriadPro-Regular" pitchFamily="32" charset="0"/>
              </a:rPr>
              <a:t/>
            </a:r>
            <a:br>
              <a:rPr lang="en-GB" sz="1500">
                <a:solidFill>
                  <a:srgbClr val="000000"/>
                </a:solidFill>
                <a:latin typeface="MyriadPro-Regular" pitchFamily="32" charset="0"/>
              </a:rPr>
            </a:br>
            <a:r>
              <a:rPr lang="en-GB" sz="1500">
                <a:solidFill>
                  <a:srgbClr val="000000"/>
                </a:solidFill>
                <a:latin typeface="MyriadPro-Regular" pitchFamily="32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64893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714375" y="857250"/>
            <a:ext cx="7358063" cy="93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ctr">
              <a:buClr>
                <a:srgbClr val="0066CC"/>
              </a:buClr>
              <a:buFont typeface="Calibri" pitchFamily="32" charset="0"/>
              <a:buNone/>
            </a:pPr>
            <a:r>
              <a:rPr lang="en-GB" sz="3200" b="1">
                <a:solidFill>
                  <a:srgbClr val="0066CC"/>
                </a:solidFill>
              </a:rPr>
              <a:t>PRÓXIMOS PASSOS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9725" indent="-339725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>
              <a:spcBef>
                <a:spcPts val="800"/>
              </a:spcBef>
              <a:buFont typeface="Arial" charset="0"/>
              <a:buNone/>
            </a:pPr>
            <a:endParaRPr lang="en-GB" sz="2000" b="1">
              <a:solidFill>
                <a:srgbClr val="000000"/>
              </a:solidFill>
              <a:latin typeface="Arial" charset="0"/>
            </a:endParaRPr>
          </a:p>
          <a:p>
            <a:pPr algn="just">
              <a:spcBef>
                <a:spcPts val="800"/>
              </a:spcBef>
              <a:buFont typeface="Arial" charset="0"/>
              <a:buChar char="•"/>
            </a:pPr>
            <a:r>
              <a:rPr lang="en-GB" sz="2000" b="1">
                <a:solidFill>
                  <a:srgbClr val="000000"/>
                </a:solidFill>
                <a:latin typeface="Arial" charset="0"/>
              </a:rPr>
              <a:t>Definição dos indicadores de monitoramento e avaliação da implementação das prioridades do PNRH 2012-2015 (2º semestre de 2012).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685800" y="1973263"/>
            <a:ext cx="7772400" cy="289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ctr">
              <a:buClr>
                <a:srgbClr val="0070C0"/>
              </a:buClr>
              <a:buFont typeface="Calibri" pitchFamily="32" charset="0"/>
              <a:buNone/>
            </a:pPr>
            <a:r>
              <a:rPr lang="en-GB" sz="4400">
                <a:solidFill>
                  <a:srgbClr val="0070C0"/>
                </a:solidFill>
              </a:rPr>
              <a:t>Obrigado pela atenção!</a:t>
            </a:r>
            <a:br>
              <a:rPr lang="en-GB" sz="4400">
                <a:solidFill>
                  <a:srgbClr val="0070C0"/>
                </a:solidFill>
              </a:rPr>
            </a:br>
            <a:r>
              <a:rPr lang="en-GB" sz="4400">
                <a:solidFill>
                  <a:srgbClr val="000000"/>
                </a:solidFill>
              </a:rPr>
              <a:t/>
            </a:r>
            <a:br>
              <a:rPr lang="en-GB" sz="4400">
                <a:solidFill>
                  <a:srgbClr val="000000"/>
                </a:solidFill>
              </a:rPr>
            </a:br>
            <a:endParaRPr lang="en-GB" sz="44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571500" y="1214438"/>
            <a:ext cx="8228013" cy="84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ctr">
              <a:spcBef>
                <a:spcPts val="800"/>
              </a:spcBef>
              <a:buClr>
                <a:srgbClr val="0070C0"/>
              </a:buClr>
              <a:buFont typeface="Calibri" pitchFamily="32" charset="0"/>
              <a:buNone/>
            </a:pPr>
            <a:r>
              <a:rPr lang="en-GB" sz="3200" b="1">
                <a:solidFill>
                  <a:srgbClr val="0070C0"/>
                </a:solidFill>
              </a:rPr>
              <a:t>OBJETIVO GERAL DO PNRH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00063" y="1857375"/>
            <a:ext cx="8228012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9563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9563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9563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9563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9563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9563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9563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9563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9563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9125" algn="l"/>
                <a:tab pos="10779125" algn="l"/>
                <a:tab pos="1078071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ctr">
              <a:spcAft>
                <a:spcPts val="2400"/>
              </a:spcAft>
              <a:buFont typeface="Calibri" pitchFamily="32" charset="0"/>
              <a:buNone/>
            </a:pPr>
            <a:r>
              <a:rPr lang="en-GB" sz="2800" i="1">
                <a:solidFill>
                  <a:srgbClr val="000000"/>
                </a:solidFill>
              </a:rPr>
              <a:t>	</a:t>
            </a:r>
            <a:r>
              <a:rPr lang="en-GB" sz="2600" i="1">
                <a:solidFill>
                  <a:srgbClr val="000000"/>
                </a:solidFill>
              </a:rPr>
              <a:t>Estabelecer um</a:t>
            </a:r>
            <a:r>
              <a:rPr lang="en-GB" sz="2600" b="1" i="1">
                <a:solidFill>
                  <a:srgbClr val="0066CC"/>
                </a:solidFill>
              </a:rPr>
              <a:t> PACTO NACIONAL </a:t>
            </a:r>
            <a:r>
              <a:rPr lang="en-GB" sz="2600" i="1">
                <a:solidFill>
                  <a:srgbClr val="000000"/>
                </a:solidFill>
              </a:rPr>
              <a:t>para a definição de diretrizes e políticas públicas</a:t>
            </a:r>
            <a:r>
              <a:rPr lang="en-GB" sz="2600" b="1" i="1">
                <a:solidFill>
                  <a:srgbClr val="0066CC"/>
                </a:solidFill>
              </a:rPr>
              <a:t> PARA A MELHORIA DA OFERTA DE ÁGUA, </a:t>
            </a:r>
            <a:r>
              <a:rPr lang="en-GB" sz="2600" i="1">
                <a:solidFill>
                  <a:srgbClr val="000000"/>
                </a:solidFill>
              </a:rPr>
              <a:t>em qualidade e quantidade,</a:t>
            </a:r>
            <a:r>
              <a:rPr lang="en-GB" sz="2600" b="1" i="1">
                <a:solidFill>
                  <a:srgbClr val="0066CC"/>
                </a:solidFill>
              </a:rPr>
              <a:t> GERENCIANDO AS DEMANDAS </a:t>
            </a:r>
            <a:r>
              <a:rPr lang="en-GB" sz="2600" i="1">
                <a:solidFill>
                  <a:srgbClr val="000000"/>
                </a:solidFill>
              </a:rPr>
              <a:t>e considerando a </a:t>
            </a:r>
            <a:r>
              <a:rPr lang="en-GB" sz="2600" b="1" i="1">
                <a:solidFill>
                  <a:srgbClr val="0066CC"/>
                </a:solidFill>
              </a:rPr>
              <a:t>ÁGUA COMO ELEMENTO ESTRUTURANTE </a:t>
            </a:r>
            <a:r>
              <a:rPr lang="en-GB" sz="2600" i="1">
                <a:solidFill>
                  <a:srgbClr val="000000"/>
                </a:solidFill>
              </a:rPr>
              <a:t>para implementação das </a:t>
            </a:r>
            <a:r>
              <a:rPr lang="en-GB" sz="2600" b="1" i="1">
                <a:solidFill>
                  <a:srgbClr val="0066CC"/>
                </a:solidFill>
              </a:rPr>
              <a:t>POLÍTICAS SETORIAIS</a:t>
            </a:r>
            <a:r>
              <a:rPr lang="en-GB" sz="2600" i="1">
                <a:solidFill>
                  <a:srgbClr val="000000"/>
                </a:solidFill>
              </a:rPr>
              <a:t>, sob a ótica do </a:t>
            </a:r>
            <a:r>
              <a:rPr lang="en-GB" sz="2600" b="1" i="1">
                <a:solidFill>
                  <a:srgbClr val="0066CC"/>
                </a:solidFill>
              </a:rPr>
              <a:t>DESENVOLVIMENTO SUSTENTÁVEL.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720725"/>
            <a:ext cx="8228013" cy="84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ctr">
              <a:spcBef>
                <a:spcPts val="800"/>
              </a:spcBef>
              <a:buClr>
                <a:srgbClr val="0070C0"/>
              </a:buClr>
              <a:buFont typeface="Calibri" pitchFamily="32" charset="0"/>
              <a:buNone/>
            </a:pPr>
            <a:r>
              <a:rPr lang="en-GB" sz="3200" b="1">
                <a:solidFill>
                  <a:srgbClr val="0070C0"/>
                </a:solidFill>
              </a:rPr>
              <a:t>OBJETIVOS ESPECÍFICOS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71500" y="1571625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just">
              <a:spcBef>
                <a:spcPts val="800"/>
              </a:spcBef>
              <a:buClr>
                <a:srgbClr val="0066CC"/>
              </a:buClr>
              <a:buFont typeface="Calibri" pitchFamily="32" charset="0"/>
              <a:buNone/>
            </a:pPr>
            <a:r>
              <a:rPr lang="en-GB" sz="2400" b="1" i="1">
                <a:solidFill>
                  <a:srgbClr val="0066CC"/>
                </a:solidFill>
              </a:rPr>
              <a:t>Melhoria das disponibilidades</a:t>
            </a:r>
            <a:r>
              <a:rPr lang="en-GB" sz="2600" b="1" i="1">
                <a:solidFill>
                  <a:srgbClr val="0070C0"/>
                </a:solidFill>
              </a:rPr>
              <a:t> </a:t>
            </a:r>
            <a:r>
              <a:rPr lang="en-GB" sz="2600" i="1">
                <a:solidFill>
                  <a:srgbClr val="000000"/>
                </a:solidFill>
              </a:rPr>
              <a:t>hídricas, superficiais e subterrâneas, em qualidade e em quantidade.</a:t>
            </a:r>
          </a:p>
          <a:p>
            <a:pPr algn="just">
              <a:spcBef>
                <a:spcPts val="800"/>
              </a:spcBef>
              <a:buFont typeface="Calibri" pitchFamily="32" charset="0"/>
              <a:buNone/>
            </a:pPr>
            <a:endParaRPr lang="en-GB" sz="2600" i="1">
              <a:solidFill>
                <a:srgbClr val="000000"/>
              </a:solidFill>
            </a:endParaRPr>
          </a:p>
          <a:p>
            <a:pPr algn="just">
              <a:spcBef>
                <a:spcPts val="800"/>
              </a:spcBef>
              <a:buClr>
                <a:srgbClr val="0070C0"/>
              </a:buClr>
              <a:buFont typeface="Calibri" pitchFamily="32" charset="0"/>
              <a:buNone/>
            </a:pPr>
            <a:r>
              <a:rPr lang="en-GB" sz="2600" b="1" i="1">
                <a:solidFill>
                  <a:srgbClr val="0070C0"/>
                </a:solidFill>
              </a:rPr>
              <a:t>Redução dos conflitos </a:t>
            </a:r>
            <a:r>
              <a:rPr lang="en-GB" sz="2600" i="1">
                <a:solidFill>
                  <a:srgbClr val="000000"/>
                </a:solidFill>
              </a:rPr>
              <a:t>reais e potenciais de uso da água, </a:t>
            </a:r>
            <a:r>
              <a:rPr lang="en-GB" sz="2600" b="1" i="1">
                <a:solidFill>
                  <a:srgbClr val="0070C0"/>
                </a:solidFill>
              </a:rPr>
              <a:t>bem como dos efeitos de eventos hidrológicos críticos.</a:t>
            </a:r>
          </a:p>
          <a:p>
            <a:pPr algn="just">
              <a:spcBef>
                <a:spcPts val="800"/>
              </a:spcBef>
              <a:buFont typeface="Calibri" pitchFamily="32" charset="0"/>
              <a:buNone/>
            </a:pPr>
            <a:endParaRPr lang="en-GB" sz="2600" i="1">
              <a:solidFill>
                <a:srgbClr val="000000"/>
              </a:solidFill>
            </a:endParaRPr>
          </a:p>
          <a:p>
            <a:pPr algn="just">
              <a:spcBef>
                <a:spcPts val="800"/>
              </a:spcBef>
              <a:buFont typeface="Calibri" pitchFamily="32" charset="0"/>
              <a:buNone/>
            </a:pPr>
            <a:r>
              <a:rPr lang="en-GB" sz="2600" i="1">
                <a:solidFill>
                  <a:srgbClr val="000000"/>
                </a:solidFill>
              </a:rPr>
              <a:t>Percepção da </a:t>
            </a:r>
            <a:r>
              <a:rPr lang="en-GB" sz="2600" b="1" i="1">
                <a:solidFill>
                  <a:srgbClr val="0070C0"/>
                </a:solidFill>
              </a:rPr>
              <a:t>conservação da água como valor socioambiental </a:t>
            </a:r>
            <a:r>
              <a:rPr lang="en-GB" sz="2600" i="1">
                <a:solidFill>
                  <a:srgbClr val="000000"/>
                </a:solidFill>
              </a:rPr>
              <a:t>relevante.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57200" y="857250"/>
            <a:ext cx="8228013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ctr">
              <a:spcBef>
                <a:spcPts val="800"/>
              </a:spcBef>
              <a:buClr>
                <a:srgbClr val="0070C0"/>
              </a:buClr>
              <a:buFont typeface="Calibri" pitchFamily="32" charset="0"/>
              <a:buNone/>
            </a:pPr>
            <a:r>
              <a:rPr lang="en-GB" sz="3200" b="1">
                <a:solidFill>
                  <a:srgbClr val="0070C0"/>
                </a:solidFill>
              </a:rPr>
              <a:t>VOLUMES DO PNRH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291"/>
          <a:stretch>
            <a:fillRect/>
          </a:stretch>
        </p:blipFill>
        <p:spPr bwMode="auto">
          <a:xfrm>
            <a:off x="468313" y="2428875"/>
            <a:ext cx="6480175" cy="31511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2313" y="1928813"/>
            <a:ext cx="1603375" cy="221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7358063" y="4286250"/>
            <a:ext cx="785812" cy="642938"/>
          </a:xfrm>
          <a:custGeom>
            <a:avLst/>
            <a:gdLst>
              <a:gd name="T0" fmla="*/ 625078 w 785812"/>
              <a:gd name="T1" fmla="*/ 0 h 642938"/>
              <a:gd name="T2" fmla="*/ 464343 w 785812"/>
              <a:gd name="T3" fmla="*/ 160735 h 642938"/>
              <a:gd name="T4" fmla="*/ 0 w 785812"/>
              <a:gd name="T5" fmla="*/ 562570 h 642938"/>
              <a:gd name="T6" fmla="*/ 352722 w 785812"/>
              <a:gd name="T7" fmla="*/ 642938 h 642938"/>
              <a:gd name="T8" fmla="*/ 705445 w 785812"/>
              <a:gd name="T9" fmla="*/ 401836 h 642938"/>
              <a:gd name="T10" fmla="*/ 785812 w 785812"/>
              <a:gd name="T11" fmla="*/ 160735 h 642938"/>
              <a:gd name="T12" fmla="*/ 0 w 785812"/>
              <a:gd name="T13" fmla="*/ 482204 h 642938"/>
              <a:gd name="T14" fmla="*/ 705445 w 785812"/>
              <a:gd name="T15" fmla="*/ 642938 h 64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785812" h="642938">
                <a:moveTo>
                  <a:pt x="0" y="482204"/>
                </a:moveTo>
                <a:lnTo>
                  <a:pt x="544710" y="482204"/>
                </a:lnTo>
                <a:lnTo>
                  <a:pt x="544710" y="160735"/>
                </a:lnTo>
                <a:lnTo>
                  <a:pt x="464343" y="160735"/>
                </a:lnTo>
                <a:lnTo>
                  <a:pt x="625078" y="0"/>
                </a:lnTo>
                <a:lnTo>
                  <a:pt x="785812" y="160735"/>
                </a:lnTo>
                <a:lnTo>
                  <a:pt x="705445" y="160735"/>
                </a:lnTo>
                <a:lnTo>
                  <a:pt x="705445" y="642938"/>
                </a:lnTo>
                <a:lnTo>
                  <a:pt x="0" y="642938"/>
                </a:lnTo>
                <a:close/>
              </a:path>
            </a:pathLst>
          </a:custGeom>
          <a:gradFill rotWithShape="0">
            <a:gsLst>
              <a:gs pos="0">
                <a:srgbClr val="7F7F7F"/>
              </a:gs>
              <a:gs pos="100000">
                <a:srgbClr val="484848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539750" y="179388"/>
            <a:ext cx="800258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ctr">
              <a:spcBef>
                <a:spcPts val="800"/>
              </a:spcBef>
              <a:buClr>
                <a:srgbClr val="0070C0"/>
              </a:buClr>
              <a:buFont typeface="Calibri" pitchFamily="32" charset="0"/>
              <a:buNone/>
            </a:pPr>
            <a:r>
              <a:rPr lang="en-GB" sz="3200" b="1">
                <a:solidFill>
                  <a:srgbClr val="0070C0"/>
                </a:solidFill>
              </a:rPr>
              <a:t>Volume II: Programas Nacionais e Metas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5" y="1357313"/>
            <a:ext cx="7532688" cy="46212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428625" y="1028700"/>
            <a:ext cx="8251825" cy="143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ctr"/>
            <a:r>
              <a:rPr lang="en-GB" sz="4400">
                <a:solidFill>
                  <a:srgbClr val="000000"/>
                </a:solidFill>
              </a:rPr>
              <a:t/>
            </a:r>
            <a:br>
              <a:rPr lang="en-GB" sz="4400">
                <a:solidFill>
                  <a:srgbClr val="000000"/>
                </a:solidFill>
              </a:rPr>
            </a:br>
            <a:endParaRPr lang="en-GB" sz="4400">
              <a:solidFill>
                <a:srgbClr val="000000"/>
              </a:solidFill>
            </a:endParaRP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857250" y="1143000"/>
            <a:ext cx="7643813" cy="568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1313" indent="-341313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>
              <a:spcBef>
                <a:spcPts val="800"/>
              </a:spcBef>
              <a:buClr>
                <a:srgbClr val="0070C0"/>
              </a:buClr>
            </a:pPr>
            <a:r>
              <a:rPr lang="en-GB" sz="3200" b="1">
                <a:solidFill>
                  <a:srgbClr val="0070C0"/>
                </a:solidFill>
              </a:rPr>
              <a:t>Lei 9.433 de 1997</a:t>
            </a:r>
          </a:p>
          <a:p>
            <a:pPr>
              <a:spcBef>
                <a:spcPts val="800"/>
              </a:spcBef>
            </a:pPr>
            <a:r>
              <a:rPr lang="en-GB" sz="2400">
                <a:solidFill>
                  <a:srgbClr val="000000"/>
                </a:solidFill>
              </a:rPr>
              <a:t>Art. 35. Compete ao Conselho Nacional de Recursos Hídricos:</a:t>
            </a:r>
          </a:p>
          <a:p>
            <a:pPr>
              <a:spcBef>
                <a:spcPts val="800"/>
              </a:spcBef>
            </a:pPr>
            <a:r>
              <a:rPr lang="en-GB" sz="2400">
                <a:solidFill>
                  <a:srgbClr val="000000"/>
                </a:solidFill>
              </a:rPr>
              <a:t>    IX - Acompanhar a execução e aprovar o Plano Nacional de Recursos Hídricos e determinar as providências necessárias ao cumprimento de suas metas.</a:t>
            </a:r>
          </a:p>
          <a:p>
            <a:pPr>
              <a:spcBef>
                <a:spcPts val="800"/>
              </a:spcBef>
              <a:buClr>
                <a:srgbClr val="0070C0"/>
              </a:buClr>
            </a:pPr>
            <a:r>
              <a:rPr lang="en-GB" sz="3200" b="1">
                <a:solidFill>
                  <a:srgbClr val="0070C0"/>
                </a:solidFill>
              </a:rPr>
              <a:t>Resolução CNRH nº 58 de 2006</a:t>
            </a:r>
          </a:p>
          <a:p>
            <a:pPr>
              <a:spcBef>
                <a:spcPts val="800"/>
              </a:spcBef>
            </a:pPr>
            <a:r>
              <a:rPr lang="en-GB" sz="2400">
                <a:solidFill>
                  <a:srgbClr val="000000"/>
                </a:solidFill>
              </a:rPr>
              <a:t>Aprova o PNRH e dá outras providências.</a:t>
            </a:r>
          </a:p>
          <a:p>
            <a:pPr>
              <a:spcBef>
                <a:spcPts val="800"/>
              </a:spcBef>
            </a:pPr>
            <a:r>
              <a:rPr lang="en-GB" sz="2400">
                <a:solidFill>
                  <a:srgbClr val="000000"/>
                </a:solidFill>
              </a:rPr>
              <a:t>A revisão do PNRH será realizada a cada 4 anos, pela SRHU, em articulação com a CTPNRH e com o apoio da ANA.</a:t>
            </a:r>
          </a:p>
          <a:p>
            <a:pPr>
              <a:spcBef>
                <a:spcPts val="800"/>
              </a:spcBef>
            </a:pPr>
            <a:endParaRPr lang="en-GB" sz="3200">
              <a:solidFill>
                <a:srgbClr val="000000"/>
              </a:solidFill>
            </a:endParaRPr>
          </a:p>
          <a:p>
            <a:pPr>
              <a:spcBef>
                <a:spcPts val="800"/>
              </a:spcBef>
            </a:pPr>
            <a:endParaRPr lang="en-GB" sz="32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34118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62320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214313" y="155575"/>
            <a:ext cx="8223250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cs typeface="Lucida Sans Unicode" charset="0"/>
              </a:defRPr>
            </a:lvl9pPr>
          </a:lstStyle>
          <a:p>
            <a:pPr algn="ctr"/>
            <a:r>
              <a:rPr lang="en-GB" sz="4400">
                <a:solidFill>
                  <a:srgbClr val="0070C0"/>
                </a:solidFill>
              </a:rPr>
              <a:t/>
            </a:r>
            <a:br>
              <a:rPr lang="en-GB" sz="4400">
                <a:solidFill>
                  <a:srgbClr val="0070C0"/>
                </a:solidFill>
              </a:rPr>
            </a:br>
            <a:r>
              <a:rPr lang="en-GB" sz="4400">
                <a:solidFill>
                  <a:srgbClr val="0070C0"/>
                </a:solidFill>
              </a:rPr>
              <a:t/>
            </a:r>
            <a:br>
              <a:rPr lang="en-GB" sz="4400">
                <a:solidFill>
                  <a:srgbClr val="0070C0"/>
                </a:solidFill>
              </a:rPr>
            </a:br>
            <a:r>
              <a:rPr lang="en-GB" sz="3200">
                <a:solidFill>
                  <a:srgbClr val="0070C0"/>
                </a:solidFill>
              </a:rPr>
              <a:t>PRIORIDADES 2012-2015</a:t>
            </a:r>
            <a:br>
              <a:rPr lang="en-GB" sz="3200">
                <a:solidFill>
                  <a:srgbClr val="0070C0"/>
                </a:solidFill>
              </a:rPr>
            </a:br>
            <a:endParaRPr lang="en-GB" sz="3200">
              <a:solidFill>
                <a:srgbClr val="0070C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0" y="2071688"/>
            <a:ext cx="5924550" cy="350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"/>
        <a:cs typeface="Lucida Sans Unicode"/>
      </a:majorFont>
      <a:minorFont>
        <a:latin typeface="Calibri"/>
        <a:ea typeface=""/>
        <a:cs typeface="Lucida Sans Unicode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Lucida Sans Unicode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372</Words>
  <Application>Microsoft Office PowerPoint</Application>
  <PresentationFormat>Apresentação na tela (4:3)</PresentationFormat>
  <Paragraphs>72</Paragraphs>
  <Slides>16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Ascom</dc:creator>
  <cp:lastModifiedBy>11421185172</cp:lastModifiedBy>
  <cp:revision>1</cp:revision>
  <dcterms:modified xsi:type="dcterms:W3CDTF">2012-07-03T14:47:29Z</dcterms:modified>
</cp:coreProperties>
</file>