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style1.xml" ContentType="application/vnd.ms-office.chartstyle+xml"/>
  <Override PartName="/ppt/charts/colors6.xml" ContentType="application/vnd.ms-office.chartcolor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charts/style5.xml" ContentType="application/vnd.ms-office.chart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notesMasterIdLst>
    <p:notesMasterId r:id="rId38"/>
  </p:notesMasterIdLst>
  <p:sldIdLst>
    <p:sldId id="256" r:id="rId2"/>
    <p:sldId id="370" r:id="rId3"/>
    <p:sldId id="316" r:id="rId4"/>
    <p:sldId id="321" r:id="rId5"/>
    <p:sldId id="340" r:id="rId6"/>
    <p:sldId id="318" r:id="rId7"/>
    <p:sldId id="320" r:id="rId8"/>
    <p:sldId id="359" r:id="rId9"/>
    <p:sldId id="338" r:id="rId10"/>
    <p:sldId id="341" r:id="rId11"/>
    <p:sldId id="342" r:id="rId12"/>
    <p:sldId id="345" r:id="rId13"/>
    <p:sldId id="347" r:id="rId14"/>
    <p:sldId id="348" r:id="rId15"/>
    <p:sldId id="339" r:id="rId16"/>
    <p:sldId id="352" r:id="rId17"/>
    <p:sldId id="361" r:id="rId18"/>
    <p:sldId id="363" r:id="rId19"/>
    <p:sldId id="364" r:id="rId20"/>
    <p:sldId id="365" r:id="rId21"/>
    <p:sldId id="366" r:id="rId22"/>
    <p:sldId id="367" r:id="rId23"/>
    <p:sldId id="353" r:id="rId24"/>
    <p:sldId id="354" r:id="rId25"/>
    <p:sldId id="350" r:id="rId26"/>
    <p:sldId id="371" r:id="rId27"/>
    <p:sldId id="372" r:id="rId28"/>
    <p:sldId id="373" r:id="rId29"/>
    <p:sldId id="374" r:id="rId30"/>
    <p:sldId id="375" r:id="rId31"/>
    <p:sldId id="355" r:id="rId32"/>
    <p:sldId id="356" r:id="rId33"/>
    <p:sldId id="357" r:id="rId34"/>
    <p:sldId id="358" r:id="rId35"/>
    <p:sldId id="368" r:id="rId36"/>
    <p:sldId id="311" r:id="rId3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ávio de Oliveira Gonçalves" initials="FdOG" lastIdx="9" clrIdx="0"/>
  <p:cmAuthor id="1" name="Bruno Oliveira Cruz" initials="BOC" lastIdx="1" clrIdx="1">
    <p:extLst>
      <p:ext uri="{19B8F6BF-5375-455C-9EA6-DF929625EA0E}">
        <p15:presenceInfo xmlns:p15="http://schemas.microsoft.com/office/powerpoint/2012/main" userId="S-1-5-21-1355098400-803940099-1745900225-51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MIP_Mac_2013_68_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MIP_Mac_2013_68_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MIP_Mac_2013_68_.xlsb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MIP_Mac_2013_68_.xlsb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MIP_Mac_2013_68_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MIP_Mac_2013_68_.xlsb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20634750536437"/>
          <c:y val="8.6159807895472881E-2"/>
          <c:w val="0.44082881060524332"/>
          <c:h val="0.7129929960683495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411-4E9A-8B27-A312B8B8B55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411-4E9A-8B27-A312B8B8B558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411-4E9A-8B27-A312B8B8B558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411-4E9A-8B27-A312B8B8B55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411-4E9A-8B27-A312B8B8B558}"/>
              </c:ext>
            </c:extLst>
          </c:dPt>
          <c:dLbls>
            <c:dLbl>
              <c:idx val="3"/>
              <c:layout>
                <c:manualLayout>
                  <c:x val="-9.6593361830367066E-3"/>
                  <c:y val="-0.139077853363567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411-4E9A-8B27-A312B8B8B558}"/>
                </c:ext>
              </c:extLst>
            </c:dLbl>
            <c:dLbl>
              <c:idx val="4"/>
              <c:layout>
                <c:manualLayout>
                  <c:x val="3.7800687285223365E-2"/>
                  <c:y val="-0.13605442176870752"/>
                </c:manualLayout>
              </c:layout>
              <c:tx>
                <c:rich>
                  <a:bodyPr/>
                  <a:lstStyle/>
                  <a:p>
                    <a:fld id="{0AC4F3B1-1AA8-4F73-8255-2C8EFDB2FA2F}" type="VALUE">
                      <a:rPr lang="en-US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411-4E9A-8B27-A312B8B8B5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'Estrutura de custos'!$A$3:$A$7</c:f>
              <c:strCache>
                <c:ptCount val="5"/>
                <c:pt idx="0">
                  <c:v>VAB</c:v>
                </c:pt>
                <c:pt idx="1">
                  <c:v>insumos RB</c:v>
                </c:pt>
                <c:pt idx="2">
                  <c:v>insumos locais</c:v>
                </c:pt>
                <c:pt idx="3">
                  <c:v>Importação</c:v>
                </c:pt>
                <c:pt idx="4">
                  <c:v>Impostos e subsídios</c:v>
                </c:pt>
              </c:strCache>
            </c:strRef>
          </c:cat>
          <c:val>
            <c:numRef>
              <c:f>'Estrutura de custos'!$B$3:$B$7</c:f>
              <c:numCache>
                <c:formatCode>0.0%</c:formatCode>
                <c:ptCount val="5"/>
                <c:pt idx="0">
                  <c:v>0.8518844463591807</c:v>
                </c:pt>
                <c:pt idx="1">
                  <c:v>9.2132116064976649E-2</c:v>
                </c:pt>
                <c:pt idx="2">
                  <c:v>3.9793892583268257E-2</c:v>
                </c:pt>
                <c:pt idx="3">
                  <c:v>1.4523493103824418E-2</c:v>
                </c:pt>
                <c:pt idx="4">
                  <c:v>1.6660518887499445E-3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411-4E9A-8B27-A312B8B8B5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013251894958263E-2"/>
          <c:y val="0.88344895448241478"/>
          <c:w val="0.84221768804519581"/>
          <c:h val="5.7920140934764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2C-424E-B998-8133685B45EC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2C-424E-B998-8133685B45EC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F2C-424E-B998-8133685B45EC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F2C-424E-B998-8133685B45E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6F2C-424E-B998-8133685B45EC}"/>
              </c:ext>
            </c:extLst>
          </c:dPt>
          <c:dLbls>
            <c:dLbl>
              <c:idx val="4"/>
              <c:layout>
                <c:manualLayout>
                  <c:x val="3.7800687285223365E-2"/>
                  <c:y val="-0.13605442176870752"/>
                </c:manualLayout>
              </c:layout>
              <c:tx>
                <c:rich>
                  <a:bodyPr/>
                  <a:lstStyle/>
                  <a:p>
                    <a:fld id="{0AC4F3B1-1AA8-4F73-8255-2C8EFDB2FA2F}" type="VALUE">
                      <a:rPr lang="en-US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F2C-424E-B998-8133685B45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'Estrutura de custos'!$J$3:$J$7</c:f>
              <c:strCache>
                <c:ptCount val="5"/>
                <c:pt idx="0">
                  <c:v>VAB</c:v>
                </c:pt>
                <c:pt idx="1">
                  <c:v>insumos locais</c:v>
                </c:pt>
                <c:pt idx="2">
                  <c:v>insumos RB</c:v>
                </c:pt>
                <c:pt idx="3">
                  <c:v>Importação</c:v>
                </c:pt>
                <c:pt idx="4">
                  <c:v>Impostos e subísdios</c:v>
                </c:pt>
              </c:strCache>
            </c:strRef>
          </c:cat>
          <c:val>
            <c:numRef>
              <c:f>'Estrutura de custos'!$E$3:$E$7</c:f>
              <c:numCache>
                <c:formatCode>0.0%</c:formatCode>
                <c:ptCount val="5"/>
                <c:pt idx="0">
                  <c:v>0.68669174287283852</c:v>
                </c:pt>
                <c:pt idx="1">
                  <c:v>0.17623711908788844</c:v>
                </c:pt>
                <c:pt idx="2">
                  <c:v>7.8185285661496254E-2</c:v>
                </c:pt>
                <c:pt idx="3">
                  <c:v>4.3812293634040163E-2</c:v>
                </c:pt>
                <c:pt idx="4">
                  <c:v>1.5073558743736476E-2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F2C-424E-B998-8133685B45E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72-4E44-A158-4BDE2FD0F882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A72-4E44-A158-4BDE2FD0F88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A72-4E44-A158-4BDE2FD0F882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A72-4E44-A158-4BDE2FD0F882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A72-4E44-A158-4BDE2FD0F882}"/>
              </c:ext>
            </c:extLst>
          </c:dPt>
          <c:dLbls>
            <c:dLbl>
              <c:idx val="4"/>
              <c:layout>
                <c:manualLayout>
                  <c:x val="3.7800687285223365E-2"/>
                  <c:y val="-0.13605442176870752"/>
                </c:manualLayout>
              </c:layout>
              <c:tx>
                <c:rich>
                  <a:bodyPr/>
                  <a:lstStyle/>
                  <a:p>
                    <a:fld id="{0AC4F3B1-1AA8-4F73-8255-2C8EFDB2FA2F}" type="VALUE">
                      <a:rPr lang="en-US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A72-4E44-A158-4BDE2FD0F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'Estrutura de custos'!$G$3:$G$7</c:f>
              <c:strCache>
                <c:ptCount val="5"/>
                <c:pt idx="0">
                  <c:v>VAB</c:v>
                </c:pt>
                <c:pt idx="1">
                  <c:v>insumos locais</c:v>
                </c:pt>
                <c:pt idx="2">
                  <c:v>insumos RB</c:v>
                </c:pt>
                <c:pt idx="3">
                  <c:v>Importação</c:v>
                </c:pt>
                <c:pt idx="4">
                  <c:v>Impostos e subísdios</c:v>
                </c:pt>
              </c:strCache>
            </c:strRef>
          </c:cat>
          <c:val>
            <c:numRef>
              <c:f>'Estrutura de custos'!$H$3:$H$7</c:f>
              <c:numCache>
                <c:formatCode>0.0%</c:formatCode>
                <c:ptCount val="5"/>
                <c:pt idx="0">
                  <c:v>0.53620240309250222</c:v>
                </c:pt>
                <c:pt idx="1">
                  <c:v>0.33832528286067609</c:v>
                </c:pt>
                <c:pt idx="2">
                  <c:v>3.2467266082761209E-2</c:v>
                </c:pt>
                <c:pt idx="3">
                  <c:v>6.0175908607059639E-2</c:v>
                </c:pt>
                <c:pt idx="4">
                  <c:v>3.2829139357000957E-2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A72-4E44-A158-4BDE2FD0F8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D20-4463-9584-BB83BCD381F3}"/>
              </c:ext>
            </c:extLst>
          </c:dPt>
          <c:dPt>
            <c:idx val="1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D20-4463-9584-BB83BCD381F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D20-4463-9584-BB83BCD381F3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D20-4463-9584-BB83BCD381F3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FD20-4463-9584-BB83BCD381F3}"/>
              </c:ext>
            </c:extLst>
          </c:dPt>
          <c:dLbls>
            <c:dLbl>
              <c:idx val="4"/>
              <c:layout>
                <c:manualLayout>
                  <c:x val="3.7800687285223365E-2"/>
                  <c:y val="-0.13605442176870752"/>
                </c:manualLayout>
              </c:layout>
              <c:tx>
                <c:rich>
                  <a:bodyPr/>
                  <a:lstStyle/>
                  <a:p>
                    <a:fld id="{0AC4F3B1-1AA8-4F73-8255-2C8EFDB2FA2F}" type="VALUE">
                      <a:rPr lang="en-US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D20-4463-9584-BB83BCD381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'Estrutura de custos'!$J$3:$J$7</c:f>
              <c:strCache>
                <c:ptCount val="5"/>
                <c:pt idx="0">
                  <c:v>VAB</c:v>
                </c:pt>
                <c:pt idx="1">
                  <c:v>insumos locais</c:v>
                </c:pt>
                <c:pt idx="2">
                  <c:v>insumos RB</c:v>
                </c:pt>
                <c:pt idx="3">
                  <c:v>Importação</c:v>
                </c:pt>
                <c:pt idx="4">
                  <c:v>Impostos e subísdios</c:v>
                </c:pt>
              </c:strCache>
            </c:strRef>
          </c:cat>
          <c:val>
            <c:numRef>
              <c:f>'Estrutura de custos'!$K$3:$K$7</c:f>
              <c:numCache>
                <c:formatCode>0.0%</c:formatCode>
                <c:ptCount val="5"/>
                <c:pt idx="0">
                  <c:v>0.66424463661618494</c:v>
                </c:pt>
                <c:pt idx="1">
                  <c:v>0.17846608447863643</c:v>
                </c:pt>
                <c:pt idx="2">
                  <c:v>9.3356503562236612E-2</c:v>
                </c:pt>
                <c:pt idx="3">
                  <c:v>4.8869139355260965E-2</c:v>
                </c:pt>
                <c:pt idx="4">
                  <c:v>1.5063635987681004E-2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D20-4463-9584-BB83BCD381F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89-4A05-A167-776703FDE4C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489-4A05-A167-776703FDE4CD}"/>
              </c:ext>
            </c:extLst>
          </c:dPt>
          <c:dPt>
            <c:idx val="2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489-4A05-A167-776703FDE4CD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489-4A05-A167-776703FDE4CD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489-4A05-A167-776703FDE4CD}"/>
              </c:ext>
            </c:extLst>
          </c:dPt>
          <c:dLbls>
            <c:dLbl>
              <c:idx val="4"/>
              <c:layout>
                <c:manualLayout>
                  <c:x val="3.7800687285223365E-2"/>
                  <c:y val="-0.13605442176870752"/>
                </c:manualLayout>
              </c:layout>
              <c:tx>
                <c:rich>
                  <a:bodyPr/>
                  <a:lstStyle/>
                  <a:p>
                    <a:fld id="{0AC4F3B1-1AA8-4F73-8255-2C8EFDB2FA2F}" type="VALUE">
                      <a:rPr lang="en-US" baseline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489-4A05-A167-776703FDE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'Estrutura de custos'!$M$3:$M$7</c:f>
              <c:strCache>
                <c:ptCount val="5"/>
                <c:pt idx="0">
                  <c:v>VAB</c:v>
                </c:pt>
                <c:pt idx="1">
                  <c:v>insumos RB</c:v>
                </c:pt>
                <c:pt idx="2">
                  <c:v>insumos locais</c:v>
                </c:pt>
                <c:pt idx="3">
                  <c:v>Importação</c:v>
                </c:pt>
                <c:pt idx="4">
                  <c:v>Impostos e subísdios</c:v>
                </c:pt>
              </c:strCache>
            </c:strRef>
          </c:cat>
          <c:val>
            <c:numRef>
              <c:f>'Estrutura de custos'!$N$3:$N$7</c:f>
              <c:numCache>
                <c:formatCode>0%</c:formatCode>
                <c:ptCount val="5"/>
                <c:pt idx="0">
                  <c:v>0.50058890308191262</c:v>
                </c:pt>
                <c:pt idx="1">
                  <c:v>0.24664391242769404</c:v>
                </c:pt>
                <c:pt idx="2">
                  <c:v>0.17630965605067153</c:v>
                </c:pt>
                <c:pt idx="3">
                  <c:v>5.8127728949531082E-2</c:v>
                </c:pt>
                <c:pt idx="4">
                  <c:v>1.832979949019093E-2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489-4A05-A167-776703FDE4C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6BB35-DC93-4B1C-9DDE-A8E3A640BEA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E947C30-ECD0-4AAC-8B82-9343EC57A651}">
      <dgm:prSet phldrT="[Texto]"/>
      <dgm:spPr/>
      <dgm:t>
        <a:bodyPr/>
        <a:lstStyle/>
        <a:p>
          <a:r>
            <a:rPr lang="pt-BR" dirty="0"/>
            <a:t>Definição do Problema</a:t>
          </a:r>
        </a:p>
      </dgm:t>
    </dgm:pt>
    <dgm:pt modelId="{E5A906C8-512E-457C-8554-F7B32D70AEDD}" type="parTrans" cxnId="{D848D895-E62F-48A4-AE69-5942C507D89B}">
      <dgm:prSet/>
      <dgm:spPr/>
      <dgm:t>
        <a:bodyPr/>
        <a:lstStyle/>
        <a:p>
          <a:endParaRPr lang="pt-BR"/>
        </a:p>
      </dgm:t>
    </dgm:pt>
    <dgm:pt modelId="{68DDAD4B-F8BF-404D-AD89-FCFF4EEE3240}" type="sibTrans" cxnId="{D848D895-E62F-48A4-AE69-5942C507D89B}">
      <dgm:prSet/>
      <dgm:spPr/>
      <dgm:t>
        <a:bodyPr/>
        <a:lstStyle/>
        <a:p>
          <a:endParaRPr lang="pt-BR"/>
        </a:p>
      </dgm:t>
    </dgm:pt>
    <dgm:pt modelId="{4DEE4313-6FBC-4480-A6E1-1B7F4B0AB9DA}">
      <dgm:prSet phldrT="[Texto]"/>
      <dgm:spPr/>
      <dgm:t>
        <a:bodyPr/>
        <a:lstStyle/>
        <a:p>
          <a:r>
            <a:rPr lang="pt-BR" dirty="0"/>
            <a:t>Objetivos</a:t>
          </a:r>
        </a:p>
      </dgm:t>
    </dgm:pt>
    <dgm:pt modelId="{1E30A6AA-609F-425C-886D-11C7F5B113E3}" type="parTrans" cxnId="{20C8AFB4-4BEB-41DB-BC3B-3D60A7982863}">
      <dgm:prSet/>
      <dgm:spPr/>
      <dgm:t>
        <a:bodyPr/>
        <a:lstStyle/>
        <a:p>
          <a:endParaRPr lang="pt-BR"/>
        </a:p>
      </dgm:t>
    </dgm:pt>
    <dgm:pt modelId="{EA365012-7DFF-4CBD-88F7-4BC48521C175}" type="sibTrans" cxnId="{20C8AFB4-4BEB-41DB-BC3B-3D60A7982863}">
      <dgm:prSet/>
      <dgm:spPr/>
      <dgm:t>
        <a:bodyPr/>
        <a:lstStyle/>
        <a:p>
          <a:endParaRPr lang="pt-BR"/>
        </a:p>
      </dgm:t>
    </dgm:pt>
    <dgm:pt modelId="{015FF825-AC57-463D-8926-C0A1D4534C19}">
      <dgm:prSet phldrT="[Texto]"/>
      <dgm:spPr/>
      <dgm:t>
        <a:bodyPr/>
        <a:lstStyle/>
        <a:p>
          <a:r>
            <a:rPr lang="pt-BR" dirty="0"/>
            <a:t>Impactos</a:t>
          </a:r>
        </a:p>
      </dgm:t>
    </dgm:pt>
    <dgm:pt modelId="{BB1EB4C5-E751-43C4-B960-BE593D99DABC}" type="parTrans" cxnId="{83A4ABCA-0431-4165-94DB-2B0D82E7E1B5}">
      <dgm:prSet/>
      <dgm:spPr/>
      <dgm:t>
        <a:bodyPr/>
        <a:lstStyle/>
        <a:p>
          <a:endParaRPr lang="pt-BR"/>
        </a:p>
      </dgm:t>
    </dgm:pt>
    <dgm:pt modelId="{9142DAE9-E2CE-4FDD-B64C-F4DF963FF8C3}" type="sibTrans" cxnId="{83A4ABCA-0431-4165-94DB-2B0D82E7E1B5}">
      <dgm:prSet/>
      <dgm:spPr/>
      <dgm:t>
        <a:bodyPr/>
        <a:lstStyle/>
        <a:p>
          <a:endParaRPr lang="pt-BR"/>
        </a:p>
      </dgm:t>
    </dgm:pt>
    <dgm:pt modelId="{19408F0A-516C-4C2F-80B2-A3C51D8D6AD6}">
      <dgm:prSet/>
      <dgm:spPr/>
      <dgm:t>
        <a:bodyPr/>
        <a:lstStyle/>
        <a:p>
          <a:r>
            <a:rPr lang="pt-BR" dirty="0"/>
            <a:t>Instrumentos</a:t>
          </a:r>
        </a:p>
      </dgm:t>
    </dgm:pt>
    <dgm:pt modelId="{52529746-58E8-4D1A-BCC8-C49FDD900D9A}" type="parTrans" cxnId="{647F2EC9-3075-4919-A074-28349BF662CC}">
      <dgm:prSet/>
      <dgm:spPr/>
      <dgm:t>
        <a:bodyPr/>
        <a:lstStyle/>
        <a:p>
          <a:endParaRPr lang="pt-BR"/>
        </a:p>
      </dgm:t>
    </dgm:pt>
    <dgm:pt modelId="{DBBC123E-AE1D-429B-9678-08C130427C17}" type="sibTrans" cxnId="{647F2EC9-3075-4919-A074-28349BF662CC}">
      <dgm:prSet/>
      <dgm:spPr/>
      <dgm:t>
        <a:bodyPr/>
        <a:lstStyle/>
        <a:p>
          <a:endParaRPr lang="pt-BR"/>
        </a:p>
      </dgm:t>
    </dgm:pt>
    <dgm:pt modelId="{0F07FDE0-F533-4D49-80CB-1E6ACB44E32F}">
      <dgm:prSet/>
      <dgm:spPr/>
      <dgm:t>
        <a:bodyPr/>
        <a:lstStyle/>
        <a:p>
          <a:r>
            <a:rPr lang="pt-BR" dirty="0"/>
            <a:t>Resultados</a:t>
          </a:r>
        </a:p>
      </dgm:t>
    </dgm:pt>
    <dgm:pt modelId="{EE2EA572-161E-4803-8F0D-ED3DB4027497}" type="parTrans" cxnId="{7F64F3CE-ACE0-49FB-8E13-BC88AA6406AE}">
      <dgm:prSet/>
      <dgm:spPr/>
      <dgm:t>
        <a:bodyPr/>
        <a:lstStyle/>
        <a:p>
          <a:endParaRPr lang="pt-BR"/>
        </a:p>
      </dgm:t>
    </dgm:pt>
    <dgm:pt modelId="{44DBEDD3-0814-46AF-9BD9-6627E2EC0598}" type="sibTrans" cxnId="{7F64F3CE-ACE0-49FB-8E13-BC88AA6406AE}">
      <dgm:prSet/>
      <dgm:spPr/>
      <dgm:t>
        <a:bodyPr/>
        <a:lstStyle/>
        <a:p>
          <a:endParaRPr lang="pt-BR"/>
        </a:p>
      </dgm:t>
    </dgm:pt>
    <dgm:pt modelId="{4257F5FE-7494-4265-BC1C-7B9E48A0B94C}" type="pres">
      <dgm:prSet presAssocID="{42C6BB35-DC93-4B1C-9DDE-A8E3A640BEA1}" presName="Name0" presStyleCnt="0">
        <dgm:presLayoutVars>
          <dgm:dir/>
          <dgm:resizeHandles val="exact"/>
        </dgm:presLayoutVars>
      </dgm:prSet>
      <dgm:spPr/>
    </dgm:pt>
    <dgm:pt modelId="{C853D5CF-F637-4464-AE43-4F7332A46F4F}" type="pres">
      <dgm:prSet presAssocID="{0E947C30-ECD0-4AAC-8B82-9343EC57A651}" presName="node" presStyleLbl="node1" presStyleIdx="0" presStyleCnt="5">
        <dgm:presLayoutVars>
          <dgm:bulletEnabled val="1"/>
        </dgm:presLayoutVars>
      </dgm:prSet>
      <dgm:spPr/>
    </dgm:pt>
    <dgm:pt modelId="{1EB84041-84DA-4A1E-B0A9-F86E1581C5F7}" type="pres">
      <dgm:prSet presAssocID="{68DDAD4B-F8BF-404D-AD89-FCFF4EEE3240}" presName="sibTrans" presStyleLbl="sibTrans2D1" presStyleIdx="0" presStyleCnt="4"/>
      <dgm:spPr/>
    </dgm:pt>
    <dgm:pt modelId="{7FA93F90-D340-46C3-9D40-EB797DFE26FB}" type="pres">
      <dgm:prSet presAssocID="{68DDAD4B-F8BF-404D-AD89-FCFF4EEE3240}" presName="connectorText" presStyleLbl="sibTrans2D1" presStyleIdx="0" presStyleCnt="4"/>
      <dgm:spPr/>
    </dgm:pt>
    <dgm:pt modelId="{23DBB19C-DD8C-40F0-8F97-A98A8214E77C}" type="pres">
      <dgm:prSet presAssocID="{4DEE4313-6FBC-4480-A6E1-1B7F4B0AB9DA}" presName="node" presStyleLbl="node1" presStyleIdx="1" presStyleCnt="5">
        <dgm:presLayoutVars>
          <dgm:bulletEnabled val="1"/>
        </dgm:presLayoutVars>
      </dgm:prSet>
      <dgm:spPr/>
    </dgm:pt>
    <dgm:pt modelId="{629E456F-3116-40E8-9C1C-E5BAA0F8B387}" type="pres">
      <dgm:prSet presAssocID="{EA365012-7DFF-4CBD-88F7-4BC48521C175}" presName="sibTrans" presStyleLbl="sibTrans2D1" presStyleIdx="1" presStyleCnt="4"/>
      <dgm:spPr/>
    </dgm:pt>
    <dgm:pt modelId="{2B3FB9BF-4C98-4B5F-92E4-86F09CD321C5}" type="pres">
      <dgm:prSet presAssocID="{EA365012-7DFF-4CBD-88F7-4BC48521C175}" presName="connectorText" presStyleLbl="sibTrans2D1" presStyleIdx="1" presStyleCnt="4"/>
      <dgm:spPr/>
    </dgm:pt>
    <dgm:pt modelId="{BF5905A2-0F55-4F0C-8FBD-A46049645269}" type="pres">
      <dgm:prSet presAssocID="{19408F0A-516C-4C2F-80B2-A3C51D8D6AD6}" presName="node" presStyleLbl="node1" presStyleIdx="2" presStyleCnt="5">
        <dgm:presLayoutVars>
          <dgm:bulletEnabled val="1"/>
        </dgm:presLayoutVars>
      </dgm:prSet>
      <dgm:spPr/>
    </dgm:pt>
    <dgm:pt modelId="{AD3D44EE-C15D-4783-93AB-F54B6ACD2DA5}" type="pres">
      <dgm:prSet presAssocID="{DBBC123E-AE1D-429B-9678-08C130427C17}" presName="sibTrans" presStyleLbl="sibTrans2D1" presStyleIdx="2" presStyleCnt="4"/>
      <dgm:spPr/>
    </dgm:pt>
    <dgm:pt modelId="{F5E78D4A-3DFB-440E-BA48-5C6CC48DE3E2}" type="pres">
      <dgm:prSet presAssocID="{DBBC123E-AE1D-429B-9678-08C130427C17}" presName="connectorText" presStyleLbl="sibTrans2D1" presStyleIdx="2" presStyleCnt="4"/>
      <dgm:spPr/>
    </dgm:pt>
    <dgm:pt modelId="{7B06E260-3028-46BF-AB22-0C3046C823B8}" type="pres">
      <dgm:prSet presAssocID="{0F07FDE0-F533-4D49-80CB-1E6ACB44E32F}" presName="node" presStyleLbl="node1" presStyleIdx="3" presStyleCnt="5">
        <dgm:presLayoutVars>
          <dgm:bulletEnabled val="1"/>
        </dgm:presLayoutVars>
      </dgm:prSet>
      <dgm:spPr/>
    </dgm:pt>
    <dgm:pt modelId="{89E04E82-4A76-4FD8-94C5-8A25C38C6EB2}" type="pres">
      <dgm:prSet presAssocID="{44DBEDD3-0814-46AF-9BD9-6627E2EC0598}" presName="sibTrans" presStyleLbl="sibTrans2D1" presStyleIdx="3" presStyleCnt="4"/>
      <dgm:spPr/>
    </dgm:pt>
    <dgm:pt modelId="{3BB416A3-F977-44B0-AF2D-9E123E2224B0}" type="pres">
      <dgm:prSet presAssocID="{44DBEDD3-0814-46AF-9BD9-6627E2EC0598}" presName="connectorText" presStyleLbl="sibTrans2D1" presStyleIdx="3" presStyleCnt="4"/>
      <dgm:spPr/>
    </dgm:pt>
    <dgm:pt modelId="{3C822E95-3211-4FFA-BE38-582F323E83C9}" type="pres">
      <dgm:prSet presAssocID="{015FF825-AC57-463D-8926-C0A1D4534C19}" presName="node" presStyleLbl="node1" presStyleIdx="4" presStyleCnt="5">
        <dgm:presLayoutVars>
          <dgm:bulletEnabled val="1"/>
        </dgm:presLayoutVars>
      </dgm:prSet>
      <dgm:spPr/>
    </dgm:pt>
  </dgm:ptLst>
  <dgm:cxnLst>
    <dgm:cxn modelId="{4C3D8012-FD04-4DD9-991D-166D1B843610}" type="presOf" srcId="{DBBC123E-AE1D-429B-9678-08C130427C17}" destId="{F5E78D4A-3DFB-440E-BA48-5C6CC48DE3E2}" srcOrd="1" destOrd="0" presId="urn:microsoft.com/office/officeart/2005/8/layout/process1"/>
    <dgm:cxn modelId="{78D14D1C-1BF2-4567-85E2-4D34DEE24D6C}" type="presOf" srcId="{44DBEDD3-0814-46AF-9BD9-6627E2EC0598}" destId="{89E04E82-4A76-4FD8-94C5-8A25C38C6EB2}" srcOrd="0" destOrd="0" presId="urn:microsoft.com/office/officeart/2005/8/layout/process1"/>
    <dgm:cxn modelId="{B91AB732-0327-46A8-AD6B-144694B53620}" type="presOf" srcId="{4DEE4313-6FBC-4480-A6E1-1B7F4B0AB9DA}" destId="{23DBB19C-DD8C-40F0-8F97-A98A8214E77C}" srcOrd="0" destOrd="0" presId="urn:microsoft.com/office/officeart/2005/8/layout/process1"/>
    <dgm:cxn modelId="{4236C833-75F9-46AE-B266-0A5CC4B594CB}" type="presOf" srcId="{19408F0A-516C-4C2F-80B2-A3C51D8D6AD6}" destId="{BF5905A2-0F55-4F0C-8FBD-A46049645269}" srcOrd="0" destOrd="0" presId="urn:microsoft.com/office/officeart/2005/8/layout/process1"/>
    <dgm:cxn modelId="{40A0A65E-A293-4821-87F0-70AE9D89F7D9}" type="presOf" srcId="{EA365012-7DFF-4CBD-88F7-4BC48521C175}" destId="{2B3FB9BF-4C98-4B5F-92E4-86F09CD321C5}" srcOrd="1" destOrd="0" presId="urn:microsoft.com/office/officeart/2005/8/layout/process1"/>
    <dgm:cxn modelId="{3E047D4E-3CB5-448F-AC99-613FBF828E83}" type="presOf" srcId="{68DDAD4B-F8BF-404D-AD89-FCFF4EEE3240}" destId="{7FA93F90-D340-46C3-9D40-EB797DFE26FB}" srcOrd="1" destOrd="0" presId="urn:microsoft.com/office/officeart/2005/8/layout/process1"/>
    <dgm:cxn modelId="{5FB4777E-40A9-41DE-B81E-21132CD709EF}" type="presOf" srcId="{68DDAD4B-F8BF-404D-AD89-FCFF4EEE3240}" destId="{1EB84041-84DA-4A1E-B0A9-F86E1581C5F7}" srcOrd="0" destOrd="0" presId="urn:microsoft.com/office/officeart/2005/8/layout/process1"/>
    <dgm:cxn modelId="{D842508C-04D1-4C12-A567-66554B4EA103}" type="presOf" srcId="{44DBEDD3-0814-46AF-9BD9-6627E2EC0598}" destId="{3BB416A3-F977-44B0-AF2D-9E123E2224B0}" srcOrd="1" destOrd="0" presId="urn:microsoft.com/office/officeart/2005/8/layout/process1"/>
    <dgm:cxn modelId="{D848D895-E62F-48A4-AE69-5942C507D89B}" srcId="{42C6BB35-DC93-4B1C-9DDE-A8E3A640BEA1}" destId="{0E947C30-ECD0-4AAC-8B82-9343EC57A651}" srcOrd="0" destOrd="0" parTransId="{E5A906C8-512E-457C-8554-F7B32D70AEDD}" sibTransId="{68DDAD4B-F8BF-404D-AD89-FCFF4EEE3240}"/>
    <dgm:cxn modelId="{BB8DBF99-FD60-4187-B0FE-70154A82D43A}" type="presOf" srcId="{0F07FDE0-F533-4D49-80CB-1E6ACB44E32F}" destId="{7B06E260-3028-46BF-AB22-0C3046C823B8}" srcOrd="0" destOrd="0" presId="urn:microsoft.com/office/officeart/2005/8/layout/process1"/>
    <dgm:cxn modelId="{AEF25DB1-DE66-4ACA-B934-FCDE0CFD249F}" type="presOf" srcId="{015FF825-AC57-463D-8926-C0A1D4534C19}" destId="{3C822E95-3211-4FFA-BE38-582F323E83C9}" srcOrd="0" destOrd="0" presId="urn:microsoft.com/office/officeart/2005/8/layout/process1"/>
    <dgm:cxn modelId="{20C8AFB4-4BEB-41DB-BC3B-3D60A7982863}" srcId="{42C6BB35-DC93-4B1C-9DDE-A8E3A640BEA1}" destId="{4DEE4313-6FBC-4480-A6E1-1B7F4B0AB9DA}" srcOrd="1" destOrd="0" parTransId="{1E30A6AA-609F-425C-886D-11C7F5B113E3}" sibTransId="{EA365012-7DFF-4CBD-88F7-4BC48521C175}"/>
    <dgm:cxn modelId="{52B344B8-C553-483D-A5BE-00655769CB8D}" type="presOf" srcId="{DBBC123E-AE1D-429B-9678-08C130427C17}" destId="{AD3D44EE-C15D-4783-93AB-F54B6ACD2DA5}" srcOrd="0" destOrd="0" presId="urn:microsoft.com/office/officeart/2005/8/layout/process1"/>
    <dgm:cxn modelId="{647F2EC9-3075-4919-A074-28349BF662CC}" srcId="{42C6BB35-DC93-4B1C-9DDE-A8E3A640BEA1}" destId="{19408F0A-516C-4C2F-80B2-A3C51D8D6AD6}" srcOrd="2" destOrd="0" parTransId="{52529746-58E8-4D1A-BCC8-C49FDD900D9A}" sibTransId="{DBBC123E-AE1D-429B-9678-08C130427C17}"/>
    <dgm:cxn modelId="{83A4ABCA-0431-4165-94DB-2B0D82E7E1B5}" srcId="{42C6BB35-DC93-4B1C-9DDE-A8E3A640BEA1}" destId="{015FF825-AC57-463D-8926-C0A1D4534C19}" srcOrd="4" destOrd="0" parTransId="{BB1EB4C5-E751-43C4-B960-BE593D99DABC}" sibTransId="{9142DAE9-E2CE-4FDD-B64C-F4DF963FF8C3}"/>
    <dgm:cxn modelId="{7F64F3CE-ACE0-49FB-8E13-BC88AA6406AE}" srcId="{42C6BB35-DC93-4B1C-9DDE-A8E3A640BEA1}" destId="{0F07FDE0-F533-4D49-80CB-1E6ACB44E32F}" srcOrd="3" destOrd="0" parTransId="{EE2EA572-161E-4803-8F0D-ED3DB4027497}" sibTransId="{44DBEDD3-0814-46AF-9BD9-6627E2EC0598}"/>
    <dgm:cxn modelId="{0734EFD1-FA3B-419F-A960-17B27C0D93D4}" type="presOf" srcId="{0E947C30-ECD0-4AAC-8B82-9343EC57A651}" destId="{C853D5CF-F637-4464-AE43-4F7332A46F4F}" srcOrd="0" destOrd="0" presId="urn:microsoft.com/office/officeart/2005/8/layout/process1"/>
    <dgm:cxn modelId="{68E6C0FB-690E-4384-98BA-F15E40278D95}" type="presOf" srcId="{42C6BB35-DC93-4B1C-9DDE-A8E3A640BEA1}" destId="{4257F5FE-7494-4265-BC1C-7B9E48A0B94C}" srcOrd="0" destOrd="0" presId="urn:microsoft.com/office/officeart/2005/8/layout/process1"/>
    <dgm:cxn modelId="{4DCAA9FF-2AFC-4CC4-81B2-69775FBD4212}" type="presOf" srcId="{EA365012-7DFF-4CBD-88F7-4BC48521C175}" destId="{629E456F-3116-40E8-9C1C-E5BAA0F8B387}" srcOrd="0" destOrd="0" presId="urn:microsoft.com/office/officeart/2005/8/layout/process1"/>
    <dgm:cxn modelId="{D18A7740-E8A7-4F16-9A03-EA0885FFD60E}" type="presParOf" srcId="{4257F5FE-7494-4265-BC1C-7B9E48A0B94C}" destId="{C853D5CF-F637-4464-AE43-4F7332A46F4F}" srcOrd="0" destOrd="0" presId="urn:microsoft.com/office/officeart/2005/8/layout/process1"/>
    <dgm:cxn modelId="{FECFD045-B0AD-4B53-ACC5-83C0FEDE4F5F}" type="presParOf" srcId="{4257F5FE-7494-4265-BC1C-7B9E48A0B94C}" destId="{1EB84041-84DA-4A1E-B0A9-F86E1581C5F7}" srcOrd="1" destOrd="0" presId="urn:microsoft.com/office/officeart/2005/8/layout/process1"/>
    <dgm:cxn modelId="{EEB17681-8CC8-4D43-9875-324D87D2E9E2}" type="presParOf" srcId="{1EB84041-84DA-4A1E-B0A9-F86E1581C5F7}" destId="{7FA93F90-D340-46C3-9D40-EB797DFE26FB}" srcOrd="0" destOrd="0" presId="urn:microsoft.com/office/officeart/2005/8/layout/process1"/>
    <dgm:cxn modelId="{14D91C50-1BD8-4442-B96A-60D68344B42A}" type="presParOf" srcId="{4257F5FE-7494-4265-BC1C-7B9E48A0B94C}" destId="{23DBB19C-DD8C-40F0-8F97-A98A8214E77C}" srcOrd="2" destOrd="0" presId="urn:microsoft.com/office/officeart/2005/8/layout/process1"/>
    <dgm:cxn modelId="{07FEF668-9F93-407D-8377-744A0F97D486}" type="presParOf" srcId="{4257F5FE-7494-4265-BC1C-7B9E48A0B94C}" destId="{629E456F-3116-40E8-9C1C-E5BAA0F8B387}" srcOrd="3" destOrd="0" presId="urn:microsoft.com/office/officeart/2005/8/layout/process1"/>
    <dgm:cxn modelId="{3EDF121F-F8EE-45F1-B796-DB6BE51D34EE}" type="presParOf" srcId="{629E456F-3116-40E8-9C1C-E5BAA0F8B387}" destId="{2B3FB9BF-4C98-4B5F-92E4-86F09CD321C5}" srcOrd="0" destOrd="0" presId="urn:microsoft.com/office/officeart/2005/8/layout/process1"/>
    <dgm:cxn modelId="{49370DEC-BE6C-4219-84D3-41902D8096E7}" type="presParOf" srcId="{4257F5FE-7494-4265-BC1C-7B9E48A0B94C}" destId="{BF5905A2-0F55-4F0C-8FBD-A46049645269}" srcOrd="4" destOrd="0" presId="urn:microsoft.com/office/officeart/2005/8/layout/process1"/>
    <dgm:cxn modelId="{9625B24B-3721-4DCF-9404-D2C3DA4D583D}" type="presParOf" srcId="{4257F5FE-7494-4265-BC1C-7B9E48A0B94C}" destId="{AD3D44EE-C15D-4783-93AB-F54B6ACD2DA5}" srcOrd="5" destOrd="0" presId="urn:microsoft.com/office/officeart/2005/8/layout/process1"/>
    <dgm:cxn modelId="{A9EE53EF-23F3-4887-A49B-A711F3E6F075}" type="presParOf" srcId="{AD3D44EE-C15D-4783-93AB-F54B6ACD2DA5}" destId="{F5E78D4A-3DFB-440E-BA48-5C6CC48DE3E2}" srcOrd="0" destOrd="0" presId="urn:microsoft.com/office/officeart/2005/8/layout/process1"/>
    <dgm:cxn modelId="{3432B666-6A88-46D2-8F42-F6BBEFDEBCC1}" type="presParOf" srcId="{4257F5FE-7494-4265-BC1C-7B9E48A0B94C}" destId="{7B06E260-3028-46BF-AB22-0C3046C823B8}" srcOrd="6" destOrd="0" presId="urn:microsoft.com/office/officeart/2005/8/layout/process1"/>
    <dgm:cxn modelId="{0EF2AA28-B603-4877-B995-9D5E14D94A68}" type="presParOf" srcId="{4257F5FE-7494-4265-BC1C-7B9E48A0B94C}" destId="{89E04E82-4A76-4FD8-94C5-8A25C38C6EB2}" srcOrd="7" destOrd="0" presId="urn:microsoft.com/office/officeart/2005/8/layout/process1"/>
    <dgm:cxn modelId="{B648BC38-EEB7-49F1-9458-39B0C4B99756}" type="presParOf" srcId="{89E04E82-4A76-4FD8-94C5-8A25C38C6EB2}" destId="{3BB416A3-F977-44B0-AF2D-9E123E2224B0}" srcOrd="0" destOrd="0" presId="urn:microsoft.com/office/officeart/2005/8/layout/process1"/>
    <dgm:cxn modelId="{6554A3FC-E95C-444D-AC98-C102405A2C98}" type="presParOf" srcId="{4257F5FE-7494-4265-BC1C-7B9E48A0B94C}" destId="{3C822E95-3211-4FFA-BE38-582F323E83C9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3D5CF-F637-4464-AE43-4F7332A46F4F}">
      <dsp:nvSpPr>
        <dsp:cNvPr id="0" name=""/>
        <dsp:cNvSpPr/>
      </dsp:nvSpPr>
      <dsp:spPr>
        <a:xfrm>
          <a:off x="5096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Definição do Problema</a:t>
          </a:r>
        </a:p>
      </dsp:txBody>
      <dsp:txXfrm>
        <a:off x="32859" y="2263146"/>
        <a:ext cx="1524307" cy="892373"/>
      </dsp:txXfrm>
    </dsp:sp>
    <dsp:sp modelId="{1EB84041-84DA-4A1E-B0A9-F86E1581C5F7}">
      <dsp:nvSpPr>
        <dsp:cNvPr id="0" name=""/>
        <dsp:cNvSpPr/>
      </dsp:nvSpPr>
      <dsp:spPr>
        <a:xfrm>
          <a:off x="1742912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1742912" y="2591794"/>
        <a:ext cx="234447" cy="235078"/>
      </dsp:txXfrm>
    </dsp:sp>
    <dsp:sp modelId="{23DBB19C-DD8C-40F0-8F97-A98A8214E77C}">
      <dsp:nvSpPr>
        <dsp:cNvPr id="0" name=""/>
        <dsp:cNvSpPr/>
      </dsp:nvSpPr>
      <dsp:spPr>
        <a:xfrm>
          <a:off x="2216862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Objetivos</a:t>
          </a:r>
        </a:p>
      </dsp:txBody>
      <dsp:txXfrm>
        <a:off x="2244625" y="2263146"/>
        <a:ext cx="1524307" cy="892373"/>
      </dsp:txXfrm>
    </dsp:sp>
    <dsp:sp modelId="{629E456F-3116-40E8-9C1C-E5BAA0F8B387}">
      <dsp:nvSpPr>
        <dsp:cNvPr id="0" name=""/>
        <dsp:cNvSpPr/>
      </dsp:nvSpPr>
      <dsp:spPr>
        <a:xfrm>
          <a:off x="3954679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3954679" y="2591794"/>
        <a:ext cx="234447" cy="235078"/>
      </dsp:txXfrm>
    </dsp:sp>
    <dsp:sp modelId="{BF5905A2-0F55-4F0C-8FBD-A46049645269}">
      <dsp:nvSpPr>
        <dsp:cNvPr id="0" name=""/>
        <dsp:cNvSpPr/>
      </dsp:nvSpPr>
      <dsp:spPr>
        <a:xfrm>
          <a:off x="4428628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Instrumentos</a:t>
          </a:r>
        </a:p>
      </dsp:txBody>
      <dsp:txXfrm>
        <a:off x="4456391" y="2263146"/>
        <a:ext cx="1524307" cy="892373"/>
      </dsp:txXfrm>
    </dsp:sp>
    <dsp:sp modelId="{AD3D44EE-C15D-4783-93AB-F54B6ACD2DA5}">
      <dsp:nvSpPr>
        <dsp:cNvPr id="0" name=""/>
        <dsp:cNvSpPr/>
      </dsp:nvSpPr>
      <dsp:spPr>
        <a:xfrm>
          <a:off x="6166445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6166445" y="2591794"/>
        <a:ext cx="234447" cy="235078"/>
      </dsp:txXfrm>
    </dsp:sp>
    <dsp:sp modelId="{7B06E260-3028-46BF-AB22-0C3046C823B8}">
      <dsp:nvSpPr>
        <dsp:cNvPr id="0" name=""/>
        <dsp:cNvSpPr/>
      </dsp:nvSpPr>
      <dsp:spPr>
        <a:xfrm>
          <a:off x="6640395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Resultados</a:t>
          </a:r>
        </a:p>
      </dsp:txBody>
      <dsp:txXfrm>
        <a:off x="6668158" y="2263146"/>
        <a:ext cx="1524307" cy="892373"/>
      </dsp:txXfrm>
    </dsp:sp>
    <dsp:sp modelId="{89E04E82-4A76-4FD8-94C5-8A25C38C6EB2}">
      <dsp:nvSpPr>
        <dsp:cNvPr id="0" name=""/>
        <dsp:cNvSpPr/>
      </dsp:nvSpPr>
      <dsp:spPr>
        <a:xfrm>
          <a:off x="8378211" y="2513434"/>
          <a:ext cx="334924" cy="3917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>
        <a:off x="8378211" y="2591794"/>
        <a:ext cx="234447" cy="235078"/>
      </dsp:txXfrm>
    </dsp:sp>
    <dsp:sp modelId="{3C822E95-3211-4FFA-BE38-582F323E83C9}">
      <dsp:nvSpPr>
        <dsp:cNvPr id="0" name=""/>
        <dsp:cNvSpPr/>
      </dsp:nvSpPr>
      <dsp:spPr>
        <a:xfrm>
          <a:off x="8852161" y="2235383"/>
          <a:ext cx="1579833" cy="947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Impactos</a:t>
          </a:r>
        </a:p>
      </dsp:txBody>
      <dsp:txXfrm>
        <a:off x="8879924" y="2263146"/>
        <a:ext cx="1524307" cy="892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7318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m 3" descr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 5"/>
          <p:cNvSpPr txBox="1"/>
          <p:nvPr/>
        </p:nvSpPr>
        <p:spPr>
          <a:xfrm>
            <a:off x="553931" y="2351070"/>
            <a:ext cx="9606013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defRPr sz="2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800" dirty="0">
                <a:sym typeface="Arial"/>
              </a:rPr>
              <a:t>Disparidades Regionais e Estrutura Produtiva da Agricultura Brasileira – Uma Análise Espacial e Setorial 2013-2017 e 2018-2022</a:t>
            </a:r>
            <a:endParaRPr dirty="0"/>
          </a:p>
        </p:txBody>
      </p:sp>
      <p:sp>
        <p:nvSpPr>
          <p:cNvPr id="96" name="Rectangle 5"/>
          <p:cNvSpPr txBox="1"/>
          <p:nvPr/>
        </p:nvSpPr>
        <p:spPr>
          <a:xfrm>
            <a:off x="830658" y="5135397"/>
            <a:ext cx="9052561" cy="39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  <a:defRPr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26 </a:t>
            </a:r>
            <a:r>
              <a:rPr dirty="0"/>
              <a:t>de </a:t>
            </a:r>
            <a:r>
              <a:rPr lang="pt-BR" dirty="0"/>
              <a:t>novembro </a:t>
            </a:r>
            <a:r>
              <a:rPr dirty="0"/>
              <a:t>de 202</a:t>
            </a:r>
            <a:r>
              <a:rPr lang="pt-BR" dirty="0"/>
              <a:t>4</a:t>
            </a:r>
            <a:endParaRPr dirty="0"/>
          </a:p>
        </p:txBody>
      </p:sp>
      <p:sp>
        <p:nvSpPr>
          <p:cNvPr id="97" name="Text Box 10"/>
          <p:cNvSpPr txBox="1"/>
          <p:nvPr/>
        </p:nvSpPr>
        <p:spPr>
          <a:xfrm>
            <a:off x="1013537" y="5751252"/>
            <a:ext cx="4693100" cy="771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CODER/DIRUR</a:t>
            </a:r>
          </a:p>
          <a:p>
            <a:pPr>
              <a:defRPr sz="1500" i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dirty="0" err="1"/>
              <a:t>Coordenação</a:t>
            </a:r>
            <a:r>
              <a:rPr dirty="0"/>
              <a:t> de </a:t>
            </a:r>
            <a:r>
              <a:rPr dirty="0" err="1"/>
              <a:t>Desenvolvimento</a:t>
            </a:r>
            <a:r>
              <a:rPr dirty="0"/>
              <a:t> Regional</a:t>
            </a:r>
          </a:p>
        </p:txBody>
      </p:sp>
      <p:sp>
        <p:nvSpPr>
          <p:cNvPr id="99" name="CaixaDeTexto 2"/>
          <p:cNvSpPr txBox="1"/>
          <p:nvPr/>
        </p:nvSpPr>
        <p:spPr>
          <a:xfrm>
            <a:off x="277207" y="571384"/>
            <a:ext cx="886968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Seminário </a:t>
            </a:r>
            <a:r>
              <a:rPr lang="pt-BR" dirty="0" err="1"/>
              <a:t>Dirur</a:t>
            </a:r>
            <a:endParaRPr dirty="0"/>
          </a:p>
        </p:txBody>
      </p:sp>
      <p:sp>
        <p:nvSpPr>
          <p:cNvPr id="2" name="Retângulo 1"/>
          <p:cNvSpPr/>
          <p:nvPr/>
        </p:nvSpPr>
        <p:spPr>
          <a:xfrm>
            <a:off x="5706637" y="4336332"/>
            <a:ext cx="3631475" cy="1545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Bruno de Oliveira Cruz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Luís Abel da Silva Filho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Juliana Aguiar de Melo</a:t>
            </a:r>
          </a:p>
          <a:p>
            <a:pPr algn="r">
              <a:lnSpc>
                <a:spcPct val="120000"/>
              </a:lnSpc>
              <a:spcBef>
                <a:spcPts val="400"/>
              </a:spcBef>
              <a:tabLst>
                <a:tab pos="3136900" algn="r"/>
                <a:tab pos="6096000" algn="r"/>
              </a:tabLst>
            </a:pPr>
            <a:r>
              <a:rPr lang="pt-BR" b="1" i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Luiz Carlos de Santana Ribeiro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315" y="6076950"/>
            <a:ext cx="1200150" cy="7810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10194" y="1759131"/>
            <a:ext cx="9683932" cy="4188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D8545FE-D4D5-52BF-A016-3D938D3BA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5" t="1820" r="709" b="2357"/>
          <a:stretch/>
        </p:blipFill>
        <p:spPr>
          <a:xfrm>
            <a:off x="595162" y="221385"/>
            <a:ext cx="10935903" cy="59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8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10194" y="1759131"/>
            <a:ext cx="9683932" cy="4188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6"/>
            <a:ext cx="12190193" cy="685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31707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65043" y="354919"/>
            <a:ext cx="9399601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Matrizes Insumo-Produto Regionalizadas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88B60A-BB43-9BB2-39D9-2D210FC9B45A}"/>
              </a:ext>
            </a:extLst>
          </p:cNvPr>
          <p:cNvSpPr txBox="1"/>
          <p:nvPr/>
        </p:nvSpPr>
        <p:spPr>
          <a:xfrm>
            <a:off x="650788" y="1068562"/>
            <a:ext cx="1154121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800" dirty="0"/>
              <a:t>Foram construídas 22 </a:t>
            </a:r>
            <a:r>
              <a:rPr lang="pt-BR" sz="2800" dirty="0" err="1"/>
              <a:t>TRUs</a:t>
            </a:r>
            <a:r>
              <a:rPr lang="pt-BR" sz="2800" dirty="0"/>
              <a:t> para 13 estados brasileiros.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800" dirty="0"/>
          </a:p>
          <a:p>
            <a:endParaRPr lang="pt-BR" sz="2800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BB1E110-D02E-2FBB-4C96-F76E5EF4F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808" y="1818290"/>
            <a:ext cx="7374594" cy="47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2256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10194" y="1759131"/>
            <a:ext cx="9683932" cy="4188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EA72C3E-0BAD-3700-11F7-B602096437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9" t="1294" r="718" b="-23"/>
          <a:stretch/>
        </p:blipFill>
        <p:spPr>
          <a:xfrm>
            <a:off x="596766" y="404261"/>
            <a:ext cx="10963175" cy="613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279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474876" y="477631"/>
            <a:ext cx="8340750" cy="5909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pt-BR" sz="3600" b="1" dirty="0">
                <a:solidFill>
                  <a:srgbClr val="01517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MIP estaduais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488B60A-BB43-9BB2-39D9-2D210FC9B45A}"/>
              </a:ext>
            </a:extLst>
          </p:cNvPr>
          <p:cNvSpPr txBox="1"/>
          <p:nvPr/>
        </p:nvSpPr>
        <p:spPr>
          <a:xfrm>
            <a:off x="1141855" y="1665462"/>
            <a:ext cx="319307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Amazonas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Bahia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Ceará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Espírito</a:t>
            </a:r>
            <a:r>
              <a:rPr lang="en-US" sz="2400" dirty="0"/>
              <a:t> Santo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Goiás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Maranhão</a:t>
            </a:r>
            <a:endParaRPr lang="en-US" sz="2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Mato Grosso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pt-BR" sz="28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235006E-18B8-8B64-6B13-B6856D4E04CE}"/>
              </a:ext>
            </a:extLst>
          </p:cNvPr>
          <p:cNvSpPr txBox="1"/>
          <p:nvPr/>
        </p:nvSpPr>
        <p:spPr>
          <a:xfrm>
            <a:off x="4977256" y="1665462"/>
            <a:ext cx="31930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Pernambuco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Minas Gerais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Pará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Paraná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Rio de Janeiro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Rio Grande do Sul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88651958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696675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6" name="Rectangle 2"/>
          <p:cNvSpPr txBox="1"/>
          <p:nvPr/>
        </p:nvSpPr>
        <p:spPr>
          <a:xfrm>
            <a:off x="1448344" y="221557"/>
            <a:ext cx="10009722" cy="1255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28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Disparidades Regionais e Estrutura Produtiva da Agricultura Brasileira – Uma Análise Espacial e Setorial 2013-2017 e 2018-2022</a:t>
            </a:r>
          </a:p>
        </p:txBody>
      </p:sp>
      <p:sp>
        <p:nvSpPr>
          <p:cNvPr id="2" name="Retângulo 1"/>
          <p:cNvSpPr/>
          <p:nvPr/>
        </p:nvSpPr>
        <p:spPr>
          <a:xfrm>
            <a:off x="1839435" y="2266110"/>
            <a:ext cx="83776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Times New Roman" panose="02020603050405020304" pitchFamily="18" charset="0"/>
              </a:rPr>
              <a:t>Resumo: </a:t>
            </a:r>
            <a:r>
              <a:rPr lang="pt-BR" dirty="0">
                <a:latin typeface="Times New Roman" panose="02020603050405020304" pitchFamily="18" charset="0"/>
              </a:rPr>
              <a:t>A agricultura brasileira tem sido responsável por parcela substancial das exportações do país ao longo dos anos. Com produção ao longo de todo o território nacional, tanto lavouras permanentes quanto temporárias são relevantes aos setores produtor e exportador. Assim, este artigo analisa espacial e estruturalmente a agricultura brasileira, destacando-se as lavouras permanentes e temporárias. Recorre-se ao índice de Moran, ao LISA </a:t>
            </a:r>
            <a:r>
              <a:rPr lang="pt-BR" dirty="0" err="1">
                <a:latin typeface="Times New Roman" panose="02020603050405020304" pitchFamily="18" charset="0"/>
              </a:rPr>
              <a:t>univariado</a:t>
            </a:r>
            <a:r>
              <a:rPr lang="pt-BR" dirty="0">
                <a:latin typeface="Times New Roman" panose="02020603050405020304" pitchFamily="18" charset="0"/>
              </a:rPr>
              <a:t> e bivariado para identificar a associação espacial entre crédito, área, valor da produção e mão de obra ocupada. De forma complementar a análise espacial, considera-se as macrorregiões brasileiras para realizar uma análise estrutural do setor agrícola com o objetivo de identificar como cada região responde em termos de impacto no PIB, vazamento e efeitos sobre a desigualdade regional. Os principais resultados mostram que há associação espacial entre as variáveis analisadas, sendo maior a associação espacial entre área, crédito e VBP para as culturas de lavoura temporária, comparativamente às culturas de lavoura permanente.</a:t>
            </a:r>
          </a:p>
          <a:p>
            <a:r>
              <a:rPr lang="pt-BR" b="1" dirty="0">
                <a:latin typeface="Times New Roman" panose="02020603050405020304" pitchFamily="18" charset="0"/>
              </a:rPr>
              <a:t>Palavras-chave:</a:t>
            </a:r>
            <a:r>
              <a:rPr lang="pt-BR" dirty="0">
                <a:latin typeface="Times New Roman" panose="02020603050405020304" pitchFamily="18" charset="0"/>
              </a:rPr>
              <a:t> análise espacial; agricultura brasileira; lavoura permanente; lavoura temporária; insumo-produto.</a:t>
            </a:r>
          </a:p>
        </p:txBody>
      </p:sp>
    </p:spTree>
    <p:extLst>
      <p:ext uri="{BB962C8B-B14F-4D97-AF65-F5344CB8AC3E}">
        <p14:creationId xmlns:p14="http://schemas.microsoft.com/office/powerpoint/2010/main" val="315414230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"/>
          <p:cNvSpPr txBox="1"/>
          <p:nvPr/>
        </p:nvSpPr>
        <p:spPr>
          <a:xfrm>
            <a:off x="1520596" y="13578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Análise Regional e Estrutural da Agricultura</a:t>
            </a:r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577670" y="1489084"/>
            <a:ext cx="113481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Qual o impacto do setor Agrícola nas Macrorregiões Brasileira?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Motivação: Grande parte de recursos alocados pelos Fundos Constitucionais vão para o setor Agro.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Quais vazamentos de recursos no financiamento da atividade agrícola?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Há efeitos diferenciados entre as macrorregiões?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Qual efeito sobre PIB, emprego e desigualdade macrorregional?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Foi feita também uma análise exploratória espacial detalhada (municípios) de produção, crédito, emprego. </a:t>
            </a:r>
          </a:p>
        </p:txBody>
      </p:sp>
    </p:spTree>
    <p:extLst>
      <p:ext uri="{BB962C8B-B14F-4D97-AF65-F5344CB8AC3E}">
        <p14:creationId xmlns:p14="http://schemas.microsoft.com/office/powerpoint/2010/main" val="208274076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240643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Fundos Constitucionais: Principais resultados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7" name="Picture 139783753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793" y="1330172"/>
            <a:ext cx="4644821" cy="471117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61666" y="4893755"/>
            <a:ext cx="424937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Em faixas de salários-mínimos de 2023, ¼ SM, ½ SM, 2/3 1 SM, 1,5 SM, 2 SM, 3 SM e +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1666" y="1688001"/>
            <a:ext cx="42493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Crédito público com recursos do Banco Nacional de Desenvolvimento – BNDES e Fundos Constitucionais de Financiamentos do Norte, Nordeste e Centro-oeste – 2023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61602" y="6302954"/>
            <a:ext cx="424937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1400" dirty="0"/>
              <a:t>Fonte: Elaboração própria – MIDR e BNDES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17192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Motivação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481781" y="2084439"/>
            <a:ext cx="11218605" cy="3539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Tradicionalmente, desde von </a:t>
            </a:r>
            <a:r>
              <a:rPr kumimoji="0" lang="pt-BR" sz="2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Thunen</a:t>
            </a:r>
            <a:r>
              <a:rPr lang="pt-BR" sz="2800" dirty="0"/>
              <a:t>, existe uma tradição de estudos se estudar a distribuição territorial da atividade agrícola e seu impacto sobre economia.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Relativamente</a:t>
            </a:r>
            <a:r>
              <a:rPr kumimoji="0" lang="pt-BR" sz="2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Calibri"/>
              </a:rPr>
              <a:t> escassa literatura relacionando análise estrutural da economia e a distribuição da atividade.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800" dirty="0"/>
              <a:t>Forte concentração de instrumentos de política regional explícita no setor agrícola, necessidade de aprofundar a análise dos efeitos e sobretudo testar se há efeitos diferenciados entre as regiões. </a:t>
            </a:r>
            <a:endParaRPr kumimoji="0" lang="pt-BR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899333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Estrutura do Artigo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071715" y="2084439"/>
            <a:ext cx="9940413" cy="378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/>
              <a:t>Análise exploratória dos dados em nível de munícipio de a se compreender a estrutura e a composição do setor nas diversas regiões do país.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sz="240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/>
              <a:t>Após essa análise exploratória, utiliza-se a matriz inter-regional calculada por Oliveira (2020) para avaliar o impacto em nível de macrorregião no país.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sz="2400" dirty="0"/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/>
              <a:t>São feitas as análises tradicionais de multiplicadores tanto para produção, emprego e PIB, mas também foi realizado um teste de robustez com a matriz nacional mais recente disponibilizada pela UFRJ  [Passoni e Freitas (2021] para se comparar  os resultados obtidos com as matrizes de 2013. </a:t>
            </a:r>
            <a:endParaRPr kumimoji="0" lang="pt-BR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87794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696675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6" name="Rectangle 2"/>
          <p:cNvSpPr txBox="1"/>
          <p:nvPr/>
        </p:nvSpPr>
        <p:spPr>
          <a:xfrm>
            <a:off x="1511718" y="696675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Dispensa TED Produtos e Entregas</a:t>
            </a:r>
            <a:endParaRPr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497777"/>
              </p:ext>
            </p:extLst>
          </p:nvPr>
        </p:nvGraphicFramePr>
        <p:xfrm>
          <a:off x="1511718" y="1877171"/>
          <a:ext cx="8725341" cy="34724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8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7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Meta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</a:rPr>
                        <a:t>Produtos TED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Entregas e datas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Meta 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Relatório Parcial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Entregue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Seminário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Apresentação Interna NIR (5/06);  Aberta </a:t>
                      </a:r>
                      <a:r>
                        <a:rPr lang="pt-BR" sz="1400" b="0" i="0" u="none" strike="noStrike" dirty="0" err="1">
                          <a:effectLst/>
                        </a:rPr>
                        <a:t>aberta</a:t>
                      </a:r>
                      <a:r>
                        <a:rPr lang="pt-BR" sz="1400" b="0" i="0" u="none" strike="noStrike" dirty="0">
                          <a:effectLst/>
                        </a:rPr>
                        <a:t> NIR (23/04) e seminário DIRUR (11/06)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effectLst/>
                        </a:rPr>
                        <a:t>Relatório Meta 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Finalizado.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Seminário e Oficina de Capacitação de Meta 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Seminário IPEA 60 Anos e Oficina capacitação monitoramento PPA e </a:t>
                      </a:r>
                      <a:r>
                        <a:rPr lang="pt-BR" sz="1400" b="0" i="0" u="none" strike="noStrike" dirty="0" err="1">
                          <a:effectLst/>
                        </a:rPr>
                        <a:t>PRD´s</a:t>
                      </a:r>
                      <a:r>
                        <a:rPr lang="pt-BR" sz="1400" b="0" i="0" u="none" strike="noStrike" dirty="0">
                          <a:effectLst/>
                        </a:rPr>
                        <a:t> (19/10).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35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Meta 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Seminário Meta 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Seminário </a:t>
                      </a:r>
                      <a:r>
                        <a:rPr lang="pt-BR" sz="1400" b="0" i="0" u="none" strike="noStrike" dirty="0" err="1">
                          <a:effectLst/>
                        </a:rPr>
                        <a:t>Dirur</a:t>
                      </a:r>
                      <a:r>
                        <a:rPr lang="pt-BR" sz="1400" b="0" i="0" u="none" strike="noStrike" dirty="0">
                          <a:effectLst/>
                        </a:rPr>
                        <a:t> 12/12/2023  + Apresentação Interna MIDR (set/2024) +  </a:t>
                      </a:r>
                      <a:r>
                        <a:rPr lang="pt-BR" sz="1400" b="1" i="0" u="none" strike="noStrike" dirty="0">
                          <a:effectLst/>
                        </a:rPr>
                        <a:t>Seminário DIRUR 26/11/2024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035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Relatório 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Dois relatórios: Revisão de ex-ante e fatos estilizados (30/09) +  Relatório sobre impacto da Agricultura nas regiões (30/10)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87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Seminário e Oficina de Capacitação de Resultados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Oficina dia 19/09: Insumo-Produto + AEDE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8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Extra: 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Nota Investimento Federal Regionalizado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effectLst/>
                        </a:rPr>
                        <a:t>Publicado como Nota Técnica do IPEA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18" marR="6518" marT="651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05374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609087" y="47763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Estatísticas Descritivas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087" y="1318181"/>
            <a:ext cx="7511846" cy="52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26534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609087" y="47763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Análise Exploratória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956" y="1064325"/>
            <a:ext cx="7128386" cy="567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4481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609087" y="47763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Análise exploratória</a:t>
            </a:r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916" y="1330172"/>
            <a:ext cx="6505705" cy="52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212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Rectangle 2"/>
          <p:cNvSpPr txBox="1"/>
          <p:nvPr/>
        </p:nvSpPr>
        <p:spPr>
          <a:xfrm>
            <a:off x="1520596" y="13578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Análise Regional e Estrutural da Agricultura</a:t>
            </a:r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516710" y="1846135"/>
            <a:ext cx="1134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/>
              <a:t>Para responder essas questões utilizamos as matrizes inter-regionais calculadas por Oliveira (2020) para o Brasil, 27 estados 68 setores.</a:t>
            </a:r>
          </a:p>
          <a:p>
            <a:pPr algn="just"/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02" y="2982171"/>
            <a:ext cx="6076950" cy="27908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451" y="3667283"/>
            <a:ext cx="37147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825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605" y="988573"/>
            <a:ext cx="7402286" cy="492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6843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7AC5ABD-6BCA-395E-33E2-482084632E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988431"/>
              </p:ext>
            </p:extLst>
          </p:nvPr>
        </p:nvGraphicFramePr>
        <p:xfrm>
          <a:off x="275733" y="2289689"/>
          <a:ext cx="5580334" cy="345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81BDC39-CCA7-D58F-EDF2-48DB55A5D67D}"/>
              </a:ext>
            </a:extLst>
          </p:cNvPr>
          <p:cNvSpPr txBox="1"/>
          <p:nvPr/>
        </p:nvSpPr>
        <p:spPr>
          <a:xfrm>
            <a:off x="2663021" y="1562656"/>
            <a:ext cx="8057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Norte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B040524-BDB5-D8B0-5719-845B8E07E61D}"/>
              </a:ext>
            </a:extLst>
          </p:cNvPr>
          <p:cNvSpPr txBox="1"/>
          <p:nvPr/>
        </p:nvSpPr>
        <p:spPr>
          <a:xfrm>
            <a:off x="1763916" y="208230"/>
            <a:ext cx="86641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Composição do Valor Bruto da Produção – Norte e Nordeste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34E09C1-142D-40B3-9374-7715972F29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53884"/>
              </p:ext>
            </p:extLst>
          </p:nvPr>
        </p:nvGraphicFramePr>
        <p:xfrm>
          <a:off x="5504507" y="2161080"/>
          <a:ext cx="6762939" cy="3450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813C8D-760D-DA24-0DC4-B9EDC18A04EA}"/>
              </a:ext>
            </a:extLst>
          </p:cNvPr>
          <p:cNvSpPr txBox="1"/>
          <p:nvPr/>
        </p:nvSpPr>
        <p:spPr>
          <a:xfrm>
            <a:off x="8315608" y="1729213"/>
            <a:ext cx="11409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Nordeste</a:t>
            </a:r>
          </a:p>
        </p:txBody>
      </p:sp>
    </p:spTree>
    <p:extLst>
      <p:ext uri="{BB962C8B-B14F-4D97-AF65-F5344CB8AC3E}">
        <p14:creationId xmlns:p14="http://schemas.microsoft.com/office/powerpoint/2010/main" val="157374293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41AEE-BB6B-DEB1-5DBC-2A3520306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A6065A04-9943-8839-8B0A-5F36EC1EC4A1}"/>
              </a:ext>
            </a:extLst>
          </p:cNvPr>
          <p:cNvSpPr txBox="1"/>
          <p:nvPr/>
        </p:nvSpPr>
        <p:spPr>
          <a:xfrm>
            <a:off x="2807876" y="1544548"/>
            <a:ext cx="8057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Sudeste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F8A8DA-6BE1-580D-D08C-5180E632102D}"/>
              </a:ext>
            </a:extLst>
          </p:cNvPr>
          <p:cNvSpPr txBox="1"/>
          <p:nvPr/>
        </p:nvSpPr>
        <p:spPr>
          <a:xfrm>
            <a:off x="1548142" y="235390"/>
            <a:ext cx="86641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Composição do Valor Bruto da Produção – Sudeste e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B2E3C4-8410-D972-7EEC-2429920B9428}"/>
              </a:ext>
            </a:extLst>
          </p:cNvPr>
          <p:cNvSpPr txBox="1"/>
          <p:nvPr/>
        </p:nvSpPr>
        <p:spPr>
          <a:xfrm>
            <a:off x="8420497" y="1544548"/>
            <a:ext cx="114094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</a:t>
            </a:r>
            <a:endParaRPr kumimoji="0" lang="pt-BR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72E4FBC-0C42-4D3D-A75A-774327A9FB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126829"/>
              </p:ext>
            </p:extLst>
          </p:nvPr>
        </p:nvGraphicFramePr>
        <p:xfrm>
          <a:off x="-646899" y="2190149"/>
          <a:ext cx="7715308" cy="318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8CB4E29-A0A0-4A13-9539-FB7C8F8AB9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918034"/>
              </p:ext>
            </p:extLst>
          </p:nvPr>
        </p:nvGraphicFramePr>
        <p:xfrm>
          <a:off x="5522614" y="2244469"/>
          <a:ext cx="6936710" cy="307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4072220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CEE64-4274-8305-5B60-70EBBCF34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1EE78BEC-65AA-4378-58D5-A44874E41979}"/>
              </a:ext>
            </a:extLst>
          </p:cNvPr>
          <p:cNvSpPr txBox="1"/>
          <p:nvPr/>
        </p:nvSpPr>
        <p:spPr>
          <a:xfrm>
            <a:off x="5257464" y="1127287"/>
            <a:ext cx="167707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Centro-Oeste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D061D6-B9F9-A01A-57D3-23338FBB18D7}"/>
              </a:ext>
            </a:extLst>
          </p:cNvPr>
          <p:cNvSpPr txBox="1"/>
          <p:nvPr/>
        </p:nvSpPr>
        <p:spPr>
          <a:xfrm>
            <a:off x="1059255" y="217283"/>
            <a:ext cx="866416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Composição do Valor Bruto da Produção – Centro-Oeste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E59A19E7-1BA3-9012-646A-18B499F9D2B7}"/>
              </a:ext>
            </a:extLst>
          </p:cNvPr>
          <p:cNvGraphicFramePr>
            <a:graphicFrameLocks/>
          </p:cNvGraphicFramePr>
          <p:nvPr/>
        </p:nvGraphicFramePr>
        <p:xfrm>
          <a:off x="5522614" y="2244469"/>
          <a:ext cx="6936710" cy="3075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65D47E9-4E5B-4FAA-A744-2A250BF100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939264"/>
              </p:ext>
            </p:extLst>
          </p:nvPr>
        </p:nvGraphicFramePr>
        <p:xfrm>
          <a:off x="1469230" y="1935319"/>
          <a:ext cx="925353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43997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AE655-EC48-F752-A751-E5B0EE5B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457200"/>
            <a:ext cx="10956879" cy="692590"/>
          </a:xfrm>
        </p:spPr>
        <p:txBody>
          <a:bodyPr/>
          <a:lstStyle/>
          <a:p>
            <a:r>
              <a:rPr lang="pt-BR" dirty="0"/>
              <a:t>Composição de Insumos Provenientes – Setor e Local de Origem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D008536-0607-78B9-8E86-8F93022A03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10105853" cy="381158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Norte: Baixa participação de insumos na composição do VBP, mais de 70% vindo de outras regiões do Brasil, destaque para Produtos Químicos orgânicos e inorgânicos, vindo do NE (11,2%) e do Sudeste (8,8% do total dos insumos); do Sudeste ainda destaca-se defensivos (12.1%)  e refino de petróleo (5,9%), da própria região Norte Comércio por atacado e varejo é principal fornecedor;</a:t>
            </a:r>
          </a:p>
          <a:p>
            <a:r>
              <a:rPr lang="pt-BR" dirty="0"/>
              <a:t>NE: 69,3% dos insumos vindo da própria região: Químicos Orgânicos e inorgânicos (20,9%); </a:t>
            </a:r>
            <a:r>
              <a:rPr lang="pt-BR" dirty="0" err="1"/>
              <a:t>comerico</a:t>
            </a:r>
            <a:r>
              <a:rPr lang="pt-BR" dirty="0"/>
              <a:t> (11.4%); Refino de petróleo (5,9%), de fora da região principalmente defensivos, vindo do Sudeste (6,1%).</a:t>
            </a:r>
          </a:p>
        </p:txBody>
      </p:sp>
    </p:spTree>
    <p:extLst>
      <p:ext uri="{BB962C8B-B14F-4D97-AF65-F5344CB8AC3E}">
        <p14:creationId xmlns:p14="http://schemas.microsoft.com/office/powerpoint/2010/main" val="265309641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02F0D-6A32-F2D6-0E79-D9398C4BB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1EE7C-841D-8C32-3989-83D9FAA5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457200"/>
            <a:ext cx="10105853" cy="765018"/>
          </a:xfrm>
        </p:spPr>
        <p:txBody>
          <a:bodyPr>
            <a:normAutofit fontScale="90000"/>
          </a:bodyPr>
          <a:lstStyle/>
          <a:p>
            <a:r>
              <a:rPr lang="pt-BR" dirty="0"/>
              <a:t>Composição de Insumos Provenientes – Setor e Local de Origem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5914C7-871E-56F4-67FF-26FDE6E7CB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10105853" cy="3811588"/>
          </a:xfrm>
        </p:spPr>
        <p:txBody>
          <a:bodyPr>
            <a:normAutofit fontScale="92500"/>
          </a:bodyPr>
          <a:lstStyle/>
          <a:p>
            <a:r>
              <a:rPr lang="pt-BR" dirty="0"/>
              <a:t>SE: 91,2% dos produtos vindo da própria região, com a seguinte composição: Químicos </a:t>
            </a:r>
            <a:r>
              <a:rPr lang="pt-BR" dirty="0" err="1"/>
              <a:t>Organicos</a:t>
            </a:r>
            <a:r>
              <a:rPr lang="pt-BR" dirty="0"/>
              <a:t> e Inorgânicos (27,5%); Produtos limpeza, </a:t>
            </a:r>
            <a:r>
              <a:rPr lang="pt-BR" dirty="0" err="1"/>
              <a:t>comésticos</a:t>
            </a:r>
            <a:r>
              <a:rPr lang="pt-BR" dirty="0"/>
              <a:t> (14.8%), comércio (12,5%, Refino de Petróleo (8,4%) e Transporte </a:t>
            </a:r>
            <a:r>
              <a:rPr lang="pt-BR" dirty="0" err="1"/>
              <a:t>Terreste</a:t>
            </a:r>
            <a:r>
              <a:rPr lang="pt-BR" dirty="0"/>
              <a:t> (4,9%). </a:t>
            </a:r>
          </a:p>
          <a:p>
            <a:r>
              <a:rPr lang="pt-BR" dirty="0"/>
              <a:t>S: 65,7% na própria região Químicos Orgânicos e inorgânicos (22,9%); </a:t>
            </a:r>
            <a:r>
              <a:rPr lang="pt-BR" dirty="0" err="1"/>
              <a:t>comerico</a:t>
            </a:r>
            <a:r>
              <a:rPr lang="pt-BR" dirty="0"/>
              <a:t> (11.4%); Refino de petróleo (5,9%), 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(22,9%), Comércio por atacado e a varejo, exceto veículos automotores (11,4%), Agricultura, inclusive o apoio à agricultura e a pós-colheita (5,7%) e Refino de petróleo e coquerias (4,9%). De fora da região, Fabricação de defensivos, desinfetantes, tintas e químicos diversos do Sudeste (11,4%).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39059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696675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448" y="485503"/>
            <a:ext cx="80676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4195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60C98-B713-802B-C16D-296AB2EF5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0FF05C-534A-4BCC-1360-65B2325E6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6" y="457200"/>
            <a:ext cx="10105853" cy="765018"/>
          </a:xfrm>
        </p:spPr>
        <p:txBody>
          <a:bodyPr>
            <a:normAutofit fontScale="90000"/>
          </a:bodyPr>
          <a:lstStyle/>
          <a:p>
            <a:r>
              <a:rPr lang="pt-BR" dirty="0"/>
              <a:t>Composição de Insumos Provenientes – Setor e Local de Origem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270682-B3E1-82CC-118C-676D07D4894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10105853" cy="2668509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CO: 41,7% dos seus insumos na própria região. Comério por atacado (11,3%), Químicos Orgânicos e Inorgânicos (9,1%). De fora da região, 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ressaltam-se Fabricação de defensivos, desinfetantes, tintas e químicos diversos (11,2%) e Fabricação de químicos orgânicos e inorgânicos, resinas e elastômeros (7,7%) do Sudeste e deste último setor também do Nordeste (7,0%).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6632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114" y="636310"/>
            <a:ext cx="9487655" cy="53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5322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8" y="657225"/>
            <a:ext cx="5781675" cy="43243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595" y="867047"/>
            <a:ext cx="620077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3224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85" y="1043803"/>
            <a:ext cx="5876925" cy="4143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852" y="1344249"/>
            <a:ext cx="57912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3651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25" y="1439772"/>
            <a:ext cx="6467475" cy="221932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58240" y="600892"/>
            <a:ext cx="417140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Impacto de R$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Calibri"/>
              </a:rPr>
              <a:t> 1 bilhão em cada região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131" y="3903481"/>
            <a:ext cx="6838950" cy="22383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007405" y="3105835"/>
            <a:ext cx="550817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Impacto de R$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5 bilhões distribuídos pelo % PIB agro em cada região em relação ao PIB agro Brasil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482606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74" y="1032387"/>
            <a:ext cx="9166527" cy="520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72898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Rectangle 2"/>
          <p:cNvSpPr txBox="1"/>
          <p:nvPr/>
        </p:nvSpPr>
        <p:spPr>
          <a:xfrm>
            <a:off x="1520596" y="739241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6" name="CaixaDeTexto 3"/>
          <p:cNvSpPr txBox="1"/>
          <p:nvPr/>
        </p:nvSpPr>
        <p:spPr>
          <a:xfrm>
            <a:off x="292856" y="1068562"/>
            <a:ext cx="1185342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1520596" y="491484"/>
            <a:ext cx="98322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Considerações Finais</a:t>
            </a:r>
            <a:endParaRPr kumimoji="0" lang="pt-BR" sz="3600" b="1" i="0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latin typeface="+mn-lt"/>
              <a:sym typeface="Calibri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92856" y="1710813"/>
            <a:ext cx="10689776" cy="62786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>
                <a:latin typeface="+mn-lt"/>
              </a:rPr>
              <a:t>Setor Agro não é um setor chave no indicador de HR (para trás), não é capaz de encadear para trás na cadeia produtiva relativamente a média da economia. 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>
                <a:latin typeface="+mn-lt"/>
              </a:rPr>
              <a:t>Há efeitos significativamente diferentes entre as regiões, maior multiplicador de produto no Centro-Oeste, mas também região com maior vazamento.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400" dirty="0">
                <a:latin typeface="+mn-lt"/>
              </a:rPr>
              <a:t>Grandes diferenças na capacidade de geração de empregos, Centro-Oeste gerando poucos empregos, o que também pode refletir agricultura mais mecanizada.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Centro-Oeste apresenta maior percentual da produção destinado a Exportações. Seguidos do Sul e Sudeste.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Resultados consistentes com a análise exploratória mostrando que onde há maior participação de agricultura familiar, há menor vazamento, efeitos menores sobre economia, mas maior efeito sobre emprego.</a:t>
            </a:r>
          </a:p>
          <a:p>
            <a:pPr marL="285750" marR="0" indent="-2857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BR" sz="2400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pt-BR" sz="2400" dirty="0">
              <a:latin typeface="+mn-lt"/>
            </a:endParaRP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pt-BR" sz="2400" dirty="0">
              <a:latin typeface="+mn-lt"/>
            </a:endParaRPr>
          </a:p>
          <a:p>
            <a:pPr lvl="2" indent="0"/>
            <a:endParaRPr kumimoji="0" lang="pt-BR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8795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42327" y="2747897"/>
            <a:ext cx="7804728" cy="203646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A fria impessoalidade e a tentativa de precisão da análise econométrica, o vigor e a rapidez de decisão necessários ao executivo e o calor de uma paixão pela justiça social são os elementos incongruentes mas indispensáveis ​​da política econômica.</a:t>
            </a:r>
            <a:r>
              <a:rPr kumimoji="0" lang="pt-PT" altLang="pt-B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BR" sz="1400" dirty="0">
                <a:solidFill>
                  <a:schemeClr val="tx1"/>
                </a:solidFill>
                <a:latin typeface="Arial" panose="020B0604020202020204" pitchFamily="34" charset="0"/>
              </a:rPr>
              <a:t>(Arrow, K.; 1958)</a:t>
            </a:r>
            <a:endParaRPr kumimoji="0" lang="pt-PT" altLang="pt-B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061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696675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1" cy="686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194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19807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Desenho e Formulação de Políticas: discutindo princípios</a:t>
            </a:r>
            <a:endParaRPr dirty="0"/>
          </a:p>
        </p:txBody>
      </p:sp>
      <p:sp>
        <p:nvSpPr>
          <p:cNvPr id="6" name="Fluxograma: Conector 5"/>
          <p:cNvSpPr/>
          <p:nvPr/>
        </p:nvSpPr>
        <p:spPr>
          <a:xfrm>
            <a:off x="3344089" y="4084320"/>
            <a:ext cx="317863" cy="315686"/>
          </a:xfrm>
          <a:prstGeom prst="flowChartConnector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Fluxograma: Conector 7"/>
          <p:cNvSpPr/>
          <p:nvPr/>
        </p:nvSpPr>
        <p:spPr>
          <a:xfrm>
            <a:off x="8530047" y="4084320"/>
            <a:ext cx="317863" cy="315686"/>
          </a:xfrm>
          <a:prstGeom prst="flowChartConnector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3724393" y="4244341"/>
            <a:ext cx="4743213" cy="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CaixaDeTexto 9"/>
          <p:cNvSpPr txBox="1"/>
          <p:nvPr/>
        </p:nvSpPr>
        <p:spPr>
          <a:xfrm>
            <a:off x="2849880" y="4567177"/>
            <a:ext cx="129757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>
                <a:solidFill>
                  <a:srgbClr val="015174"/>
                </a:solidFill>
                <a:latin typeface="Arial"/>
                <a:ea typeface="Arial"/>
                <a:cs typeface="Arial"/>
              </a:rPr>
              <a:t>Estado Atual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8910351" y="4059346"/>
            <a:ext cx="1643742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>
                <a:solidFill>
                  <a:srgbClr val="015174"/>
                </a:solidFill>
                <a:latin typeface="Arial"/>
                <a:ea typeface="Arial"/>
                <a:cs typeface="Arial"/>
              </a:rPr>
              <a:t>Cenário Base sem intervenção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928256" y="5697200"/>
            <a:ext cx="114082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Tempo T=0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8277498" y="5697200"/>
            <a:ext cx="148353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Tempo Final</a:t>
            </a:r>
          </a:p>
        </p:txBody>
      </p:sp>
      <p:sp>
        <p:nvSpPr>
          <p:cNvPr id="15" name="Fluxograma: Conector 14"/>
          <p:cNvSpPr/>
          <p:nvPr/>
        </p:nvSpPr>
        <p:spPr>
          <a:xfrm>
            <a:off x="8526389" y="1746439"/>
            <a:ext cx="317863" cy="315686"/>
          </a:xfrm>
          <a:prstGeom prst="flowChartConnector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081386" y="1553060"/>
            <a:ext cx="148353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015174"/>
                </a:solidFill>
                <a:latin typeface="Arial"/>
                <a:ea typeface="Arial"/>
                <a:cs typeface="Arial"/>
              </a:rPr>
              <a:t>Cenário Desejado</a:t>
            </a:r>
          </a:p>
        </p:txBody>
      </p:sp>
      <p:sp>
        <p:nvSpPr>
          <p:cNvPr id="17" name="Fluxograma: Conector 16"/>
          <p:cNvSpPr/>
          <p:nvPr/>
        </p:nvSpPr>
        <p:spPr>
          <a:xfrm>
            <a:off x="8526389" y="2578167"/>
            <a:ext cx="317863" cy="315686"/>
          </a:xfrm>
          <a:prstGeom prst="flowChartConnector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3661952" y="2821577"/>
            <a:ext cx="4715694" cy="1296490"/>
          </a:xfrm>
          <a:prstGeom prst="straightConnector1">
            <a:avLst/>
          </a:prstGeom>
          <a:noFill/>
          <a:ln w="12700" cap="flat">
            <a:solidFill>
              <a:schemeClr val="accent1"/>
            </a:solidFill>
            <a:prstDash val="dash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aixaDeTexto 19"/>
          <p:cNvSpPr txBox="1"/>
          <p:nvPr/>
        </p:nvSpPr>
        <p:spPr>
          <a:xfrm>
            <a:off x="8722257" y="2659330"/>
            <a:ext cx="207754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015174"/>
                </a:solidFill>
                <a:latin typeface="Arial"/>
                <a:ea typeface="Arial"/>
                <a:cs typeface="Arial"/>
              </a:rPr>
              <a:t>Cenário Conjunto de Instrumentos 1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164092" y="2595897"/>
            <a:ext cx="202909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Trajetória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com conjunto de </a:t>
            </a: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Instrumentos 1</a:t>
            </a:r>
          </a:p>
        </p:txBody>
      </p:sp>
    </p:spTree>
    <p:extLst>
      <p:ext uri="{BB962C8B-B14F-4D97-AF65-F5344CB8AC3E}">
        <p14:creationId xmlns:p14="http://schemas.microsoft.com/office/powerpoint/2010/main" val="1461302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198077"/>
            <a:ext cx="8249310" cy="108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Desenho e Formulação de Políticas: discutindo princípios</a:t>
            </a:r>
            <a:endParaRPr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979054" y="913630"/>
          <a:ext cx="104370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2" name="Conector reto 11"/>
          <p:cNvCxnSpPr/>
          <p:nvPr/>
        </p:nvCxnSpPr>
        <p:spPr>
          <a:xfrm>
            <a:off x="3980873" y="4100945"/>
            <a:ext cx="0" cy="58189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reto 14"/>
          <p:cNvCxnSpPr/>
          <p:nvPr/>
        </p:nvCxnSpPr>
        <p:spPr>
          <a:xfrm>
            <a:off x="3980873" y="4682836"/>
            <a:ext cx="2216728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ector reto 16"/>
          <p:cNvCxnSpPr/>
          <p:nvPr/>
        </p:nvCxnSpPr>
        <p:spPr>
          <a:xfrm>
            <a:off x="6197599" y="4100945"/>
            <a:ext cx="0" cy="58189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ixaDeTexto 15"/>
          <p:cNvSpPr txBox="1"/>
          <p:nvPr/>
        </p:nvSpPr>
        <p:spPr>
          <a:xfrm>
            <a:off x="4368800" y="4327360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Coerência</a:t>
            </a:r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3449779" y="5229394"/>
            <a:ext cx="5015347" cy="1847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Conector reto 20"/>
          <p:cNvCxnSpPr/>
          <p:nvPr/>
        </p:nvCxnSpPr>
        <p:spPr>
          <a:xfrm flipH="1">
            <a:off x="8465126" y="4100945"/>
            <a:ext cx="4619" cy="1114576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CaixaDeTexto 21"/>
          <p:cNvSpPr txBox="1"/>
          <p:nvPr/>
        </p:nvSpPr>
        <p:spPr>
          <a:xfrm>
            <a:off x="5301673" y="5278581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Efetividade</a:t>
            </a:r>
          </a:p>
        </p:txBody>
      </p:sp>
      <p:cxnSp>
        <p:nvCxnSpPr>
          <p:cNvPr id="32" name="Conector reto 31"/>
          <p:cNvCxnSpPr/>
          <p:nvPr/>
        </p:nvCxnSpPr>
        <p:spPr>
          <a:xfrm>
            <a:off x="3449779" y="4100945"/>
            <a:ext cx="0" cy="1137684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Conector reto 35"/>
          <p:cNvCxnSpPr/>
          <p:nvPr/>
        </p:nvCxnSpPr>
        <p:spPr>
          <a:xfrm>
            <a:off x="6276107" y="4100945"/>
            <a:ext cx="0" cy="581891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7" name="Conector reto 36"/>
          <p:cNvCxnSpPr/>
          <p:nvPr/>
        </p:nvCxnSpPr>
        <p:spPr>
          <a:xfrm>
            <a:off x="6276107" y="4682836"/>
            <a:ext cx="2045857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8" name="Conector reto 37"/>
          <p:cNvCxnSpPr/>
          <p:nvPr/>
        </p:nvCxnSpPr>
        <p:spPr>
          <a:xfrm>
            <a:off x="8296557" y="4100945"/>
            <a:ext cx="0" cy="55872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CaixaDeTexto 38"/>
          <p:cNvSpPr txBox="1"/>
          <p:nvPr/>
        </p:nvSpPr>
        <p:spPr>
          <a:xfrm>
            <a:off x="6523176" y="4290344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Efici</a:t>
            </a:r>
            <a:r>
              <a:rPr lang="pt-BR" dirty="0"/>
              <a:t>ência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cxnSp>
        <p:nvCxnSpPr>
          <p:cNvPr id="52" name="Conector reto 51"/>
          <p:cNvCxnSpPr/>
          <p:nvPr/>
        </p:nvCxnSpPr>
        <p:spPr>
          <a:xfrm flipV="1">
            <a:off x="1764146" y="5984191"/>
            <a:ext cx="8783781" cy="20643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Conector reto 52"/>
          <p:cNvCxnSpPr/>
          <p:nvPr/>
        </p:nvCxnSpPr>
        <p:spPr>
          <a:xfrm>
            <a:off x="10547927" y="4100945"/>
            <a:ext cx="0" cy="1880727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4" name="CaixaDeTexto 53"/>
          <p:cNvSpPr txBox="1"/>
          <p:nvPr/>
        </p:nvSpPr>
        <p:spPr>
          <a:xfrm>
            <a:off x="5375563" y="6051580"/>
            <a:ext cx="144087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Impacto</a:t>
            </a:r>
          </a:p>
        </p:txBody>
      </p:sp>
      <p:cxnSp>
        <p:nvCxnSpPr>
          <p:cNvPr id="55" name="Conector reto 54"/>
          <p:cNvCxnSpPr/>
          <p:nvPr/>
        </p:nvCxnSpPr>
        <p:spPr>
          <a:xfrm>
            <a:off x="1764146" y="4084385"/>
            <a:ext cx="0" cy="1890859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5" name="CaixaDeTexto 104"/>
          <p:cNvSpPr txBox="1"/>
          <p:nvPr/>
        </p:nvSpPr>
        <p:spPr>
          <a:xfrm>
            <a:off x="286327" y="6332297"/>
            <a:ext cx="2235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Fratesi</a:t>
            </a:r>
            <a:r>
              <a:rPr kumimoji="0" lang="pt-BR" sz="18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(2023)</a:t>
            </a: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6748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1828799" y="327354"/>
            <a:ext cx="8281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</a:rPr>
              <a:t>Diversas possibilidades e decisões para formuladores de política após uma avaliação 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8" y="1130709"/>
            <a:ext cx="10358052" cy="514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6827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Imagem 11" descr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2"/>
          <p:cNvSpPr txBox="1"/>
          <p:nvPr/>
        </p:nvSpPr>
        <p:spPr>
          <a:xfrm>
            <a:off x="1511718" y="696675"/>
            <a:ext cx="8249310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lnSpc>
                <a:spcPct val="90000"/>
              </a:lnSpc>
              <a:defRPr sz="3600" b="1">
                <a:solidFill>
                  <a:srgbClr val="015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pt-BR" dirty="0"/>
              <a:t>Análise Ex-Ante: Por que e Quando?</a:t>
            </a:r>
            <a:endParaRPr dirty="0"/>
          </a:p>
        </p:txBody>
      </p:sp>
      <p:sp>
        <p:nvSpPr>
          <p:cNvPr id="6" name="CaixaDeTexto 5"/>
          <p:cNvSpPr txBox="1"/>
          <p:nvPr/>
        </p:nvSpPr>
        <p:spPr>
          <a:xfrm>
            <a:off x="748937" y="1968137"/>
            <a:ext cx="9683932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t-B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Avaliar Consistência Lógica da Política,</a:t>
            </a:r>
            <a:r>
              <a:rPr kumimoji="0" lang="pt-BR" sz="36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mas....</a:t>
            </a:r>
            <a:endParaRPr kumimoji="0" lang="pt-B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584960" y="2782671"/>
            <a:ext cx="8055429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Importante Definir o Problema:</a:t>
            </a:r>
            <a:r>
              <a:rPr kumimoji="0" lang="pt-BR" sz="2400" b="1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Verificar se os instrumentos têm impacto regional? Setorial? Efeito Temporal?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2400" b="1" i="1" baseline="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Essa pergunta deve balizar a escolha da metodologia a ser empregada.</a:t>
            </a:r>
            <a:endParaRPr kumimoji="0" lang="pt-BR" sz="24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48937" y="4951912"/>
            <a:ext cx="10358846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t-B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Quando? </a:t>
            </a:r>
            <a:r>
              <a:rPr lang="pt-BR" sz="3600" dirty="0"/>
              <a:t>P</a:t>
            </a:r>
            <a:r>
              <a:rPr kumimoji="0" lang="pt-BR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referencialmente antes da implementação da política ou durante momento de revisão da política.</a:t>
            </a:r>
          </a:p>
        </p:txBody>
      </p:sp>
    </p:spTree>
    <p:extLst>
      <p:ext uri="{BB962C8B-B14F-4D97-AF65-F5344CB8AC3E}">
        <p14:creationId xmlns:p14="http://schemas.microsoft.com/office/powerpoint/2010/main" val="3726777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B424E612495CA49BA2B3EE0A4C46307" ma:contentTypeVersion="14" ma:contentTypeDescription="Crie um novo documento." ma:contentTypeScope="" ma:versionID="eb4cb73517f485673a2f29650b9d7008">
  <xsd:schema xmlns:xsd="http://www.w3.org/2001/XMLSchema" xmlns:xs="http://www.w3.org/2001/XMLSchema" xmlns:p="http://schemas.microsoft.com/office/2006/metadata/properties" xmlns:ns2="b57a855c-efc8-46ea-97a0-c43d7e8e6e79" xmlns:ns3="78db5608-8c2c-4db4-8a2c-3ba50e2ca056" targetNamespace="http://schemas.microsoft.com/office/2006/metadata/properties" ma:root="true" ma:fieldsID="7a4a07e45e99145b0585ad3bf1091eab" ns2:_="" ns3:_="">
    <xsd:import namespace="b57a855c-efc8-46ea-97a0-c43d7e8e6e79"/>
    <xsd:import namespace="78db5608-8c2c-4db4-8a2c-3ba50e2ca0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a855c-efc8-46ea-97a0-c43d7e8e6e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5fd7c703-4c59-4b94-8590-81cf4c3969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5608-8c2c-4db4-8a2c-3ba50e2ca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a54f877-c3a7-4ab3-8f7c-c41cf1dbebab}" ma:internalName="TaxCatchAll" ma:showField="CatchAllData" ma:web="78db5608-8c2c-4db4-8a2c-3ba50e2ca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7a855c-efc8-46ea-97a0-c43d7e8e6e79">
      <Terms xmlns="http://schemas.microsoft.com/office/infopath/2007/PartnerControls"/>
    </lcf76f155ced4ddcb4097134ff3c332f>
    <TaxCatchAll xmlns="78db5608-8c2c-4db4-8a2c-3ba50e2ca056" xsi:nil="true"/>
  </documentManagement>
</p:properties>
</file>

<file path=customXml/itemProps1.xml><?xml version="1.0" encoding="utf-8"?>
<ds:datastoreItem xmlns:ds="http://schemas.openxmlformats.org/officeDocument/2006/customXml" ds:itemID="{EA85755E-C226-4534-989C-054FCFB5BEE1}"/>
</file>

<file path=customXml/itemProps2.xml><?xml version="1.0" encoding="utf-8"?>
<ds:datastoreItem xmlns:ds="http://schemas.openxmlformats.org/officeDocument/2006/customXml" ds:itemID="{0E78C7A1-DB3D-4399-9637-30A50BBBB3BE}"/>
</file>

<file path=customXml/itemProps3.xml><?xml version="1.0" encoding="utf-8"?>
<ds:datastoreItem xmlns:ds="http://schemas.openxmlformats.org/officeDocument/2006/customXml" ds:itemID="{256A60DF-F792-4DD2-9C90-4A0B3FDF82BB}"/>
</file>

<file path=docProps/app.xml><?xml version="1.0" encoding="utf-8"?>
<Properties xmlns="http://schemas.openxmlformats.org/officeDocument/2006/extended-properties" xmlns:vt="http://schemas.openxmlformats.org/officeDocument/2006/docPropsVTypes">
  <TotalTime>35257</TotalTime>
  <Words>1494</Words>
  <Application>Microsoft Office PowerPoint</Application>
  <PresentationFormat>Widescreen</PresentationFormat>
  <Paragraphs>144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Calibri</vt:lpstr>
      <vt:lpstr>inherit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Composição de Insumos Provenientes – Setor e Local de Origem</vt:lpstr>
      <vt:lpstr>Composição de Insumos Provenientes – Setor e Local de Origem</vt:lpstr>
      <vt:lpstr>Composição de Insumos Provenientes – Setor e Local de Origem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Oliveira Cruz</dc:creator>
  <cp:lastModifiedBy>Bruno de Oliveira Cruz</cp:lastModifiedBy>
  <cp:revision>443</cp:revision>
  <dcterms:modified xsi:type="dcterms:W3CDTF">2024-11-26T16:51:52Z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0x010100FB424E612495CA49BA2B3EE0A4C46307</vt:lpwstr>
  </property>
</Properties>
</file>