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olors2.xml" ContentType="application/vnd.ms-office.chartcolorstyl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hart3.xml" ContentType="application/vnd.openxmlformats-officedocument.drawingml.chart+xml"/>
  <Override PartName="/ppt/charts/style1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19"/>
  </p:notesMasterIdLst>
  <p:sldIdLst>
    <p:sldId id="256" r:id="rId2"/>
    <p:sldId id="329" r:id="rId3"/>
    <p:sldId id="338" r:id="rId4"/>
    <p:sldId id="351" r:id="rId5"/>
    <p:sldId id="264" r:id="rId6"/>
    <p:sldId id="349" r:id="rId7"/>
    <p:sldId id="295" r:id="rId8"/>
    <p:sldId id="352" r:id="rId9"/>
    <p:sldId id="354" r:id="rId10"/>
    <p:sldId id="353" r:id="rId11"/>
    <p:sldId id="356" r:id="rId12"/>
    <p:sldId id="355" r:id="rId13"/>
    <p:sldId id="292" r:id="rId14"/>
    <p:sldId id="358" r:id="rId15"/>
    <p:sldId id="359" r:id="rId16"/>
    <p:sldId id="357" r:id="rId17"/>
    <p:sldId id="350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ávio de Oliveira Gonçalves" initials="FdOG" lastIdx="9" clrIdx="0"/>
  <p:cmAuthor id="1" name="Bruno Oliveira Cruz" initials="BOC" lastIdx="1" clrIdx="1">
    <p:extLst>
      <p:ext uri="{19B8F6BF-5375-455C-9EA6-DF929625EA0E}">
        <p15:presenceInfo xmlns:p15="http://schemas.microsoft.com/office/powerpoint/2012/main" userId="S-1-5-21-1355098400-803940099-1745900225-5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Coordena&#231;&#227;o\controle%20plano%20de%20trabalh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nicombr.sharepoint.com/sites/ECON/Anlise%20econmica/4%20Estudos/1%20Cen&#225;rios%20e%20proje&#231;&#245;es/Estudos/PIB%20Regional/dados/Estrat&#233;gias/Estrategia%203%20-%20tratamento%20individual%20setori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4788383\Downloads\ocupa&#231;&#227;o_renda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39617735989131E-2"/>
          <c:y val="8.3712674813829144E-2"/>
          <c:w val="0.95996691171897353"/>
          <c:h val="0.78642595425994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58-4DBF-BA2E-7FC549A321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58-4DBF-BA2E-7FC549A321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58-4DBF-BA2E-7FC549A321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58-4DBF-BA2E-7FC549A3219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58-4DBF-BA2E-7FC549A3219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58-4DBF-BA2E-7FC549A3219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58-4DBF-BA2E-7FC549A3219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58-4DBF-BA2E-7FC549A32197}"/>
              </c:ext>
            </c:extLst>
          </c:dPt>
          <c:cat>
            <c:strRef>
              <c:f>'Controle Plano de trbalho'!$E$11:$E$22</c:f>
              <c:strCache>
                <c:ptCount val="12"/>
                <c:pt idx="0">
                  <c:v>São Paulo</c:v>
                </c:pt>
                <c:pt idx="1">
                  <c:v>Ceará</c:v>
                </c:pt>
                <c:pt idx="2">
                  <c:v>Bahia</c:v>
                </c:pt>
                <c:pt idx="3">
                  <c:v>Pernambuco</c:v>
                </c:pt>
                <c:pt idx="4">
                  <c:v>Rio Grande do Sul</c:v>
                </c:pt>
                <c:pt idx="5">
                  <c:v>Rio de Janeiro</c:v>
                </c:pt>
                <c:pt idx="6">
                  <c:v>Minas Gerais</c:v>
                </c:pt>
                <c:pt idx="7">
                  <c:v>Brasil</c:v>
                </c:pt>
                <c:pt idx="8">
                  <c:v>Maranhão</c:v>
                </c:pt>
                <c:pt idx="9">
                  <c:v>Goiás</c:v>
                </c:pt>
                <c:pt idx="10">
                  <c:v>Espírito Santo</c:v>
                </c:pt>
                <c:pt idx="11">
                  <c:v>Paraná</c:v>
                </c:pt>
              </c:strCache>
            </c:strRef>
          </c:cat>
          <c:val>
            <c:numRef>
              <c:f>'Controle Plano de trbalho'!$F$11:$F$22</c:f>
              <c:numCache>
                <c:formatCode>General</c:formatCode>
                <c:ptCount val="12"/>
                <c:pt idx="0">
                  <c:v>0.8</c:v>
                </c:pt>
                <c:pt idx="1">
                  <c:v>0.81</c:v>
                </c:pt>
                <c:pt idx="2">
                  <c:v>1.1000000000000001</c:v>
                </c:pt>
                <c:pt idx="3">
                  <c:v>1.6</c:v>
                </c:pt>
                <c:pt idx="4">
                  <c:v>2.1</c:v>
                </c:pt>
                <c:pt idx="5">
                  <c:v>2.2999999999999998</c:v>
                </c:pt>
                <c:pt idx="6">
                  <c:v>2.6</c:v>
                </c:pt>
                <c:pt idx="7">
                  <c:v>2.9</c:v>
                </c:pt>
                <c:pt idx="8">
                  <c:v>3.4</c:v>
                </c:pt>
                <c:pt idx="9">
                  <c:v>5</c:v>
                </c:pt>
                <c:pt idx="10">
                  <c:v>5.7</c:v>
                </c:pt>
                <c:pt idx="1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C58-4DBF-BA2E-7FC549A32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1030272"/>
        <c:axId val="1451031360"/>
      </c:barChart>
      <c:catAx>
        <c:axId val="145103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1031360"/>
        <c:crosses val="autoZero"/>
        <c:auto val="1"/>
        <c:lblAlgn val="ctr"/>
        <c:lblOffset val="100"/>
        <c:noMultiLvlLbl val="0"/>
      </c:catAx>
      <c:valAx>
        <c:axId val="145103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103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36894678833496E-2"/>
          <c:y val="3.3485540334855401E-2"/>
          <c:w val="0.85813347102104043"/>
          <c:h val="0.70989752993204613"/>
        </c:manualLayout>
      </c:layout>
      <c:lineChart>
        <c:grouping val="standard"/>
        <c:varyColors val="0"/>
        <c:ser>
          <c:idx val="0"/>
          <c:order val="0"/>
          <c:tx>
            <c:strRef>
              <c:f>resultado_sp!$L$1</c:f>
              <c:strCache>
                <c:ptCount val="1"/>
                <c:pt idx="0">
                  <c:v>Participação observada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resultado_sp!$A$2:$A$24</c:f>
              <c:numCache>
                <c:formatCode>General</c:formatCode>
                <c:ptCount val="2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</c:numCache>
            </c:numRef>
          </c:cat>
          <c:val>
            <c:numRef>
              <c:f>resultado_sp!$L$2:$L$24</c:f>
              <c:numCache>
                <c:formatCode>0.0%</c:formatCode>
                <c:ptCount val="23"/>
                <c:pt idx="0">
                  <c:v>0.34852448266184755</c:v>
                </c:pt>
                <c:pt idx="1">
                  <c:v>0.34427887815368396</c:v>
                </c:pt>
                <c:pt idx="2">
                  <c:v>0.33352325335686567</c:v>
                </c:pt>
                <c:pt idx="3">
                  <c:v>0.34232389635690741</c:v>
                </c:pt>
                <c:pt idx="4">
                  <c:v>0.34220644869304173</c:v>
                </c:pt>
                <c:pt idx="5">
                  <c:v>0.34395688830725307</c:v>
                </c:pt>
                <c:pt idx="6">
                  <c:v>0.33523349724102069</c:v>
                </c:pt>
                <c:pt idx="7">
                  <c:v>0.33815797279606058</c:v>
                </c:pt>
                <c:pt idx="8">
                  <c:v>0.33318244090653187</c:v>
                </c:pt>
                <c:pt idx="9">
                  <c:v>0.32827863495971016</c:v>
                </c:pt>
                <c:pt idx="10">
                  <c:v>0.32380294006169735</c:v>
                </c:pt>
                <c:pt idx="11">
                  <c:v>0.32171061557691927</c:v>
                </c:pt>
                <c:pt idx="12">
                  <c:v>0.32154546441933557</c:v>
                </c:pt>
                <c:pt idx="13">
                  <c:v>0.32354416645011835</c:v>
                </c:pt>
                <c:pt idx="14">
                  <c:v>0.32519552041915567</c:v>
                </c:pt>
                <c:pt idx="15">
                  <c:v>0.32203604857164464</c:v>
                </c:pt>
                <c:pt idx="16">
                  <c:v>0.31560785961871668</c:v>
                </c:pt>
                <c:pt idx="17">
                  <c:v>0.31780976684405243</c:v>
                </c:pt>
                <c:pt idx="18">
                  <c:v>0.31245268045664953</c:v>
                </c:pt>
                <c:pt idx="19">
                  <c:v>0.30178743648046397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93-4FF7-99FA-F0EBED3E0A86}"/>
            </c:ext>
          </c:extLst>
        </c:ser>
        <c:ser>
          <c:idx val="2"/>
          <c:order val="1"/>
          <c:tx>
            <c:strRef>
              <c:f>resultado_sp!$N$1</c:f>
              <c:strCache>
                <c:ptCount val="1"/>
                <c:pt idx="0">
                  <c:v>Seade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93-4FF7-99FA-F0EBED3E0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resultado_sp!$A$2:$A$24</c:f>
              <c:numCache>
                <c:formatCode>General</c:formatCode>
                <c:ptCount val="2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</c:numCache>
            </c:numRef>
          </c:cat>
          <c:val>
            <c:numRef>
              <c:f>resultado_sp!$N$2:$N$24</c:f>
              <c:numCache>
                <c:formatCode>General</c:formatCode>
                <c:ptCount val="23"/>
                <c:pt idx="19" formatCode="0.0%">
                  <c:v>0.30178743648046397</c:v>
                </c:pt>
                <c:pt idx="20" formatCode="0.0%">
                  <c:v>0.31556440274550701</c:v>
                </c:pt>
                <c:pt idx="21" formatCode="0.0%">
                  <c:v>0.32044612830370078</c:v>
                </c:pt>
                <c:pt idx="22" formatCode="0.0%">
                  <c:v>0.31978771195883154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93-4FF7-99FA-F0EBED3E0A86}"/>
            </c:ext>
          </c:extLst>
        </c:ser>
        <c:ser>
          <c:idx val="1"/>
          <c:order val="2"/>
          <c:tx>
            <c:strRef>
              <c:f>resultado_sp!$M$1</c:f>
              <c:strCache>
                <c:ptCount val="1"/>
                <c:pt idx="0">
                  <c:v>CNI Estratégia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93-4FF7-99FA-F0EBED3E0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resultado_sp!$A$2:$A$24</c:f>
              <c:numCache>
                <c:formatCode>General</c:formatCode>
                <c:ptCount val="2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</c:numCache>
            </c:numRef>
          </c:cat>
          <c:val>
            <c:numRef>
              <c:f>resultado_sp!$M$2:$M$24</c:f>
              <c:numCache>
                <c:formatCode>General</c:formatCode>
                <c:ptCount val="23"/>
                <c:pt idx="19" formatCode="0.0%">
                  <c:v>0.30178743648046397</c:v>
                </c:pt>
                <c:pt idx="20" formatCode="0.0%">
                  <c:v>0.31393875839430546</c:v>
                </c:pt>
                <c:pt idx="21" formatCode="0.0%">
                  <c:v>0.31393875839430546</c:v>
                </c:pt>
                <c:pt idx="22" formatCode="0.0%">
                  <c:v>0.31393875839430546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93-4FF7-99FA-F0EBED3E0A86}"/>
            </c:ext>
          </c:extLst>
        </c:ser>
        <c:ser>
          <c:idx val="4"/>
          <c:order val="3"/>
          <c:tx>
            <c:strRef>
              <c:f>resultado_sp!$P$1</c:f>
              <c:strCache>
                <c:ptCount val="1"/>
                <c:pt idx="0">
                  <c:v>CNI Estratégia 2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2.0176544766708701E-2"/>
                  <c:y val="6.08828006088279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93-4FF7-99FA-F0EBED3E0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resultado_sp!$P$2:$P$24</c:f>
              <c:numCache>
                <c:formatCode>General</c:formatCode>
                <c:ptCount val="23"/>
                <c:pt idx="19" formatCode="0.0%">
                  <c:v>0.30178743648046397</c:v>
                </c:pt>
                <c:pt idx="20" formatCode="0.0%">
                  <c:v>0.30924663980633954</c:v>
                </c:pt>
                <c:pt idx="21" formatCode="0.0%">
                  <c:v>0.31598737100309027</c:v>
                </c:pt>
                <c:pt idx="22" formatCode="0.0%">
                  <c:v>0.31270046822563785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93-4FF7-99FA-F0EBED3E0A86}"/>
            </c:ext>
          </c:extLst>
        </c:ser>
        <c:ser>
          <c:idx val="3"/>
          <c:order val="4"/>
          <c:tx>
            <c:strRef>
              <c:f>resultado_sp!$O$1</c:f>
              <c:strCache>
                <c:ptCount val="1"/>
                <c:pt idx="0">
                  <c:v>CNI Estratégia 3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1.5132408575031526E-2"/>
                  <c:y val="-6.39269406392694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93-4FF7-99FA-F0EBED3E0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resultado_sp!$A$2:$A$24</c:f>
              <c:numCache>
                <c:formatCode>General</c:formatCode>
                <c:ptCount val="2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</c:numCache>
            </c:numRef>
          </c:cat>
          <c:val>
            <c:numRef>
              <c:f>resultado_sp!$O$2:$O$24</c:f>
              <c:numCache>
                <c:formatCode>General</c:formatCode>
                <c:ptCount val="23"/>
                <c:pt idx="19" formatCode="0.0%">
                  <c:v>0.30178743648046397</c:v>
                </c:pt>
                <c:pt idx="20" formatCode="0.0%">
                  <c:v>0.31436074224408833</c:v>
                </c:pt>
                <c:pt idx="21" formatCode="0.0%">
                  <c:v>0.3195488210897755</c:v>
                </c:pt>
                <c:pt idx="22" formatCode="0.0%">
                  <c:v>0.32188663008421126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93-4FF7-99FA-F0EBED3E0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1021568"/>
        <c:axId val="1451022112"/>
      </c:lineChart>
      <c:catAx>
        <c:axId val="145102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1022112"/>
        <c:crosses val="autoZero"/>
        <c:auto val="1"/>
        <c:lblAlgn val="ctr"/>
        <c:lblOffset val="100"/>
        <c:noMultiLvlLbl val="0"/>
      </c:catAx>
      <c:valAx>
        <c:axId val="145102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102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86428408777671"/>
          <c:w val="0.99647188489837257"/>
          <c:h val="0.12587087572957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76014386559258E-2"/>
          <c:y val="2.1162444758937259E-2"/>
          <c:w val="0.93043039249925563"/>
          <c:h val="0.9302062571850249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EB92E6D6-7F73-4E0D-9901-992F9C235597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221-474B-A9DA-4F7F16DF12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F7F0B9-019F-4139-B869-FC7326AD426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221-474B-A9DA-4F7F16DF12E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2E3A36-443C-42C7-9C37-F7127549D3E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221-474B-A9DA-4F7F16DF12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D7C1DA1-8910-4F0E-B55B-0A504ED4AF1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221-474B-A9DA-4F7F16DF12E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05DC109-BD05-459A-8840-2C58D66F24F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221-474B-A9DA-4F7F16DF12E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2AB9460-7F84-45BC-9E15-DC8FFD418F3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221-474B-A9DA-4F7F16DF12E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C5D2BDC-9DD4-401B-9E19-8DCDA6D8B54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221-474B-A9DA-4F7F16DF12E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221-474B-A9DA-4F7F16DF12E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CCB2E9A-DDB4-43E6-A8B5-2BFF2A8AAF3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221-474B-A9DA-4F7F16DF12E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60B7BEF-C411-4D61-A32A-D5F54B643BB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221-474B-A9DA-4F7F16DF12E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E8BACAF-D0AB-40D3-90EC-5B90570DA46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221-474B-A9DA-4F7F16DF12E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C89AD9B-4A66-41EC-BE2E-1BD1F8BA459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221-474B-A9DA-4F7F16DF12E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1BEBAC0-C930-40AE-AD2F-4F0CE2114D0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221-474B-A9DA-4F7F16DF12E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AE824A9-817F-444C-A640-FAD7F9AC04F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221-474B-A9DA-4F7F16DF12E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0BB8032-22A1-4EE4-9180-1243A894B0E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221-474B-A9DA-4F7F16DF12E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0C24177-27FF-4958-A4DE-095F663EC10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221-474B-A9DA-4F7F16DF12E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E707B555-E727-4B3A-A304-5C7F9A7002B6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221-474B-A9DA-4F7F16DF12ED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E61FD435-2CD8-4A91-9FAC-1B35D9B41BB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221-474B-A9DA-4F7F16DF12E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7477A53-DD17-4D61-8715-D571721984A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1221-474B-A9DA-4F7F16DF12E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66FB3A8D-B5DB-4D51-8E12-AE325343691A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1221-474B-A9DA-4F7F16DF12ED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3B93C44-811C-4A10-914E-B9D3EC69C19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1221-474B-A9DA-4F7F16DF12ED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29B88A90-775B-4DE3-9CB3-80E83F6E338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1221-474B-A9DA-4F7F16DF12ED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A8A562DE-481C-4080-A952-3C10A39B164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1221-474B-A9DA-4F7F16DF12ED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2E3BC47E-E60F-480D-BE68-8855CD9F7FB4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1221-474B-A9DA-4F7F16DF12ED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95B8131E-7EBC-4AA6-ACF3-37FCB78538E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1221-474B-A9DA-4F7F16DF12ED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4300A6AA-3566-4158-8EE5-ABB46CCD2BC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1221-474B-A9DA-4F7F16DF12ED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3F7302B8-96C9-4290-94BC-0E411598C25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1221-474B-A9DA-4F7F16DF12ED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40B70223-6823-4881-AF92-57F2B6DD945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1221-474B-A9DA-4F7F16DF12E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Plan1!$K$6:$K$33</c:f>
              <c:numCache>
                <c:formatCode>General</c:formatCode>
                <c:ptCount val="28"/>
                <c:pt idx="0">
                  <c:v>2135.238298858947</c:v>
                </c:pt>
                <c:pt idx="1">
                  <c:v>1535.8746839547109</c:v>
                </c:pt>
                <c:pt idx="2">
                  <c:v>2435.137519609465</c:v>
                </c:pt>
                <c:pt idx="3">
                  <c:v>2564.3749336744158</c:v>
                </c:pt>
                <c:pt idx="4">
                  <c:v>1841.413765938614</c:v>
                </c:pt>
                <c:pt idx="5">
                  <c:v>2744.756896815958</c:v>
                </c:pt>
                <c:pt idx="6">
                  <c:v>1766.3533356290891</c:v>
                </c:pt>
                <c:pt idx="8">
                  <c:v>2644.1541529843512</c:v>
                </c:pt>
                <c:pt idx="9">
                  <c:v>2628.761996357699</c:v>
                </c:pt>
                <c:pt idx="10">
                  <c:v>1435.5318930071601</c:v>
                </c:pt>
                <c:pt idx="11">
                  <c:v>2689.2098979287689</c:v>
                </c:pt>
                <c:pt idx="12">
                  <c:v>2570.6902501492618</c:v>
                </c:pt>
                <c:pt idx="13">
                  <c:v>2601.396851116102</c:v>
                </c:pt>
                <c:pt idx="14">
                  <c:v>2077.51287078925</c:v>
                </c:pt>
                <c:pt idx="15">
                  <c:v>1743.505944616694</c:v>
                </c:pt>
                <c:pt idx="16">
                  <c:v>3074.4474366546979</c:v>
                </c:pt>
                <c:pt idx="17">
                  <c:v>1994.4719601425229</c:v>
                </c:pt>
                <c:pt idx="18">
                  <c:v>1638.734079472604</c:v>
                </c:pt>
                <c:pt idx="19">
                  <c:v>2930.586207706654</c:v>
                </c:pt>
                <c:pt idx="20">
                  <c:v>1827.0249877320209</c:v>
                </c:pt>
                <c:pt idx="21">
                  <c:v>3089.6790774969759</c:v>
                </c:pt>
                <c:pt idx="22">
                  <c:v>2225.3576561309228</c:v>
                </c:pt>
                <c:pt idx="23">
                  <c:v>2904.2587878972122</c:v>
                </c:pt>
                <c:pt idx="24">
                  <c:v>3196.0843269927982</c:v>
                </c:pt>
                <c:pt idx="25">
                  <c:v>3637.2878879473351</c:v>
                </c:pt>
                <c:pt idx="26">
                  <c:v>2040.4336829626091</c:v>
                </c:pt>
                <c:pt idx="27">
                  <c:v>2052.804007609252</c:v>
                </c:pt>
              </c:numCache>
            </c:numRef>
          </c:xVal>
          <c:yVal>
            <c:numRef>
              <c:f>Plan1!$M$6:$M$33</c:f>
              <c:numCache>
                <c:formatCode>General</c:formatCode>
                <c:ptCount val="28"/>
                <c:pt idx="0">
                  <c:v>0.57263578340206533</c:v>
                </c:pt>
                <c:pt idx="1">
                  <c:v>0.58014473578616976</c:v>
                </c:pt>
                <c:pt idx="2">
                  <c:v>0.66044139257553147</c:v>
                </c:pt>
                <c:pt idx="3">
                  <c:v>0.65858674732179512</c:v>
                </c:pt>
                <c:pt idx="4">
                  <c:v>0.61199231192932158</c:v>
                </c:pt>
                <c:pt idx="5">
                  <c:v>0.69867924543290461</c:v>
                </c:pt>
                <c:pt idx="6">
                  <c:v>0.60019040499908982</c:v>
                </c:pt>
                <c:pt idx="8">
                  <c:v>0.72642740853668253</c:v>
                </c:pt>
                <c:pt idx="9">
                  <c:v>0.75465407618802571</c:v>
                </c:pt>
                <c:pt idx="10">
                  <c:v>0.5680806332063536</c:v>
                </c:pt>
                <c:pt idx="11">
                  <c:v>0.75703587373199421</c:v>
                </c:pt>
                <c:pt idx="12">
                  <c:v>0.76472280129355696</c:v>
                </c:pt>
                <c:pt idx="13">
                  <c:v>0.73371608566716928</c:v>
                </c:pt>
                <c:pt idx="14">
                  <c:v>0.67141290472441473</c:v>
                </c:pt>
                <c:pt idx="15">
                  <c:v>0.5855223654975259</c:v>
                </c:pt>
                <c:pt idx="16">
                  <c:v>0.74889121661412561</c:v>
                </c:pt>
                <c:pt idx="17">
                  <c:v>0.58464947593786742</c:v>
                </c:pt>
                <c:pt idx="18">
                  <c:v>0.58546493712974501</c:v>
                </c:pt>
                <c:pt idx="19">
                  <c:v>0.69635649203141992</c:v>
                </c:pt>
                <c:pt idx="20">
                  <c:v>0.59100188469519599</c:v>
                </c:pt>
                <c:pt idx="21">
                  <c:v>0.75704746864136319</c:v>
                </c:pt>
                <c:pt idx="22">
                  <c:v>0.66542085644773141</c:v>
                </c:pt>
                <c:pt idx="23">
                  <c:v>0.6893159063174138</c:v>
                </c:pt>
                <c:pt idx="24">
                  <c:v>0.7807344197837347</c:v>
                </c:pt>
                <c:pt idx="25">
                  <c:v>0.75688884344490315</c:v>
                </c:pt>
                <c:pt idx="26">
                  <c:v>0.62858335845805235</c:v>
                </c:pt>
                <c:pt idx="27">
                  <c:v>0.71846016848069316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Plan1!$F$6:$F$33</c15:f>
                <c15:dlblRangeCache>
                  <c:ptCount val="28"/>
                  <c:pt idx="0">
                    <c:v>AC</c:v>
                  </c:pt>
                  <c:pt idx="1">
                    <c:v>AL</c:v>
                  </c:pt>
                  <c:pt idx="2">
                    <c:v>AP</c:v>
                  </c:pt>
                  <c:pt idx="3">
                    <c:v>AM</c:v>
                  </c:pt>
                  <c:pt idx="4">
                    <c:v>BA</c:v>
                  </c:pt>
                  <c:pt idx="5">
                    <c:v>BR</c:v>
                  </c:pt>
                  <c:pt idx="6">
                    <c:v>CE</c:v>
                  </c:pt>
                  <c:pt idx="7">
                    <c:v>DF</c:v>
                  </c:pt>
                  <c:pt idx="8">
                    <c:v>ES</c:v>
                  </c:pt>
                  <c:pt idx="9">
                    <c:v>GO</c:v>
                  </c:pt>
                  <c:pt idx="10">
                    <c:v>MA</c:v>
                  </c:pt>
                  <c:pt idx="11">
                    <c:v>MT</c:v>
                  </c:pt>
                  <c:pt idx="12">
                    <c:v>MS</c:v>
                  </c:pt>
                  <c:pt idx="13">
                    <c:v>MG</c:v>
                  </c:pt>
                  <c:pt idx="14">
                    <c:v>PA</c:v>
                  </c:pt>
                  <c:pt idx="15">
                    <c:v>PB</c:v>
                  </c:pt>
                  <c:pt idx="16">
                    <c:v>PR</c:v>
                  </c:pt>
                  <c:pt idx="17">
                    <c:v>PE</c:v>
                  </c:pt>
                  <c:pt idx="18">
                    <c:v>PI</c:v>
                  </c:pt>
                  <c:pt idx="19">
                    <c:v>RJ</c:v>
                  </c:pt>
                  <c:pt idx="20">
                    <c:v>RN</c:v>
                  </c:pt>
                  <c:pt idx="21">
                    <c:v>RS</c:v>
                  </c:pt>
                  <c:pt idx="22">
                    <c:v>RO</c:v>
                  </c:pt>
                  <c:pt idx="23">
                    <c:v>RR</c:v>
                  </c:pt>
                  <c:pt idx="24">
                    <c:v>SC</c:v>
                  </c:pt>
                  <c:pt idx="25">
                    <c:v>SP</c:v>
                  </c:pt>
                  <c:pt idx="26">
                    <c:v>SE</c:v>
                  </c:pt>
                  <c:pt idx="27">
                    <c:v>TO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1221-474B-A9DA-4F7F16DF1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1413440"/>
        <c:axId val="1241413984"/>
      </c:scatterChart>
      <c:valAx>
        <c:axId val="124141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1413984"/>
        <c:crosses val="autoZero"/>
        <c:crossBetween val="midCat"/>
      </c:valAx>
      <c:valAx>
        <c:axId val="1241413984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1413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alpha val="97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6BB35-DC93-4B1C-9DDE-A8E3A640BE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947C30-ECD0-4AAC-8B82-9343EC57A651}">
      <dgm:prSet phldrT="[Texto]"/>
      <dgm:spPr/>
      <dgm:t>
        <a:bodyPr/>
        <a:lstStyle/>
        <a:p>
          <a:r>
            <a:rPr lang="pt-BR" dirty="0"/>
            <a:t>Definição do Problema</a:t>
          </a:r>
        </a:p>
      </dgm:t>
    </dgm:pt>
    <dgm:pt modelId="{E5A906C8-512E-457C-8554-F7B32D70AEDD}" type="parTrans" cxnId="{D848D895-E62F-48A4-AE69-5942C507D89B}">
      <dgm:prSet/>
      <dgm:spPr/>
      <dgm:t>
        <a:bodyPr/>
        <a:lstStyle/>
        <a:p>
          <a:endParaRPr lang="pt-BR"/>
        </a:p>
      </dgm:t>
    </dgm:pt>
    <dgm:pt modelId="{68DDAD4B-F8BF-404D-AD89-FCFF4EEE3240}" type="sibTrans" cxnId="{D848D895-E62F-48A4-AE69-5942C507D89B}">
      <dgm:prSet/>
      <dgm:spPr/>
      <dgm:t>
        <a:bodyPr/>
        <a:lstStyle/>
        <a:p>
          <a:endParaRPr lang="pt-BR"/>
        </a:p>
      </dgm:t>
    </dgm:pt>
    <dgm:pt modelId="{4DEE4313-6FBC-4480-A6E1-1B7F4B0AB9DA}">
      <dgm:prSet phldrT="[Texto]"/>
      <dgm:spPr/>
      <dgm:t>
        <a:bodyPr/>
        <a:lstStyle/>
        <a:p>
          <a:r>
            <a:rPr lang="pt-BR" dirty="0"/>
            <a:t>Objetivos</a:t>
          </a:r>
        </a:p>
      </dgm:t>
    </dgm:pt>
    <dgm:pt modelId="{1E30A6AA-609F-425C-886D-11C7F5B113E3}" type="parTrans" cxnId="{20C8AFB4-4BEB-41DB-BC3B-3D60A7982863}">
      <dgm:prSet/>
      <dgm:spPr/>
      <dgm:t>
        <a:bodyPr/>
        <a:lstStyle/>
        <a:p>
          <a:endParaRPr lang="pt-BR"/>
        </a:p>
      </dgm:t>
    </dgm:pt>
    <dgm:pt modelId="{EA365012-7DFF-4CBD-88F7-4BC48521C175}" type="sibTrans" cxnId="{20C8AFB4-4BEB-41DB-BC3B-3D60A7982863}">
      <dgm:prSet/>
      <dgm:spPr/>
      <dgm:t>
        <a:bodyPr/>
        <a:lstStyle/>
        <a:p>
          <a:endParaRPr lang="pt-BR"/>
        </a:p>
      </dgm:t>
    </dgm:pt>
    <dgm:pt modelId="{015FF825-AC57-463D-8926-C0A1D4534C19}">
      <dgm:prSet phldrT="[Texto]"/>
      <dgm:spPr/>
      <dgm:t>
        <a:bodyPr/>
        <a:lstStyle/>
        <a:p>
          <a:r>
            <a:rPr lang="pt-BR" dirty="0"/>
            <a:t>Impactos</a:t>
          </a:r>
        </a:p>
      </dgm:t>
    </dgm:pt>
    <dgm:pt modelId="{BB1EB4C5-E751-43C4-B960-BE593D99DABC}" type="parTrans" cxnId="{83A4ABCA-0431-4165-94DB-2B0D82E7E1B5}">
      <dgm:prSet/>
      <dgm:spPr/>
      <dgm:t>
        <a:bodyPr/>
        <a:lstStyle/>
        <a:p>
          <a:endParaRPr lang="pt-BR"/>
        </a:p>
      </dgm:t>
    </dgm:pt>
    <dgm:pt modelId="{9142DAE9-E2CE-4FDD-B64C-F4DF963FF8C3}" type="sibTrans" cxnId="{83A4ABCA-0431-4165-94DB-2B0D82E7E1B5}">
      <dgm:prSet/>
      <dgm:spPr/>
      <dgm:t>
        <a:bodyPr/>
        <a:lstStyle/>
        <a:p>
          <a:endParaRPr lang="pt-BR"/>
        </a:p>
      </dgm:t>
    </dgm:pt>
    <dgm:pt modelId="{19408F0A-516C-4C2F-80B2-A3C51D8D6AD6}">
      <dgm:prSet/>
      <dgm:spPr/>
      <dgm:t>
        <a:bodyPr/>
        <a:lstStyle/>
        <a:p>
          <a:r>
            <a:rPr lang="pt-BR" dirty="0"/>
            <a:t>Instrumentos</a:t>
          </a:r>
        </a:p>
      </dgm:t>
    </dgm:pt>
    <dgm:pt modelId="{52529746-58E8-4D1A-BCC8-C49FDD900D9A}" type="parTrans" cxnId="{647F2EC9-3075-4919-A074-28349BF662CC}">
      <dgm:prSet/>
      <dgm:spPr/>
      <dgm:t>
        <a:bodyPr/>
        <a:lstStyle/>
        <a:p>
          <a:endParaRPr lang="pt-BR"/>
        </a:p>
      </dgm:t>
    </dgm:pt>
    <dgm:pt modelId="{DBBC123E-AE1D-429B-9678-08C130427C17}" type="sibTrans" cxnId="{647F2EC9-3075-4919-A074-28349BF662CC}">
      <dgm:prSet/>
      <dgm:spPr/>
      <dgm:t>
        <a:bodyPr/>
        <a:lstStyle/>
        <a:p>
          <a:endParaRPr lang="pt-BR"/>
        </a:p>
      </dgm:t>
    </dgm:pt>
    <dgm:pt modelId="{0F07FDE0-F533-4D49-80CB-1E6ACB44E32F}">
      <dgm:prSet/>
      <dgm:spPr/>
      <dgm:t>
        <a:bodyPr/>
        <a:lstStyle/>
        <a:p>
          <a:r>
            <a:rPr lang="pt-BR" dirty="0"/>
            <a:t>Resultados</a:t>
          </a:r>
        </a:p>
      </dgm:t>
    </dgm:pt>
    <dgm:pt modelId="{EE2EA572-161E-4803-8F0D-ED3DB4027497}" type="parTrans" cxnId="{7F64F3CE-ACE0-49FB-8E13-BC88AA6406AE}">
      <dgm:prSet/>
      <dgm:spPr/>
      <dgm:t>
        <a:bodyPr/>
        <a:lstStyle/>
        <a:p>
          <a:endParaRPr lang="pt-BR"/>
        </a:p>
      </dgm:t>
    </dgm:pt>
    <dgm:pt modelId="{44DBEDD3-0814-46AF-9BD9-6627E2EC0598}" type="sibTrans" cxnId="{7F64F3CE-ACE0-49FB-8E13-BC88AA6406AE}">
      <dgm:prSet/>
      <dgm:spPr/>
      <dgm:t>
        <a:bodyPr/>
        <a:lstStyle/>
        <a:p>
          <a:endParaRPr lang="pt-BR"/>
        </a:p>
      </dgm:t>
    </dgm:pt>
    <dgm:pt modelId="{4257F5FE-7494-4265-BC1C-7B9E48A0B94C}" type="pres">
      <dgm:prSet presAssocID="{42C6BB35-DC93-4B1C-9DDE-A8E3A640BEA1}" presName="Name0" presStyleCnt="0">
        <dgm:presLayoutVars>
          <dgm:dir/>
          <dgm:resizeHandles val="exact"/>
        </dgm:presLayoutVars>
      </dgm:prSet>
      <dgm:spPr/>
    </dgm:pt>
    <dgm:pt modelId="{C853D5CF-F637-4464-AE43-4F7332A46F4F}" type="pres">
      <dgm:prSet presAssocID="{0E947C30-ECD0-4AAC-8B82-9343EC57A651}" presName="node" presStyleLbl="node1" presStyleIdx="0" presStyleCnt="5">
        <dgm:presLayoutVars>
          <dgm:bulletEnabled val="1"/>
        </dgm:presLayoutVars>
      </dgm:prSet>
      <dgm:spPr/>
    </dgm:pt>
    <dgm:pt modelId="{1EB84041-84DA-4A1E-B0A9-F86E1581C5F7}" type="pres">
      <dgm:prSet presAssocID="{68DDAD4B-F8BF-404D-AD89-FCFF4EEE3240}" presName="sibTrans" presStyleLbl="sibTrans2D1" presStyleIdx="0" presStyleCnt="4"/>
      <dgm:spPr/>
    </dgm:pt>
    <dgm:pt modelId="{7FA93F90-D340-46C3-9D40-EB797DFE26FB}" type="pres">
      <dgm:prSet presAssocID="{68DDAD4B-F8BF-404D-AD89-FCFF4EEE3240}" presName="connectorText" presStyleLbl="sibTrans2D1" presStyleIdx="0" presStyleCnt="4"/>
      <dgm:spPr/>
    </dgm:pt>
    <dgm:pt modelId="{23DBB19C-DD8C-40F0-8F97-A98A8214E77C}" type="pres">
      <dgm:prSet presAssocID="{4DEE4313-6FBC-4480-A6E1-1B7F4B0AB9DA}" presName="node" presStyleLbl="node1" presStyleIdx="1" presStyleCnt="5">
        <dgm:presLayoutVars>
          <dgm:bulletEnabled val="1"/>
        </dgm:presLayoutVars>
      </dgm:prSet>
      <dgm:spPr/>
    </dgm:pt>
    <dgm:pt modelId="{629E456F-3116-40E8-9C1C-E5BAA0F8B387}" type="pres">
      <dgm:prSet presAssocID="{EA365012-7DFF-4CBD-88F7-4BC48521C175}" presName="sibTrans" presStyleLbl="sibTrans2D1" presStyleIdx="1" presStyleCnt="4"/>
      <dgm:spPr/>
    </dgm:pt>
    <dgm:pt modelId="{2B3FB9BF-4C98-4B5F-92E4-86F09CD321C5}" type="pres">
      <dgm:prSet presAssocID="{EA365012-7DFF-4CBD-88F7-4BC48521C175}" presName="connectorText" presStyleLbl="sibTrans2D1" presStyleIdx="1" presStyleCnt="4"/>
      <dgm:spPr/>
    </dgm:pt>
    <dgm:pt modelId="{BF5905A2-0F55-4F0C-8FBD-A46049645269}" type="pres">
      <dgm:prSet presAssocID="{19408F0A-516C-4C2F-80B2-A3C51D8D6AD6}" presName="node" presStyleLbl="node1" presStyleIdx="2" presStyleCnt="5">
        <dgm:presLayoutVars>
          <dgm:bulletEnabled val="1"/>
        </dgm:presLayoutVars>
      </dgm:prSet>
      <dgm:spPr/>
    </dgm:pt>
    <dgm:pt modelId="{AD3D44EE-C15D-4783-93AB-F54B6ACD2DA5}" type="pres">
      <dgm:prSet presAssocID="{DBBC123E-AE1D-429B-9678-08C130427C17}" presName="sibTrans" presStyleLbl="sibTrans2D1" presStyleIdx="2" presStyleCnt="4"/>
      <dgm:spPr/>
    </dgm:pt>
    <dgm:pt modelId="{F5E78D4A-3DFB-440E-BA48-5C6CC48DE3E2}" type="pres">
      <dgm:prSet presAssocID="{DBBC123E-AE1D-429B-9678-08C130427C17}" presName="connectorText" presStyleLbl="sibTrans2D1" presStyleIdx="2" presStyleCnt="4"/>
      <dgm:spPr/>
    </dgm:pt>
    <dgm:pt modelId="{7B06E260-3028-46BF-AB22-0C3046C823B8}" type="pres">
      <dgm:prSet presAssocID="{0F07FDE0-F533-4D49-80CB-1E6ACB44E32F}" presName="node" presStyleLbl="node1" presStyleIdx="3" presStyleCnt="5">
        <dgm:presLayoutVars>
          <dgm:bulletEnabled val="1"/>
        </dgm:presLayoutVars>
      </dgm:prSet>
      <dgm:spPr/>
    </dgm:pt>
    <dgm:pt modelId="{89E04E82-4A76-4FD8-94C5-8A25C38C6EB2}" type="pres">
      <dgm:prSet presAssocID="{44DBEDD3-0814-46AF-9BD9-6627E2EC0598}" presName="sibTrans" presStyleLbl="sibTrans2D1" presStyleIdx="3" presStyleCnt="4"/>
      <dgm:spPr/>
    </dgm:pt>
    <dgm:pt modelId="{3BB416A3-F977-44B0-AF2D-9E123E2224B0}" type="pres">
      <dgm:prSet presAssocID="{44DBEDD3-0814-46AF-9BD9-6627E2EC0598}" presName="connectorText" presStyleLbl="sibTrans2D1" presStyleIdx="3" presStyleCnt="4"/>
      <dgm:spPr/>
    </dgm:pt>
    <dgm:pt modelId="{3C822E95-3211-4FFA-BE38-582F323E83C9}" type="pres">
      <dgm:prSet presAssocID="{015FF825-AC57-463D-8926-C0A1D4534C19}" presName="node" presStyleLbl="node1" presStyleIdx="4" presStyleCnt="5">
        <dgm:presLayoutVars>
          <dgm:bulletEnabled val="1"/>
        </dgm:presLayoutVars>
      </dgm:prSet>
      <dgm:spPr/>
    </dgm:pt>
  </dgm:ptLst>
  <dgm:cxnLst>
    <dgm:cxn modelId="{8A0C1618-F804-4CDA-A530-86C1FE42E336}" type="presOf" srcId="{0F07FDE0-F533-4D49-80CB-1E6ACB44E32F}" destId="{7B06E260-3028-46BF-AB22-0C3046C823B8}" srcOrd="0" destOrd="0" presId="urn:microsoft.com/office/officeart/2005/8/layout/process1"/>
    <dgm:cxn modelId="{8C77C126-9B24-426B-8DA3-44F0B95C164D}" type="presOf" srcId="{68DDAD4B-F8BF-404D-AD89-FCFF4EEE3240}" destId="{7FA93F90-D340-46C3-9D40-EB797DFE26FB}" srcOrd="1" destOrd="0" presId="urn:microsoft.com/office/officeart/2005/8/layout/process1"/>
    <dgm:cxn modelId="{E081922A-7A60-4778-AAE8-35597C5B1D0D}" type="presOf" srcId="{015FF825-AC57-463D-8926-C0A1D4534C19}" destId="{3C822E95-3211-4FFA-BE38-582F323E83C9}" srcOrd="0" destOrd="0" presId="urn:microsoft.com/office/officeart/2005/8/layout/process1"/>
    <dgm:cxn modelId="{E1E7E92D-B30F-4EDA-AC31-CF6D7831E928}" type="presOf" srcId="{42C6BB35-DC93-4B1C-9DDE-A8E3A640BEA1}" destId="{4257F5FE-7494-4265-BC1C-7B9E48A0B94C}" srcOrd="0" destOrd="0" presId="urn:microsoft.com/office/officeart/2005/8/layout/process1"/>
    <dgm:cxn modelId="{2E21172E-9BAC-4CB3-A305-3365179A3A4F}" type="presOf" srcId="{DBBC123E-AE1D-429B-9678-08C130427C17}" destId="{F5E78D4A-3DFB-440E-BA48-5C6CC48DE3E2}" srcOrd="1" destOrd="0" presId="urn:microsoft.com/office/officeart/2005/8/layout/process1"/>
    <dgm:cxn modelId="{DD16BD44-79E7-4806-A56D-B111B01F8813}" type="presOf" srcId="{0E947C30-ECD0-4AAC-8B82-9343EC57A651}" destId="{C853D5CF-F637-4464-AE43-4F7332A46F4F}" srcOrd="0" destOrd="0" presId="urn:microsoft.com/office/officeart/2005/8/layout/process1"/>
    <dgm:cxn modelId="{6A7EB857-4AB4-4D1F-A0C5-29BB5E5F58DC}" type="presOf" srcId="{44DBEDD3-0814-46AF-9BD9-6627E2EC0598}" destId="{3BB416A3-F977-44B0-AF2D-9E123E2224B0}" srcOrd="1" destOrd="0" presId="urn:microsoft.com/office/officeart/2005/8/layout/process1"/>
    <dgm:cxn modelId="{0550B08A-AA3E-4EE4-87DA-E548F615A174}" type="presOf" srcId="{4DEE4313-6FBC-4480-A6E1-1B7F4B0AB9DA}" destId="{23DBB19C-DD8C-40F0-8F97-A98A8214E77C}" srcOrd="0" destOrd="0" presId="urn:microsoft.com/office/officeart/2005/8/layout/process1"/>
    <dgm:cxn modelId="{892A658C-A523-43B3-A8E6-0F9FEFDAC6D7}" type="presOf" srcId="{DBBC123E-AE1D-429B-9678-08C130427C17}" destId="{AD3D44EE-C15D-4783-93AB-F54B6ACD2DA5}" srcOrd="0" destOrd="0" presId="urn:microsoft.com/office/officeart/2005/8/layout/process1"/>
    <dgm:cxn modelId="{D848D895-E62F-48A4-AE69-5942C507D89B}" srcId="{42C6BB35-DC93-4B1C-9DDE-A8E3A640BEA1}" destId="{0E947C30-ECD0-4AAC-8B82-9343EC57A651}" srcOrd="0" destOrd="0" parTransId="{E5A906C8-512E-457C-8554-F7B32D70AEDD}" sibTransId="{68DDAD4B-F8BF-404D-AD89-FCFF4EEE3240}"/>
    <dgm:cxn modelId="{CE94B8AB-1866-4E68-A572-EC22676B62E5}" type="presOf" srcId="{EA365012-7DFF-4CBD-88F7-4BC48521C175}" destId="{629E456F-3116-40E8-9C1C-E5BAA0F8B387}" srcOrd="0" destOrd="0" presId="urn:microsoft.com/office/officeart/2005/8/layout/process1"/>
    <dgm:cxn modelId="{20C8AFB4-4BEB-41DB-BC3B-3D60A7982863}" srcId="{42C6BB35-DC93-4B1C-9DDE-A8E3A640BEA1}" destId="{4DEE4313-6FBC-4480-A6E1-1B7F4B0AB9DA}" srcOrd="1" destOrd="0" parTransId="{1E30A6AA-609F-425C-886D-11C7F5B113E3}" sibTransId="{EA365012-7DFF-4CBD-88F7-4BC48521C175}"/>
    <dgm:cxn modelId="{CA6840BE-D5A4-428D-97B0-2A004DC864F0}" type="presOf" srcId="{19408F0A-516C-4C2F-80B2-A3C51D8D6AD6}" destId="{BF5905A2-0F55-4F0C-8FBD-A46049645269}" srcOrd="0" destOrd="0" presId="urn:microsoft.com/office/officeart/2005/8/layout/process1"/>
    <dgm:cxn modelId="{647F2EC9-3075-4919-A074-28349BF662CC}" srcId="{42C6BB35-DC93-4B1C-9DDE-A8E3A640BEA1}" destId="{19408F0A-516C-4C2F-80B2-A3C51D8D6AD6}" srcOrd="2" destOrd="0" parTransId="{52529746-58E8-4D1A-BCC8-C49FDD900D9A}" sibTransId="{DBBC123E-AE1D-429B-9678-08C130427C17}"/>
    <dgm:cxn modelId="{83A4ABCA-0431-4165-94DB-2B0D82E7E1B5}" srcId="{42C6BB35-DC93-4B1C-9DDE-A8E3A640BEA1}" destId="{015FF825-AC57-463D-8926-C0A1D4534C19}" srcOrd="4" destOrd="0" parTransId="{BB1EB4C5-E751-43C4-B960-BE593D99DABC}" sibTransId="{9142DAE9-E2CE-4FDD-B64C-F4DF963FF8C3}"/>
    <dgm:cxn modelId="{7F64F3CE-ACE0-49FB-8E13-BC88AA6406AE}" srcId="{42C6BB35-DC93-4B1C-9DDE-A8E3A640BEA1}" destId="{0F07FDE0-F533-4D49-80CB-1E6ACB44E32F}" srcOrd="3" destOrd="0" parTransId="{EE2EA572-161E-4803-8F0D-ED3DB4027497}" sibTransId="{44DBEDD3-0814-46AF-9BD9-6627E2EC0598}"/>
    <dgm:cxn modelId="{ACB012F7-8329-4F9B-933E-53B057C387E5}" type="presOf" srcId="{68DDAD4B-F8BF-404D-AD89-FCFF4EEE3240}" destId="{1EB84041-84DA-4A1E-B0A9-F86E1581C5F7}" srcOrd="0" destOrd="0" presId="urn:microsoft.com/office/officeart/2005/8/layout/process1"/>
    <dgm:cxn modelId="{35DD6DFB-C6DB-4015-AB2D-C3C0CDCB1B1B}" type="presOf" srcId="{EA365012-7DFF-4CBD-88F7-4BC48521C175}" destId="{2B3FB9BF-4C98-4B5F-92E4-86F09CD321C5}" srcOrd="1" destOrd="0" presId="urn:microsoft.com/office/officeart/2005/8/layout/process1"/>
    <dgm:cxn modelId="{ED9287FE-1AEB-4074-BD10-FAA92CB5D196}" type="presOf" srcId="{44DBEDD3-0814-46AF-9BD9-6627E2EC0598}" destId="{89E04E82-4A76-4FD8-94C5-8A25C38C6EB2}" srcOrd="0" destOrd="0" presId="urn:microsoft.com/office/officeart/2005/8/layout/process1"/>
    <dgm:cxn modelId="{35EC5A17-AED1-433A-B011-1B920B1FB8BE}" type="presParOf" srcId="{4257F5FE-7494-4265-BC1C-7B9E48A0B94C}" destId="{C853D5CF-F637-4464-AE43-4F7332A46F4F}" srcOrd="0" destOrd="0" presId="urn:microsoft.com/office/officeart/2005/8/layout/process1"/>
    <dgm:cxn modelId="{2BFB4458-8625-4F7D-9369-3329ABF2B5A7}" type="presParOf" srcId="{4257F5FE-7494-4265-BC1C-7B9E48A0B94C}" destId="{1EB84041-84DA-4A1E-B0A9-F86E1581C5F7}" srcOrd="1" destOrd="0" presId="urn:microsoft.com/office/officeart/2005/8/layout/process1"/>
    <dgm:cxn modelId="{DFC21448-131A-452D-8944-5A8F5CEE9DB7}" type="presParOf" srcId="{1EB84041-84DA-4A1E-B0A9-F86E1581C5F7}" destId="{7FA93F90-D340-46C3-9D40-EB797DFE26FB}" srcOrd="0" destOrd="0" presId="urn:microsoft.com/office/officeart/2005/8/layout/process1"/>
    <dgm:cxn modelId="{763A4E45-B719-4FEF-B982-63AC20DE2CF9}" type="presParOf" srcId="{4257F5FE-7494-4265-BC1C-7B9E48A0B94C}" destId="{23DBB19C-DD8C-40F0-8F97-A98A8214E77C}" srcOrd="2" destOrd="0" presId="urn:microsoft.com/office/officeart/2005/8/layout/process1"/>
    <dgm:cxn modelId="{5C37CB8A-FA34-4076-934C-6DE4E7377146}" type="presParOf" srcId="{4257F5FE-7494-4265-BC1C-7B9E48A0B94C}" destId="{629E456F-3116-40E8-9C1C-E5BAA0F8B387}" srcOrd="3" destOrd="0" presId="urn:microsoft.com/office/officeart/2005/8/layout/process1"/>
    <dgm:cxn modelId="{5214E1A2-5045-44EF-A89E-AF9E42B8694B}" type="presParOf" srcId="{629E456F-3116-40E8-9C1C-E5BAA0F8B387}" destId="{2B3FB9BF-4C98-4B5F-92E4-86F09CD321C5}" srcOrd="0" destOrd="0" presId="urn:microsoft.com/office/officeart/2005/8/layout/process1"/>
    <dgm:cxn modelId="{AE793990-1FE4-47F7-9E19-98B5C328D95B}" type="presParOf" srcId="{4257F5FE-7494-4265-BC1C-7B9E48A0B94C}" destId="{BF5905A2-0F55-4F0C-8FBD-A46049645269}" srcOrd="4" destOrd="0" presId="urn:microsoft.com/office/officeart/2005/8/layout/process1"/>
    <dgm:cxn modelId="{07E91EF9-EF41-4C75-85E2-8914456FD743}" type="presParOf" srcId="{4257F5FE-7494-4265-BC1C-7B9E48A0B94C}" destId="{AD3D44EE-C15D-4783-93AB-F54B6ACD2DA5}" srcOrd="5" destOrd="0" presId="urn:microsoft.com/office/officeart/2005/8/layout/process1"/>
    <dgm:cxn modelId="{239776F9-A6B0-4D53-A019-B7D28EAFA94A}" type="presParOf" srcId="{AD3D44EE-C15D-4783-93AB-F54B6ACD2DA5}" destId="{F5E78D4A-3DFB-440E-BA48-5C6CC48DE3E2}" srcOrd="0" destOrd="0" presId="urn:microsoft.com/office/officeart/2005/8/layout/process1"/>
    <dgm:cxn modelId="{4889F380-4A86-4D66-B0AC-F97A8B339B14}" type="presParOf" srcId="{4257F5FE-7494-4265-BC1C-7B9E48A0B94C}" destId="{7B06E260-3028-46BF-AB22-0C3046C823B8}" srcOrd="6" destOrd="0" presId="urn:microsoft.com/office/officeart/2005/8/layout/process1"/>
    <dgm:cxn modelId="{4D3FFE51-C93B-4A30-9DB2-F455A0773D57}" type="presParOf" srcId="{4257F5FE-7494-4265-BC1C-7B9E48A0B94C}" destId="{89E04E82-4A76-4FD8-94C5-8A25C38C6EB2}" srcOrd="7" destOrd="0" presId="urn:microsoft.com/office/officeart/2005/8/layout/process1"/>
    <dgm:cxn modelId="{99B2EC84-2099-438F-8320-9A475B22687F}" type="presParOf" srcId="{89E04E82-4A76-4FD8-94C5-8A25C38C6EB2}" destId="{3BB416A3-F977-44B0-AF2D-9E123E2224B0}" srcOrd="0" destOrd="0" presId="urn:microsoft.com/office/officeart/2005/8/layout/process1"/>
    <dgm:cxn modelId="{701D2578-B89F-4C2C-8F84-265D17F569F6}" type="presParOf" srcId="{4257F5FE-7494-4265-BC1C-7B9E48A0B94C}" destId="{3C822E95-3211-4FFA-BE38-582F323E83C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D5CF-F637-4464-AE43-4F7332A46F4F}">
      <dsp:nvSpPr>
        <dsp:cNvPr id="0" name=""/>
        <dsp:cNvSpPr/>
      </dsp:nvSpPr>
      <dsp:spPr>
        <a:xfrm>
          <a:off x="5096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Definição do Problema</a:t>
          </a:r>
        </a:p>
      </dsp:txBody>
      <dsp:txXfrm>
        <a:off x="32859" y="2263146"/>
        <a:ext cx="1524307" cy="892373"/>
      </dsp:txXfrm>
    </dsp:sp>
    <dsp:sp modelId="{1EB84041-84DA-4A1E-B0A9-F86E1581C5F7}">
      <dsp:nvSpPr>
        <dsp:cNvPr id="0" name=""/>
        <dsp:cNvSpPr/>
      </dsp:nvSpPr>
      <dsp:spPr>
        <a:xfrm>
          <a:off x="1742912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742912" y="2591794"/>
        <a:ext cx="234447" cy="235078"/>
      </dsp:txXfrm>
    </dsp:sp>
    <dsp:sp modelId="{23DBB19C-DD8C-40F0-8F97-A98A8214E77C}">
      <dsp:nvSpPr>
        <dsp:cNvPr id="0" name=""/>
        <dsp:cNvSpPr/>
      </dsp:nvSpPr>
      <dsp:spPr>
        <a:xfrm>
          <a:off x="2216862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Objetivos</a:t>
          </a:r>
        </a:p>
      </dsp:txBody>
      <dsp:txXfrm>
        <a:off x="2244625" y="2263146"/>
        <a:ext cx="1524307" cy="892373"/>
      </dsp:txXfrm>
    </dsp:sp>
    <dsp:sp modelId="{629E456F-3116-40E8-9C1C-E5BAA0F8B387}">
      <dsp:nvSpPr>
        <dsp:cNvPr id="0" name=""/>
        <dsp:cNvSpPr/>
      </dsp:nvSpPr>
      <dsp:spPr>
        <a:xfrm>
          <a:off x="3954679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954679" y="2591794"/>
        <a:ext cx="234447" cy="235078"/>
      </dsp:txXfrm>
    </dsp:sp>
    <dsp:sp modelId="{BF5905A2-0F55-4F0C-8FBD-A46049645269}">
      <dsp:nvSpPr>
        <dsp:cNvPr id="0" name=""/>
        <dsp:cNvSpPr/>
      </dsp:nvSpPr>
      <dsp:spPr>
        <a:xfrm>
          <a:off x="4428628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Instrumentos</a:t>
          </a:r>
        </a:p>
      </dsp:txBody>
      <dsp:txXfrm>
        <a:off x="4456391" y="2263146"/>
        <a:ext cx="1524307" cy="892373"/>
      </dsp:txXfrm>
    </dsp:sp>
    <dsp:sp modelId="{AD3D44EE-C15D-4783-93AB-F54B6ACD2DA5}">
      <dsp:nvSpPr>
        <dsp:cNvPr id="0" name=""/>
        <dsp:cNvSpPr/>
      </dsp:nvSpPr>
      <dsp:spPr>
        <a:xfrm>
          <a:off x="6166445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6166445" y="2591794"/>
        <a:ext cx="234447" cy="235078"/>
      </dsp:txXfrm>
    </dsp:sp>
    <dsp:sp modelId="{7B06E260-3028-46BF-AB22-0C3046C823B8}">
      <dsp:nvSpPr>
        <dsp:cNvPr id="0" name=""/>
        <dsp:cNvSpPr/>
      </dsp:nvSpPr>
      <dsp:spPr>
        <a:xfrm>
          <a:off x="6640395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Resultados</a:t>
          </a:r>
        </a:p>
      </dsp:txBody>
      <dsp:txXfrm>
        <a:off x="6668158" y="2263146"/>
        <a:ext cx="1524307" cy="892373"/>
      </dsp:txXfrm>
    </dsp:sp>
    <dsp:sp modelId="{89E04E82-4A76-4FD8-94C5-8A25C38C6EB2}">
      <dsp:nvSpPr>
        <dsp:cNvPr id="0" name=""/>
        <dsp:cNvSpPr/>
      </dsp:nvSpPr>
      <dsp:spPr>
        <a:xfrm>
          <a:off x="8378211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8378211" y="2591794"/>
        <a:ext cx="234447" cy="235078"/>
      </dsp:txXfrm>
    </dsp:sp>
    <dsp:sp modelId="{3C822E95-3211-4FFA-BE38-582F323E83C9}">
      <dsp:nvSpPr>
        <dsp:cNvPr id="0" name=""/>
        <dsp:cNvSpPr/>
      </dsp:nvSpPr>
      <dsp:spPr>
        <a:xfrm>
          <a:off x="8852161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Impactos</a:t>
          </a:r>
        </a:p>
      </dsp:txBody>
      <dsp:txXfrm>
        <a:off x="8879924" y="2263146"/>
        <a:ext cx="1524307" cy="89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0.03949</cdr:x>
      <cdr:y>0.41519</cdr:y>
    </cdr:from>
    <cdr:to>
      <cdr:x>0.31833</cdr:x>
      <cdr:y>0.70759</cdr:y>
    </cdr:to>
    <cdr:sp macro="" textlink="">
      <cdr:nvSpPr>
        <cdr:cNvPr id="2" name="Chave direita 1"/>
        <cdr:cNvSpPr/>
      </cdr:nvSpPr>
      <cdr:spPr>
        <a:xfrm xmlns:a="http://schemas.openxmlformats.org/drawingml/2006/main" rot="16200000">
          <a:off x="845820" y="2034540"/>
          <a:ext cx="1760220" cy="26898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0.04265</cdr:x>
      <cdr:y>0.23418</cdr:y>
    </cdr:from>
    <cdr:to>
      <cdr:x>0.28515</cdr:x>
      <cdr:y>0.40127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11480" y="1409700"/>
          <a:ext cx="23393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0.0624</cdr:x>
      <cdr:y>0.3481</cdr:y>
    </cdr:from>
    <cdr:to>
      <cdr:x>0.31043</cdr:x>
      <cdr:y>0.39114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601980" y="2095500"/>
          <a:ext cx="239268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Grupo 1:  </a:t>
          </a:r>
          <a:r>
            <a:rPr lang="pt-BR" dirty="0"/>
            <a:t>Muito</a:t>
          </a:r>
          <a:r>
            <a:rPr lang="pt-BR" sz="1100" dirty="0"/>
            <a:t> Abaixo Média Brasil</a:t>
          </a:r>
        </a:p>
      </cdr:txBody>
    </cdr:sp>
  </cdr:relSizeAnchor>
  <cdr:relSizeAnchor xmlns:cdr="http://schemas.openxmlformats.org/drawingml/2006/chartDrawing">
    <cdr:from>
      <cdr:x>0.36177</cdr:x>
      <cdr:y>0.30211</cdr:y>
    </cdr:from>
    <cdr:to>
      <cdr:x>0.64666</cdr:x>
      <cdr:y>0.59451</cdr:y>
    </cdr:to>
    <cdr:sp macro="" textlink="">
      <cdr:nvSpPr>
        <cdr:cNvPr id="5" name="Chave direita 4"/>
        <cdr:cNvSpPr/>
      </cdr:nvSpPr>
      <cdr:spPr>
        <a:xfrm xmlns:a="http://schemas.openxmlformats.org/drawingml/2006/main" rot="16200000">
          <a:off x="3983990" y="1324610"/>
          <a:ext cx="1760220" cy="274828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0.3604</cdr:x>
      <cdr:y>0.20206</cdr:y>
    </cdr:from>
    <cdr:to>
      <cdr:x>0.66714</cdr:x>
      <cdr:y>0.2451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2344119" y="837256"/>
          <a:ext cx="1995102" cy="178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Grupo 2:  Próximo</a:t>
          </a:r>
          <a:r>
            <a:rPr lang="pt-BR" sz="1100" baseline="0" dirty="0"/>
            <a:t> taxa crescimento </a:t>
          </a:r>
          <a:r>
            <a:rPr lang="pt-BR" sz="1100" dirty="0"/>
            <a:t>Brasil</a:t>
          </a:r>
        </a:p>
      </cdr:txBody>
    </cdr:sp>
  </cdr:relSizeAnchor>
  <cdr:relSizeAnchor xmlns:cdr="http://schemas.openxmlformats.org/drawingml/2006/chartDrawing">
    <cdr:from>
      <cdr:x>0.69958</cdr:x>
      <cdr:y>0.03943</cdr:y>
    </cdr:from>
    <cdr:to>
      <cdr:x>1</cdr:x>
      <cdr:y>0.27319</cdr:y>
    </cdr:to>
    <cdr:sp macro="" textlink="">
      <cdr:nvSpPr>
        <cdr:cNvPr id="8" name="Chave direita 7"/>
        <cdr:cNvSpPr/>
      </cdr:nvSpPr>
      <cdr:spPr>
        <a:xfrm xmlns:a="http://schemas.openxmlformats.org/drawingml/2006/main" rot="16200000">
          <a:off x="5042911" y="-329317"/>
          <a:ext cx="968609" cy="195399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0.69616</cdr:x>
      <cdr:y>0</cdr:y>
    </cdr:from>
    <cdr:to>
      <cdr:x>1</cdr:x>
      <cdr:y>0.05488</cdr:y>
    </cdr:to>
    <cdr:sp macro="" textlink="">
      <cdr:nvSpPr>
        <cdr:cNvPr id="9" name="CaixaDeTexto 1"/>
        <cdr:cNvSpPr txBox="1"/>
      </cdr:nvSpPr>
      <cdr:spPr>
        <a:xfrm xmlns:a="http://schemas.openxmlformats.org/drawingml/2006/main">
          <a:off x="6708503" y="0"/>
          <a:ext cx="2927926" cy="2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Grupo 3:  Acima da </a:t>
          </a:r>
          <a:r>
            <a:rPr lang="pt-BR" sz="1100" baseline="0" dirty="0"/>
            <a:t> taxa crescimento </a:t>
          </a:r>
          <a:r>
            <a:rPr lang="pt-BR" sz="1100" dirty="0"/>
            <a:t>Brasil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7318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396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3" descr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5"/>
          <p:cNvSpPr txBox="1"/>
          <p:nvPr/>
        </p:nvSpPr>
        <p:spPr>
          <a:xfrm>
            <a:off x="460088" y="2758695"/>
            <a:ext cx="960601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/>
              <a:t>Monitoramento e Avaliação da Política Regional e Novos instrumentos</a:t>
            </a:r>
            <a:endParaRPr dirty="0"/>
          </a:p>
        </p:txBody>
      </p:sp>
      <p:sp>
        <p:nvSpPr>
          <p:cNvPr id="96" name="Rectangle 5"/>
          <p:cNvSpPr txBox="1"/>
          <p:nvPr/>
        </p:nvSpPr>
        <p:spPr>
          <a:xfrm>
            <a:off x="830658" y="5120136"/>
            <a:ext cx="9052561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  <a:defRPr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16 </a:t>
            </a:r>
            <a:r>
              <a:rPr dirty="0"/>
              <a:t>de </a:t>
            </a:r>
            <a:r>
              <a:rPr lang="pt-BR" dirty="0"/>
              <a:t>setembro </a:t>
            </a:r>
            <a:r>
              <a:rPr dirty="0"/>
              <a:t>de 202</a:t>
            </a:r>
            <a:r>
              <a:rPr lang="pt-BR" dirty="0"/>
              <a:t>4</a:t>
            </a:r>
            <a:endParaRPr dirty="0"/>
          </a:p>
        </p:txBody>
      </p:sp>
      <p:sp>
        <p:nvSpPr>
          <p:cNvPr id="97" name="Text Box 10"/>
          <p:cNvSpPr txBox="1"/>
          <p:nvPr/>
        </p:nvSpPr>
        <p:spPr>
          <a:xfrm>
            <a:off x="1013537" y="5751252"/>
            <a:ext cx="4693100" cy="771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CODER/DIRUR</a:t>
            </a:r>
          </a:p>
          <a:p>
            <a:pPr>
              <a:defRPr sz="15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Coordenação de Desenvolvimento Regional</a:t>
            </a:r>
          </a:p>
        </p:txBody>
      </p:sp>
      <p:sp>
        <p:nvSpPr>
          <p:cNvPr id="99" name="CaixaDeTexto 2"/>
          <p:cNvSpPr txBox="1"/>
          <p:nvPr/>
        </p:nvSpPr>
        <p:spPr>
          <a:xfrm>
            <a:off x="277207" y="571384"/>
            <a:ext cx="88696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Monitoramento e Avaliação de Políticas</a:t>
            </a: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706637" y="4336332"/>
            <a:ext cx="3631475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Coordenação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Bruno de Oliveira Cruz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Equipe Técnica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Juliana Aguiar de Melo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Luís Abel da Silva Filho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Luiz Carlos de Santana Ribeiro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850" y="6076950"/>
            <a:ext cx="1200150" cy="7810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9305" y="395666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O que vem sendo feito?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9" name="CaixaDeTexto 8"/>
          <p:cNvSpPr txBox="1"/>
          <p:nvPr/>
        </p:nvSpPr>
        <p:spPr>
          <a:xfrm>
            <a:off x="809898" y="1068562"/>
            <a:ext cx="11037110" cy="5816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kumimoji="0" lang="pt-BR" sz="2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Relatório de Monitoramento 2023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Análise dos Fundos Constitucionais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Análise do desempenho da economia brasileira em 2023 (indicadores regionais disponíveis)</a:t>
            </a:r>
          </a:p>
          <a:p>
            <a:pPr algn="just"/>
            <a:r>
              <a:rPr lang="pt-BR" sz="2800" b="1" i="1" dirty="0"/>
              <a:t>Construção de um relatório de monitoramento da dinâmica regional: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Mercado de trabalho: Indicadores tradicionais via PNAD + Probabilidades de transição de estados no mercado de trabalho em termos regionais + Análise RAIS (Criação e Destruição de Empregos)+Distribuição de Ocupações/Habilidades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Estimativas de proxies para o PIB regional a partir de séries econômicas e estimativas de alguns estados.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Investimentos federais regionalizados (INFERE)/Nota Técnica IPEA Investimento Federal 2020.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Cidades Médias e fronteiras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2800" b="1" i="1" dirty="0"/>
              <a:t>Política Industrial: Uma possibilidade de Regionalização a partir do Complexo Econômico e Industrial da Saúde: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000" dirty="0"/>
              <a:t>Análise da distribuição Regional, tipologia nas regiões imediatas do IBGE, diferenças de tipologia e complexidade da Política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000" dirty="0"/>
              <a:t>Comparação de perfil de mão de obra e qualificação das ocupações no território.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000" dirty="0"/>
              <a:t>Capacidade de produção (registros ANVISA)</a:t>
            </a:r>
          </a:p>
        </p:txBody>
      </p:sp>
    </p:spTree>
    <p:extLst>
      <p:ext uri="{BB962C8B-B14F-4D97-AF65-F5344CB8AC3E}">
        <p14:creationId xmlns:p14="http://schemas.microsoft.com/office/powerpoint/2010/main" val="15810458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-2096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Contexto Economia Brasileira e Dinâmica Regional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656996" y="6343203"/>
            <a:ext cx="761878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dirty="0"/>
              <a:t>Fonte: IBGE, SEADE, SEI, IMESC, IPECE, SEI </a:t>
            </a:r>
            <a:r>
              <a:rPr lang="pt-BR" sz="1200" dirty="0" err="1"/>
              <a:t>Condepe</a:t>
            </a:r>
            <a:r>
              <a:rPr lang="pt-BR" sz="1200" dirty="0"/>
              <a:t>/</a:t>
            </a:r>
            <a:r>
              <a:rPr lang="pt-BR" sz="1200" dirty="0" err="1"/>
              <a:t>fidem</a:t>
            </a:r>
            <a:r>
              <a:rPr lang="pt-BR" sz="1200" dirty="0"/>
              <a:t>, </a:t>
            </a:r>
            <a:r>
              <a:rPr lang="pt-BR" sz="1200" dirty="0" err="1"/>
              <a:t>firjan</a:t>
            </a:r>
            <a:r>
              <a:rPr lang="pt-BR" sz="1200" dirty="0"/>
              <a:t>, </a:t>
            </a:r>
            <a:r>
              <a:rPr lang="pt-BR" sz="1200" dirty="0" err="1"/>
              <a:t>fjp</a:t>
            </a:r>
            <a:r>
              <a:rPr lang="pt-BR" sz="1200" dirty="0"/>
              <a:t>, </a:t>
            </a:r>
            <a:r>
              <a:rPr lang="pt-BR" sz="1200" dirty="0" err="1"/>
              <a:t>imb</a:t>
            </a:r>
            <a:r>
              <a:rPr lang="pt-BR" sz="1200" dirty="0"/>
              <a:t>, </a:t>
            </a:r>
            <a:r>
              <a:rPr lang="pt-BR" sz="1200" dirty="0" err="1"/>
              <a:t>ijs</a:t>
            </a:r>
            <a:r>
              <a:rPr lang="pt-BR" sz="1200" dirty="0"/>
              <a:t>, </a:t>
            </a:r>
            <a:r>
              <a:rPr lang="pt-BR" sz="1200" dirty="0" err="1"/>
              <a:t>ipardes</a:t>
            </a:r>
            <a:r>
              <a:rPr lang="pt-BR" sz="1200" dirty="0"/>
              <a:t>, DEE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73845" y="1222450"/>
            <a:ext cx="834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Estimativas de </a:t>
            </a:r>
            <a:r>
              <a:rPr lang="pt-BR" dirty="0" err="1"/>
              <a:t>PIB´s</a:t>
            </a:r>
            <a:r>
              <a:rPr lang="pt-BR" dirty="0"/>
              <a:t> Estaduais baseadas nas informações conjunturais de cada estado</a:t>
            </a:r>
          </a:p>
        </p:txBody>
      </p:sp>
      <p:graphicFrame>
        <p:nvGraphicFramePr>
          <p:cNvPr id="9" name="Espaço Reservado para Gráfico 4">
            <a:extLst>
              <a:ext uri="{FF2B5EF4-FFF2-40B4-BE49-F238E27FC236}">
                <a16:creationId xmlns:a16="http://schemas.microsoft.com/office/drawing/2014/main" id="{C7950940-B482-1213-8902-7FE1F492C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783825"/>
              </p:ext>
            </p:extLst>
          </p:nvPr>
        </p:nvGraphicFramePr>
        <p:xfrm>
          <a:off x="654050" y="2299328"/>
          <a:ext cx="5035550" cy="363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E06A12E9-91C9-9B41-9F6F-80FB0A22847F}"/>
              </a:ext>
            </a:extLst>
          </p:cNvPr>
          <p:cNvSpPr txBox="1"/>
          <p:nvPr/>
        </p:nvSpPr>
        <p:spPr>
          <a:xfrm>
            <a:off x="654049" y="1801395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+mj-lt"/>
              </a:rPr>
              <a:t>Evolução da participação de São Paulo</a:t>
            </a:r>
          </a:p>
          <a:p>
            <a:r>
              <a:rPr lang="pt-BR" sz="1400" i="1" dirty="0">
                <a:latin typeface="+mj-lt"/>
              </a:rPr>
              <a:t>Em percentual (%)</a:t>
            </a:r>
            <a:endParaRPr lang="pt-BR" sz="1400" i="1" dirty="0"/>
          </a:p>
        </p:txBody>
      </p:sp>
      <p:sp>
        <p:nvSpPr>
          <p:cNvPr id="13" name="Espaço Reservado para Texto 20">
            <a:extLst>
              <a:ext uri="{FF2B5EF4-FFF2-40B4-BE49-F238E27FC236}">
                <a16:creationId xmlns:a16="http://schemas.microsoft.com/office/drawing/2014/main" id="{C052ACD3-37C6-E9DF-5E0C-F06A6C56A73F}"/>
              </a:ext>
            </a:extLst>
          </p:cNvPr>
          <p:cNvSpPr txBox="1">
            <a:spLocks/>
          </p:cNvSpPr>
          <p:nvPr/>
        </p:nvSpPr>
        <p:spPr>
          <a:xfrm>
            <a:off x="6654885" y="1946631"/>
            <a:ext cx="5193347" cy="38651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0" strike="noStrike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2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55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48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10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Série trimestral disponibilizada pelos estados (aqueles que tiverem)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Passando de 20 (estratégia 1) para 29 (estratégia 2) para 89 observações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São Paulo: </a:t>
            </a:r>
          </a:p>
          <a:p>
            <a:pPr marL="94402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800" dirty="0"/>
              <a:t>Serviços: Vendas no varejo (PMC) e Volume de Serviços (PMS)</a:t>
            </a:r>
          </a:p>
          <a:p>
            <a:pPr marL="94402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800" dirty="0"/>
              <a:t>Indústria: Produção industrial (PIM) e circulação de veículos pesados (ABCR)</a:t>
            </a:r>
          </a:p>
          <a:p>
            <a:pPr marL="94402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800" dirty="0"/>
              <a:t>Agro: Exportações da agropecuária e importações de fertilizantes defasadas (</a:t>
            </a:r>
            <a:r>
              <a:rPr lang="pt-BR" sz="1800" dirty="0" err="1"/>
              <a:t>ComexStat</a:t>
            </a:r>
            <a:r>
              <a:rPr lang="pt-BR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350118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9305" y="395666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O que vem sendo feito?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9" name="CaixaDeTexto 8"/>
          <p:cNvSpPr txBox="1"/>
          <p:nvPr/>
        </p:nvSpPr>
        <p:spPr>
          <a:xfrm>
            <a:off x="844733" y="1370962"/>
            <a:ext cx="11037110" cy="4339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pt-BR" sz="3600" b="1" i="1" dirty="0"/>
              <a:t>Avaliação Ex-Ante: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Análise por meio de matrizes insumo-produto inter-regional de setor agrícola nas regiões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Construção de uma calculadora para simulação de impactos.</a:t>
            </a:r>
          </a:p>
          <a:p>
            <a:pPr algn="just"/>
            <a:r>
              <a:rPr lang="pt-BR" sz="3600" b="1" i="1" dirty="0"/>
              <a:t>Avaliação </a:t>
            </a:r>
            <a:r>
              <a:rPr lang="pt-BR" sz="3600" b="1" i="1" dirty="0" err="1"/>
              <a:t>ex-post</a:t>
            </a:r>
            <a:r>
              <a:rPr lang="pt-BR" sz="3600" b="1" i="1" dirty="0"/>
              <a:t>: Testar se os objetivos foram atingidos/problema resolvido: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Avaliações </a:t>
            </a:r>
            <a:r>
              <a:rPr lang="pt-BR" sz="2800" dirty="0" err="1"/>
              <a:t>ex-post</a:t>
            </a:r>
            <a:r>
              <a:rPr lang="pt-BR" sz="2800" dirty="0"/>
              <a:t> com testes econométricos fundos constitucionais (Alguns trabalhos publicados esse ano, ver Ribeiro, 2024).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643083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9304" y="47763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Possibilidade de Agenda de Trabalho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577273" y="1271857"/>
            <a:ext cx="11037454" cy="6155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Modelo Lógico e definição de causas e consequências das desigualdades regionais: Testes empíricos e busca dos principais nós e problemas para definição da política. Trabalhos de maior fôlego discutindo essas causas e consequências.</a:t>
            </a:r>
          </a:p>
          <a:p>
            <a:endParaRPr lang="pt-BR" sz="20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Existem muitas metodologias de análise ex-ante, escopo limitado no Brasil, ampliação de discussão metodológica e adaptação a outros tipos de perguntas.(ex.: Setor monetário e impacto regional)</a:t>
            </a:r>
          </a:p>
          <a:p>
            <a:pPr algn="just"/>
            <a:endParaRPr lang="pt-BR" sz="20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Necessidade de coordenação entre os estados e o IBGE para publicação de Matrizes Inter-regionais oficiais.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Necessidade de experimentação de novos instrumentos, realização de estudos aleatorizados em pequena escala, avaliações </a:t>
            </a:r>
            <a:r>
              <a:rPr lang="pt-BR" sz="2000" i="1" dirty="0" err="1">
                <a:latin typeface="+mn-lt"/>
              </a:rPr>
              <a:t>ex-post</a:t>
            </a:r>
            <a:r>
              <a:rPr lang="pt-BR" sz="2000" dirty="0">
                <a:latin typeface="+mn-lt"/>
              </a:rPr>
              <a:t> com escopo mais amplo. (ex. cisternas        melhoria freq. Escolar)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Discussão de indicadores para monitoramento: Nível de Ocupação (médio prazo)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endParaRPr lang="pt-B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pt-BR" sz="1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2832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19470" y="127412"/>
            <a:ext cx="10023599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União Europeia: Renda x Nível de Ocupação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715" t="815"/>
          <a:stretch/>
        </p:blipFill>
        <p:spPr>
          <a:xfrm>
            <a:off x="6449961" y="1068562"/>
            <a:ext cx="4462877" cy="57334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673" t="1172"/>
          <a:stretch/>
        </p:blipFill>
        <p:spPr>
          <a:xfrm>
            <a:off x="1012723" y="1199535"/>
            <a:ext cx="4349417" cy="56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98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19470" y="127412"/>
            <a:ext cx="10023599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Brasil: Renda x Nível de Ocupação - 2023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24518"/>
              </p:ext>
            </p:extLst>
          </p:nvPr>
        </p:nvGraphicFramePr>
        <p:xfrm>
          <a:off x="1317523" y="934064"/>
          <a:ext cx="9083362" cy="549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92855" y="6538452"/>
            <a:ext cx="24110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IBGE - </a:t>
            </a:r>
            <a:r>
              <a:rPr kumimoji="0" lang="pt-BR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PNADc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87311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39137" y="238816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Possibilidade de Agenda de Trabalho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934065" y="829747"/>
            <a:ext cx="11235075" cy="67710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Novos Instrumentos e possibilidades:</a:t>
            </a:r>
          </a:p>
          <a:p>
            <a:endParaRPr lang="pt-BR" sz="2000" dirty="0">
              <a:latin typeface="+mn-lt"/>
            </a:endParaRPr>
          </a:p>
          <a:p>
            <a:pPr marL="514350" lvl="7" indent="-514350">
              <a:buFont typeface="+mj-lt"/>
              <a:buAutoNum type="romanLcPeriod"/>
            </a:pPr>
            <a:r>
              <a:rPr lang="pt-BR" sz="2000" dirty="0">
                <a:latin typeface="+mn-lt"/>
              </a:rPr>
              <a:t>UBI: Infraestrutura básica universal (</a:t>
            </a:r>
            <a:r>
              <a:rPr lang="pt-BR" sz="2000" dirty="0" err="1">
                <a:latin typeface="+mn-lt"/>
              </a:rPr>
              <a:t>Coyle</a:t>
            </a:r>
            <a:r>
              <a:rPr lang="pt-BR" sz="2000" dirty="0">
                <a:latin typeface="+mn-lt"/>
              </a:rPr>
              <a:t> et. Al., 2024) para Inglaterra pode ser uma boa discussão para o Brasil.</a:t>
            </a:r>
          </a:p>
          <a:p>
            <a:pPr marL="514350" lvl="7" indent="-514350">
              <a:buFont typeface="+mj-lt"/>
              <a:buAutoNum type="romanLcPeriod"/>
            </a:pPr>
            <a:r>
              <a:rPr lang="pt-BR" sz="2000" dirty="0">
                <a:latin typeface="+mn-lt"/>
              </a:rPr>
              <a:t>Condicionalidades</a:t>
            </a:r>
          </a:p>
          <a:p>
            <a:pPr marL="514350" lvl="7" indent="-514350">
              <a:buFont typeface="+mj-lt"/>
              <a:buAutoNum type="romanLcPeriod"/>
            </a:pPr>
            <a:r>
              <a:rPr lang="pt-BR" sz="2000" dirty="0">
                <a:latin typeface="+mn-lt"/>
              </a:rPr>
              <a:t>Interação Universidade/Empresa/Sociedade-Região</a:t>
            </a:r>
          </a:p>
          <a:p>
            <a:pPr marL="514350" lvl="7" indent="-514350">
              <a:buFont typeface="+mj-lt"/>
              <a:buAutoNum type="romanLcPeriod"/>
            </a:pPr>
            <a:r>
              <a:rPr lang="pt-BR" sz="2000" dirty="0">
                <a:latin typeface="+mn-lt"/>
              </a:rPr>
              <a:t>Fundo Garantidor e outros desenhos para a atuação</a:t>
            </a:r>
          </a:p>
          <a:p>
            <a:pPr marL="514350" lvl="7" indent="-514350">
              <a:buFont typeface="+mj-lt"/>
              <a:buAutoNum type="romanLcPeriod"/>
            </a:pPr>
            <a:r>
              <a:rPr lang="pt-BR" sz="2000" dirty="0">
                <a:latin typeface="+mn-lt"/>
              </a:rPr>
              <a:t>Pensar o fundo como um </a:t>
            </a:r>
            <a:r>
              <a:rPr lang="pt-BR" sz="2000" dirty="0" err="1">
                <a:latin typeface="+mn-lt"/>
              </a:rPr>
              <a:t>portifólio</a:t>
            </a:r>
            <a:r>
              <a:rPr lang="pt-BR" sz="2000" dirty="0">
                <a:latin typeface="+mn-lt"/>
              </a:rPr>
              <a:t> de projetos e mesclar riscos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NIB/Regionalização. Monitoramento mais amplo com estados e eventualmente com federações de indústrias: diversas experiências como o RENAPI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Transição Verde + Desindustrialização precoce trazem desafios, mas também oportunidades para se pensar novas formas de desenvolvimento regional. 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Focar na criação de novos empregos + melhoria de produtividade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</a:rPr>
              <a:t>A reforma tributária estudar os possíveis efeitos locacionais da reforma. (indústrias </a:t>
            </a:r>
            <a:r>
              <a:rPr lang="pt-BR" sz="2000" dirty="0" err="1">
                <a:latin typeface="+mn-lt"/>
              </a:rPr>
              <a:t>footloose</a:t>
            </a:r>
            <a:r>
              <a:rPr lang="pt-BR" sz="2000" dirty="0">
                <a:latin typeface="+mn-lt"/>
              </a:rPr>
              <a:t> ou efeito de </a:t>
            </a:r>
            <a:r>
              <a:rPr lang="pt-BR" sz="2000" dirty="0" err="1">
                <a:latin typeface="+mn-lt"/>
              </a:rPr>
              <a:t>delocalização</a:t>
            </a:r>
            <a:r>
              <a:rPr lang="pt-BR" sz="2000" dirty="0">
                <a:latin typeface="+mn-lt"/>
              </a:rPr>
              <a:t> real?). Alocação Fundo Reforma tributária.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endParaRPr lang="pt-B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pt-BR" sz="1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8602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432212" y="1601150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pt-BR" dirty="0"/>
              <a:t>OBRIGADO.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842" y="2830286"/>
            <a:ext cx="5547360" cy="21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36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19807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Motivação: Desenvolvimento Desigual no Território</a:t>
            </a:r>
            <a:endParaRPr dirty="0"/>
          </a:p>
        </p:txBody>
      </p:sp>
      <p:sp>
        <p:nvSpPr>
          <p:cNvPr id="4" name="CaixaDeTexto 3"/>
          <p:cNvSpPr txBox="1"/>
          <p:nvPr/>
        </p:nvSpPr>
        <p:spPr>
          <a:xfrm>
            <a:off x="618309" y="2029097"/>
            <a:ext cx="9980022" cy="38164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Desenvolvimento Desigual no Território: diversas causas: a geografia é desigual dotação natural diferente: portos, rios, fertilidade do solo, etc.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Mas também causas econômicas importantes. Retornos crescentes e incentivos à aglomeração de atividades são forças econômicas importantes para explicar a existências de “picos e vales”  na distribuição espacial de atividades econômicas!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1207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0596" y="458679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Por que então Políticas Regionais?</a:t>
            </a: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585536" y="1413515"/>
            <a:ext cx="11348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Fratesi (2023) justifica a existência de uma “política regional” por um resultado de mercado insatisfatório. A solução de mercado geraria efeitos não desejados e somente uma intervenção estatal poderia melhorar o bem-estar.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Oportunidades econômicas perdidas em regiões periféricas seriam elevadas e contrabalançariam o argumento de ganhos de aglomeração.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Pressupostos para a existência de uma política regional: a) resultados de mercado insatisfatórios; b) políticas nacionais (cegas ao território) são insuficientes. c) Políticas Regionais são capazes de fato de ter algum impacto real.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Atualmente Projeto de livro de entrevistas com diversos pesquisadores no Brasil e no mundo discutindo Estratégias, objetivos, instrumentos. </a:t>
            </a:r>
          </a:p>
        </p:txBody>
      </p:sp>
    </p:spTree>
    <p:extLst>
      <p:ext uri="{BB962C8B-B14F-4D97-AF65-F5344CB8AC3E}">
        <p14:creationId xmlns:p14="http://schemas.microsoft.com/office/powerpoint/2010/main" val="845536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19807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Desenho e Formulação de Políticas: discutindo princípios</a:t>
            </a:r>
            <a:endParaRPr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979054" y="913630"/>
          <a:ext cx="104370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3980873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to 14"/>
          <p:cNvCxnSpPr/>
          <p:nvPr/>
        </p:nvCxnSpPr>
        <p:spPr>
          <a:xfrm>
            <a:off x="3980873" y="4682836"/>
            <a:ext cx="2216728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ector reto 16"/>
          <p:cNvCxnSpPr/>
          <p:nvPr/>
        </p:nvCxnSpPr>
        <p:spPr>
          <a:xfrm>
            <a:off x="6197599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ixaDeTexto 15"/>
          <p:cNvSpPr txBox="1"/>
          <p:nvPr/>
        </p:nvSpPr>
        <p:spPr>
          <a:xfrm>
            <a:off x="4368800" y="4327360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Coerência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3449779" y="5229394"/>
            <a:ext cx="5015347" cy="1847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to 20"/>
          <p:cNvCxnSpPr/>
          <p:nvPr/>
        </p:nvCxnSpPr>
        <p:spPr>
          <a:xfrm flipH="1">
            <a:off x="8465126" y="4100945"/>
            <a:ext cx="4619" cy="1114576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aixaDeTexto 21"/>
          <p:cNvSpPr txBox="1"/>
          <p:nvPr/>
        </p:nvSpPr>
        <p:spPr>
          <a:xfrm>
            <a:off x="5301673" y="5278581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Efetividade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3449779" y="4100945"/>
            <a:ext cx="0" cy="113768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ector reto 35"/>
          <p:cNvCxnSpPr/>
          <p:nvPr/>
        </p:nvCxnSpPr>
        <p:spPr>
          <a:xfrm>
            <a:off x="6276107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reto 36"/>
          <p:cNvCxnSpPr/>
          <p:nvPr/>
        </p:nvCxnSpPr>
        <p:spPr>
          <a:xfrm>
            <a:off x="6276107" y="4682836"/>
            <a:ext cx="2045857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ctor reto 37"/>
          <p:cNvCxnSpPr/>
          <p:nvPr/>
        </p:nvCxnSpPr>
        <p:spPr>
          <a:xfrm>
            <a:off x="8296557" y="4100945"/>
            <a:ext cx="0" cy="55872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CaixaDeTexto 38"/>
          <p:cNvSpPr txBox="1"/>
          <p:nvPr/>
        </p:nvSpPr>
        <p:spPr>
          <a:xfrm>
            <a:off x="6523176" y="4290344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Efici</a:t>
            </a:r>
            <a:r>
              <a:rPr lang="pt-BR" dirty="0"/>
              <a:t>ência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1764146" y="5984191"/>
            <a:ext cx="8783781" cy="2064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Conector reto 52"/>
          <p:cNvCxnSpPr/>
          <p:nvPr/>
        </p:nvCxnSpPr>
        <p:spPr>
          <a:xfrm>
            <a:off x="10547927" y="4100945"/>
            <a:ext cx="0" cy="188072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CaixaDeTexto 53"/>
          <p:cNvSpPr txBox="1"/>
          <p:nvPr/>
        </p:nvSpPr>
        <p:spPr>
          <a:xfrm>
            <a:off x="5375563" y="6051580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Impacto</a:t>
            </a:r>
          </a:p>
        </p:txBody>
      </p:sp>
      <p:cxnSp>
        <p:nvCxnSpPr>
          <p:cNvPr id="55" name="Conector reto 54"/>
          <p:cNvCxnSpPr/>
          <p:nvPr/>
        </p:nvCxnSpPr>
        <p:spPr>
          <a:xfrm>
            <a:off x="1764146" y="4084385"/>
            <a:ext cx="0" cy="189085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CaixaDeTexto 104"/>
          <p:cNvSpPr txBox="1"/>
          <p:nvPr/>
        </p:nvSpPr>
        <p:spPr>
          <a:xfrm>
            <a:off x="286327" y="6332297"/>
            <a:ext cx="2235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Fratesi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(2023)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870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935214" y="98846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PNDR – Principais características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7F9F4F4-DFA0-2EA3-0355-732B61CBF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75484"/>
              </p:ext>
            </p:extLst>
          </p:nvPr>
        </p:nvGraphicFramePr>
        <p:xfrm>
          <a:off x="942719" y="686410"/>
          <a:ext cx="11007237" cy="4329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9079">
                  <a:extLst>
                    <a:ext uri="{9D8B030D-6E8A-4147-A177-3AD203B41FA5}">
                      <a16:colId xmlns:a16="http://schemas.microsoft.com/office/drawing/2014/main" val="566322918"/>
                    </a:ext>
                  </a:extLst>
                </a:gridCol>
                <a:gridCol w="3669079">
                  <a:extLst>
                    <a:ext uri="{9D8B030D-6E8A-4147-A177-3AD203B41FA5}">
                      <a16:colId xmlns:a16="http://schemas.microsoft.com/office/drawing/2014/main" val="668037861"/>
                    </a:ext>
                  </a:extLst>
                </a:gridCol>
                <a:gridCol w="3669079">
                  <a:extLst>
                    <a:ext uri="{9D8B030D-6E8A-4147-A177-3AD203B41FA5}">
                      <a16:colId xmlns:a16="http://schemas.microsoft.com/office/drawing/2014/main" val="2830979811"/>
                    </a:ext>
                  </a:extLst>
                </a:gridCol>
              </a:tblGrid>
              <a:tr h="39761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/>
                        </a:rPr>
                        <a:t>OBJETIVOS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/>
                        </a:rPr>
                        <a:t>EIXOS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/>
                        </a:rPr>
                        <a:t>INSTRUMENTOS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503351"/>
                  </a:ext>
                </a:extLst>
              </a:tr>
              <a:tr h="397616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 - promover a convergência dos níveis de desenvolvimento e de qualidade de vida intrarregional e inter-regional no País e a equidade no acesso a oportunidades de desenvolvimento em regiões que apresentem baixos indicadores socioeconômicos;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II - consolidar uma rede </a:t>
                      </a:r>
                      <a:r>
                        <a:rPr lang="pt-BR" err="1">
                          <a:latin typeface="Arial"/>
                        </a:rPr>
                        <a:t>policêntrica</a:t>
                      </a:r>
                      <a:r>
                        <a:rPr lang="pt-BR" dirty="0">
                          <a:latin typeface="Arial"/>
                        </a:rPr>
                        <a:t> de cidades, em apoio à desconcentração e à interiorização do desenvolvimento regional do País, de forma a considerar as especificidades de cada região; 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III - estimular ganhos de produtividade e aumento da competitividade regional, sobretudo em regiões que apresentem declínio populacional e elevadas taxas de emigração; e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IV - fomentar a agregação de valor e a diversificação econômica em cadeias produtivas estratégicas para o desenvolvimento regional, observados critérios como geração de renda e sustentabilidade, sobretudo em regiões com forte especialização na produção de commodities agrícolas ou minerais. (PNDR II e 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Estratégicos: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I- desenvolvimento produtivo;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 – difusão do conhecimento, da tecnologia e da inovação;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III -educação e qualificação profissional;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IV – infraestrutura econômica e urbana;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 – desenvolvimento social e acesso a serviços essenciais;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VI – fotalecimento das capacidades governativas dos entes federativos; e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VII – meio ambiente e sustentabilidade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(PNDR 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I-</a:t>
                      </a:r>
                      <a:r>
                        <a:rPr lang="gl" dirty="0" err="1">
                          <a:latin typeface="Arial"/>
                        </a:rPr>
                        <a:t>Orçamento</a:t>
                      </a:r>
                      <a:r>
                        <a:rPr lang="gl" dirty="0">
                          <a:latin typeface="Arial"/>
                        </a:rPr>
                        <a:t> </a:t>
                      </a:r>
                      <a:r>
                        <a:rPr lang="gl" dirty="0" err="1">
                          <a:latin typeface="Arial"/>
                        </a:rPr>
                        <a:t>Geral</a:t>
                      </a:r>
                      <a:r>
                        <a:rPr lang="gl" dirty="0">
                          <a:latin typeface="Arial"/>
                        </a:rPr>
                        <a:t> da </a:t>
                      </a:r>
                      <a:r>
                        <a:rPr lang="gl" dirty="0" err="1">
                          <a:latin typeface="Arial"/>
                        </a:rPr>
                        <a:t>União</a:t>
                      </a:r>
                      <a:r>
                        <a:rPr lang="gl" dirty="0">
                          <a:latin typeface="Arial"/>
                        </a:rPr>
                        <a:t>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II-Fundos Constitucionais de Financiamento do Norte, do Nordeste e do Centro-Oeste;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III -Fundos de </a:t>
                      </a:r>
                      <a:r>
                        <a:rPr lang="gl" err="1">
                          <a:latin typeface="Arial"/>
                        </a:rPr>
                        <a:t>Desenvolvimento</a:t>
                      </a:r>
                      <a:r>
                        <a:rPr lang="gl" dirty="0">
                          <a:latin typeface="Arial"/>
                        </a:rPr>
                        <a:t> da </a:t>
                      </a:r>
                      <a:r>
                        <a:rPr lang="gl" err="1">
                          <a:latin typeface="Arial"/>
                        </a:rPr>
                        <a:t>Amazônia</a:t>
                      </a:r>
                      <a:r>
                        <a:rPr lang="gl" dirty="0">
                          <a:latin typeface="Arial"/>
                        </a:rPr>
                        <a:t>, do Nordeste e do Centro-Oeste;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IV – programas de </a:t>
                      </a:r>
                      <a:r>
                        <a:rPr lang="gl" err="1">
                          <a:latin typeface="Arial"/>
                        </a:rPr>
                        <a:t>desenvolvimento</a:t>
                      </a:r>
                      <a:r>
                        <a:rPr lang="gl" dirty="0">
                          <a:latin typeface="Arial"/>
                        </a:rPr>
                        <a:t> </a:t>
                      </a:r>
                      <a:r>
                        <a:rPr lang="gl" err="1">
                          <a:latin typeface="Arial"/>
                        </a:rPr>
                        <a:t>regional</a:t>
                      </a:r>
                      <a:r>
                        <a:rPr lang="gl" dirty="0">
                          <a:latin typeface="Arial"/>
                        </a:rPr>
                        <a:t> de bancos públicos federais;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 – incentivos e </a:t>
                      </a:r>
                      <a:r>
                        <a:rPr lang="gl" err="1">
                          <a:latin typeface="Arial"/>
                        </a:rPr>
                        <a:t>benefícios</a:t>
                      </a:r>
                      <a:r>
                        <a:rPr lang="gl" dirty="0">
                          <a:latin typeface="Arial"/>
                        </a:rPr>
                        <a:t> de natureza financeira, </a:t>
                      </a:r>
                      <a:r>
                        <a:rPr lang="gl" err="1">
                          <a:latin typeface="Arial"/>
                        </a:rPr>
                        <a:t>tributária</a:t>
                      </a:r>
                      <a:r>
                        <a:rPr lang="gl" dirty="0">
                          <a:latin typeface="Arial"/>
                        </a:rPr>
                        <a:t> ou </a:t>
                      </a:r>
                      <a:r>
                        <a:rPr lang="gl" err="1">
                          <a:latin typeface="Arial"/>
                        </a:rPr>
                        <a:t>creditícia</a:t>
                      </a:r>
                      <a:r>
                        <a:rPr lang="gl" dirty="0">
                          <a:latin typeface="Arial"/>
                        </a:rPr>
                        <a:t>; e 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VI – outras fontes de recursos nacionais e internacionais.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(PNDR I,II e III)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17643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D09AB0-883C-3D63-FD4E-E4C03096561E}"/>
              </a:ext>
            </a:extLst>
          </p:cNvPr>
          <p:cNvSpPr txBox="1"/>
          <p:nvPr/>
        </p:nvSpPr>
        <p:spPr>
          <a:xfrm>
            <a:off x="157530" y="5304552"/>
            <a:ext cx="1178420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ESCALAS GEOGRÁFICAS E ÁREAS PRIORITÁRIAS:</a:t>
            </a:r>
          </a:p>
          <a:p>
            <a:r>
              <a:rPr lang="pt-BR" dirty="0"/>
              <a:t> - Macrorregional</a:t>
            </a:r>
          </a:p>
          <a:p>
            <a:pPr marL="285750" indent="-285750">
              <a:buFont typeface="Calibri"/>
              <a:buChar char="-"/>
            </a:pPr>
            <a:r>
              <a:rPr lang="pt-BR" dirty="0"/>
              <a:t>Sub-regional: faixas de fronteira, Rides, Semiárido (PNDR I, II, III) e Áreas estabelecidas pelo CE (PNDR III)</a:t>
            </a:r>
          </a:p>
          <a:p>
            <a:pPr marL="285750" indent="-285750">
              <a:buFont typeface="Calibri"/>
              <a:buChar char="-"/>
            </a:pPr>
            <a:r>
              <a:rPr lang="pt-BR" dirty="0"/>
              <a:t>Definição pela tipologia (PNDR II e III)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47675"/>
            <a:ext cx="115443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9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471749" y="71956"/>
            <a:ext cx="10267405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Avaliação ex-ante, Monitoramento e Avaliação </a:t>
            </a:r>
            <a:r>
              <a:rPr lang="pt-BR" dirty="0" err="1"/>
              <a:t>Ex-post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809898" y="1068562"/>
            <a:ext cx="11037110" cy="5724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kumimoji="0" lang="pt-BR" sz="2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Avaliação ex-ante: Análise</a:t>
            </a:r>
            <a:r>
              <a:rPr kumimoji="0" lang="pt-BR" sz="2800" b="1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de consistência da Política Instrumentos podem atingir os objetivos desejado.</a:t>
            </a:r>
            <a:endParaRPr kumimoji="0" lang="pt-BR" sz="2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Existem Muitas metodologias de análise ex-ante, escopo limitado no Brasil, necessidade de ampliação de discussão metodológica e adaptação a outros tipos de perguntas.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Necessidade de coordenação entre os estados e o IBGE para publicação de Matrizes Inter-regionais oficiais.</a:t>
            </a:r>
          </a:p>
          <a:p>
            <a:pPr algn="just"/>
            <a:r>
              <a:rPr lang="pt-BR" sz="2800" b="1" i="1" dirty="0"/>
              <a:t>Monitoramento: Compreender o estado atual e eventualmente pensar em ajuste da política: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Proposta: PPA+ PRDs com indicadores claros e regionalizados tanto de insumo como de resultado+ monitorar Fundos Constitucionais + ações de BNDES; Investimento Federal (INFERE) + Necessidade de conhecer o contexto e a evolução regional da economia.</a:t>
            </a:r>
          </a:p>
          <a:p>
            <a:pPr algn="just"/>
            <a:r>
              <a:rPr lang="pt-BR" sz="2800" b="1" i="1" dirty="0"/>
              <a:t>Avaliação </a:t>
            </a:r>
            <a:r>
              <a:rPr lang="pt-BR" sz="2800" b="1" i="1" dirty="0" err="1"/>
              <a:t>ex-post</a:t>
            </a:r>
            <a:r>
              <a:rPr lang="pt-BR" sz="2800" b="1" i="1" dirty="0"/>
              <a:t>: Testar se os objetivos foram atingidos/problema resolvido: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Além das avaliações já realizadas, necessidade de Avaliações </a:t>
            </a:r>
            <a:r>
              <a:rPr lang="pt-BR" sz="2000" dirty="0" err="1"/>
              <a:t>ex-post</a:t>
            </a:r>
            <a:r>
              <a:rPr lang="pt-BR" sz="2000" dirty="0"/>
              <a:t> com escopo mais amplo. (ex. cisternas no NE levando a melhoria freq. Escolar)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3553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9305" y="395666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Exemplo de Monitoramento 2023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7" name="Picture 13978375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93" y="1330172"/>
            <a:ext cx="4644821" cy="47111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1666" y="4893755"/>
            <a:ext cx="424937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Em faixas de salários-mínimos de 2023, ¼ SM, ½ SM, 2/3 1 SM, 1,5 SM, 2 SM, 3 SM e +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1666" y="1688001"/>
            <a:ext cx="42493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Crédito público com recursos do Banco Nacional de Desenvolvimento – BNDES e Fundos Constitucionais de Financiamentos do Norte, Nordeste e Centro-oeste – 2023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61602" y="6302954"/>
            <a:ext cx="424937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Fonte: Elaboração própria – MIDR e BNDES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3891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-2096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Contexto Economia Brasileira e Dinâmica Regional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013097" y="1459481"/>
          <a:ext cx="9636429" cy="473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56996" y="6343203"/>
            <a:ext cx="761878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200" dirty="0"/>
              <a:t>Fonte: IBGE, SEADE, SEI, IMESC, IPECE, SEI </a:t>
            </a:r>
            <a:r>
              <a:rPr lang="pt-BR" sz="1200" dirty="0" err="1"/>
              <a:t>Condepe</a:t>
            </a:r>
            <a:r>
              <a:rPr lang="pt-BR" sz="1200" dirty="0"/>
              <a:t>/</a:t>
            </a:r>
            <a:r>
              <a:rPr lang="pt-BR" sz="1200" dirty="0" err="1"/>
              <a:t>fidem</a:t>
            </a:r>
            <a:r>
              <a:rPr lang="pt-BR" sz="1200" dirty="0"/>
              <a:t>, </a:t>
            </a:r>
            <a:r>
              <a:rPr lang="pt-BR" sz="1200" dirty="0" err="1"/>
              <a:t>firjan</a:t>
            </a:r>
            <a:r>
              <a:rPr lang="pt-BR" sz="1200" dirty="0"/>
              <a:t>, </a:t>
            </a:r>
            <a:r>
              <a:rPr lang="pt-BR" sz="1200" dirty="0" err="1"/>
              <a:t>fjp</a:t>
            </a:r>
            <a:r>
              <a:rPr lang="pt-BR" sz="1200" dirty="0"/>
              <a:t>, </a:t>
            </a:r>
            <a:r>
              <a:rPr lang="pt-BR" sz="1200" dirty="0" err="1"/>
              <a:t>imb</a:t>
            </a:r>
            <a:r>
              <a:rPr lang="pt-BR" sz="1200" dirty="0"/>
              <a:t>, </a:t>
            </a:r>
            <a:r>
              <a:rPr lang="pt-BR" sz="1200" dirty="0" err="1"/>
              <a:t>ijs</a:t>
            </a:r>
            <a:r>
              <a:rPr lang="pt-BR" sz="1200" dirty="0"/>
              <a:t>, </a:t>
            </a:r>
            <a:r>
              <a:rPr lang="pt-BR" sz="1200" dirty="0" err="1"/>
              <a:t>ipardes</a:t>
            </a:r>
            <a:r>
              <a:rPr lang="pt-BR" sz="1200" dirty="0"/>
              <a:t>, DEE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94691" y="1089529"/>
            <a:ext cx="688109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Estimativa de Taxas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de crescimento do PIB de estados e Brasil - 2023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7735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424E612495CA49BA2B3EE0A4C46307" ma:contentTypeVersion="14" ma:contentTypeDescription="Crie um novo documento." ma:contentTypeScope="" ma:versionID="eb4cb73517f485673a2f29650b9d7008">
  <xsd:schema xmlns:xsd="http://www.w3.org/2001/XMLSchema" xmlns:xs="http://www.w3.org/2001/XMLSchema" xmlns:p="http://schemas.microsoft.com/office/2006/metadata/properties" xmlns:ns2="b57a855c-efc8-46ea-97a0-c43d7e8e6e79" xmlns:ns3="78db5608-8c2c-4db4-8a2c-3ba50e2ca056" targetNamespace="http://schemas.microsoft.com/office/2006/metadata/properties" ma:root="true" ma:fieldsID="7a4a07e45e99145b0585ad3bf1091eab" ns2:_="" ns3:_="">
    <xsd:import namespace="b57a855c-efc8-46ea-97a0-c43d7e8e6e79"/>
    <xsd:import namespace="78db5608-8c2c-4db4-8a2c-3ba50e2c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a855c-efc8-46ea-97a0-c43d7e8e6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5608-8c2c-4db4-8a2c-3ba50e2ca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54f877-c3a7-4ab3-8f7c-c41cf1dbebab}" ma:internalName="TaxCatchAll" ma:showField="CatchAllData" ma:web="78db5608-8c2c-4db4-8a2c-3ba50e2c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a855c-efc8-46ea-97a0-c43d7e8e6e79">
      <Terms xmlns="http://schemas.microsoft.com/office/infopath/2007/PartnerControls"/>
    </lcf76f155ced4ddcb4097134ff3c332f>
    <TaxCatchAll xmlns="78db5608-8c2c-4db4-8a2c-3ba50e2ca056" xsi:nil="true"/>
  </documentManagement>
</p:properties>
</file>

<file path=customXml/itemProps1.xml><?xml version="1.0" encoding="utf-8"?>
<ds:datastoreItem xmlns:ds="http://schemas.openxmlformats.org/officeDocument/2006/customXml" ds:itemID="{61DC7E5E-AA09-4B87-BE25-7556AEEB20E4}"/>
</file>

<file path=customXml/itemProps2.xml><?xml version="1.0" encoding="utf-8"?>
<ds:datastoreItem xmlns:ds="http://schemas.openxmlformats.org/officeDocument/2006/customXml" ds:itemID="{15991B34-62A6-437F-B5D4-EA57E8022021}"/>
</file>

<file path=customXml/itemProps3.xml><?xml version="1.0" encoding="utf-8"?>
<ds:datastoreItem xmlns:ds="http://schemas.openxmlformats.org/officeDocument/2006/customXml" ds:itemID="{A856AA5F-C76E-4DA1-9538-EE72F4EB03C5}"/>
</file>

<file path=docProps/app.xml><?xml version="1.0" encoding="utf-8"?>
<Properties xmlns="http://schemas.openxmlformats.org/officeDocument/2006/extended-properties" xmlns:vt="http://schemas.openxmlformats.org/officeDocument/2006/docPropsVTypes">
  <TotalTime>32582</TotalTime>
  <Words>1539</Words>
  <Application>Microsoft Office PowerPoint</Application>
  <PresentationFormat>Widescreen</PresentationFormat>
  <Paragraphs>161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Oliveira Cruz</dc:creator>
  <cp:lastModifiedBy>Bruno de Oliveira Cruz</cp:lastModifiedBy>
  <cp:revision>433</cp:revision>
  <dcterms:modified xsi:type="dcterms:W3CDTF">2024-11-21T20:26:58Z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0x010100FB424E612495CA49BA2B3EE0A4C46307</vt:lpwstr>
  </property>
</Properties>
</file>