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648" r:id="rId1"/>
  </p:sldMasterIdLst>
  <p:notesMasterIdLst>
    <p:notesMasterId r:id="rId23"/>
  </p:notesMasterIdLst>
  <p:sldIdLst>
    <p:sldId id="256" r:id="rId2"/>
    <p:sldId id="326" r:id="rId3"/>
    <p:sldId id="320" r:id="rId4"/>
    <p:sldId id="327" r:id="rId5"/>
    <p:sldId id="317" r:id="rId6"/>
    <p:sldId id="319" r:id="rId7"/>
    <p:sldId id="329" r:id="rId8"/>
    <p:sldId id="328" r:id="rId9"/>
    <p:sldId id="274" r:id="rId10"/>
    <p:sldId id="330" r:id="rId11"/>
    <p:sldId id="264" r:id="rId12"/>
    <p:sldId id="331" r:id="rId13"/>
    <p:sldId id="332" r:id="rId14"/>
    <p:sldId id="333" r:id="rId15"/>
    <p:sldId id="334" r:id="rId16"/>
    <p:sldId id="335" r:id="rId17"/>
    <p:sldId id="336" r:id="rId18"/>
    <p:sldId id="338" r:id="rId19"/>
    <p:sldId id="339" r:id="rId20"/>
    <p:sldId id="337" r:id="rId21"/>
    <p:sldId id="34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ávio de Oliveira Gonçalves" initials="FdOG" lastIdx="9" clrIdx="0"/>
  <p:cmAuthor id="1" name="Bruno Oliveira Cruz" initials="BOC" lastIdx="1" clrIdx="1">
    <p:extLst>
      <p:ext uri="{19B8F6BF-5375-455C-9EA6-DF929625EA0E}">
        <p15:presenceInfo xmlns:p15="http://schemas.microsoft.com/office/powerpoint/2012/main" userId="S-1-5-21-1355098400-803940099-1745900225-51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DAFEE5-1AE1-4E50-B0F5-D6D0AB70A039}" v="26" dt="2024-09-19T08:20:55.77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6BB35-DC93-4B1C-9DDE-A8E3A640BEA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E947C30-ECD0-4AAC-8B82-9343EC57A651}">
      <dgm:prSet phldrT="[Texto]"/>
      <dgm:spPr/>
      <dgm:t>
        <a:bodyPr/>
        <a:lstStyle/>
        <a:p>
          <a:r>
            <a:rPr lang="pt-BR" dirty="0"/>
            <a:t>Definição do Problema</a:t>
          </a:r>
        </a:p>
      </dgm:t>
    </dgm:pt>
    <dgm:pt modelId="{E5A906C8-512E-457C-8554-F7B32D70AEDD}" type="parTrans" cxnId="{D848D895-E62F-48A4-AE69-5942C507D89B}">
      <dgm:prSet/>
      <dgm:spPr/>
      <dgm:t>
        <a:bodyPr/>
        <a:lstStyle/>
        <a:p>
          <a:endParaRPr lang="pt-BR"/>
        </a:p>
      </dgm:t>
    </dgm:pt>
    <dgm:pt modelId="{68DDAD4B-F8BF-404D-AD89-FCFF4EEE3240}" type="sibTrans" cxnId="{D848D895-E62F-48A4-AE69-5942C507D89B}">
      <dgm:prSet/>
      <dgm:spPr/>
      <dgm:t>
        <a:bodyPr/>
        <a:lstStyle/>
        <a:p>
          <a:endParaRPr lang="pt-BR"/>
        </a:p>
      </dgm:t>
    </dgm:pt>
    <dgm:pt modelId="{4DEE4313-6FBC-4480-A6E1-1B7F4B0AB9DA}">
      <dgm:prSet phldrT="[Texto]"/>
      <dgm:spPr/>
      <dgm:t>
        <a:bodyPr/>
        <a:lstStyle/>
        <a:p>
          <a:r>
            <a:rPr lang="pt-BR" dirty="0"/>
            <a:t>Objetivos</a:t>
          </a:r>
        </a:p>
      </dgm:t>
    </dgm:pt>
    <dgm:pt modelId="{1E30A6AA-609F-425C-886D-11C7F5B113E3}" type="parTrans" cxnId="{20C8AFB4-4BEB-41DB-BC3B-3D60A7982863}">
      <dgm:prSet/>
      <dgm:spPr/>
      <dgm:t>
        <a:bodyPr/>
        <a:lstStyle/>
        <a:p>
          <a:endParaRPr lang="pt-BR"/>
        </a:p>
      </dgm:t>
    </dgm:pt>
    <dgm:pt modelId="{EA365012-7DFF-4CBD-88F7-4BC48521C175}" type="sibTrans" cxnId="{20C8AFB4-4BEB-41DB-BC3B-3D60A7982863}">
      <dgm:prSet/>
      <dgm:spPr/>
      <dgm:t>
        <a:bodyPr/>
        <a:lstStyle/>
        <a:p>
          <a:endParaRPr lang="pt-BR"/>
        </a:p>
      </dgm:t>
    </dgm:pt>
    <dgm:pt modelId="{015FF825-AC57-463D-8926-C0A1D4534C19}">
      <dgm:prSet phldrT="[Texto]"/>
      <dgm:spPr/>
      <dgm:t>
        <a:bodyPr/>
        <a:lstStyle/>
        <a:p>
          <a:r>
            <a:rPr lang="pt-BR" dirty="0"/>
            <a:t>Impactos</a:t>
          </a:r>
        </a:p>
      </dgm:t>
    </dgm:pt>
    <dgm:pt modelId="{BB1EB4C5-E751-43C4-B960-BE593D99DABC}" type="parTrans" cxnId="{83A4ABCA-0431-4165-94DB-2B0D82E7E1B5}">
      <dgm:prSet/>
      <dgm:spPr/>
      <dgm:t>
        <a:bodyPr/>
        <a:lstStyle/>
        <a:p>
          <a:endParaRPr lang="pt-BR"/>
        </a:p>
      </dgm:t>
    </dgm:pt>
    <dgm:pt modelId="{9142DAE9-E2CE-4FDD-B64C-F4DF963FF8C3}" type="sibTrans" cxnId="{83A4ABCA-0431-4165-94DB-2B0D82E7E1B5}">
      <dgm:prSet/>
      <dgm:spPr/>
      <dgm:t>
        <a:bodyPr/>
        <a:lstStyle/>
        <a:p>
          <a:endParaRPr lang="pt-BR"/>
        </a:p>
      </dgm:t>
    </dgm:pt>
    <dgm:pt modelId="{19408F0A-516C-4C2F-80B2-A3C51D8D6AD6}">
      <dgm:prSet/>
      <dgm:spPr/>
      <dgm:t>
        <a:bodyPr/>
        <a:lstStyle/>
        <a:p>
          <a:r>
            <a:rPr lang="pt-BR" dirty="0"/>
            <a:t>Instrumentos</a:t>
          </a:r>
        </a:p>
      </dgm:t>
    </dgm:pt>
    <dgm:pt modelId="{52529746-58E8-4D1A-BCC8-C49FDD900D9A}" type="parTrans" cxnId="{647F2EC9-3075-4919-A074-28349BF662CC}">
      <dgm:prSet/>
      <dgm:spPr/>
      <dgm:t>
        <a:bodyPr/>
        <a:lstStyle/>
        <a:p>
          <a:endParaRPr lang="pt-BR"/>
        </a:p>
      </dgm:t>
    </dgm:pt>
    <dgm:pt modelId="{DBBC123E-AE1D-429B-9678-08C130427C17}" type="sibTrans" cxnId="{647F2EC9-3075-4919-A074-28349BF662CC}">
      <dgm:prSet/>
      <dgm:spPr/>
      <dgm:t>
        <a:bodyPr/>
        <a:lstStyle/>
        <a:p>
          <a:endParaRPr lang="pt-BR"/>
        </a:p>
      </dgm:t>
    </dgm:pt>
    <dgm:pt modelId="{0F07FDE0-F533-4D49-80CB-1E6ACB44E32F}">
      <dgm:prSet/>
      <dgm:spPr/>
      <dgm:t>
        <a:bodyPr/>
        <a:lstStyle/>
        <a:p>
          <a:r>
            <a:rPr lang="pt-BR" dirty="0"/>
            <a:t>Resultados</a:t>
          </a:r>
        </a:p>
      </dgm:t>
    </dgm:pt>
    <dgm:pt modelId="{EE2EA572-161E-4803-8F0D-ED3DB4027497}" type="parTrans" cxnId="{7F64F3CE-ACE0-49FB-8E13-BC88AA6406AE}">
      <dgm:prSet/>
      <dgm:spPr/>
      <dgm:t>
        <a:bodyPr/>
        <a:lstStyle/>
        <a:p>
          <a:endParaRPr lang="pt-BR"/>
        </a:p>
      </dgm:t>
    </dgm:pt>
    <dgm:pt modelId="{44DBEDD3-0814-46AF-9BD9-6627E2EC0598}" type="sibTrans" cxnId="{7F64F3CE-ACE0-49FB-8E13-BC88AA6406AE}">
      <dgm:prSet/>
      <dgm:spPr/>
      <dgm:t>
        <a:bodyPr/>
        <a:lstStyle/>
        <a:p>
          <a:endParaRPr lang="pt-BR"/>
        </a:p>
      </dgm:t>
    </dgm:pt>
    <dgm:pt modelId="{4257F5FE-7494-4265-BC1C-7B9E48A0B94C}" type="pres">
      <dgm:prSet presAssocID="{42C6BB35-DC93-4B1C-9DDE-A8E3A640BEA1}" presName="Name0" presStyleCnt="0">
        <dgm:presLayoutVars>
          <dgm:dir/>
          <dgm:resizeHandles val="exact"/>
        </dgm:presLayoutVars>
      </dgm:prSet>
      <dgm:spPr/>
    </dgm:pt>
    <dgm:pt modelId="{C853D5CF-F637-4464-AE43-4F7332A46F4F}" type="pres">
      <dgm:prSet presAssocID="{0E947C30-ECD0-4AAC-8B82-9343EC57A651}" presName="node" presStyleLbl="node1" presStyleIdx="0" presStyleCnt="5">
        <dgm:presLayoutVars>
          <dgm:bulletEnabled val="1"/>
        </dgm:presLayoutVars>
      </dgm:prSet>
      <dgm:spPr/>
    </dgm:pt>
    <dgm:pt modelId="{1EB84041-84DA-4A1E-B0A9-F86E1581C5F7}" type="pres">
      <dgm:prSet presAssocID="{68DDAD4B-F8BF-404D-AD89-FCFF4EEE3240}" presName="sibTrans" presStyleLbl="sibTrans2D1" presStyleIdx="0" presStyleCnt="4"/>
      <dgm:spPr/>
    </dgm:pt>
    <dgm:pt modelId="{7FA93F90-D340-46C3-9D40-EB797DFE26FB}" type="pres">
      <dgm:prSet presAssocID="{68DDAD4B-F8BF-404D-AD89-FCFF4EEE3240}" presName="connectorText" presStyleLbl="sibTrans2D1" presStyleIdx="0" presStyleCnt="4"/>
      <dgm:spPr/>
    </dgm:pt>
    <dgm:pt modelId="{23DBB19C-DD8C-40F0-8F97-A98A8214E77C}" type="pres">
      <dgm:prSet presAssocID="{4DEE4313-6FBC-4480-A6E1-1B7F4B0AB9DA}" presName="node" presStyleLbl="node1" presStyleIdx="1" presStyleCnt="5">
        <dgm:presLayoutVars>
          <dgm:bulletEnabled val="1"/>
        </dgm:presLayoutVars>
      </dgm:prSet>
      <dgm:spPr/>
    </dgm:pt>
    <dgm:pt modelId="{629E456F-3116-40E8-9C1C-E5BAA0F8B387}" type="pres">
      <dgm:prSet presAssocID="{EA365012-7DFF-4CBD-88F7-4BC48521C175}" presName="sibTrans" presStyleLbl="sibTrans2D1" presStyleIdx="1" presStyleCnt="4"/>
      <dgm:spPr/>
    </dgm:pt>
    <dgm:pt modelId="{2B3FB9BF-4C98-4B5F-92E4-86F09CD321C5}" type="pres">
      <dgm:prSet presAssocID="{EA365012-7DFF-4CBD-88F7-4BC48521C175}" presName="connectorText" presStyleLbl="sibTrans2D1" presStyleIdx="1" presStyleCnt="4"/>
      <dgm:spPr/>
    </dgm:pt>
    <dgm:pt modelId="{BF5905A2-0F55-4F0C-8FBD-A46049645269}" type="pres">
      <dgm:prSet presAssocID="{19408F0A-516C-4C2F-80B2-A3C51D8D6AD6}" presName="node" presStyleLbl="node1" presStyleIdx="2" presStyleCnt="5">
        <dgm:presLayoutVars>
          <dgm:bulletEnabled val="1"/>
        </dgm:presLayoutVars>
      </dgm:prSet>
      <dgm:spPr/>
    </dgm:pt>
    <dgm:pt modelId="{AD3D44EE-C15D-4783-93AB-F54B6ACD2DA5}" type="pres">
      <dgm:prSet presAssocID="{DBBC123E-AE1D-429B-9678-08C130427C17}" presName="sibTrans" presStyleLbl="sibTrans2D1" presStyleIdx="2" presStyleCnt="4"/>
      <dgm:spPr/>
    </dgm:pt>
    <dgm:pt modelId="{F5E78D4A-3DFB-440E-BA48-5C6CC48DE3E2}" type="pres">
      <dgm:prSet presAssocID="{DBBC123E-AE1D-429B-9678-08C130427C17}" presName="connectorText" presStyleLbl="sibTrans2D1" presStyleIdx="2" presStyleCnt="4"/>
      <dgm:spPr/>
    </dgm:pt>
    <dgm:pt modelId="{7B06E260-3028-46BF-AB22-0C3046C823B8}" type="pres">
      <dgm:prSet presAssocID="{0F07FDE0-F533-4D49-80CB-1E6ACB44E32F}" presName="node" presStyleLbl="node1" presStyleIdx="3" presStyleCnt="5">
        <dgm:presLayoutVars>
          <dgm:bulletEnabled val="1"/>
        </dgm:presLayoutVars>
      </dgm:prSet>
      <dgm:spPr/>
    </dgm:pt>
    <dgm:pt modelId="{89E04E82-4A76-4FD8-94C5-8A25C38C6EB2}" type="pres">
      <dgm:prSet presAssocID="{44DBEDD3-0814-46AF-9BD9-6627E2EC0598}" presName="sibTrans" presStyleLbl="sibTrans2D1" presStyleIdx="3" presStyleCnt="4"/>
      <dgm:spPr/>
    </dgm:pt>
    <dgm:pt modelId="{3BB416A3-F977-44B0-AF2D-9E123E2224B0}" type="pres">
      <dgm:prSet presAssocID="{44DBEDD3-0814-46AF-9BD9-6627E2EC0598}" presName="connectorText" presStyleLbl="sibTrans2D1" presStyleIdx="3" presStyleCnt="4"/>
      <dgm:spPr/>
    </dgm:pt>
    <dgm:pt modelId="{3C822E95-3211-4FFA-BE38-582F323E83C9}" type="pres">
      <dgm:prSet presAssocID="{015FF825-AC57-463D-8926-C0A1D4534C19}" presName="node" presStyleLbl="node1" presStyleIdx="4" presStyleCnt="5">
        <dgm:presLayoutVars>
          <dgm:bulletEnabled val="1"/>
        </dgm:presLayoutVars>
      </dgm:prSet>
      <dgm:spPr/>
    </dgm:pt>
  </dgm:ptLst>
  <dgm:cxnLst>
    <dgm:cxn modelId="{4C3D8012-FD04-4DD9-991D-166D1B843610}" type="presOf" srcId="{DBBC123E-AE1D-429B-9678-08C130427C17}" destId="{F5E78D4A-3DFB-440E-BA48-5C6CC48DE3E2}" srcOrd="1" destOrd="0" presId="urn:microsoft.com/office/officeart/2005/8/layout/process1"/>
    <dgm:cxn modelId="{78D14D1C-1BF2-4567-85E2-4D34DEE24D6C}" type="presOf" srcId="{44DBEDD3-0814-46AF-9BD9-6627E2EC0598}" destId="{89E04E82-4A76-4FD8-94C5-8A25C38C6EB2}" srcOrd="0" destOrd="0" presId="urn:microsoft.com/office/officeart/2005/8/layout/process1"/>
    <dgm:cxn modelId="{B91AB732-0327-46A8-AD6B-144694B53620}" type="presOf" srcId="{4DEE4313-6FBC-4480-A6E1-1B7F4B0AB9DA}" destId="{23DBB19C-DD8C-40F0-8F97-A98A8214E77C}" srcOrd="0" destOrd="0" presId="urn:microsoft.com/office/officeart/2005/8/layout/process1"/>
    <dgm:cxn modelId="{4236C833-75F9-46AE-B266-0A5CC4B594CB}" type="presOf" srcId="{19408F0A-516C-4C2F-80B2-A3C51D8D6AD6}" destId="{BF5905A2-0F55-4F0C-8FBD-A46049645269}" srcOrd="0" destOrd="0" presId="urn:microsoft.com/office/officeart/2005/8/layout/process1"/>
    <dgm:cxn modelId="{40A0A65E-A293-4821-87F0-70AE9D89F7D9}" type="presOf" srcId="{EA365012-7DFF-4CBD-88F7-4BC48521C175}" destId="{2B3FB9BF-4C98-4B5F-92E4-86F09CD321C5}" srcOrd="1" destOrd="0" presId="urn:microsoft.com/office/officeart/2005/8/layout/process1"/>
    <dgm:cxn modelId="{3E047D4E-3CB5-448F-AC99-613FBF828E83}" type="presOf" srcId="{68DDAD4B-F8BF-404D-AD89-FCFF4EEE3240}" destId="{7FA93F90-D340-46C3-9D40-EB797DFE26FB}" srcOrd="1" destOrd="0" presId="urn:microsoft.com/office/officeart/2005/8/layout/process1"/>
    <dgm:cxn modelId="{5FB4777E-40A9-41DE-B81E-21132CD709EF}" type="presOf" srcId="{68DDAD4B-F8BF-404D-AD89-FCFF4EEE3240}" destId="{1EB84041-84DA-4A1E-B0A9-F86E1581C5F7}" srcOrd="0" destOrd="0" presId="urn:microsoft.com/office/officeart/2005/8/layout/process1"/>
    <dgm:cxn modelId="{D842508C-04D1-4C12-A567-66554B4EA103}" type="presOf" srcId="{44DBEDD3-0814-46AF-9BD9-6627E2EC0598}" destId="{3BB416A3-F977-44B0-AF2D-9E123E2224B0}" srcOrd="1" destOrd="0" presId="urn:microsoft.com/office/officeart/2005/8/layout/process1"/>
    <dgm:cxn modelId="{D848D895-E62F-48A4-AE69-5942C507D89B}" srcId="{42C6BB35-DC93-4B1C-9DDE-A8E3A640BEA1}" destId="{0E947C30-ECD0-4AAC-8B82-9343EC57A651}" srcOrd="0" destOrd="0" parTransId="{E5A906C8-512E-457C-8554-F7B32D70AEDD}" sibTransId="{68DDAD4B-F8BF-404D-AD89-FCFF4EEE3240}"/>
    <dgm:cxn modelId="{BB8DBF99-FD60-4187-B0FE-70154A82D43A}" type="presOf" srcId="{0F07FDE0-F533-4D49-80CB-1E6ACB44E32F}" destId="{7B06E260-3028-46BF-AB22-0C3046C823B8}" srcOrd="0" destOrd="0" presId="urn:microsoft.com/office/officeart/2005/8/layout/process1"/>
    <dgm:cxn modelId="{AEF25DB1-DE66-4ACA-B934-FCDE0CFD249F}" type="presOf" srcId="{015FF825-AC57-463D-8926-C0A1D4534C19}" destId="{3C822E95-3211-4FFA-BE38-582F323E83C9}" srcOrd="0" destOrd="0" presId="urn:microsoft.com/office/officeart/2005/8/layout/process1"/>
    <dgm:cxn modelId="{20C8AFB4-4BEB-41DB-BC3B-3D60A7982863}" srcId="{42C6BB35-DC93-4B1C-9DDE-A8E3A640BEA1}" destId="{4DEE4313-6FBC-4480-A6E1-1B7F4B0AB9DA}" srcOrd="1" destOrd="0" parTransId="{1E30A6AA-609F-425C-886D-11C7F5B113E3}" sibTransId="{EA365012-7DFF-4CBD-88F7-4BC48521C175}"/>
    <dgm:cxn modelId="{52B344B8-C553-483D-A5BE-00655769CB8D}" type="presOf" srcId="{DBBC123E-AE1D-429B-9678-08C130427C17}" destId="{AD3D44EE-C15D-4783-93AB-F54B6ACD2DA5}" srcOrd="0" destOrd="0" presId="urn:microsoft.com/office/officeart/2005/8/layout/process1"/>
    <dgm:cxn modelId="{647F2EC9-3075-4919-A074-28349BF662CC}" srcId="{42C6BB35-DC93-4B1C-9DDE-A8E3A640BEA1}" destId="{19408F0A-516C-4C2F-80B2-A3C51D8D6AD6}" srcOrd="2" destOrd="0" parTransId="{52529746-58E8-4D1A-BCC8-C49FDD900D9A}" sibTransId="{DBBC123E-AE1D-429B-9678-08C130427C17}"/>
    <dgm:cxn modelId="{83A4ABCA-0431-4165-94DB-2B0D82E7E1B5}" srcId="{42C6BB35-DC93-4B1C-9DDE-A8E3A640BEA1}" destId="{015FF825-AC57-463D-8926-C0A1D4534C19}" srcOrd="4" destOrd="0" parTransId="{BB1EB4C5-E751-43C4-B960-BE593D99DABC}" sibTransId="{9142DAE9-E2CE-4FDD-B64C-F4DF963FF8C3}"/>
    <dgm:cxn modelId="{7F64F3CE-ACE0-49FB-8E13-BC88AA6406AE}" srcId="{42C6BB35-DC93-4B1C-9DDE-A8E3A640BEA1}" destId="{0F07FDE0-F533-4D49-80CB-1E6ACB44E32F}" srcOrd="3" destOrd="0" parTransId="{EE2EA572-161E-4803-8F0D-ED3DB4027497}" sibTransId="{44DBEDD3-0814-46AF-9BD9-6627E2EC0598}"/>
    <dgm:cxn modelId="{0734EFD1-FA3B-419F-A960-17B27C0D93D4}" type="presOf" srcId="{0E947C30-ECD0-4AAC-8B82-9343EC57A651}" destId="{C853D5CF-F637-4464-AE43-4F7332A46F4F}" srcOrd="0" destOrd="0" presId="urn:microsoft.com/office/officeart/2005/8/layout/process1"/>
    <dgm:cxn modelId="{68E6C0FB-690E-4384-98BA-F15E40278D95}" type="presOf" srcId="{42C6BB35-DC93-4B1C-9DDE-A8E3A640BEA1}" destId="{4257F5FE-7494-4265-BC1C-7B9E48A0B94C}" srcOrd="0" destOrd="0" presId="urn:microsoft.com/office/officeart/2005/8/layout/process1"/>
    <dgm:cxn modelId="{4DCAA9FF-2AFC-4CC4-81B2-69775FBD4212}" type="presOf" srcId="{EA365012-7DFF-4CBD-88F7-4BC48521C175}" destId="{629E456F-3116-40E8-9C1C-E5BAA0F8B387}" srcOrd="0" destOrd="0" presId="urn:microsoft.com/office/officeart/2005/8/layout/process1"/>
    <dgm:cxn modelId="{D18A7740-E8A7-4F16-9A03-EA0885FFD60E}" type="presParOf" srcId="{4257F5FE-7494-4265-BC1C-7B9E48A0B94C}" destId="{C853D5CF-F637-4464-AE43-4F7332A46F4F}" srcOrd="0" destOrd="0" presId="urn:microsoft.com/office/officeart/2005/8/layout/process1"/>
    <dgm:cxn modelId="{FECFD045-B0AD-4B53-ACC5-83C0FEDE4F5F}" type="presParOf" srcId="{4257F5FE-7494-4265-BC1C-7B9E48A0B94C}" destId="{1EB84041-84DA-4A1E-B0A9-F86E1581C5F7}" srcOrd="1" destOrd="0" presId="urn:microsoft.com/office/officeart/2005/8/layout/process1"/>
    <dgm:cxn modelId="{EEB17681-8CC8-4D43-9875-324D87D2E9E2}" type="presParOf" srcId="{1EB84041-84DA-4A1E-B0A9-F86E1581C5F7}" destId="{7FA93F90-D340-46C3-9D40-EB797DFE26FB}" srcOrd="0" destOrd="0" presId="urn:microsoft.com/office/officeart/2005/8/layout/process1"/>
    <dgm:cxn modelId="{14D91C50-1BD8-4442-B96A-60D68344B42A}" type="presParOf" srcId="{4257F5FE-7494-4265-BC1C-7B9E48A0B94C}" destId="{23DBB19C-DD8C-40F0-8F97-A98A8214E77C}" srcOrd="2" destOrd="0" presId="urn:microsoft.com/office/officeart/2005/8/layout/process1"/>
    <dgm:cxn modelId="{07FEF668-9F93-407D-8377-744A0F97D486}" type="presParOf" srcId="{4257F5FE-7494-4265-BC1C-7B9E48A0B94C}" destId="{629E456F-3116-40E8-9C1C-E5BAA0F8B387}" srcOrd="3" destOrd="0" presId="urn:microsoft.com/office/officeart/2005/8/layout/process1"/>
    <dgm:cxn modelId="{3EDF121F-F8EE-45F1-B796-DB6BE51D34EE}" type="presParOf" srcId="{629E456F-3116-40E8-9C1C-E5BAA0F8B387}" destId="{2B3FB9BF-4C98-4B5F-92E4-86F09CD321C5}" srcOrd="0" destOrd="0" presId="urn:microsoft.com/office/officeart/2005/8/layout/process1"/>
    <dgm:cxn modelId="{49370DEC-BE6C-4219-84D3-41902D8096E7}" type="presParOf" srcId="{4257F5FE-7494-4265-BC1C-7B9E48A0B94C}" destId="{BF5905A2-0F55-4F0C-8FBD-A46049645269}" srcOrd="4" destOrd="0" presId="urn:microsoft.com/office/officeart/2005/8/layout/process1"/>
    <dgm:cxn modelId="{9625B24B-3721-4DCF-9404-D2C3DA4D583D}" type="presParOf" srcId="{4257F5FE-7494-4265-BC1C-7B9E48A0B94C}" destId="{AD3D44EE-C15D-4783-93AB-F54B6ACD2DA5}" srcOrd="5" destOrd="0" presId="urn:microsoft.com/office/officeart/2005/8/layout/process1"/>
    <dgm:cxn modelId="{A9EE53EF-23F3-4887-A49B-A711F3E6F075}" type="presParOf" srcId="{AD3D44EE-C15D-4783-93AB-F54B6ACD2DA5}" destId="{F5E78D4A-3DFB-440E-BA48-5C6CC48DE3E2}" srcOrd="0" destOrd="0" presId="urn:microsoft.com/office/officeart/2005/8/layout/process1"/>
    <dgm:cxn modelId="{3432B666-6A88-46D2-8F42-F6BBEFDEBCC1}" type="presParOf" srcId="{4257F5FE-7494-4265-BC1C-7B9E48A0B94C}" destId="{7B06E260-3028-46BF-AB22-0C3046C823B8}" srcOrd="6" destOrd="0" presId="urn:microsoft.com/office/officeart/2005/8/layout/process1"/>
    <dgm:cxn modelId="{0EF2AA28-B603-4877-B995-9D5E14D94A68}" type="presParOf" srcId="{4257F5FE-7494-4265-BC1C-7B9E48A0B94C}" destId="{89E04E82-4A76-4FD8-94C5-8A25C38C6EB2}" srcOrd="7" destOrd="0" presId="urn:microsoft.com/office/officeart/2005/8/layout/process1"/>
    <dgm:cxn modelId="{B648BC38-EEB7-49F1-9458-39B0C4B99756}" type="presParOf" srcId="{89E04E82-4A76-4FD8-94C5-8A25C38C6EB2}" destId="{3BB416A3-F977-44B0-AF2D-9E123E2224B0}" srcOrd="0" destOrd="0" presId="urn:microsoft.com/office/officeart/2005/8/layout/process1"/>
    <dgm:cxn modelId="{6554A3FC-E95C-444D-AC98-C102405A2C98}" type="presParOf" srcId="{4257F5FE-7494-4265-BC1C-7B9E48A0B94C}" destId="{3C822E95-3211-4FFA-BE38-582F323E83C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3D5CF-F637-4464-AE43-4F7332A46F4F}">
      <dsp:nvSpPr>
        <dsp:cNvPr id="0" name=""/>
        <dsp:cNvSpPr/>
      </dsp:nvSpPr>
      <dsp:spPr>
        <a:xfrm>
          <a:off x="5096" y="2235383"/>
          <a:ext cx="1579833" cy="947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Definição do Problema</a:t>
          </a:r>
        </a:p>
      </dsp:txBody>
      <dsp:txXfrm>
        <a:off x="32859" y="2263146"/>
        <a:ext cx="1524307" cy="892373"/>
      </dsp:txXfrm>
    </dsp:sp>
    <dsp:sp modelId="{1EB84041-84DA-4A1E-B0A9-F86E1581C5F7}">
      <dsp:nvSpPr>
        <dsp:cNvPr id="0" name=""/>
        <dsp:cNvSpPr/>
      </dsp:nvSpPr>
      <dsp:spPr>
        <a:xfrm>
          <a:off x="1742912" y="2513434"/>
          <a:ext cx="334924" cy="391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1742912" y="2591794"/>
        <a:ext cx="234447" cy="235078"/>
      </dsp:txXfrm>
    </dsp:sp>
    <dsp:sp modelId="{23DBB19C-DD8C-40F0-8F97-A98A8214E77C}">
      <dsp:nvSpPr>
        <dsp:cNvPr id="0" name=""/>
        <dsp:cNvSpPr/>
      </dsp:nvSpPr>
      <dsp:spPr>
        <a:xfrm>
          <a:off x="2216862" y="2235383"/>
          <a:ext cx="1579833" cy="947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Objetivos</a:t>
          </a:r>
        </a:p>
      </dsp:txBody>
      <dsp:txXfrm>
        <a:off x="2244625" y="2263146"/>
        <a:ext cx="1524307" cy="892373"/>
      </dsp:txXfrm>
    </dsp:sp>
    <dsp:sp modelId="{629E456F-3116-40E8-9C1C-E5BAA0F8B387}">
      <dsp:nvSpPr>
        <dsp:cNvPr id="0" name=""/>
        <dsp:cNvSpPr/>
      </dsp:nvSpPr>
      <dsp:spPr>
        <a:xfrm>
          <a:off x="3954679" y="2513434"/>
          <a:ext cx="334924" cy="391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3954679" y="2591794"/>
        <a:ext cx="234447" cy="235078"/>
      </dsp:txXfrm>
    </dsp:sp>
    <dsp:sp modelId="{BF5905A2-0F55-4F0C-8FBD-A46049645269}">
      <dsp:nvSpPr>
        <dsp:cNvPr id="0" name=""/>
        <dsp:cNvSpPr/>
      </dsp:nvSpPr>
      <dsp:spPr>
        <a:xfrm>
          <a:off x="4428628" y="2235383"/>
          <a:ext cx="1579833" cy="947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Instrumentos</a:t>
          </a:r>
        </a:p>
      </dsp:txBody>
      <dsp:txXfrm>
        <a:off x="4456391" y="2263146"/>
        <a:ext cx="1524307" cy="892373"/>
      </dsp:txXfrm>
    </dsp:sp>
    <dsp:sp modelId="{AD3D44EE-C15D-4783-93AB-F54B6ACD2DA5}">
      <dsp:nvSpPr>
        <dsp:cNvPr id="0" name=""/>
        <dsp:cNvSpPr/>
      </dsp:nvSpPr>
      <dsp:spPr>
        <a:xfrm>
          <a:off x="6166445" y="2513434"/>
          <a:ext cx="334924" cy="391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6166445" y="2591794"/>
        <a:ext cx="234447" cy="235078"/>
      </dsp:txXfrm>
    </dsp:sp>
    <dsp:sp modelId="{7B06E260-3028-46BF-AB22-0C3046C823B8}">
      <dsp:nvSpPr>
        <dsp:cNvPr id="0" name=""/>
        <dsp:cNvSpPr/>
      </dsp:nvSpPr>
      <dsp:spPr>
        <a:xfrm>
          <a:off x="6640395" y="2235383"/>
          <a:ext cx="1579833" cy="947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Resultados</a:t>
          </a:r>
        </a:p>
      </dsp:txBody>
      <dsp:txXfrm>
        <a:off x="6668158" y="2263146"/>
        <a:ext cx="1524307" cy="892373"/>
      </dsp:txXfrm>
    </dsp:sp>
    <dsp:sp modelId="{89E04E82-4A76-4FD8-94C5-8A25C38C6EB2}">
      <dsp:nvSpPr>
        <dsp:cNvPr id="0" name=""/>
        <dsp:cNvSpPr/>
      </dsp:nvSpPr>
      <dsp:spPr>
        <a:xfrm>
          <a:off x="8378211" y="2513434"/>
          <a:ext cx="334924" cy="391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8378211" y="2591794"/>
        <a:ext cx="234447" cy="235078"/>
      </dsp:txXfrm>
    </dsp:sp>
    <dsp:sp modelId="{3C822E95-3211-4FFA-BE38-582F323E83C9}">
      <dsp:nvSpPr>
        <dsp:cNvPr id="0" name=""/>
        <dsp:cNvSpPr/>
      </dsp:nvSpPr>
      <dsp:spPr>
        <a:xfrm>
          <a:off x="8852161" y="2235383"/>
          <a:ext cx="1579833" cy="947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Impactos</a:t>
          </a:r>
        </a:p>
      </dsp:txBody>
      <dsp:txXfrm>
        <a:off x="8879924" y="2263146"/>
        <a:ext cx="1524307" cy="892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07318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73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83" name="Espaço Reservado para Imagem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m 3" descr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 5"/>
          <p:cNvSpPr txBox="1"/>
          <p:nvPr/>
        </p:nvSpPr>
        <p:spPr>
          <a:xfrm>
            <a:off x="277207" y="2602126"/>
            <a:ext cx="9606013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dirty="0"/>
              <a:t>A COMPLEXIDADE DE IMPLEMENTAÇÃO DE UMA CULTURA DE MONITORAMENTO</a:t>
            </a:r>
          </a:p>
        </p:txBody>
      </p:sp>
      <p:sp>
        <p:nvSpPr>
          <p:cNvPr id="96" name="Rectangle 5"/>
          <p:cNvSpPr txBox="1"/>
          <p:nvPr/>
        </p:nvSpPr>
        <p:spPr>
          <a:xfrm>
            <a:off x="438643" y="6172651"/>
            <a:ext cx="9052561" cy="394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20000"/>
              </a:lnSpc>
              <a:spcBef>
                <a:spcPts val="400"/>
              </a:spcBef>
              <a:tabLst>
                <a:tab pos="3136900" algn="r"/>
                <a:tab pos="6096000" algn="r"/>
              </a:tabLst>
              <a:defRPr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19 DE SETEMBRO DE 2024</a:t>
            </a:r>
            <a:endParaRPr dirty="0"/>
          </a:p>
        </p:txBody>
      </p:sp>
      <p:pic>
        <p:nvPicPr>
          <p:cNvPr id="98" name="Imagem 24" descr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193" y="6087136"/>
            <a:ext cx="2119164" cy="479725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CaixaDeTexto 2"/>
          <p:cNvSpPr txBox="1"/>
          <p:nvPr/>
        </p:nvSpPr>
        <p:spPr>
          <a:xfrm>
            <a:off x="277207" y="571384"/>
            <a:ext cx="886968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OFICINA MIDR</a:t>
            </a:r>
            <a:endParaRPr dirty="0"/>
          </a:p>
        </p:txBody>
      </p:sp>
      <p:sp>
        <p:nvSpPr>
          <p:cNvPr id="2" name="Retângulo 1"/>
          <p:cNvSpPr/>
          <p:nvPr/>
        </p:nvSpPr>
        <p:spPr>
          <a:xfrm>
            <a:off x="6002718" y="4586115"/>
            <a:ext cx="3631475" cy="814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  <a:tabLst>
                <a:tab pos="3136900" algn="r"/>
                <a:tab pos="6096000" algn="r"/>
              </a:tabLst>
            </a:pPr>
            <a:r>
              <a:rPr lang="pt-BR" sz="2000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MODERAÇÃO</a:t>
            </a:r>
          </a:p>
          <a:p>
            <a:pPr algn="r">
              <a:lnSpc>
                <a:spcPct val="120000"/>
              </a:lnSpc>
              <a:spcBef>
                <a:spcPts val="400"/>
              </a:spcBef>
              <a:tabLst>
                <a:tab pos="3136900" algn="r"/>
                <a:tab pos="6096000" algn="r"/>
              </a:tabLst>
            </a:pPr>
            <a:r>
              <a:rPr lang="pt-BR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Juliana Aguiar de Melo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CaixaDeTexto 2"/>
          <p:cNvSpPr txBox="1"/>
          <p:nvPr/>
        </p:nvSpPr>
        <p:spPr>
          <a:xfrm>
            <a:off x="1512055" y="438299"/>
            <a:ext cx="6927198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Pressupostos Metodológicos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7418875-D4C9-9338-18E2-8EC072BD1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17" y="1329493"/>
            <a:ext cx="8801954" cy="513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5212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18" y="-8557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935214" y="98846"/>
            <a:ext cx="8249310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PNDR – Principais características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37F9F4F4-DFA0-2EA3-0355-732B61CBF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775484"/>
              </p:ext>
            </p:extLst>
          </p:nvPr>
        </p:nvGraphicFramePr>
        <p:xfrm>
          <a:off x="942719" y="686410"/>
          <a:ext cx="11007237" cy="4329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9079">
                  <a:extLst>
                    <a:ext uri="{9D8B030D-6E8A-4147-A177-3AD203B41FA5}">
                      <a16:colId xmlns:a16="http://schemas.microsoft.com/office/drawing/2014/main" val="566322918"/>
                    </a:ext>
                  </a:extLst>
                </a:gridCol>
                <a:gridCol w="3669079">
                  <a:extLst>
                    <a:ext uri="{9D8B030D-6E8A-4147-A177-3AD203B41FA5}">
                      <a16:colId xmlns:a16="http://schemas.microsoft.com/office/drawing/2014/main" val="668037861"/>
                    </a:ext>
                  </a:extLst>
                </a:gridCol>
                <a:gridCol w="3669079">
                  <a:extLst>
                    <a:ext uri="{9D8B030D-6E8A-4147-A177-3AD203B41FA5}">
                      <a16:colId xmlns:a16="http://schemas.microsoft.com/office/drawing/2014/main" val="2830979811"/>
                    </a:ext>
                  </a:extLst>
                </a:gridCol>
              </a:tblGrid>
              <a:tr h="397616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/>
                        </a:rPr>
                        <a:t>OBJETIVOS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/>
                        </a:rPr>
                        <a:t>EIXOS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latin typeface="Arial"/>
                        </a:rPr>
                        <a:t>INSTRUMENTOS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7503351"/>
                  </a:ext>
                </a:extLst>
              </a:tr>
              <a:tr h="397616"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dirty="0">
                          <a:latin typeface="Arial"/>
                        </a:rPr>
                        <a:t>I - promover a convergência dos níveis de desenvolvimento e de qualidade de vida intrarregional e inter-regional no País e a equidade no acesso a oportunidades de desenvolvimento em regiões que apresentem baixos indicadores socioeconômicos;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dirty="0">
                          <a:latin typeface="Arial"/>
                        </a:rPr>
                        <a:t>II - consolidar uma rede </a:t>
                      </a:r>
                      <a:r>
                        <a:rPr lang="pt-BR" err="1">
                          <a:latin typeface="Arial"/>
                        </a:rPr>
                        <a:t>policêntrica</a:t>
                      </a:r>
                      <a:r>
                        <a:rPr lang="pt-BR" dirty="0">
                          <a:latin typeface="Arial"/>
                        </a:rPr>
                        <a:t> de cidades, em apoio à desconcentração e à interiorização do desenvolvimento regional do País, de forma a considerar as especificidades de cada região; 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dirty="0">
                          <a:latin typeface="Arial"/>
                        </a:rPr>
                        <a:t>III - estimular ganhos de produtividade e aumento da competitividade regional, sobretudo em regiões que apresentem declínio populacional e elevadas taxas de emigração; e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dirty="0">
                          <a:latin typeface="Arial"/>
                        </a:rPr>
                        <a:t>IV - fomentar a agregação de valor e a diversificação econômica em cadeias produtivas estratégicas para o desenvolvimento regional, observados critérios como geração de renda e sustentabilidade, sobretudo em regiões com forte especialização na produção de commodities agrícolas ou minerais. (PNDR II e III)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Estratégicos:</a:t>
                      </a:r>
                      <a:endParaRPr lang="pt-BR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I- desenvolvimento produtivo;</a:t>
                      </a:r>
                      <a:endParaRPr lang="pt-BR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II – difusão do conhecimento, da tecnologia e da inovação;</a:t>
                      </a:r>
                      <a:endParaRPr lang="pt-BR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III -educação e qualificação profissional;</a:t>
                      </a:r>
                      <a:endParaRPr lang="pt-BR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IV – infraestrutura econômica e urbana;</a:t>
                      </a:r>
                      <a:endParaRPr lang="pt-BR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V – desenvolvimento social e acesso a serviços essenciais;</a:t>
                      </a:r>
                      <a:endParaRPr lang="pt-BR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VI – fotalecimento das capacidades governativas dos entes federativos; e</a:t>
                      </a:r>
                      <a:endParaRPr lang="pt-BR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VII – meio ambiente e sustentabilidade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(PNDR III)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I-</a:t>
                      </a:r>
                      <a:r>
                        <a:rPr lang="gl" dirty="0" err="1">
                          <a:latin typeface="Arial"/>
                        </a:rPr>
                        <a:t>Orçamento</a:t>
                      </a:r>
                      <a:r>
                        <a:rPr lang="gl" dirty="0">
                          <a:latin typeface="Arial"/>
                        </a:rPr>
                        <a:t> </a:t>
                      </a:r>
                      <a:r>
                        <a:rPr lang="gl" dirty="0" err="1">
                          <a:latin typeface="Arial"/>
                        </a:rPr>
                        <a:t>Geral</a:t>
                      </a:r>
                      <a:r>
                        <a:rPr lang="gl" dirty="0">
                          <a:latin typeface="Arial"/>
                        </a:rPr>
                        <a:t> da </a:t>
                      </a:r>
                      <a:r>
                        <a:rPr lang="gl" dirty="0" err="1">
                          <a:latin typeface="Arial"/>
                        </a:rPr>
                        <a:t>União</a:t>
                      </a:r>
                      <a:r>
                        <a:rPr lang="gl" dirty="0">
                          <a:latin typeface="Arial"/>
                        </a:rPr>
                        <a:t>;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II-Fundos Constitucionais de Financiamento do Norte, do Nordeste e do Centro-Oeste;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III -Fundos de </a:t>
                      </a:r>
                      <a:r>
                        <a:rPr lang="gl" err="1">
                          <a:latin typeface="Arial"/>
                        </a:rPr>
                        <a:t>Desenvolvimento</a:t>
                      </a:r>
                      <a:r>
                        <a:rPr lang="gl" dirty="0">
                          <a:latin typeface="Arial"/>
                        </a:rPr>
                        <a:t> da </a:t>
                      </a:r>
                      <a:r>
                        <a:rPr lang="gl" err="1">
                          <a:latin typeface="Arial"/>
                        </a:rPr>
                        <a:t>Amazônia</a:t>
                      </a:r>
                      <a:r>
                        <a:rPr lang="gl" dirty="0">
                          <a:latin typeface="Arial"/>
                        </a:rPr>
                        <a:t>, do Nordeste e do Centro-Oeste;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IV – programas de </a:t>
                      </a:r>
                      <a:r>
                        <a:rPr lang="gl" err="1">
                          <a:latin typeface="Arial"/>
                        </a:rPr>
                        <a:t>desenvolvimento</a:t>
                      </a:r>
                      <a:r>
                        <a:rPr lang="gl" dirty="0">
                          <a:latin typeface="Arial"/>
                        </a:rPr>
                        <a:t> </a:t>
                      </a:r>
                      <a:r>
                        <a:rPr lang="gl" err="1">
                          <a:latin typeface="Arial"/>
                        </a:rPr>
                        <a:t>regional</a:t>
                      </a:r>
                      <a:r>
                        <a:rPr lang="gl" dirty="0">
                          <a:latin typeface="Arial"/>
                        </a:rPr>
                        <a:t> de bancos públicos federais;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V – incentivos e </a:t>
                      </a:r>
                      <a:r>
                        <a:rPr lang="gl" err="1">
                          <a:latin typeface="Arial"/>
                        </a:rPr>
                        <a:t>benefícios</a:t>
                      </a:r>
                      <a:r>
                        <a:rPr lang="gl" dirty="0">
                          <a:latin typeface="Arial"/>
                        </a:rPr>
                        <a:t> de natureza financeira, </a:t>
                      </a:r>
                      <a:r>
                        <a:rPr lang="gl" err="1">
                          <a:latin typeface="Arial"/>
                        </a:rPr>
                        <a:t>tributária</a:t>
                      </a:r>
                      <a:r>
                        <a:rPr lang="gl" dirty="0">
                          <a:latin typeface="Arial"/>
                        </a:rPr>
                        <a:t> ou </a:t>
                      </a:r>
                      <a:r>
                        <a:rPr lang="gl" err="1">
                          <a:latin typeface="Arial"/>
                        </a:rPr>
                        <a:t>creditícia</a:t>
                      </a:r>
                      <a:r>
                        <a:rPr lang="gl" dirty="0">
                          <a:latin typeface="Arial"/>
                        </a:rPr>
                        <a:t>; e </a:t>
                      </a:r>
                      <a:endParaRPr lang="pt-BR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VI – outras fontes de recursos nacionais e internacionais.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gl" dirty="0">
                        <a:latin typeface="Arial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dirty="0">
                          <a:latin typeface="Arial"/>
                        </a:rPr>
                        <a:t>(PNDR I,II e III)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417643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D09AB0-883C-3D63-FD4E-E4C03096561E}"/>
              </a:ext>
            </a:extLst>
          </p:cNvPr>
          <p:cNvSpPr txBox="1"/>
          <p:nvPr/>
        </p:nvSpPr>
        <p:spPr>
          <a:xfrm>
            <a:off x="157530" y="5304552"/>
            <a:ext cx="1178420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/>
              <a:t>ESCALAS GEOGRÁFICAS E ÁREAS PRIORITÁRIAS:</a:t>
            </a:r>
          </a:p>
          <a:p>
            <a:r>
              <a:rPr lang="pt-BR" dirty="0"/>
              <a:t> - Macrorregional</a:t>
            </a:r>
          </a:p>
          <a:p>
            <a:pPr marL="285750" indent="-285750">
              <a:buFont typeface="Calibri"/>
              <a:buChar char="-"/>
            </a:pPr>
            <a:r>
              <a:rPr lang="pt-BR" dirty="0"/>
              <a:t>Sub-regional: faixas de fronteira, Rides, Semiárido (PNDR I, II, III) e Áreas estabelecidas pelo CE (PNDR III)</a:t>
            </a:r>
          </a:p>
          <a:p>
            <a:pPr marL="285750" indent="-285750">
              <a:buFont typeface="Calibri"/>
              <a:buChar char="-"/>
            </a:pPr>
            <a:r>
              <a:rPr lang="pt-BR" dirty="0"/>
              <a:t>Definição pela tipologia (PNDR II e III)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18" y="-8557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150375" y="131116"/>
            <a:ext cx="10884309" cy="4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2800" dirty="0"/>
              <a:t>3 – Esforço recente para definição de indicadores </a:t>
            </a:r>
            <a:endParaRPr sz="2800"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9143749-3C45-A467-B8E6-A8E59349EF0D}"/>
              </a:ext>
            </a:extLst>
          </p:cNvPr>
          <p:cNvSpPr txBox="1"/>
          <p:nvPr/>
        </p:nvSpPr>
        <p:spPr>
          <a:xfrm>
            <a:off x="1641988" y="611247"/>
            <a:ext cx="6174658" cy="12374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articulação entre os ministérios – PPA/PNDR/PRDs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Painel de indicadores CEDEPLAR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outros estudos com a mesma finalidade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D9EE5AC-2894-6B43-CD1D-5CD6FEBCE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40" y="1802738"/>
            <a:ext cx="7509323" cy="492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818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18" y="-8557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150375" y="131116"/>
            <a:ext cx="10884309" cy="4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2800" dirty="0"/>
              <a:t>3 – Esforço recente para definição de indicadores </a:t>
            </a:r>
            <a:endParaRPr sz="2800"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878F13-2EB9-C525-E2B0-8539A0A82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51" y="585409"/>
            <a:ext cx="11156929" cy="62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0963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18" y="-8557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150375" y="131116"/>
            <a:ext cx="10884309" cy="4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2800" dirty="0"/>
              <a:t>3 – Esforço recente para definição de indicadores </a:t>
            </a:r>
            <a:endParaRPr sz="2800"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F4FBEE2-41A6-8098-1018-4ED4E7EF7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53" y="982689"/>
            <a:ext cx="10204032" cy="587531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7D67D6F-27E9-E94B-D788-BF6959D4E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452" y="599839"/>
            <a:ext cx="10179827" cy="48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4198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18" y="-8557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150375" y="131116"/>
            <a:ext cx="10884309" cy="4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2800" dirty="0"/>
              <a:t>3 – Esforço recente para definição de indicadores </a:t>
            </a:r>
            <a:endParaRPr sz="2800"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7D67D6F-27E9-E94B-D788-BF6959D4E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68" y="1273122"/>
            <a:ext cx="10720250" cy="49067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6A1369A-5E28-59C4-C8FF-76C04B777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87" y="1688366"/>
            <a:ext cx="10709831" cy="364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5853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18" y="-8557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150375" y="131116"/>
            <a:ext cx="10884309" cy="4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2800" dirty="0"/>
              <a:t>3 – Esforço recente para definição de indicadores </a:t>
            </a:r>
            <a:endParaRPr sz="2800"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CB34C99-1534-156C-5569-57F74D82D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23" y="1144211"/>
            <a:ext cx="11126753" cy="422969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00E1EC6-BA87-F7A6-ACEC-601EF0D94C7B}"/>
              </a:ext>
            </a:extLst>
          </p:cNvPr>
          <p:cNvSpPr txBox="1"/>
          <p:nvPr/>
        </p:nvSpPr>
        <p:spPr>
          <a:xfrm>
            <a:off x="532623" y="5373901"/>
            <a:ext cx="6174658" cy="2802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Fonte: Elaboração própria a partir de Amaral (2024)</a:t>
            </a: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D3E3309-A335-D6FB-D641-68194FFC0E94}"/>
              </a:ext>
            </a:extLst>
          </p:cNvPr>
          <p:cNvSpPr/>
          <p:nvPr/>
        </p:nvSpPr>
        <p:spPr>
          <a:xfrm>
            <a:off x="385139" y="5928642"/>
            <a:ext cx="9329132" cy="646329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>
                <a:solidFill>
                  <a:srgbClr val="FF0000"/>
                </a:solidFill>
              </a:rPr>
              <a:t>Como os indicadores por Eixo e Objetivos se articulam de forma factível para monitoramento e avaliação da PNDR?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030840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18" y="-8557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150375" y="131116"/>
            <a:ext cx="10884309" cy="4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2800" dirty="0"/>
              <a:t>4 – A prática do monitoramento e avaliação</a:t>
            </a:r>
            <a:endParaRPr sz="2800"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A35D45D-109E-D321-EBE9-8BD2A90E10CF}"/>
              </a:ext>
            </a:extLst>
          </p:cNvPr>
          <p:cNvSpPr txBox="1"/>
          <p:nvPr/>
        </p:nvSpPr>
        <p:spPr>
          <a:xfrm>
            <a:off x="560438" y="750920"/>
            <a:ext cx="8337755" cy="816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pt-BR" sz="18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-desafios e dilemas para elaboração do Relatório 2023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F34C5FD-295A-42C4-3FCE-118E12B40049}"/>
              </a:ext>
            </a:extLst>
          </p:cNvPr>
          <p:cNvSpPr txBox="1"/>
          <p:nvPr/>
        </p:nvSpPr>
        <p:spPr>
          <a:xfrm>
            <a:off x="838068" y="1338139"/>
            <a:ext cx="11291865" cy="1977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RELATÓRIO DE MONITORAMENTO DA PNDR  - ANO 2023 CONTEMPLOU: 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– Conjuntura Econômica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4 – Distribuição espacial do crédito público no Brasil (BNDES e </a:t>
            </a:r>
            <a:r>
              <a:rPr lang="pt-BR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FCs</a:t>
            </a: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5 – Análise descritiva de dados socioeconômicos e do Crédito dos recortes geográficos da PNDR (Amazônia Legal, Semiárido e Fronteira)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8669CDF-3819-DC92-71D9-6E309878514E}"/>
              </a:ext>
            </a:extLst>
          </p:cNvPr>
          <p:cNvSpPr txBox="1"/>
          <p:nvPr/>
        </p:nvSpPr>
        <p:spPr>
          <a:xfrm>
            <a:off x="1622604" y="4598006"/>
            <a:ext cx="9620019" cy="3944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complexidade da PNDR e suas interfaces com outras políticas</a:t>
            </a:r>
            <a:endParaRPr lang="pt-BR" b="1" u="sng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957748C-0BD1-F74B-B47A-386C04907D55}"/>
              </a:ext>
            </a:extLst>
          </p:cNvPr>
          <p:cNvSpPr txBox="1"/>
          <p:nvPr/>
        </p:nvSpPr>
        <p:spPr>
          <a:xfrm>
            <a:off x="1622604" y="3345131"/>
            <a:ext cx="6213422" cy="3951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limitações técnicas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2DAD429-D2DF-1847-56C4-62AC45DE50B0}"/>
              </a:ext>
            </a:extLst>
          </p:cNvPr>
          <p:cNvSpPr txBox="1"/>
          <p:nvPr/>
        </p:nvSpPr>
        <p:spPr>
          <a:xfrm>
            <a:off x="742819" y="3812294"/>
            <a:ext cx="11291865" cy="7137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– DISPONIBILIDADE ESTATÍSTICA DE INFORMAÇÕES É LIMITADA – IMPLICA EM MONITORAR APENAS O </a:t>
            </a:r>
            <a:r>
              <a:rPr lang="pt-B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FCs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236E3D8-071D-4A87-435F-467BCFF80BA3}"/>
              </a:ext>
            </a:extLst>
          </p:cNvPr>
          <p:cNvSpPr txBox="1"/>
          <p:nvPr/>
        </p:nvSpPr>
        <p:spPr>
          <a:xfrm>
            <a:off x="560438" y="5031284"/>
            <a:ext cx="11474246" cy="1396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Restauração do sistema nacional de planejamento foi empreendido em 2023 (esforço na elaboração do Plano Plurianual (PPA) e na definição de indicadores regionalizados) - integrados aos Planos Regionais de Desenvolvimento. 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pt-BR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- A</a:t>
            </a:r>
            <a:r>
              <a:rPr lang="pt-B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vanço significativo em governança da PNDR</a:t>
            </a:r>
            <a:endParaRPr lang="pt-B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0665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" y="32526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150375" y="131116"/>
            <a:ext cx="10884309" cy="4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2800" dirty="0"/>
              <a:t>5 – Monitoramento da PNDR</a:t>
            </a:r>
            <a:endParaRPr sz="2800"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01EA7B2-ECAF-C58D-0F18-B20F69C8D945}"/>
              </a:ext>
            </a:extLst>
          </p:cNvPr>
          <p:cNvSpPr txBox="1"/>
          <p:nvPr/>
        </p:nvSpPr>
        <p:spPr>
          <a:xfrm>
            <a:off x="513413" y="1942249"/>
            <a:ext cx="3863715" cy="29563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pt-BR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Conjuntura Econômica Nacional e seus impactos sobre as regiões (Amazônia Legal, Nordeste e Centro-Oeste)</a:t>
            </a:r>
          </a:p>
          <a:p>
            <a:pPr lvl="0">
              <a:lnSpc>
                <a:spcPct val="150000"/>
              </a:lnSpc>
            </a:pPr>
            <a:r>
              <a:rPr lang="pt-B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1.1 Cenário Macroeconômico</a:t>
            </a:r>
            <a:endParaRPr lang="pt-BR" sz="16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B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1.2 Cenário Político</a:t>
            </a:r>
          </a:p>
          <a:p>
            <a:pPr lvl="0">
              <a:lnSpc>
                <a:spcPct val="150000"/>
              </a:lnSpc>
            </a:pPr>
            <a:r>
              <a:rPr lang="pt-BR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1.3 Cenário Ambiental</a:t>
            </a:r>
            <a:endParaRPr lang="pt-B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EC1BCAA-B48E-0EF2-85BF-59CD535B0B82}"/>
              </a:ext>
            </a:extLst>
          </p:cNvPr>
          <p:cNvSpPr txBox="1"/>
          <p:nvPr/>
        </p:nvSpPr>
        <p:spPr>
          <a:xfrm>
            <a:off x="1427813" y="599939"/>
            <a:ext cx="9976656" cy="4633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Estrutura propositiva para monitoramento dos PRDs como parte do monitoramento da PNDR </a:t>
            </a:r>
            <a:endParaRPr lang="pt-B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871EB8BC-FF3E-FB80-FAEB-47FDE0263455}"/>
              </a:ext>
            </a:extLst>
          </p:cNvPr>
          <p:cNvCxnSpPr/>
          <p:nvPr/>
        </p:nvCxnSpPr>
        <p:spPr>
          <a:xfrm>
            <a:off x="4512039" y="1484026"/>
            <a:ext cx="0" cy="4774035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8BB7E02-7F8E-DEC6-7F4F-20A1D3A91AA3}"/>
              </a:ext>
            </a:extLst>
          </p:cNvPr>
          <p:cNvSpPr txBox="1"/>
          <p:nvPr/>
        </p:nvSpPr>
        <p:spPr>
          <a:xfrm>
            <a:off x="4646952" y="1942249"/>
            <a:ext cx="3949358" cy="30190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pt-BR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Monitoramento dos Planos Regionais de Desenvolvimento </a:t>
            </a:r>
            <a:endParaRPr lang="pt-BR" sz="1600" b="1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B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2.1 – Contexto político-institucional para execução dos PRD</a:t>
            </a:r>
            <a:endParaRPr lang="pt-B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2.2 – Monitoramento dos Eixos Estratégicos (exemplo: PRDA)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066E92B-94E2-4EF5-83CA-C2BD04D2CD54}"/>
              </a:ext>
            </a:extLst>
          </p:cNvPr>
          <p:cNvSpPr txBox="1"/>
          <p:nvPr/>
        </p:nvSpPr>
        <p:spPr>
          <a:xfrm>
            <a:off x="4646952" y="4619250"/>
            <a:ext cx="4410746" cy="16004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algn="just"/>
            <a:r>
              <a:rPr lang="pt-BR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 – Desenvolvimento Produtivo</a:t>
            </a: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/>
            <a:r>
              <a:rPr lang="pt-BR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II – Pesquisa, Inovação e Educação</a:t>
            </a: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/>
            <a:r>
              <a:rPr lang="pt-BR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III – Infraestrutura Econômica e Urbana</a:t>
            </a: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/>
            <a:r>
              <a:rPr lang="pt-BR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IV – Meio Ambiente</a:t>
            </a: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/>
            <a:r>
              <a:rPr lang="pt-BR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 - Fortalecimento da Gestão e Governança Pública</a:t>
            </a: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/>
            <a:r>
              <a:rPr lang="pt-BR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 – Desenvolvimento social e Acesso a Serviços Públicos Essenciais</a:t>
            </a: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09A5D893-C206-CD75-9243-03DA68C82C22}"/>
              </a:ext>
            </a:extLst>
          </p:cNvPr>
          <p:cNvCxnSpPr/>
          <p:nvPr/>
        </p:nvCxnSpPr>
        <p:spPr>
          <a:xfrm>
            <a:off x="9090177" y="1591782"/>
            <a:ext cx="0" cy="4774035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6216733-E347-173A-6C84-4DE6E3689B61}"/>
              </a:ext>
            </a:extLst>
          </p:cNvPr>
          <p:cNvSpPr txBox="1"/>
          <p:nvPr/>
        </p:nvSpPr>
        <p:spPr>
          <a:xfrm>
            <a:off x="9313190" y="3027143"/>
            <a:ext cx="3339059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pt-B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uadro de Monitoramento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856428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18" y="-8557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150375" y="131116"/>
            <a:ext cx="10884309" cy="4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2800" dirty="0"/>
              <a:t>5 – Monitoramento da PNDR</a:t>
            </a:r>
            <a:endParaRPr sz="2800"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65E00C3-0F41-426C-DE1E-42F179305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9" y="1333207"/>
            <a:ext cx="11984122" cy="419158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DFAC94C-6846-C637-7BB2-9D652075C47F}"/>
              </a:ext>
            </a:extLst>
          </p:cNvPr>
          <p:cNvSpPr txBox="1"/>
          <p:nvPr/>
        </p:nvSpPr>
        <p:spPr>
          <a:xfrm>
            <a:off x="3316574" y="817343"/>
            <a:ext cx="621342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</a:rPr>
              <a:t>QUADRO ORGANIZADO POR EIXO (PRDs e PPA)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35465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48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 txBox="1"/>
          <p:nvPr/>
        </p:nvSpPr>
        <p:spPr>
          <a:xfrm>
            <a:off x="1526708" y="247867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Estrutura da oficina</a:t>
            </a:r>
            <a:endParaRPr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E0D5B05-C5BF-04A3-461B-07FA7450AA97}"/>
              </a:ext>
            </a:extLst>
          </p:cNvPr>
          <p:cNvSpPr txBox="1"/>
          <p:nvPr/>
        </p:nvSpPr>
        <p:spPr>
          <a:xfrm>
            <a:off x="1526708" y="1086664"/>
            <a:ext cx="10000728" cy="46065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– ciclo da política pública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 – Estruturação do Modelo lógico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 – Esforço recente para definição de indicadores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- articulação entre os ministérios – PPA/PNDR/PRDs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- Painel de indicadores CEDEPLAR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 - outros estudos com a mesma finalidade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A prática do monitoramento e avaliação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-desafios e dilemas para elaboração do Relatório 2023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- limitações técnicas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 Atividade de Reflexão</a:t>
            </a:r>
          </a:p>
        </p:txBody>
      </p:sp>
    </p:spTree>
    <p:extLst>
      <p:ext uri="{BB962C8B-B14F-4D97-AF65-F5344CB8AC3E}">
        <p14:creationId xmlns:p14="http://schemas.microsoft.com/office/powerpoint/2010/main" val="311616503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150375" y="131116"/>
            <a:ext cx="10884309" cy="4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2800" dirty="0"/>
              <a:t>5 – COMO PODEMOS AVANÇAR?</a:t>
            </a:r>
            <a:endParaRPr sz="2800"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3D556EA-6109-7C50-FC8A-79AECC1AC1C4}"/>
              </a:ext>
            </a:extLst>
          </p:cNvPr>
          <p:cNvSpPr/>
          <p:nvPr/>
        </p:nvSpPr>
        <p:spPr>
          <a:xfrm>
            <a:off x="1150375" y="1488892"/>
            <a:ext cx="4620838" cy="1754324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1 - Como articular o monitoramento?</a:t>
            </a:r>
          </a:p>
          <a:p>
            <a:pPr marL="285750" indent="-285750" algn="just">
              <a:buFontTx/>
              <a:buChar char="-"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MIDR</a:t>
            </a:r>
          </a:p>
          <a:p>
            <a:pPr marL="285750" indent="-285750" algn="just">
              <a:buFontTx/>
              <a:buChar char="-"/>
            </a:pPr>
            <a:r>
              <a:rPr lang="pt-BR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SUDAM/SUDENE/SUDECO</a:t>
            </a:r>
          </a:p>
          <a:p>
            <a:pPr marL="285750" indent="-285750" algn="just">
              <a:buFontTx/>
              <a:buChar char="-"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OUTROS MINI</a:t>
            </a:r>
            <a:r>
              <a:rPr lang="pt-BR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STÉRIOS</a:t>
            </a:r>
          </a:p>
          <a:p>
            <a:pPr marL="285750" indent="-285750" algn="just">
              <a:buFontTx/>
              <a:buChar char="-"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ESTADOS/MUNICÍPIOS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4E26551-0023-C829-E7CF-0A9FE30F6B8A}"/>
              </a:ext>
            </a:extLst>
          </p:cNvPr>
          <p:cNvSpPr/>
          <p:nvPr/>
        </p:nvSpPr>
        <p:spPr>
          <a:xfrm>
            <a:off x="1150375" y="3663546"/>
            <a:ext cx="9912366" cy="382434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/>
              <a:t>2</a:t>
            </a: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- Como articular os indicadores para monitoramento e avaliação de forma factível?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BABC734-38B0-EE41-7682-E2271A016690}"/>
              </a:ext>
            </a:extLst>
          </p:cNvPr>
          <p:cNvSpPr/>
          <p:nvPr/>
        </p:nvSpPr>
        <p:spPr>
          <a:xfrm>
            <a:off x="1150375" y="4320299"/>
            <a:ext cx="9901808" cy="382434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3 – Como podemos aprimorar para 2024?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2B332F-E3ED-78A4-E92F-7DAD92C36C1B}"/>
              </a:ext>
            </a:extLst>
          </p:cNvPr>
          <p:cNvSpPr/>
          <p:nvPr/>
        </p:nvSpPr>
        <p:spPr>
          <a:xfrm>
            <a:off x="1139817" y="4990156"/>
            <a:ext cx="9912366" cy="36933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/>
              <a:t>4</a:t>
            </a: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– Como podemos aprimorar no médio e longo prazo para melhorara o ciclo de políticas públicas?</a:t>
            </a:r>
          </a:p>
        </p:txBody>
      </p:sp>
    </p:spTree>
    <p:extLst>
      <p:ext uri="{BB962C8B-B14F-4D97-AF65-F5344CB8AC3E}">
        <p14:creationId xmlns:p14="http://schemas.microsoft.com/office/powerpoint/2010/main" val="247340914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4679728" y="2781327"/>
            <a:ext cx="3639813" cy="48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sz="2800" dirty="0"/>
              <a:t>Obrigada!</a:t>
            </a:r>
            <a:endParaRPr sz="2800"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093029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81744041"/>
              </p:ext>
            </p:extLst>
          </p:nvPr>
        </p:nvGraphicFramePr>
        <p:xfrm>
          <a:off x="979054" y="913630"/>
          <a:ext cx="104370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Conector reto 11"/>
          <p:cNvCxnSpPr/>
          <p:nvPr/>
        </p:nvCxnSpPr>
        <p:spPr>
          <a:xfrm>
            <a:off x="3980873" y="4100945"/>
            <a:ext cx="0" cy="58189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ector reto 14"/>
          <p:cNvCxnSpPr/>
          <p:nvPr/>
        </p:nvCxnSpPr>
        <p:spPr>
          <a:xfrm>
            <a:off x="3980873" y="4682836"/>
            <a:ext cx="2216728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ector reto 16"/>
          <p:cNvCxnSpPr/>
          <p:nvPr/>
        </p:nvCxnSpPr>
        <p:spPr>
          <a:xfrm>
            <a:off x="6197599" y="4100945"/>
            <a:ext cx="0" cy="58189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ixaDeTexto 15"/>
          <p:cNvSpPr txBox="1"/>
          <p:nvPr/>
        </p:nvSpPr>
        <p:spPr>
          <a:xfrm>
            <a:off x="4368800" y="4327360"/>
            <a:ext cx="14408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Coerência</a:t>
            </a:r>
          </a:p>
        </p:txBody>
      </p:sp>
      <p:cxnSp>
        <p:nvCxnSpPr>
          <p:cNvPr id="20" name="Conector reto 19"/>
          <p:cNvCxnSpPr/>
          <p:nvPr/>
        </p:nvCxnSpPr>
        <p:spPr>
          <a:xfrm flipV="1">
            <a:off x="3449779" y="5229394"/>
            <a:ext cx="5015347" cy="1847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ector reto 20"/>
          <p:cNvCxnSpPr/>
          <p:nvPr/>
        </p:nvCxnSpPr>
        <p:spPr>
          <a:xfrm flipH="1">
            <a:off x="8465126" y="4100945"/>
            <a:ext cx="4619" cy="1114576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CaixaDeTexto 21"/>
          <p:cNvSpPr txBox="1"/>
          <p:nvPr/>
        </p:nvSpPr>
        <p:spPr>
          <a:xfrm>
            <a:off x="5301673" y="5278581"/>
            <a:ext cx="14408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Efetividade</a:t>
            </a:r>
          </a:p>
        </p:txBody>
      </p:sp>
      <p:cxnSp>
        <p:nvCxnSpPr>
          <p:cNvPr id="32" name="Conector reto 31"/>
          <p:cNvCxnSpPr/>
          <p:nvPr/>
        </p:nvCxnSpPr>
        <p:spPr>
          <a:xfrm>
            <a:off x="3449779" y="4100945"/>
            <a:ext cx="0" cy="1137684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Conector reto 35"/>
          <p:cNvCxnSpPr/>
          <p:nvPr/>
        </p:nvCxnSpPr>
        <p:spPr>
          <a:xfrm>
            <a:off x="6276107" y="4100945"/>
            <a:ext cx="0" cy="58189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Conector reto 36"/>
          <p:cNvCxnSpPr/>
          <p:nvPr/>
        </p:nvCxnSpPr>
        <p:spPr>
          <a:xfrm>
            <a:off x="6276107" y="4682836"/>
            <a:ext cx="2045857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onector reto 37"/>
          <p:cNvCxnSpPr/>
          <p:nvPr/>
        </p:nvCxnSpPr>
        <p:spPr>
          <a:xfrm>
            <a:off x="8296557" y="4100945"/>
            <a:ext cx="0" cy="558729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CaixaDeTexto 38"/>
          <p:cNvSpPr txBox="1"/>
          <p:nvPr/>
        </p:nvSpPr>
        <p:spPr>
          <a:xfrm>
            <a:off x="6523176" y="4290344"/>
            <a:ext cx="14408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Efici</a:t>
            </a:r>
            <a:r>
              <a:rPr lang="pt-BR" dirty="0"/>
              <a:t>ência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52" name="Conector reto 51"/>
          <p:cNvCxnSpPr/>
          <p:nvPr/>
        </p:nvCxnSpPr>
        <p:spPr>
          <a:xfrm flipV="1">
            <a:off x="1764146" y="5984191"/>
            <a:ext cx="8783781" cy="20643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Conector reto 52"/>
          <p:cNvCxnSpPr/>
          <p:nvPr/>
        </p:nvCxnSpPr>
        <p:spPr>
          <a:xfrm>
            <a:off x="10547927" y="4100945"/>
            <a:ext cx="0" cy="1880727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4" name="CaixaDeTexto 53"/>
          <p:cNvSpPr txBox="1"/>
          <p:nvPr/>
        </p:nvSpPr>
        <p:spPr>
          <a:xfrm>
            <a:off x="5375563" y="6051580"/>
            <a:ext cx="14408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Impacto</a:t>
            </a:r>
          </a:p>
        </p:txBody>
      </p:sp>
      <p:cxnSp>
        <p:nvCxnSpPr>
          <p:cNvPr id="55" name="Conector reto 54"/>
          <p:cNvCxnSpPr/>
          <p:nvPr/>
        </p:nvCxnSpPr>
        <p:spPr>
          <a:xfrm>
            <a:off x="1764146" y="4084385"/>
            <a:ext cx="0" cy="1890859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5" name="CaixaDeTexto 104"/>
          <p:cNvSpPr txBox="1"/>
          <p:nvPr/>
        </p:nvSpPr>
        <p:spPr>
          <a:xfrm>
            <a:off x="286327" y="6332297"/>
            <a:ext cx="2235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Fonte: Fratesi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(2023)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Rectangle 2"/>
          <p:cNvSpPr txBox="1"/>
          <p:nvPr/>
        </p:nvSpPr>
        <p:spPr>
          <a:xfrm>
            <a:off x="1403927" y="248834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1 – Ciclo da Política Pública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96748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75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3D4893B-FC2E-FB31-250F-C651678C1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132" y="937282"/>
            <a:ext cx="7824865" cy="4958208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9EE49CD-230C-B8C4-951C-2C8EE5898F56}"/>
              </a:ext>
            </a:extLst>
          </p:cNvPr>
          <p:cNvSpPr txBox="1"/>
          <p:nvPr/>
        </p:nvSpPr>
        <p:spPr>
          <a:xfrm>
            <a:off x="1184223" y="173176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1 – Ciclo da Política Pública</a:t>
            </a:r>
            <a:endParaRPr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C1C575B-24AF-7B47-B6E4-9D253AC2843C}"/>
              </a:ext>
            </a:extLst>
          </p:cNvPr>
          <p:cNvSpPr/>
          <p:nvPr/>
        </p:nvSpPr>
        <p:spPr>
          <a:xfrm>
            <a:off x="869430" y="1211118"/>
            <a:ext cx="2413416" cy="1200327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/>
              <a:t>O</a:t>
            </a: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portunidade para identificação dos mesmos ou de novos problemas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7D1348C-F613-75DA-14A0-4BE549FC1DDA}"/>
              </a:ext>
            </a:extLst>
          </p:cNvPr>
          <p:cNvSpPr/>
          <p:nvPr/>
        </p:nvSpPr>
        <p:spPr>
          <a:xfrm>
            <a:off x="1321910" y="3984892"/>
            <a:ext cx="2413416" cy="923328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/>
              <a:t>Análise do contexto e dos resultados intermediários e finais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368816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 txBox="1"/>
          <p:nvPr/>
        </p:nvSpPr>
        <p:spPr>
          <a:xfrm>
            <a:off x="1511718" y="198077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Desenho e Formulação de Políticas: discutindo princípios</a:t>
            </a:r>
            <a:endParaRPr dirty="0"/>
          </a:p>
        </p:txBody>
      </p:sp>
      <p:sp>
        <p:nvSpPr>
          <p:cNvPr id="2" name="CaixaDeTexto 1"/>
          <p:cNvSpPr txBox="1"/>
          <p:nvPr/>
        </p:nvSpPr>
        <p:spPr>
          <a:xfrm>
            <a:off x="600892" y="1287606"/>
            <a:ext cx="11173098" cy="59093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Tinbergen (1958) argumenta ainda que os formuladores teriam 5 etapas a serem cumpridas: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Etapa 1: Definir com clareza </a:t>
            </a:r>
            <a:r>
              <a:rPr lang="pt-BR" sz="2400" b="1" dirty="0"/>
              <a:t>o problema</a:t>
            </a:r>
            <a:r>
              <a:rPr lang="pt-BR" sz="2400" dirty="0"/>
              <a:t>, olhando causas e consequências. Bem como, ter clareza de quais são objetivos e o resultado que se deseja atingir.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Etapa 2: </a:t>
            </a:r>
            <a:r>
              <a:rPr lang="pt-BR" sz="2400" b="1" dirty="0"/>
              <a:t>Diagnóstico</a:t>
            </a:r>
            <a:r>
              <a:rPr lang="pt-BR" sz="2400" dirty="0"/>
              <a:t> – definir estado atual da economia e </a:t>
            </a:r>
            <a:r>
              <a:rPr lang="pt-BR" sz="2400" b="1" dirty="0"/>
              <a:t>fazer previsões </a:t>
            </a:r>
            <a:r>
              <a:rPr lang="pt-BR" sz="2400" dirty="0"/>
              <a:t>sobre o cenário base, como seria a economia sem nenhuma intervenção e “estabelecer uma tensão” entre o estado atual e o estado desejado, que representa os objetivos maiores da política.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Etapa 3: </a:t>
            </a:r>
            <a:r>
              <a:rPr lang="pt-BR" sz="2400" b="1" dirty="0"/>
              <a:t>Criação de cenários alternativos </a:t>
            </a:r>
            <a:r>
              <a:rPr lang="pt-BR" sz="2400" dirty="0"/>
              <a:t>– A partir de diversos instrumentos, o formulador de política pode avaliar quais instrumentos fazem a economia se aproximar mais do Estado Desejado (os objetivos)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Etapa 4: </a:t>
            </a:r>
            <a:r>
              <a:rPr lang="pt-BR" sz="2400" b="1" dirty="0"/>
              <a:t>Tomada de Decisão e Escolha dos instrumentos</a:t>
            </a:r>
            <a:r>
              <a:rPr lang="pt-BR" sz="2400" dirty="0"/>
              <a:t>: existem custos associados aos instrumentos, o formulador deve escolher então os instrumentos que julgar mais adequado.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Etapa 5: Implementação da Política.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039035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762" y="266355"/>
            <a:ext cx="10360025" cy="581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3748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75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9EE49CD-230C-B8C4-951C-2C8EE5898F56}"/>
              </a:ext>
            </a:extLst>
          </p:cNvPr>
          <p:cNvSpPr txBox="1"/>
          <p:nvPr/>
        </p:nvSpPr>
        <p:spPr>
          <a:xfrm>
            <a:off x="1184223" y="173176"/>
            <a:ext cx="967059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2 – Teoria da Mudança e Modelo Lógico</a:t>
            </a:r>
            <a:endParaRPr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83EDF7C-7747-2260-A88C-F8C14FCEE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223" y="764107"/>
            <a:ext cx="9159311" cy="548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116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tângulo 1"/>
          <p:cNvSpPr txBox="1"/>
          <p:nvPr/>
        </p:nvSpPr>
        <p:spPr>
          <a:xfrm>
            <a:off x="814531" y="1067259"/>
            <a:ext cx="11481760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dirty="0"/>
              <a:t>2 – Teoria da </a:t>
            </a:r>
            <a:r>
              <a:rPr dirty="0" err="1"/>
              <a:t>Mudança</a:t>
            </a:r>
            <a:r>
              <a:rPr dirty="0"/>
              <a:t>/</a:t>
            </a:r>
            <a:r>
              <a:rPr dirty="0" err="1"/>
              <a:t>Modelo</a:t>
            </a:r>
            <a:r>
              <a:rPr dirty="0"/>
              <a:t> </a:t>
            </a:r>
            <a:r>
              <a:rPr dirty="0" err="1"/>
              <a:t>Lógico</a:t>
            </a:r>
            <a:r>
              <a:rPr dirty="0"/>
              <a:t>: </a:t>
            </a:r>
          </a:p>
          <a:p>
            <a:r>
              <a:rPr dirty="0"/>
              <a:t>- </a:t>
            </a:r>
            <a:r>
              <a:rPr dirty="0" err="1"/>
              <a:t>estruturação</a:t>
            </a:r>
            <a:r>
              <a:rPr dirty="0"/>
              <a:t> de </a:t>
            </a:r>
            <a:r>
              <a:rPr dirty="0" err="1"/>
              <a:t>matriz</a:t>
            </a:r>
            <a:r>
              <a:rPr dirty="0"/>
              <a:t> </a:t>
            </a:r>
            <a:r>
              <a:rPr dirty="0" err="1"/>
              <a:t>lógica</a:t>
            </a:r>
            <a:r>
              <a:rPr dirty="0"/>
              <a:t> da PNDR: </a:t>
            </a:r>
            <a:r>
              <a:rPr dirty="0" err="1"/>
              <a:t>recursos</a:t>
            </a:r>
            <a:r>
              <a:rPr dirty="0"/>
              <a:t>/</a:t>
            </a:r>
            <a:r>
              <a:rPr dirty="0" err="1"/>
              <a:t>ações</a:t>
            </a:r>
            <a:r>
              <a:rPr dirty="0"/>
              <a:t>/ </a:t>
            </a:r>
            <a:r>
              <a:rPr dirty="0" err="1"/>
              <a:t>produtos</a:t>
            </a:r>
            <a:r>
              <a:rPr dirty="0"/>
              <a:t>/</a:t>
            </a:r>
            <a:r>
              <a:rPr dirty="0" err="1"/>
              <a:t>resultados</a:t>
            </a:r>
            <a:r>
              <a:rPr dirty="0"/>
              <a:t> </a:t>
            </a:r>
            <a:r>
              <a:rPr dirty="0" err="1"/>
              <a:t>intermediários</a:t>
            </a:r>
            <a:r>
              <a:rPr dirty="0"/>
              <a:t>/</a:t>
            </a:r>
            <a:r>
              <a:rPr dirty="0" err="1"/>
              <a:t>resultado</a:t>
            </a:r>
            <a:r>
              <a:rPr dirty="0"/>
              <a:t> final (</a:t>
            </a:r>
            <a:r>
              <a:rPr dirty="0" err="1"/>
              <a:t>impacto</a:t>
            </a:r>
            <a:r>
              <a:rPr dirty="0"/>
              <a:t>) </a:t>
            </a:r>
            <a:r>
              <a:rPr dirty="0" err="1"/>
              <a:t>contida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um </a:t>
            </a:r>
            <a:r>
              <a:rPr dirty="0" err="1"/>
              <a:t>contexto</a:t>
            </a:r>
            <a:r>
              <a:rPr dirty="0"/>
              <a:t>;</a:t>
            </a:r>
          </a:p>
          <a:p>
            <a:r>
              <a:rPr dirty="0"/>
              <a:t>	- </a:t>
            </a:r>
            <a:r>
              <a:rPr dirty="0" err="1"/>
              <a:t>referência</a:t>
            </a:r>
            <a:r>
              <a:rPr dirty="0"/>
              <a:t> </a:t>
            </a:r>
            <a:r>
              <a:rPr dirty="0" err="1"/>
              <a:t>básica</a:t>
            </a:r>
            <a:r>
              <a:rPr dirty="0"/>
              <a:t> do </a:t>
            </a:r>
            <a:r>
              <a:rPr dirty="0" err="1"/>
              <a:t>programa</a:t>
            </a:r>
            <a:r>
              <a:rPr dirty="0"/>
              <a:t>: </a:t>
            </a:r>
            <a:r>
              <a:rPr dirty="0" err="1"/>
              <a:t>descritores</a:t>
            </a:r>
            <a:r>
              <a:rPr dirty="0"/>
              <a:t>, </a:t>
            </a:r>
            <a:r>
              <a:rPr dirty="0" err="1"/>
              <a:t>problema</a:t>
            </a:r>
            <a:r>
              <a:rPr dirty="0"/>
              <a:t>/</a:t>
            </a:r>
            <a:r>
              <a:rPr dirty="0" err="1"/>
              <a:t>programa</a:t>
            </a:r>
            <a:r>
              <a:rPr dirty="0"/>
              <a:t>/</a:t>
            </a:r>
            <a:r>
              <a:rPr dirty="0" err="1"/>
              <a:t>objetivos</a:t>
            </a:r>
            <a:r>
              <a:rPr dirty="0"/>
              <a:t>/</a:t>
            </a:r>
            <a:r>
              <a:rPr dirty="0" err="1"/>
              <a:t>público</a:t>
            </a:r>
            <a:r>
              <a:rPr lang="pt-BR" dirty="0"/>
              <a:t>-</a:t>
            </a:r>
            <a:r>
              <a:rPr dirty="0" err="1"/>
              <a:t>alvo</a:t>
            </a:r>
            <a:r>
              <a:rPr dirty="0"/>
              <a:t>/ </a:t>
            </a:r>
            <a:r>
              <a:rPr dirty="0" err="1"/>
              <a:t>critérios</a:t>
            </a:r>
            <a:r>
              <a:rPr dirty="0"/>
              <a:t> de </a:t>
            </a:r>
            <a:r>
              <a:rPr dirty="0" err="1"/>
              <a:t>priorização</a:t>
            </a:r>
            <a:r>
              <a:rPr dirty="0"/>
              <a:t> e </a:t>
            </a:r>
            <a:r>
              <a:rPr dirty="0" err="1"/>
              <a:t>elegibilidade</a:t>
            </a:r>
            <a:endParaRPr dirty="0"/>
          </a:p>
          <a:p>
            <a:r>
              <a:rPr dirty="0"/>
              <a:t>	- </a:t>
            </a:r>
            <a:r>
              <a:rPr dirty="0" err="1"/>
              <a:t>explicação</a:t>
            </a:r>
            <a:r>
              <a:rPr dirty="0"/>
              <a:t> </a:t>
            </a:r>
            <a:r>
              <a:rPr dirty="0" err="1"/>
              <a:t>estruturada</a:t>
            </a:r>
            <a:r>
              <a:rPr dirty="0"/>
              <a:t> dos </a:t>
            </a:r>
            <a:r>
              <a:rPr dirty="0" err="1"/>
              <a:t>problemas</a:t>
            </a:r>
            <a:r>
              <a:rPr dirty="0"/>
              <a:t> </a:t>
            </a:r>
            <a:r>
              <a:rPr dirty="0" err="1"/>
              <a:t>associados</a:t>
            </a:r>
            <a:r>
              <a:rPr dirty="0"/>
              <a:t> a </a:t>
            </a:r>
            <a:r>
              <a:rPr dirty="0" err="1"/>
              <a:t>cada</a:t>
            </a:r>
            <a:r>
              <a:rPr dirty="0"/>
              <a:t> </a:t>
            </a:r>
            <a:r>
              <a:rPr dirty="0" err="1"/>
              <a:t>objetivo</a:t>
            </a:r>
            <a:r>
              <a:rPr dirty="0"/>
              <a:t> </a:t>
            </a:r>
            <a:r>
              <a:rPr dirty="0" err="1"/>
              <a:t>específico</a:t>
            </a:r>
            <a:r>
              <a:rPr dirty="0"/>
              <a:t>: </a:t>
            </a:r>
            <a:r>
              <a:rPr dirty="0" err="1"/>
              <a:t>consequências</a:t>
            </a:r>
            <a:r>
              <a:rPr dirty="0"/>
              <a:t>/ </a:t>
            </a:r>
            <a:r>
              <a:rPr dirty="0" err="1"/>
              <a:t>problema</a:t>
            </a:r>
            <a:r>
              <a:rPr dirty="0"/>
              <a:t>/</a:t>
            </a:r>
            <a:r>
              <a:rPr dirty="0" err="1"/>
              <a:t>causas</a:t>
            </a:r>
            <a:endParaRPr dirty="0"/>
          </a:p>
        </p:txBody>
      </p:sp>
      <p:sp>
        <p:nvSpPr>
          <p:cNvPr id="121" name="CaixaDeTexto 2"/>
          <p:cNvSpPr txBox="1"/>
          <p:nvPr/>
        </p:nvSpPr>
        <p:spPr>
          <a:xfrm>
            <a:off x="1512055" y="438299"/>
            <a:ext cx="6927198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Pressupostos</a:t>
            </a:r>
            <a:r>
              <a:rPr dirty="0"/>
              <a:t> </a:t>
            </a:r>
            <a:r>
              <a:rPr dirty="0" err="1"/>
              <a:t>Metodológicos</a:t>
            </a:r>
            <a:endParaRPr dirty="0"/>
          </a:p>
        </p:txBody>
      </p:sp>
      <p:grpSp>
        <p:nvGrpSpPr>
          <p:cNvPr id="124" name="Retângulo: Cantos Arredondados 4"/>
          <p:cNvGrpSpPr/>
          <p:nvPr/>
        </p:nvGrpSpPr>
        <p:grpSpPr>
          <a:xfrm>
            <a:off x="262374" y="2821585"/>
            <a:ext cx="2407922" cy="3241041"/>
            <a:chOff x="0" y="0"/>
            <a:chExt cx="2407920" cy="3241039"/>
          </a:xfrm>
        </p:grpSpPr>
        <p:sp>
          <p:nvSpPr>
            <p:cNvPr id="122" name="Retângulo Arredondado"/>
            <p:cNvSpPr/>
            <p:nvPr/>
          </p:nvSpPr>
          <p:spPr>
            <a:xfrm>
              <a:off x="0" y="0"/>
              <a:ext cx="2407921" cy="32410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26415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" name="REFERÊNCIA BÁSICA  PROGRAMA/…"/>
            <p:cNvSpPr txBox="1"/>
            <p:nvPr/>
          </p:nvSpPr>
          <p:spPr>
            <a:xfrm>
              <a:off x="169615" y="584200"/>
              <a:ext cx="2068690" cy="2072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REFERÊNCIA BÁSICA  PROGRAMA/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POLÍTICA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(descritores, problema/programa/objetivos/público-alvo/ critérios de priorização e elegibilidade)</a:t>
              </a:r>
            </a:p>
          </p:txBody>
        </p:sp>
      </p:grpSp>
      <p:sp>
        <p:nvSpPr>
          <p:cNvPr id="125" name="Seta: para a Direita 6"/>
          <p:cNvSpPr/>
          <p:nvPr/>
        </p:nvSpPr>
        <p:spPr>
          <a:xfrm>
            <a:off x="2786159" y="4171513"/>
            <a:ext cx="419879" cy="3545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26415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28" name="Retângulo: Cantos Arredondados 7"/>
          <p:cNvGrpSpPr/>
          <p:nvPr/>
        </p:nvGrpSpPr>
        <p:grpSpPr>
          <a:xfrm>
            <a:off x="3373673" y="2808882"/>
            <a:ext cx="2407921" cy="3241040"/>
            <a:chOff x="0" y="0"/>
            <a:chExt cx="2407920" cy="3241039"/>
          </a:xfrm>
        </p:grpSpPr>
        <p:sp>
          <p:nvSpPr>
            <p:cNvPr id="126" name="Retângulo Arredondado"/>
            <p:cNvSpPr/>
            <p:nvPr/>
          </p:nvSpPr>
          <p:spPr>
            <a:xfrm>
              <a:off x="0" y="0"/>
              <a:ext cx="2407921" cy="32410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26415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" name="EXPLICAÇÃO DO PROBLEMA…"/>
            <p:cNvSpPr txBox="1"/>
            <p:nvPr/>
          </p:nvSpPr>
          <p:spPr>
            <a:xfrm>
              <a:off x="169615" y="939800"/>
              <a:ext cx="2068690" cy="1361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EXPLICAÇÃO DO PROBLEMA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(Consequências/problema/causas)</a:t>
              </a:r>
            </a:p>
          </p:txBody>
        </p:sp>
      </p:grpSp>
      <p:sp>
        <p:nvSpPr>
          <p:cNvPr id="129" name="Seta: para a Direita 8"/>
          <p:cNvSpPr/>
          <p:nvPr/>
        </p:nvSpPr>
        <p:spPr>
          <a:xfrm>
            <a:off x="5977223" y="4151298"/>
            <a:ext cx="419879" cy="3545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26415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2" name="Retângulo: Cantos Arredondados 9"/>
          <p:cNvGrpSpPr/>
          <p:nvPr/>
        </p:nvGrpSpPr>
        <p:grpSpPr>
          <a:xfrm>
            <a:off x="6555410" y="2821585"/>
            <a:ext cx="2407921" cy="3241041"/>
            <a:chOff x="0" y="0"/>
            <a:chExt cx="2407920" cy="3241039"/>
          </a:xfrm>
        </p:grpSpPr>
        <p:sp>
          <p:nvSpPr>
            <p:cNvPr id="130" name="Retângulo Arredondado"/>
            <p:cNvSpPr/>
            <p:nvPr/>
          </p:nvSpPr>
          <p:spPr>
            <a:xfrm>
              <a:off x="0" y="0"/>
              <a:ext cx="2407921" cy="32410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26415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1" name="ESTRUTURAÇÃO LÓGICA DA PNDR II…"/>
            <p:cNvSpPr txBox="1"/>
            <p:nvPr/>
          </p:nvSpPr>
          <p:spPr>
            <a:xfrm>
              <a:off x="169615" y="692150"/>
              <a:ext cx="2068690" cy="1856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ESTRUTURAÇÃO LÓGICA DA PNDR II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(recursos/ações/produtos/resultados intermediários/resultado final)</a:t>
              </a:r>
            </a:p>
          </p:txBody>
        </p:sp>
      </p:grpSp>
      <p:sp>
        <p:nvSpPr>
          <p:cNvPr id="133" name="Seta: para a Direita 10"/>
          <p:cNvSpPr/>
          <p:nvPr/>
        </p:nvSpPr>
        <p:spPr>
          <a:xfrm>
            <a:off x="9079500" y="4142227"/>
            <a:ext cx="419879" cy="35456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26415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6" name="Retângulo: Cantos Arredondados 11"/>
          <p:cNvGrpSpPr/>
          <p:nvPr/>
        </p:nvGrpSpPr>
        <p:grpSpPr>
          <a:xfrm>
            <a:off x="9666709" y="2858909"/>
            <a:ext cx="2407921" cy="3241041"/>
            <a:chOff x="0" y="0"/>
            <a:chExt cx="2407920" cy="3241039"/>
          </a:xfrm>
        </p:grpSpPr>
        <p:sp>
          <p:nvSpPr>
            <p:cNvPr id="134" name="Retângulo Arredondado"/>
            <p:cNvSpPr/>
            <p:nvPr/>
          </p:nvSpPr>
          <p:spPr>
            <a:xfrm>
              <a:off x="0" y="0"/>
              <a:ext cx="2407921" cy="32410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>
              <a:solidFill>
                <a:srgbClr val="26415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" name="IMPACTOS…"/>
            <p:cNvSpPr txBox="1"/>
            <p:nvPr/>
          </p:nvSpPr>
          <p:spPr>
            <a:xfrm>
              <a:off x="169615" y="241299"/>
              <a:ext cx="2068690" cy="2758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IMPACTOS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(</a:t>
              </a:r>
              <a:r>
                <a:rPr sz="1400"/>
                <a:t>efeitos diretos e indiretos) </a:t>
              </a:r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 sz="1400"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 sz="1400"/>
            </a:p>
            <a:p>
              <a:pPr algn="ctr">
                <a:defRPr>
                  <a:solidFill>
                    <a:srgbClr val="FFFFFF"/>
                  </a:solidFill>
                </a:defRPr>
              </a:pPr>
              <a:endParaRPr sz="1400"/>
            </a:p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t>FATORES RELEVANTES DO CONTEXTO</a:t>
              </a:r>
            </a:p>
            <a:p>
              <a:pPr algn="ctr">
                <a:defRPr sz="1400">
                  <a:solidFill>
                    <a:srgbClr val="FFFFFF"/>
                  </a:solidFill>
                </a:defRPr>
              </a:pPr>
              <a:r>
                <a:t>(favoráveis e desfavoráveis)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261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Retângulo 1"/>
          <p:cNvSpPr txBox="1"/>
          <p:nvPr/>
        </p:nvSpPr>
        <p:spPr>
          <a:xfrm>
            <a:off x="1046870" y="1304939"/>
            <a:ext cx="10807222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1 – Teoria da Mudança:(Cravo e Silva, 2017)</a:t>
            </a:r>
          </a:p>
          <a:p>
            <a:r>
              <a:t> - estruturação de matriz lógica tendo como referência: recursos/ações/ produtos/resultados intermediários/resultado final (impacto);</a:t>
            </a:r>
          </a:p>
          <a:p>
            <a:r>
              <a:t>- estruturação geral e simplificada - estruturação direcionada para os instrumentos e eixos</a:t>
            </a:r>
          </a:p>
        </p:txBody>
      </p:sp>
      <p:sp>
        <p:nvSpPr>
          <p:cNvPr id="109" name="CaixaDeTexto 2"/>
          <p:cNvSpPr txBox="1"/>
          <p:nvPr/>
        </p:nvSpPr>
        <p:spPr>
          <a:xfrm>
            <a:off x="1512055" y="438299"/>
            <a:ext cx="6927198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Pressupostos Metodológicos</a:t>
            </a:r>
          </a:p>
        </p:txBody>
      </p:sp>
      <p:pic>
        <p:nvPicPr>
          <p:cNvPr id="110" name="Imagem 5" descr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54" y="2909576"/>
            <a:ext cx="4622508" cy="3592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m 6" descr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107" y="2789295"/>
            <a:ext cx="2176238" cy="1691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m 7" descr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931" y="4811486"/>
            <a:ext cx="2055475" cy="1597609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eta: para a Direita 12"/>
          <p:cNvSpPr/>
          <p:nvPr/>
        </p:nvSpPr>
        <p:spPr>
          <a:xfrm>
            <a:off x="5673013" y="3429000"/>
            <a:ext cx="662475" cy="37789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26415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4" name="Seta: para a Direita 13"/>
          <p:cNvSpPr/>
          <p:nvPr/>
        </p:nvSpPr>
        <p:spPr>
          <a:xfrm>
            <a:off x="5764762" y="5421345"/>
            <a:ext cx="662475" cy="37789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26415A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5" name="CaixaDeTexto 10"/>
          <p:cNvSpPr txBox="1"/>
          <p:nvPr/>
        </p:nvSpPr>
        <p:spPr>
          <a:xfrm>
            <a:off x="5334613" y="3059668"/>
            <a:ext cx="140972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instrumentos</a:t>
            </a:r>
          </a:p>
        </p:txBody>
      </p:sp>
      <p:sp>
        <p:nvSpPr>
          <p:cNvPr id="116" name="CaixaDeTexto 12"/>
          <p:cNvSpPr txBox="1"/>
          <p:nvPr/>
        </p:nvSpPr>
        <p:spPr>
          <a:xfrm>
            <a:off x="5745617" y="5052012"/>
            <a:ext cx="140972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Eixos</a:t>
            </a:r>
          </a:p>
        </p:txBody>
      </p:sp>
      <p:sp>
        <p:nvSpPr>
          <p:cNvPr id="117" name="CaixaDeTexto 13"/>
          <p:cNvSpPr txBox="1"/>
          <p:nvPr/>
        </p:nvSpPr>
        <p:spPr>
          <a:xfrm>
            <a:off x="9858720" y="3428999"/>
            <a:ext cx="1963369" cy="2332991"/>
          </a:xfrm>
          <a:prstGeom prst="rect">
            <a:avLst/>
          </a:prstGeom>
          <a:gradFill>
            <a:gsLst>
              <a:gs pos="0">
                <a:schemeClr val="accent5">
                  <a:hueOff val="276587"/>
                  <a:satOff val="-4887"/>
                  <a:lumOff val="24576"/>
                </a:schemeClr>
              </a:gs>
              <a:gs pos="50000">
                <a:srgbClr val="98AAD9"/>
              </a:gs>
              <a:gs pos="100000">
                <a:schemeClr val="accent5">
                  <a:hueOff val="258141"/>
                  <a:satOff val="-1314"/>
                  <a:lumOff val="16637"/>
                </a:schemeClr>
              </a:gs>
            </a:gsLst>
            <a:lin ang="5400000"/>
          </a:gradFill>
          <a:ln w="6350">
            <a:solidFill>
              <a:schemeClr val="accent5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PAINEL DE INDICADORES</a:t>
            </a:r>
          </a:p>
          <a:p>
            <a:endParaRPr/>
          </a:p>
          <a:p>
            <a:r>
              <a:t>Conjunto muito amplo de indicadores por instrumentos e eixos</a:t>
            </a:r>
          </a:p>
        </p:txBody>
      </p:sp>
    </p:spTree>
    <p:extLst>
      <p:ext uri="{BB962C8B-B14F-4D97-AF65-F5344CB8AC3E}">
        <p14:creationId xmlns:p14="http://schemas.microsoft.com/office/powerpoint/2010/main" val="291497965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B424E612495CA49BA2B3EE0A4C46307" ma:contentTypeVersion="14" ma:contentTypeDescription="Crie um novo documento." ma:contentTypeScope="" ma:versionID="eb4cb73517f485673a2f29650b9d7008">
  <xsd:schema xmlns:xsd="http://www.w3.org/2001/XMLSchema" xmlns:xs="http://www.w3.org/2001/XMLSchema" xmlns:p="http://schemas.microsoft.com/office/2006/metadata/properties" xmlns:ns2="b57a855c-efc8-46ea-97a0-c43d7e8e6e79" xmlns:ns3="78db5608-8c2c-4db4-8a2c-3ba50e2ca056" targetNamespace="http://schemas.microsoft.com/office/2006/metadata/properties" ma:root="true" ma:fieldsID="7a4a07e45e99145b0585ad3bf1091eab" ns2:_="" ns3:_="">
    <xsd:import namespace="b57a855c-efc8-46ea-97a0-c43d7e8e6e79"/>
    <xsd:import namespace="78db5608-8c2c-4db4-8a2c-3ba50e2ca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7a855c-efc8-46ea-97a0-c43d7e8e6e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5fd7c703-4c59-4b94-8590-81cf4c3969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5608-8c2c-4db4-8a2c-3ba50e2ca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a54f877-c3a7-4ab3-8f7c-c41cf1dbebab}" ma:internalName="TaxCatchAll" ma:showField="CatchAllData" ma:web="78db5608-8c2c-4db4-8a2c-3ba50e2ca0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7a855c-efc8-46ea-97a0-c43d7e8e6e79">
      <Terms xmlns="http://schemas.microsoft.com/office/infopath/2007/PartnerControls"/>
    </lcf76f155ced4ddcb4097134ff3c332f>
    <TaxCatchAll xmlns="78db5608-8c2c-4db4-8a2c-3ba50e2ca056" xsi:nil="true"/>
  </documentManagement>
</p:properties>
</file>

<file path=customXml/itemProps1.xml><?xml version="1.0" encoding="utf-8"?>
<ds:datastoreItem xmlns:ds="http://schemas.openxmlformats.org/officeDocument/2006/customXml" ds:itemID="{E6E23FA8-43A3-499D-89B3-9ABE25DFF205}"/>
</file>

<file path=customXml/itemProps2.xml><?xml version="1.0" encoding="utf-8"?>
<ds:datastoreItem xmlns:ds="http://schemas.openxmlformats.org/officeDocument/2006/customXml" ds:itemID="{0AE73732-BC35-42F1-9980-2B9871436B52}"/>
</file>

<file path=customXml/itemProps3.xml><?xml version="1.0" encoding="utf-8"?>
<ds:datastoreItem xmlns:ds="http://schemas.openxmlformats.org/officeDocument/2006/customXml" ds:itemID="{90599427-E2C6-4E51-B9BC-EF2D0303F5CB}"/>
</file>

<file path=docProps/app.xml><?xml version="1.0" encoding="utf-8"?>
<Properties xmlns="http://schemas.openxmlformats.org/officeDocument/2006/extended-properties" xmlns:vt="http://schemas.openxmlformats.org/officeDocument/2006/docPropsVTypes">
  <TotalTime>27382</TotalTime>
  <Words>1299</Words>
  <Application>Microsoft Office PowerPoint</Application>
  <PresentationFormat>Widescreen</PresentationFormat>
  <Paragraphs>168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Oliveira Cruz</dc:creator>
  <cp:lastModifiedBy>Juliana Melo</cp:lastModifiedBy>
  <cp:revision>401</cp:revision>
  <dcterms:modified xsi:type="dcterms:W3CDTF">2024-11-21T19:02:37Z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0x010100FB424E612495CA49BA2B3EE0A4C46307</vt:lpwstr>
  </property>
</Properties>
</file>