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rawings/drawing2.xml" ContentType="application/vnd.openxmlformats-officedocument.drawingml.chartshapes+xml"/>
  <Override PartName="/ppt/slides/slide4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3.xml" ContentType="application/vnd.ms-office.chartstyle+xml"/>
  <Override PartName="/ppt/charts/colors3.xml" ContentType="application/vnd.ms-office.chartcolor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47"/>
  </p:notesMasterIdLst>
  <p:sldIdLst>
    <p:sldId id="256" r:id="rId2"/>
    <p:sldId id="316" r:id="rId3"/>
    <p:sldId id="317" r:id="rId4"/>
    <p:sldId id="318" r:id="rId5"/>
    <p:sldId id="320" r:id="rId6"/>
    <p:sldId id="319" r:id="rId7"/>
    <p:sldId id="321" r:id="rId8"/>
    <p:sldId id="284" r:id="rId9"/>
    <p:sldId id="263" r:id="rId10"/>
    <p:sldId id="278" r:id="rId11"/>
    <p:sldId id="277" r:id="rId12"/>
    <p:sldId id="279" r:id="rId13"/>
    <p:sldId id="315" r:id="rId14"/>
    <p:sldId id="326" r:id="rId15"/>
    <p:sldId id="322" r:id="rId16"/>
    <p:sldId id="323" r:id="rId17"/>
    <p:sldId id="264" r:id="rId18"/>
    <p:sldId id="312" r:id="rId19"/>
    <p:sldId id="327" r:id="rId20"/>
    <p:sldId id="328" r:id="rId21"/>
    <p:sldId id="288" r:id="rId22"/>
    <p:sldId id="294" r:id="rId23"/>
    <p:sldId id="291" r:id="rId24"/>
    <p:sldId id="292" r:id="rId25"/>
    <p:sldId id="295" r:id="rId26"/>
    <p:sldId id="296" r:id="rId27"/>
    <p:sldId id="299" r:id="rId28"/>
    <p:sldId id="297" r:id="rId29"/>
    <p:sldId id="293" r:id="rId30"/>
    <p:sldId id="300" r:id="rId31"/>
    <p:sldId id="306" r:id="rId32"/>
    <p:sldId id="308" r:id="rId33"/>
    <p:sldId id="309" r:id="rId34"/>
    <p:sldId id="310" r:id="rId35"/>
    <p:sldId id="331" r:id="rId36"/>
    <p:sldId id="332" r:id="rId37"/>
    <p:sldId id="334" r:id="rId38"/>
    <p:sldId id="335" r:id="rId39"/>
    <p:sldId id="336" r:id="rId40"/>
    <p:sldId id="337" r:id="rId41"/>
    <p:sldId id="325" r:id="rId42"/>
    <p:sldId id="311" r:id="rId43"/>
    <p:sldId id="324" r:id="rId44"/>
    <p:sldId id="275" r:id="rId45"/>
    <p:sldId id="274" r:id="rId4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ávio de Oliveira Gonçalves" initials="FdOG" lastIdx="9" clrIdx="0"/>
  <p:cmAuthor id="1" name="Bruno Oliveira Cruz" initials="BOC" lastIdx="1" clrIdx="1">
    <p:extLst>
      <p:ext uri="{19B8F6BF-5375-455C-9EA6-DF929625EA0E}">
        <p15:presenceInfo xmlns:p15="http://schemas.microsoft.com/office/powerpoint/2012/main" userId="S-1-5-21-1355098400-803940099-1745900225-5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Carlos Santana Ribeiro" userId="dcf6f9efd9a7ab91" providerId="LiveId" clId="{A41FC50E-8F6F-4B9B-A3E9-2B155CCDB011}"/>
    <pc:docChg chg="delSld">
      <pc:chgData name="Luiz Carlos Santana Ribeiro" userId="dcf6f9efd9a7ab91" providerId="LiveId" clId="{A41FC50E-8F6F-4B9B-A3E9-2B155CCDB011}" dt="2024-04-05T12:00:41.052" v="0" actId="47"/>
      <pc:docMkLst>
        <pc:docMk/>
      </pc:docMkLst>
      <pc:sldChg chg="del">
        <pc:chgData name="Luiz Carlos Santana Ribeiro" userId="dcf6f9efd9a7ab91" providerId="LiveId" clId="{A41FC50E-8F6F-4B9B-A3E9-2B155CCDB011}" dt="2024-04-05T12:00:41.052" v="0" actId="47"/>
        <pc:sldMkLst>
          <pc:docMk/>
          <pc:sldMk cId="3284180127" sldId="307"/>
        </pc:sldMkLst>
      </pc:sldChg>
    </pc:docChg>
  </pc:docChgLst>
  <pc:docChgLst>
    <pc:chgData name="Luiz Carlos Santana Ribeiro" userId="dcf6f9efd9a7ab91" providerId="LiveId" clId="{F9E3123B-ECC3-4119-9D22-F82F32758439}"/>
    <pc:docChg chg="modSld">
      <pc:chgData name="Luiz Carlos Santana Ribeiro" userId="dcf6f9efd9a7ab91" providerId="LiveId" clId="{F9E3123B-ECC3-4119-9D22-F82F32758439}" dt="2024-04-29T11:42:28.659" v="0" actId="1076"/>
      <pc:docMkLst>
        <pc:docMk/>
      </pc:docMkLst>
      <pc:sldChg chg="modSp mod">
        <pc:chgData name="Luiz Carlos Santana Ribeiro" userId="dcf6f9efd9a7ab91" providerId="LiveId" clId="{F9E3123B-ECC3-4119-9D22-F82F32758439}" dt="2024-04-29T11:42:28.659" v="0" actId="1076"/>
        <pc:sldMkLst>
          <pc:docMk/>
          <pc:sldMk cId="0" sldId="263"/>
        </pc:sldMkLst>
        <pc:picChg chg="mod">
          <ac:chgData name="Luiz Carlos Santana Ribeiro" userId="dcf6f9efd9a7ab91" providerId="LiveId" clId="{F9E3123B-ECC3-4119-9D22-F82F32758439}" dt="2024-04-29T11:42:28.659" v="0" actId="1076"/>
          <ac:picMkLst>
            <pc:docMk/>
            <pc:sldMk cId="0" sldId="263"/>
            <ac:picMk id="150" creationId="{00000000-0000-0000-0000-000000000000}"/>
          </ac:picMkLst>
        </pc:picChg>
      </pc:sldChg>
    </pc:docChg>
  </pc:docChgLst>
  <pc:docChgLst>
    <pc:chgData name="Juliana Melo" userId="dea01774526b107e" providerId="Windows Live" clId="Web-{31D563E2-4E2E-49F0-AC1A-40C62AE373AB}"/>
    <pc:docChg chg="addSld delSld modSld">
      <pc:chgData name="Juliana Melo" userId="dea01774526b107e" providerId="Windows Live" clId="Web-{31D563E2-4E2E-49F0-AC1A-40C62AE373AB}" dt="2024-04-05T11:23:15.829" v="1894" actId="1076"/>
      <pc:docMkLst>
        <pc:docMk/>
      </pc:docMkLst>
      <pc:sldChg chg="addSp delSp modSp">
        <pc:chgData name="Juliana Melo" userId="dea01774526b107e" providerId="Windows Live" clId="Web-{31D563E2-4E2E-49F0-AC1A-40C62AE373AB}" dt="2024-04-05T10:10:17.755" v="755"/>
        <pc:sldMkLst>
          <pc:docMk/>
          <pc:sldMk cId="0" sldId="264"/>
        </pc:sldMkLst>
        <pc:spChg chg="del">
          <ac:chgData name="Juliana Melo" userId="dea01774526b107e" providerId="Windows Live" clId="Web-{31D563E2-4E2E-49F0-AC1A-40C62AE373AB}" dt="2024-04-05T09:34:51.941" v="1"/>
          <ac:spMkLst>
            <pc:docMk/>
            <pc:sldMk cId="0" sldId="264"/>
            <ac:spMk id="2" creationId="{00000000-0000-0000-0000-000000000000}"/>
          </ac:spMkLst>
        </pc:spChg>
        <pc:spChg chg="add del mod">
          <ac:chgData name="Juliana Melo" userId="dea01774526b107e" providerId="Windows Live" clId="Web-{31D563E2-4E2E-49F0-AC1A-40C62AE373AB}" dt="2024-04-05T09:49:03.732" v="186"/>
          <ac:spMkLst>
            <pc:docMk/>
            <pc:sldMk cId="0" sldId="264"/>
            <ac:spMk id="9" creationId="{2D9BF92E-DBD8-AA27-8C3A-B5DC7EDC7652}"/>
          </ac:spMkLst>
        </pc:spChg>
        <pc:spChg chg="add mod">
          <ac:chgData name="Juliana Melo" userId="dea01774526b107e" providerId="Windows Live" clId="Web-{31D563E2-4E2E-49F0-AC1A-40C62AE373AB}" dt="2024-04-05T10:09:35.332" v="739" actId="20577"/>
          <ac:spMkLst>
            <pc:docMk/>
            <pc:sldMk cId="0" sldId="264"/>
            <ac:spMk id="12" creationId="{7FD09AB0-883C-3D63-FD4E-E4C03096561E}"/>
          </ac:spMkLst>
        </pc:spChg>
        <pc:spChg chg="mod">
          <ac:chgData name="Juliana Melo" userId="dea01774526b107e" providerId="Windows Live" clId="Web-{31D563E2-4E2E-49F0-AC1A-40C62AE373AB}" dt="2024-04-05T09:57:24.841" v="336" actId="1076"/>
          <ac:spMkLst>
            <pc:docMk/>
            <pc:sldMk cId="0" sldId="264"/>
            <ac:spMk id="155" creationId="{00000000-0000-0000-0000-000000000000}"/>
          </ac:spMkLst>
        </pc:spChg>
        <pc:graphicFrameChg chg="add del mod modGraphic">
          <ac:chgData name="Juliana Melo" userId="dea01774526b107e" providerId="Windows Live" clId="Web-{31D563E2-4E2E-49F0-AC1A-40C62AE373AB}" dt="2024-04-05T09:37:28.243" v="57"/>
          <ac:graphicFrameMkLst>
            <pc:docMk/>
            <pc:sldMk cId="0" sldId="264"/>
            <ac:graphicFrameMk id="4" creationId="{610A3365-5FEC-DCE6-787C-87B0D2D97092}"/>
          </ac:graphicFrameMkLst>
        </pc:graphicFrameChg>
        <pc:graphicFrameChg chg="add del mod modGraphic">
          <ac:chgData name="Juliana Melo" userId="dea01774526b107e" providerId="Windows Live" clId="Web-{31D563E2-4E2E-49F0-AC1A-40C62AE373AB}" dt="2024-04-05T09:37:07.195" v="35"/>
          <ac:graphicFrameMkLst>
            <pc:docMk/>
            <pc:sldMk cId="0" sldId="264"/>
            <ac:graphicFrameMk id="6" creationId="{33B1A62E-E8B8-8541-DA10-EE003BD5F8BC}"/>
          </ac:graphicFrameMkLst>
        </pc:graphicFrameChg>
        <pc:graphicFrameChg chg="add del mod modGraphic">
          <ac:chgData name="Juliana Melo" userId="dea01774526b107e" providerId="Windows Live" clId="Web-{31D563E2-4E2E-49F0-AC1A-40C62AE373AB}" dt="2024-04-05T09:50:30.172" v="233"/>
          <ac:graphicFrameMkLst>
            <pc:docMk/>
            <pc:sldMk cId="0" sldId="264"/>
            <ac:graphicFrameMk id="7" creationId="{8DA7BEFF-13E2-772C-8F5A-434AA3004FBC}"/>
          </ac:graphicFrameMkLst>
        </pc:graphicFrameChg>
        <pc:graphicFrameChg chg="add mod modGraphic">
          <ac:chgData name="Juliana Melo" userId="dea01774526b107e" providerId="Windows Live" clId="Web-{31D563E2-4E2E-49F0-AC1A-40C62AE373AB}" dt="2024-04-05T10:10:17.755" v="755"/>
          <ac:graphicFrameMkLst>
            <pc:docMk/>
            <pc:sldMk cId="0" sldId="264"/>
            <ac:graphicFrameMk id="10" creationId="{37F9F4F4-DFA0-2EA3-0355-732B61CBF9E9}"/>
          </ac:graphicFrameMkLst>
        </pc:graphicFrameChg>
        <pc:picChg chg="add del mod">
          <ac:chgData name="Juliana Melo" userId="dea01774526b107e" providerId="Windows Live" clId="Web-{31D563E2-4E2E-49F0-AC1A-40C62AE373AB}" dt="2024-04-05T09:49:15.514" v="190"/>
          <ac:picMkLst>
            <pc:docMk/>
            <pc:sldMk cId="0" sldId="264"/>
            <ac:picMk id="8" creationId="{48FEA2DA-6358-2271-6C48-F42E521F2547}"/>
          </ac:picMkLst>
        </pc:picChg>
        <pc:picChg chg="add del">
          <ac:chgData name="Juliana Melo" userId="dea01774526b107e" providerId="Windows Live" clId="Web-{31D563E2-4E2E-49F0-AC1A-40C62AE373AB}" dt="2024-04-05T10:02:36.648" v="460"/>
          <ac:picMkLst>
            <pc:docMk/>
            <pc:sldMk cId="0" sldId="264"/>
            <ac:picMk id="11" creationId="{B809F314-8BDC-714C-A57C-68AD0F1EC172}"/>
          </ac:picMkLst>
        </pc:picChg>
        <pc:picChg chg="mod">
          <ac:chgData name="Juliana Melo" userId="dea01774526b107e" providerId="Windows Live" clId="Web-{31D563E2-4E2E-49F0-AC1A-40C62AE373AB}" dt="2024-04-05T10:09:41.348" v="740" actId="1076"/>
          <ac:picMkLst>
            <pc:docMk/>
            <pc:sldMk cId="0" sldId="264"/>
            <ac:picMk id="154" creationId="{00000000-0000-0000-0000-000000000000}"/>
          </ac:picMkLst>
        </pc:picChg>
      </pc:sldChg>
      <pc:sldChg chg="delSp modSp">
        <pc:chgData name="Juliana Melo" userId="dea01774526b107e" providerId="Windows Live" clId="Web-{31D563E2-4E2E-49F0-AC1A-40C62AE373AB}" dt="2024-04-05T11:23:15.829" v="1894" actId="1076"/>
        <pc:sldMkLst>
          <pc:docMk/>
          <pc:sldMk cId="1452977595" sldId="281"/>
        </pc:sldMkLst>
        <pc:spChg chg="del mod">
          <ac:chgData name="Juliana Melo" userId="dea01774526b107e" providerId="Windows Live" clId="Web-{31D563E2-4E2E-49F0-AC1A-40C62AE373AB}" dt="2024-04-05T11:21:40.889" v="1859"/>
          <ac:spMkLst>
            <pc:docMk/>
            <pc:sldMk cId="1452977595" sldId="281"/>
            <ac:spMk id="2" creationId="{00000000-0000-0000-0000-000000000000}"/>
          </ac:spMkLst>
        </pc:spChg>
        <pc:spChg chg="mod">
          <ac:chgData name="Juliana Melo" userId="dea01774526b107e" providerId="Windows Live" clId="Web-{31D563E2-4E2E-49F0-AC1A-40C62AE373AB}" dt="2024-04-05T11:23:15.829" v="1894" actId="1076"/>
          <ac:spMkLst>
            <pc:docMk/>
            <pc:sldMk cId="1452977595" sldId="281"/>
            <ac:spMk id="155" creationId="{00000000-0000-0000-0000-000000000000}"/>
          </ac:spMkLst>
        </pc:spChg>
        <pc:spChg chg="del mod">
          <ac:chgData name="Juliana Melo" userId="dea01774526b107e" providerId="Windows Live" clId="Web-{31D563E2-4E2E-49F0-AC1A-40C62AE373AB}" dt="2024-04-05T11:23:02.985" v="1893"/>
          <ac:spMkLst>
            <pc:docMk/>
            <pc:sldMk cId="1452977595" sldId="281"/>
            <ac:spMk id="156" creationId="{00000000-0000-0000-0000-000000000000}"/>
          </ac:spMkLst>
        </pc:spChg>
      </pc:sldChg>
      <pc:sldChg chg="new del">
        <pc:chgData name="Juliana Melo" userId="dea01774526b107e" providerId="Windows Live" clId="Web-{31D563E2-4E2E-49F0-AC1A-40C62AE373AB}" dt="2024-04-05T10:02:50.383" v="462"/>
        <pc:sldMkLst>
          <pc:docMk/>
          <pc:sldMk cId="2483811735" sldId="312"/>
        </pc:sldMkLst>
      </pc:sldChg>
      <pc:sldChg chg="addSp delSp modSp add replId">
        <pc:chgData name="Juliana Melo" userId="dea01774526b107e" providerId="Windows Live" clId="Web-{31D563E2-4E2E-49F0-AC1A-40C62AE373AB}" dt="2024-04-05T10:58:17.075" v="1857"/>
        <pc:sldMkLst>
          <pc:docMk/>
          <pc:sldMk cId="2641087582" sldId="312"/>
        </pc:sldMkLst>
        <pc:spChg chg="del mod">
          <ac:chgData name="Juliana Melo" userId="dea01774526b107e" providerId="Windows Live" clId="Web-{31D563E2-4E2E-49F0-AC1A-40C62AE373AB}" dt="2024-04-05T10:10:04.411" v="745"/>
          <ac:spMkLst>
            <pc:docMk/>
            <pc:sldMk cId="2641087582" sldId="312"/>
            <ac:spMk id="2" creationId="{00000000-0000-0000-0000-000000000000}"/>
          </ac:spMkLst>
        </pc:spChg>
        <pc:spChg chg="add mod">
          <ac:chgData name="Juliana Melo" userId="dea01774526b107e" providerId="Windows Live" clId="Web-{31D563E2-4E2E-49F0-AC1A-40C62AE373AB}" dt="2024-04-05T10:10:46.756" v="766" actId="20577"/>
          <ac:spMkLst>
            <pc:docMk/>
            <pc:sldMk cId="2641087582" sldId="312"/>
            <ac:spMk id="4" creationId="{031CEA79-19D1-6A42-D2FA-BDBAB939064C}"/>
          </ac:spMkLst>
        </pc:spChg>
        <pc:spChg chg="del">
          <ac:chgData name="Juliana Melo" userId="dea01774526b107e" providerId="Windows Live" clId="Web-{31D563E2-4E2E-49F0-AC1A-40C62AE373AB}" dt="2024-04-05T10:10:10.083" v="747"/>
          <ac:spMkLst>
            <pc:docMk/>
            <pc:sldMk cId="2641087582" sldId="312"/>
            <ac:spMk id="155" creationId="{00000000-0000-0000-0000-000000000000}"/>
          </ac:spMkLst>
        </pc:spChg>
        <pc:spChg chg="del">
          <ac:chgData name="Juliana Melo" userId="dea01774526b107e" providerId="Windows Live" clId="Web-{31D563E2-4E2E-49F0-AC1A-40C62AE373AB}" dt="2024-04-05T10:10:06.865" v="746"/>
          <ac:spMkLst>
            <pc:docMk/>
            <pc:sldMk cId="2641087582" sldId="312"/>
            <ac:spMk id="156" creationId="{00000000-0000-0000-0000-000000000000}"/>
          </ac:spMkLst>
        </pc:spChg>
        <pc:spChg chg="add mod">
          <ac:chgData name="Juliana Melo" userId="dea01774526b107e" providerId="Windows Live" clId="Web-{31D563E2-4E2E-49F0-AC1A-40C62AE373AB}" dt="2024-04-05T10:58:16.997" v="1853"/>
          <ac:spMkLst>
            <pc:docMk/>
            <pc:sldMk cId="2641087582" sldId="312"/>
            <ac:spMk id="2340" creationId="{3410A599-207D-EE72-BB4E-E7758802BFB5}"/>
          </ac:spMkLst>
        </pc:spChg>
        <pc:spChg chg="add mod">
          <ac:chgData name="Juliana Melo" userId="dea01774526b107e" providerId="Windows Live" clId="Web-{31D563E2-4E2E-49F0-AC1A-40C62AE373AB}" dt="2024-04-05T10:58:16.997" v="1852"/>
          <ac:spMkLst>
            <pc:docMk/>
            <pc:sldMk cId="2641087582" sldId="312"/>
            <ac:spMk id="2341" creationId="{FC064081-DF6C-62BD-2314-3B51EE4DBD1C}"/>
          </ac:spMkLst>
        </pc:spChg>
        <pc:spChg chg="add mod">
          <ac:chgData name="Juliana Melo" userId="dea01774526b107e" providerId="Windows Live" clId="Web-{31D563E2-4E2E-49F0-AC1A-40C62AE373AB}" dt="2024-04-05T10:58:16.997" v="1854"/>
          <ac:spMkLst>
            <pc:docMk/>
            <pc:sldMk cId="2641087582" sldId="312"/>
            <ac:spMk id="2342" creationId="{EB489B80-7107-5B5C-A792-E2D2A93B245A}"/>
          </ac:spMkLst>
        </pc:spChg>
        <pc:spChg chg="add mod">
          <ac:chgData name="Juliana Melo" userId="dea01774526b107e" providerId="Windows Live" clId="Web-{31D563E2-4E2E-49F0-AC1A-40C62AE373AB}" dt="2024-04-05T10:58:16.997" v="1855"/>
          <ac:spMkLst>
            <pc:docMk/>
            <pc:sldMk cId="2641087582" sldId="312"/>
            <ac:spMk id="2343" creationId="{FE5D8C82-CDFA-B1C5-44C1-A49A2505DCF8}"/>
          </ac:spMkLst>
        </pc:spChg>
        <pc:spChg chg="add mod">
          <ac:chgData name="Juliana Melo" userId="dea01774526b107e" providerId="Windows Live" clId="Web-{31D563E2-4E2E-49F0-AC1A-40C62AE373AB}" dt="2024-04-05T10:58:16.997" v="1856"/>
          <ac:spMkLst>
            <pc:docMk/>
            <pc:sldMk cId="2641087582" sldId="312"/>
            <ac:spMk id="2344" creationId="{0D4AF25E-3883-32E4-B877-062C4C93F160}"/>
          </ac:spMkLst>
        </pc:spChg>
        <pc:spChg chg="add mod">
          <ac:chgData name="Juliana Melo" userId="dea01774526b107e" providerId="Windows Live" clId="Web-{31D563E2-4E2E-49F0-AC1A-40C62AE373AB}" dt="2024-04-05T10:57:09.416" v="1847" actId="1076"/>
          <ac:spMkLst>
            <pc:docMk/>
            <pc:sldMk cId="2641087582" sldId="312"/>
            <ac:spMk id="2345" creationId="{96F71B2E-A71A-6E9E-A89D-CED8F1AD801F}"/>
          </ac:spMkLst>
        </pc:spChg>
        <pc:spChg chg="add mod">
          <ac:chgData name="Juliana Melo" userId="dea01774526b107e" providerId="Windows Live" clId="Web-{31D563E2-4E2E-49F0-AC1A-40C62AE373AB}" dt="2024-04-05T10:57:15.510" v="1849" actId="1076"/>
          <ac:spMkLst>
            <pc:docMk/>
            <pc:sldMk cId="2641087582" sldId="312"/>
            <ac:spMk id="2346" creationId="{52CBA639-838C-A0B4-3B83-A8C092978026}"/>
          </ac:spMkLst>
        </pc:spChg>
        <pc:spChg chg="add mod">
          <ac:chgData name="Juliana Melo" userId="dea01774526b107e" providerId="Windows Live" clId="Web-{31D563E2-4E2E-49F0-AC1A-40C62AE373AB}" dt="2024-04-05T10:58:17.075" v="1857"/>
          <ac:spMkLst>
            <pc:docMk/>
            <pc:sldMk cId="2641087582" sldId="312"/>
            <ac:spMk id="2347" creationId="{4D137378-789F-6677-42D4-53AE1702E6D7}"/>
          </ac:spMkLst>
        </pc:spChg>
        <pc:spChg chg="add del mod">
          <ac:chgData name="Juliana Melo" userId="dea01774526b107e" providerId="Windows Live" clId="Web-{31D563E2-4E2E-49F0-AC1A-40C62AE373AB}" dt="2024-04-05T10:22:35.138" v="1060"/>
          <ac:spMkLst>
            <pc:docMk/>
            <pc:sldMk cId="2641087582" sldId="312"/>
            <ac:spMk id="2349" creationId="{D8660D38-FF1D-D8E8-2B46-47C8FD5DEBB9}"/>
          </ac:spMkLst>
        </pc:spChg>
        <pc:graphicFrameChg chg="add del mod modGraphic">
          <ac:chgData name="Juliana Melo" userId="dea01774526b107e" providerId="Windows Live" clId="Web-{31D563E2-4E2E-49F0-AC1A-40C62AE373AB}" dt="2024-04-05T10:18:19.958" v="1011"/>
          <ac:graphicFrameMkLst>
            <pc:docMk/>
            <pc:sldMk cId="2641087582" sldId="312"/>
            <ac:graphicFrameMk id="6" creationId="{161626B6-F57F-A4A0-2DF7-AF40DFBB3577}"/>
          </ac:graphicFrameMkLst>
        </pc:graphicFrameChg>
        <pc:picChg chg="add del mod">
          <ac:chgData name="Juliana Melo" userId="dea01774526b107e" providerId="Windows Live" clId="Web-{31D563E2-4E2E-49F0-AC1A-40C62AE373AB}" dt="2024-04-05T10:11:33.055" v="769"/>
          <ac:picMkLst>
            <pc:docMk/>
            <pc:sldMk cId="2641087582" sldId="312"/>
            <ac:picMk id="5" creationId="{8A52C045-61B9-6872-B855-C433F61AE33D}"/>
          </ac:picMkLst>
        </pc:picChg>
        <pc:picChg chg="add del mod">
          <ac:chgData name="Juliana Melo" userId="dea01774526b107e" providerId="Windows Live" clId="Web-{31D563E2-4E2E-49F0-AC1A-40C62AE373AB}" dt="2024-04-05T10:22:20.231" v="1055"/>
          <ac:picMkLst>
            <pc:docMk/>
            <pc:sldMk cId="2641087582" sldId="312"/>
            <ac:picMk id="2348" creationId="{6418D3E2-F410-A11C-D231-0FAF3F75E4B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cf6f9efd9a7ab91/UFS/Projetos%20de%20Pesquisa_Consultoria/1.%20Em%20andamento/IPEA%202023/Dados/Coeficiente%20de%20Willianson_Mun%20_atualizado_17_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4788383\Documents\demanda%20ne\C&#243;pia%20de%20PIB%20com%20choque%20de%20produtividad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Coordena&#231;&#227;o\controle%20plano%20de%20trabalho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66603746011639E-2"/>
          <c:y val="2.5745939608540085E-2"/>
          <c:w val="0.92420065396887252"/>
          <c:h val="0.87378036213252064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A8-4722-9A65-C2F44D2F1E0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A8-4722-9A65-C2F44D2F1E0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A8-4722-9A65-C2F44D2F1E0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101599247412982E-2"/>
                  <c:y val="-6.3718758582806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A8-4722-9A65-C2F44D2F1E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A8-4722-9A65-C2F44D2F1E0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1157102539981186E-2"/>
                  <c:y val="4.6141170008239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A8-4722-9A65-C2F44D2F1E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3A8-4722-9A65-C2F44D2F1E0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3A8-4722-9A65-C2F44D2F1E0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3A8-4722-9A65-C2F44D2F1E05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3A8-4722-9A65-C2F44D2F1E05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3A8-4722-9A65-C2F44D2F1E0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'[Coeficiente de Willianson_Mun _atualizado_17_11.xlsx]ÍNDICE_WILLIANSON'!$DR$2:$EJ$2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'[Coeficiente de Willianson_Mun _atualizado_17_11.xlsx]ÍNDICE_WILLIANSON'!$DR$3:$EJ$3</c:f>
              <c:numCache>
                <c:formatCode>0.000</c:formatCode>
                <c:ptCount val="19"/>
                <c:pt idx="0">
                  <c:v>0.83778548900947225</c:v>
                </c:pt>
                <c:pt idx="1">
                  <c:v>0.85077123668499599</c:v>
                </c:pt>
                <c:pt idx="2">
                  <c:v>0.8544099784514716</c:v>
                </c:pt>
                <c:pt idx="3">
                  <c:v>0.89183794770279379</c:v>
                </c:pt>
                <c:pt idx="4">
                  <c:v>0.89085956064791583</c:v>
                </c:pt>
                <c:pt idx="5">
                  <c:v>0.85768108324723702</c:v>
                </c:pt>
                <c:pt idx="6">
                  <c:v>0.87327580371476754</c:v>
                </c:pt>
                <c:pt idx="7">
                  <c:v>0.7988747783854695</c:v>
                </c:pt>
                <c:pt idx="8">
                  <c:v>0.81573604570960967</c:v>
                </c:pt>
                <c:pt idx="9">
                  <c:v>0.82518676446606676</c:v>
                </c:pt>
                <c:pt idx="10">
                  <c:v>0.81959464263449422</c:v>
                </c:pt>
                <c:pt idx="11">
                  <c:v>0.78357330919219847</c:v>
                </c:pt>
                <c:pt idx="12">
                  <c:v>0.77189579382678453</c:v>
                </c:pt>
                <c:pt idx="13">
                  <c:v>0.73732753932313666</c:v>
                </c:pt>
                <c:pt idx="14">
                  <c:v>0.73755840132047668</c:v>
                </c:pt>
                <c:pt idx="15">
                  <c:v>0.73172036241742933</c:v>
                </c:pt>
                <c:pt idx="16">
                  <c:v>0.75842335523578686</c:v>
                </c:pt>
                <c:pt idx="17">
                  <c:v>0.77053246900413175</c:v>
                </c:pt>
                <c:pt idx="18">
                  <c:v>0.77851973678035191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93A8-4722-9A65-C2F44D2F1E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4320776"/>
        <c:axId val="434309016"/>
      </c:lineChart>
      <c:catAx>
        <c:axId val="43432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434309016"/>
        <c:crosses val="autoZero"/>
        <c:auto val="1"/>
        <c:lblAlgn val="ctr"/>
        <c:lblOffset val="100"/>
        <c:noMultiLvlLbl val="0"/>
      </c:catAx>
      <c:valAx>
        <c:axId val="434309016"/>
        <c:scaling>
          <c:orientation val="minMax"/>
          <c:max val="0.9"/>
          <c:min val="0.70000000000000007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43432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61826991005791E-2"/>
          <c:y val="3.6978441235995037E-2"/>
          <c:w val="0.92045156807273332"/>
          <c:h val="0.498302589717955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EC-47CC-B750-A64ABC59B5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EC-47CC-B750-A64ABC59B55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B6F-485C-8D16-FD59E833C18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6F-485C-8D16-FD59E833C18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B6F-485C-8D16-FD59E833C18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6F-485C-8D16-FD59E833C18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B6F-485C-8D16-FD59E833C18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6F-485C-8D16-FD59E833C18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B6F-485C-8D16-FD59E833C182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6F-485C-8D16-FD59E833C182}"/>
              </c:ext>
            </c:extLst>
          </c:dPt>
          <c:cat>
            <c:multiLvlStrRef>
              <c:f>Plan4!$F$4:$G$23</c:f>
              <c:multiLvlStrCache>
                <c:ptCount val="20"/>
                <c:lvl>
                  <c:pt idx="0">
                    <c:v>Cenário Base</c:v>
                  </c:pt>
                  <c:pt idx="1">
                    <c:v>Cenário com Ganho de Produtividade </c:v>
                  </c:pt>
                  <c:pt idx="2">
                    <c:v>Cenário Base</c:v>
                  </c:pt>
                  <c:pt idx="3">
                    <c:v>Cenário com Ganho de Produtividade </c:v>
                  </c:pt>
                  <c:pt idx="4">
                    <c:v>Cenário Base</c:v>
                  </c:pt>
                  <c:pt idx="5">
                    <c:v>Cenário com Ganho de Produtividade </c:v>
                  </c:pt>
                  <c:pt idx="6">
                    <c:v>Cenário Base</c:v>
                  </c:pt>
                  <c:pt idx="7">
                    <c:v>Cenário com Ganho de Produtividade </c:v>
                  </c:pt>
                  <c:pt idx="8">
                    <c:v>Cenário Base</c:v>
                  </c:pt>
                  <c:pt idx="9">
                    <c:v>Cenário com Ganho de Produtividade </c:v>
                  </c:pt>
                  <c:pt idx="10">
                    <c:v>Cenário Base</c:v>
                  </c:pt>
                  <c:pt idx="11">
                    <c:v>Cenário com Ganho de Produtividade </c:v>
                  </c:pt>
                  <c:pt idx="12">
                    <c:v>Cenário Base</c:v>
                  </c:pt>
                  <c:pt idx="13">
                    <c:v>Cenário com Ganho de Produtividade </c:v>
                  </c:pt>
                  <c:pt idx="14">
                    <c:v>Cenário Base</c:v>
                  </c:pt>
                  <c:pt idx="15">
                    <c:v>Cenário com Ganho de Produtividade </c:v>
                  </c:pt>
                  <c:pt idx="16">
                    <c:v>Cenário Base</c:v>
                  </c:pt>
                  <c:pt idx="17">
                    <c:v>Cenário com Ganho de Produtividade </c:v>
                  </c:pt>
                  <c:pt idx="18">
                    <c:v>Cenário Base</c:v>
                  </c:pt>
                  <c:pt idx="19">
                    <c:v>Cenário com Ganho de Produtividade </c:v>
                  </c:pt>
                </c:lvl>
                <c:lvl>
                  <c:pt idx="0">
                    <c:v>Brasil</c:v>
                  </c:pt>
                  <c:pt idx="2">
                    <c:v>Pernambuco</c:v>
                  </c:pt>
                  <c:pt idx="4">
                    <c:v>Bahia</c:v>
                  </c:pt>
                  <c:pt idx="6">
                    <c:v>Sergipe</c:v>
                  </c:pt>
                  <c:pt idx="8">
                    <c:v>Rio Grande do Norte</c:v>
                  </c:pt>
                  <c:pt idx="10">
                    <c:v>Paraiba</c:v>
                  </c:pt>
                  <c:pt idx="12">
                    <c:v>Ceara</c:v>
                  </c:pt>
                  <c:pt idx="14">
                    <c:v>Alagoas</c:v>
                  </c:pt>
                  <c:pt idx="16">
                    <c:v>Piaui</c:v>
                  </c:pt>
                  <c:pt idx="18">
                    <c:v>Maranhao</c:v>
                  </c:pt>
                </c:lvl>
              </c:multiLvlStrCache>
            </c:multiLvlStrRef>
          </c:cat>
          <c:val>
            <c:numRef>
              <c:f>Plan4!$H$4:$H$23</c:f>
              <c:numCache>
                <c:formatCode>General</c:formatCode>
                <c:ptCount val="20"/>
                <c:pt idx="0">
                  <c:v>16220</c:v>
                </c:pt>
                <c:pt idx="1">
                  <c:v>17810</c:v>
                </c:pt>
                <c:pt idx="2">
                  <c:v>10050</c:v>
                </c:pt>
                <c:pt idx="3">
                  <c:v>11020</c:v>
                </c:pt>
                <c:pt idx="4">
                  <c:v>9694</c:v>
                </c:pt>
                <c:pt idx="5">
                  <c:v>10610</c:v>
                </c:pt>
                <c:pt idx="6">
                  <c:v>9533</c:v>
                </c:pt>
                <c:pt idx="7">
                  <c:v>10390</c:v>
                </c:pt>
                <c:pt idx="8">
                  <c:v>9339</c:v>
                </c:pt>
                <c:pt idx="9">
                  <c:v>10170</c:v>
                </c:pt>
                <c:pt idx="10">
                  <c:v>8938</c:v>
                </c:pt>
                <c:pt idx="11">
                  <c:v>9870</c:v>
                </c:pt>
                <c:pt idx="12">
                  <c:v>8856</c:v>
                </c:pt>
                <c:pt idx="13">
                  <c:v>9794</c:v>
                </c:pt>
                <c:pt idx="14">
                  <c:v>8411</c:v>
                </c:pt>
                <c:pt idx="15">
                  <c:v>9198</c:v>
                </c:pt>
                <c:pt idx="16">
                  <c:v>8690</c:v>
                </c:pt>
                <c:pt idx="17">
                  <c:v>9666</c:v>
                </c:pt>
                <c:pt idx="18">
                  <c:v>7343</c:v>
                </c:pt>
                <c:pt idx="19">
                  <c:v>8090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EC-47CC-B750-A64ABC59B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323128"/>
        <c:axId val="434323520"/>
      </c:barChart>
      <c:catAx>
        <c:axId val="43432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4323520"/>
        <c:crosses val="autoZero"/>
        <c:auto val="1"/>
        <c:lblAlgn val="ctr"/>
        <c:lblOffset val="100"/>
        <c:noMultiLvlLbl val="0"/>
      </c:catAx>
      <c:valAx>
        <c:axId val="43432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432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39617735989131E-2"/>
          <c:y val="8.3712674813829144E-2"/>
          <c:w val="0.95996691171897353"/>
          <c:h val="0.78642595425994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58-4DBF-BA2E-7FC549A321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58-4DBF-BA2E-7FC549A321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58-4DBF-BA2E-7FC549A321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58-4DBF-BA2E-7FC549A3219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58-4DBF-BA2E-7FC549A3219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C58-4DBF-BA2E-7FC549A3219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C58-4DBF-BA2E-7FC549A3219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C58-4DBF-BA2E-7FC549A32197}"/>
              </c:ext>
            </c:extLst>
          </c:dPt>
          <c:cat>
            <c:strRef>
              <c:f>'Controle Plano de trbalho'!$E$11:$E$22</c:f>
              <c:strCache>
                <c:ptCount val="12"/>
                <c:pt idx="0">
                  <c:v>São Paulo</c:v>
                </c:pt>
                <c:pt idx="1">
                  <c:v>Ceará</c:v>
                </c:pt>
                <c:pt idx="2">
                  <c:v>Bahia</c:v>
                </c:pt>
                <c:pt idx="3">
                  <c:v>Pernambuco</c:v>
                </c:pt>
                <c:pt idx="4">
                  <c:v>Rio Grande do Sul</c:v>
                </c:pt>
                <c:pt idx="5">
                  <c:v>Rio de Janeiro</c:v>
                </c:pt>
                <c:pt idx="6">
                  <c:v>Minas Gerais</c:v>
                </c:pt>
                <c:pt idx="7">
                  <c:v>Brasil</c:v>
                </c:pt>
                <c:pt idx="8">
                  <c:v>Maranhão</c:v>
                </c:pt>
                <c:pt idx="9">
                  <c:v>Goiás</c:v>
                </c:pt>
                <c:pt idx="10">
                  <c:v>Espírito Santo</c:v>
                </c:pt>
                <c:pt idx="11">
                  <c:v>Paraná</c:v>
                </c:pt>
              </c:strCache>
            </c:strRef>
          </c:cat>
          <c:val>
            <c:numRef>
              <c:f>'Controle Plano de trbalho'!$F$11:$F$22</c:f>
              <c:numCache>
                <c:formatCode>General</c:formatCode>
                <c:ptCount val="12"/>
                <c:pt idx="0">
                  <c:v>0.8</c:v>
                </c:pt>
                <c:pt idx="1">
                  <c:v>0.81</c:v>
                </c:pt>
                <c:pt idx="2">
                  <c:v>1.1000000000000001</c:v>
                </c:pt>
                <c:pt idx="3">
                  <c:v>1.6</c:v>
                </c:pt>
                <c:pt idx="4">
                  <c:v>2.1</c:v>
                </c:pt>
                <c:pt idx="5">
                  <c:v>2.2999999999999998</c:v>
                </c:pt>
                <c:pt idx="6">
                  <c:v>2.6</c:v>
                </c:pt>
                <c:pt idx="7">
                  <c:v>2.9</c:v>
                </c:pt>
                <c:pt idx="8">
                  <c:v>3.4</c:v>
                </c:pt>
                <c:pt idx="9">
                  <c:v>5</c:v>
                </c:pt>
                <c:pt idx="10">
                  <c:v>5.7</c:v>
                </c:pt>
                <c:pt idx="11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C58-4DBF-BA2E-7FC549A32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6504096"/>
        <c:axId val="526504488"/>
      </c:barChart>
      <c:catAx>
        <c:axId val="52650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6504488"/>
        <c:crosses val="autoZero"/>
        <c:auto val="1"/>
        <c:lblAlgn val="ctr"/>
        <c:lblOffset val="100"/>
        <c:noMultiLvlLbl val="0"/>
      </c:catAx>
      <c:valAx>
        <c:axId val="526504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650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6BB35-DC93-4B1C-9DDE-A8E3A640BE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947C30-ECD0-4AAC-8B82-9343EC57A651}">
      <dgm:prSet phldrT="[Texto]"/>
      <dgm:spPr/>
      <dgm:t>
        <a:bodyPr/>
        <a:lstStyle/>
        <a:p>
          <a:r>
            <a:rPr lang="pt-BR" dirty="0" smtClean="0"/>
            <a:t>Definição do Problema</a:t>
          </a:r>
          <a:endParaRPr lang="pt-BR" dirty="0"/>
        </a:p>
      </dgm:t>
    </dgm:pt>
    <dgm:pt modelId="{E5A906C8-512E-457C-8554-F7B32D70AEDD}" type="parTrans" cxnId="{D848D895-E62F-48A4-AE69-5942C507D89B}">
      <dgm:prSet/>
      <dgm:spPr/>
      <dgm:t>
        <a:bodyPr/>
        <a:lstStyle/>
        <a:p>
          <a:endParaRPr lang="pt-BR"/>
        </a:p>
      </dgm:t>
    </dgm:pt>
    <dgm:pt modelId="{68DDAD4B-F8BF-404D-AD89-FCFF4EEE3240}" type="sibTrans" cxnId="{D848D895-E62F-48A4-AE69-5942C507D89B}">
      <dgm:prSet/>
      <dgm:spPr/>
      <dgm:t>
        <a:bodyPr/>
        <a:lstStyle/>
        <a:p>
          <a:endParaRPr lang="pt-BR"/>
        </a:p>
      </dgm:t>
    </dgm:pt>
    <dgm:pt modelId="{4DEE4313-6FBC-4480-A6E1-1B7F4B0AB9DA}">
      <dgm:prSet phldrT="[Texto]"/>
      <dgm:spPr/>
      <dgm:t>
        <a:bodyPr/>
        <a:lstStyle/>
        <a:p>
          <a:r>
            <a:rPr lang="pt-BR" dirty="0" smtClean="0"/>
            <a:t>Objetivos</a:t>
          </a:r>
          <a:endParaRPr lang="pt-BR" dirty="0"/>
        </a:p>
      </dgm:t>
    </dgm:pt>
    <dgm:pt modelId="{1E30A6AA-609F-425C-886D-11C7F5B113E3}" type="parTrans" cxnId="{20C8AFB4-4BEB-41DB-BC3B-3D60A7982863}">
      <dgm:prSet/>
      <dgm:spPr/>
      <dgm:t>
        <a:bodyPr/>
        <a:lstStyle/>
        <a:p>
          <a:endParaRPr lang="pt-BR"/>
        </a:p>
      </dgm:t>
    </dgm:pt>
    <dgm:pt modelId="{EA365012-7DFF-4CBD-88F7-4BC48521C175}" type="sibTrans" cxnId="{20C8AFB4-4BEB-41DB-BC3B-3D60A7982863}">
      <dgm:prSet/>
      <dgm:spPr/>
      <dgm:t>
        <a:bodyPr/>
        <a:lstStyle/>
        <a:p>
          <a:endParaRPr lang="pt-BR"/>
        </a:p>
      </dgm:t>
    </dgm:pt>
    <dgm:pt modelId="{015FF825-AC57-463D-8926-C0A1D4534C19}">
      <dgm:prSet phldrT="[Texto]"/>
      <dgm:spPr/>
      <dgm:t>
        <a:bodyPr/>
        <a:lstStyle/>
        <a:p>
          <a:r>
            <a:rPr lang="pt-BR" dirty="0" smtClean="0"/>
            <a:t>Impactos</a:t>
          </a:r>
          <a:endParaRPr lang="pt-BR" dirty="0"/>
        </a:p>
      </dgm:t>
    </dgm:pt>
    <dgm:pt modelId="{BB1EB4C5-E751-43C4-B960-BE593D99DABC}" type="parTrans" cxnId="{83A4ABCA-0431-4165-94DB-2B0D82E7E1B5}">
      <dgm:prSet/>
      <dgm:spPr/>
      <dgm:t>
        <a:bodyPr/>
        <a:lstStyle/>
        <a:p>
          <a:endParaRPr lang="pt-BR"/>
        </a:p>
      </dgm:t>
    </dgm:pt>
    <dgm:pt modelId="{9142DAE9-E2CE-4FDD-B64C-F4DF963FF8C3}" type="sibTrans" cxnId="{83A4ABCA-0431-4165-94DB-2B0D82E7E1B5}">
      <dgm:prSet/>
      <dgm:spPr/>
      <dgm:t>
        <a:bodyPr/>
        <a:lstStyle/>
        <a:p>
          <a:endParaRPr lang="pt-BR"/>
        </a:p>
      </dgm:t>
    </dgm:pt>
    <dgm:pt modelId="{19408F0A-516C-4C2F-80B2-A3C51D8D6AD6}">
      <dgm:prSet/>
      <dgm:spPr/>
      <dgm:t>
        <a:bodyPr/>
        <a:lstStyle/>
        <a:p>
          <a:r>
            <a:rPr lang="pt-BR" dirty="0" smtClean="0"/>
            <a:t>Instrumentos</a:t>
          </a:r>
          <a:endParaRPr lang="pt-BR" dirty="0"/>
        </a:p>
      </dgm:t>
    </dgm:pt>
    <dgm:pt modelId="{52529746-58E8-4D1A-BCC8-C49FDD900D9A}" type="parTrans" cxnId="{647F2EC9-3075-4919-A074-28349BF662CC}">
      <dgm:prSet/>
      <dgm:spPr/>
      <dgm:t>
        <a:bodyPr/>
        <a:lstStyle/>
        <a:p>
          <a:endParaRPr lang="pt-BR"/>
        </a:p>
      </dgm:t>
    </dgm:pt>
    <dgm:pt modelId="{DBBC123E-AE1D-429B-9678-08C130427C17}" type="sibTrans" cxnId="{647F2EC9-3075-4919-A074-28349BF662CC}">
      <dgm:prSet/>
      <dgm:spPr/>
      <dgm:t>
        <a:bodyPr/>
        <a:lstStyle/>
        <a:p>
          <a:endParaRPr lang="pt-BR"/>
        </a:p>
      </dgm:t>
    </dgm:pt>
    <dgm:pt modelId="{0F07FDE0-F533-4D49-80CB-1E6ACB44E32F}">
      <dgm:prSet/>
      <dgm:spPr/>
      <dgm:t>
        <a:bodyPr/>
        <a:lstStyle/>
        <a:p>
          <a:r>
            <a:rPr lang="pt-BR" dirty="0" smtClean="0"/>
            <a:t>Resultados</a:t>
          </a:r>
          <a:endParaRPr lang="pt-BR" dirty="0"/>
        </a:p>
      </dgm:t>
    </dgm:pt>
    <dgm:pt modelId="{EE2EA572-161E-4803-8F0D-ED3DB4027497}" type="parTrans" cxnId="{7F64F3CE-ACE0-49FB-8E13-BC88AA6406AE}">
      <dgm:prSet/>
      <dgm:spPr/>
      <dgm:t>
        <a:bodyPr/>
        <a:lstStyle/>
        <a:p>
          <a:endParaRPr lang="pt-BR"/>
        </a:p>
      </dgm:t>
    </dgm:pt>
    <dgm:pt modelId="{44DBEDD3-0814-46AF-9BD9-6627E2EC0598}" type="sibTrans" cxnId="{7F64F3CE-ACE0-49FB-8E13-BC88AA6406AE}">
      <dgm:prSet/>
      <dgm:spPr/>
      <dgm:t>
        <a:bodyPr/>
        <a:lstStyle/>
        <a:p>
          <a:endParaRPr lang="pt-BR"/>
        </a:p>
      </dgm:t>
    </dgm:pt>
    <dgm:pt modelId="{4257F5FE-7494-4265-BC1C-7B9E48A0B94C}" type="pres">
      <dgm:prSet presAssocID="{42C6BB35-DC93-4B1C-9DDE-A8E3A640BEA1}" presName="Name0" presStyleCnt="0">
        <dgm:presLayoutVars>
          <dgm:dir/>
          <dgm:resizeHandles val="exact"/>
        </dgm:presLayoutVars>
      </dgm:prSet>
      <dgm:spPr/>
    </dgm:pt>
    <dgm:pt modelId="{C853D5CF-F637-4464-AE43-4F7332A46F4F}" type="pres">
      <dgm:prSet presAssocID="{0E947C30-ECD0-4AAC-8B82-9343EC57A6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B84041-84DA-4A1E-B0A9-F86E1581C5F7}" type="pres">
      <dgm:prSet presAssocID="{68DDAD4B-F8BF-404D-AD89-FCFF4EEE3240}" presName="sibTrans" presStyleLbl="sibTrans2D1" presStyleIdx="0" presStyleCnt="4"/>
      <dgm:spPr/>
      <dgm:t>
        <a:bodyPr/>
        <a:lstStyle/>
        <a:p>
          <a:endParaRPr lang="pt-BR"/>
        </a:p>
      </dgm:t>
    </dgm:pt>
    <dgm:pt modelId="{7FA93F90-D340-46C3-9D40-EB797DFE26FB}" type="pres">
      <dgm:prSet presAssocID="{68DDAD4B-F8BF-404D-AD89-FCFF4EEE3240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23DBB19C-DD8C-40F0-8F97-A98A8214E77C}" type="pres">
      <dgm:prSet presAssocID="{4DEE4313-6FBC-4480-A6E1-1B7F4B0AB9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9E456F-3116-40E8-9C1C-E5BAA0F8B387}" type="pres">
      <dgm:prSet presAssocID="{EA365012-7DFF-4CBD-88F7-4BC48521C175}" presName="sibTrans" presStyleLbl="sibTrans2D1" presStyleIdx="1" presStyleCnt="4"/>
      <dgm:spPr/>
      <dgm:t>
        <a:bodyPr/>
        <a:lstStyle/>
        <a:p>
          <a:endParaRPr lang="pt-BR"/>
        </a:p>
      </dgm:t>
    </dgm:pt>
    <dgm:pt modelId="{2B3FB9BF-4C98-4B5F-92E4-86F09CD321C5}" type="pres">
      <dgm:prSet presAssocID="{EA365012-7DFF-4CBD-88F7-4BC48521C175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BF5905A2-0F55-4F0C-8FBD-A46049645269}" type="pres">
      <dgm:prSet presAssocID="{19408F0A-516C-4C2F-80B2-A3C51D8D6A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3D44EE-C15D-4783-93AB-F54B6ACD2DA5}" type="pres">
      <dgm:prSet presAssocID="{DBBC123E-AE1D-429B-9678-08C130427C17}" presName="sibTrans" presStyleLbl="sibTrans2D1" presStyleIdx="2" presStyleCnt="4"/>
      <dgm:spPr/>
      <dgm:t>
        <a:bodyPr/>
        <a:lstStyle/>
        <a:p>
          <a:endParaRPr lang="pt-BR"/>
        </a:p>
      </dgm:t>
    </dgm:pt>
    <dgm:pt modelId="{F5E78D4A-3DFB-440E-BA48-5C6CC48DE3E2}" type="pres">
      <dgm:prSet presAssocID="{DBBC123E-AE1D-429B-9678-08C130427C17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7B06E260-3028-46BF-AB22-0C3046C823B8}" type="pres">
      <dgm:prSet presAssocID="{0F07FDE0-F533-4D49-80CB-1E6ACB44E3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E04E82-4A76-4FD8-94C5-8A25C38C6EB2}" type="pres">
      <dgm:prSet presAssocID="{44DBEDD3-0814-46AF-9BD9-6627E2EC0598}" presName="sibTrans" presStyleLbl="sibTrans2D1" presStyleIdx="3" presStyleCnt="4"/>
      <dgm:spPr/>
      <dgm:t>
        <a:bodyPr/>
        <a:lstStyle/>
        <a:p>
          <a:endParaRPr lang="pt-BR"/>
        </a:p>
      </dgm:t>
    </dgm:pt>
    <dgm:pt modelId="{3BB416A3-F977-44B0-AF2D-9E123E2224B0}" type="pres">
      <dgm:prSet presAssocID="{44DBEDD3-0814-46AF-9BD9-6627E2EC0598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3C822E95-3211-4FFA-BE38-582F323E83C9}" type="pres">
      <dgm:prSet presAssocID="{015FF825-AC57-463D-8926-C0A1D4534C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3D8012-FD04-4DD9-991D-166D1B843610}" type="presOf" srcId="{DBBC123E-AE1D-429B-9678-08C130427C17}" destId="{F5E78D4A-3DFB-440E-BA48-5C6CC48DE3E2}" srcOrd="1" destOrd="0" presId="urn:microsoft.com/office/officeart/2005/8/layout/process1"/>
    <dgm:cxn modelId="{BB8DBF99-FD60-4187-B0FE-70154A82D43A}" type="presOf" srcId="{0F07FDE0-F533-4D49-80CB-1E6ACB44E32F}" destId="{7B06E260-3028-46BF-AB22-0C3046C823B8}" srcOrd="0" destOrd="0" presId="urn:microsoft.com/office/officeart/2005/8/layout/process1"/>
    <dgm:cxn modelId="{7F64F3CE-ACE0-49FB-8E13-BC88AA6406AE}" srcId="{42C6BB35-DC93-4B1C-9DDE-A8E3A640BEA1}" destId="{0F07FDE0-F533-4D49-80CB-1E6ACB44E32F}" srcOrd="3" destOrd="0" parTransId="{EE2EA572-161E-4803-8F0D-ED3DB4027497}" sibTransId="{44DBEDD3-0814-46AF-9BD9-6627E2EC0598}"/>
    <dgm:cxn modelId="{78D14D1C-1BF2-4567-85E2-4D34DEE24D6C}" type="presOf" srcId="{44DBEDD3-0814-46AF-9BD9-6627E2EC0598}" destId="{89E04E82-4A76-4FD8-94C5-8A25C38C6EB2}" srcOrd="0" destOrd="0" presId="urn:microsoft.com/office/officeart/2005/8/layout/process1"/>
    <dgm:cxn modelId="{0734EFD1-FA3B-419F-A960-17B27C0D93D4}" type="presOf" srcId="{0E947C30-ECD0-4AAC-8B82-9343EC57A651}" destId="{C853D5CF-F637-4464-AE43-4F7332A46F4F}" srcOrd="0" destOrd="0" presId="urn:microsoft.com/office/officeart/2005/8/layout/process1"/>
    <dgm:cxn modelId="{40A0A65E-A293-4821-87F0-70AE9D89F7D9}" type="presOf" srcId="{EA365012-7DFF-4CBD-88F7-4BC48521C175}" destId="{2B3FB9BF-4C98-4B5F-92E4-86F09CD321C5}" srcOrd="1" destOrd="0" presId="urn:microsoft.com/office/officeart/2005/8/layout/process1"/>
    <dgm:cxn modelId="{5FB4777E-40A9-41DE-B81E-21132CD709EF}" type="presOf" srcId="{68DDAD4B-F8BF-404D-AD89-FCFF4EEE3240}" destId="{1EB84041-84DA-4A1E-B0A9-F86E1581C5F7}" srcOrd="0" destOrd="0" presId="urn:microsoft.com/office/officeart/2005/8/layout/process1"/>
    <dgm:cxn modelId="{D842508C-04D1-4C12-A567-66554B4EA103}" type="presOf" srcId="{44DBEDD3-0814-46AF-9BD9-6627E2EC0598}" destId="{3BB416A3-F977-44B0-AF2D-9E123E2224B0}" srcOrd="1" destOrd="0" presId="urn:microsoft.com/office/officeart/2005/8/layout/process1"/>
    <dgm:cxn modelId="{52B344B8-C553-483D-A5BE-00655769CB8D}" type="presOf" srcId="{DBBC123E-AE1D-429B-9678-08C130427C17}" destId="{AD3D44EE-C15D-4783-93AB-F54B6ACD2DA5}" srcOrd="0" destOrd="0" presId="urn:microsoft.com/office/officeart/2005/8/layout/process1"/>
    <dgm:cxn modelId="{4DCAA9FF-2AFC-4CC4-81B2-69775FBD4212}" type="presOf" srcId="{EA365012-7DFF-4CBD-88F7-4BC48521C175}" destId="{629E456F-3116-40E8-9C1C-E5BAA0F8B387}" srcOrd="0" destOrd="0" presId="urn:microsoft.com/office/officeart/2005/8/layout/process1"/>
    <dgm:cxn modelId="{83A4ABCA-0431-4165-94DB-2B0D82E7E1B5}" srcId="{42C6BB35-DC93-4B1C-9DDE-A8E3A640BEA1}" destId="{015FF825-AC57-463D-8926-C0A1D4534C19}" srcOrd="4" destOrd="0" parTransId="{BB1EB4C5-E751-43C4-B960-BE593D99DABC}" sibTransId="{9142DAE9-E2CE-4FDD-B64C-F4DF963FF8C3}"/>
    <dgm:cxn modelId="{4236C833-75F9-46AE-B266-0A5CC4B594CB}" type="presOf" srcId="{19408F0A-516C-4C2F-80B2-A3C51D8D6AD6}" destId="{BF5905A2-0F55-4F0C-8FBD-A46049645269}" srcOrd="0" destOrd="0" presId="urn:microsoft.com/office/officeart/2005/8/layout/process1"/>
    <dgm:cxn modelId="{B91AB732-0327-46A8-AD6B-144694B53620}" type="presOf" srcId="{4DEE4313-6FBC-4480-A6E1-1B7F4B0AB9DA}" destId="{23DBB19C-DD8C-40F0-8F97-A98A8214E77C}" srcOrd="0" destOrd="0" presId="urn:microsoft.com/office/officeart/2005/8/layout/process1"/>
    <dgm:cxn modelId="{20C8AFB4-4BEB-41DB-BC3B-3D60A7982863}" srcId="{42C6BB35-DC93-4B1C-9DDE-A8E3A640BEA1}" destId="{4DEE4313-6FBC-4480-A6E1-1B7F4B0AB9DA}" srcOrd="1" destOrd="0" parTransId="{1E30A6AA-609F-425C-886D-11C7F5B113E3}" sibTransId="{EA365012-7DFF-4CBD-88F7-4BC48521C175}"/>
    <dgm:cxn modelId="{647F2EC9-3075-4919-A074-28349BF662CC}" srcId="{42C6BB35-DC93-4B1C-9DDE-A8E3A640BEA1}" destId="{19408F0A-516C-4C2F-80B2-A3C51D8D6AD6}" srcOrd="2" destOrd="0" parTransId="{52529746-58E8-4D1A-BCC8-C49FDD900D9A}" sibTransId="{DBBC123E-AE1D-429B-9678-08C130427C17}"/>
    <dgm:cxn modelId="{3E047D4E-3CB5-448F-AC99-613FBF828E83}" type="presOf" srcId="{68DDAD4B-F8BF-404D-AD89-FCFF4EEE3240}" destId="{7FA93F90-D340-46C3-9D40-EB797DFE26FB}" srcOrd="1" destOrd="0" presId="urn:microsoft.com/office/officeart/2005/8/layout/process1"/>
    <dgm:cxn modelId="{AEF25DB1-DE66-4ACA-B934-FCDE0CFD249F}" type="presOf" srcId="{015FF825-AC57-463D-8926-C0A1D4534C19}" destId="{3C822E95-3211-4FFA-BE38-582F323E83C9}" srcOrd="0" destOrd="0" presId="urn:microsoft.com/office/officeart/2005/8/layout/process1"/>
    <dgm:cxn modelId="{D848D895-E62F-48A4-AE69-5942C507D89B}" srcId="{42C6BB35-DC93-4B1C-9DDE-A8E3A640BEA1}" destId="{0E947C30-ECD0-4AAC-8B82-9343EC57A651}" srcOrd="0" destOrd="0" parTransId="{E5A906C8-512E-457C-8554-F7B32D70AEDD}" sibTransId="{68DDAD4B-F8BF-404D-AD89-FCFF4EEE3240}"/>
    <dgm:cxn modelId="{68E6C0FB-690E-4384-98BA-F15E40278D95}" type="presOf" srcId="{42C6BB35-DC93-4B1C-9DDE-A8E3A640BEA1}" destId="{4257F5FE-7494-4265-BC1C-7B9E48A0B94C}" srcOrd="0" destOrd="0" presId="urn:microsoft.com/office/officeart/2005/8/layout/process1"/>
    <dgm:cxn modelId="{D18A7740-E8A7-4F16-9A03-EA0885FFD60E}" type="presParOf" srcId="{4257F5FE-7494-4265-BC1C-7B9E48A0B94C}" destId="{C853D5CF-F637-4464-AE43-4F7332A46F4F}" srcOrd="0" destOrd="0" presId="urn:microsoft.com/office/officeart/2005/8/layout/process1"/>
    <dgm:cxn modelId="{FECFD045-B0AD-4B53-ACC5-83C0FEDE4F5F}" type="presParOf" srcId="{4257F5FE-7494-4265-BC1C-7B9E48A0B94C}" destId="{1EB84041-84DA-4A1E-B0A9-F86E1581C5F7}" srcOrd="1" destOrd="0" presId="urn:microsoft.com/office/officeart/2005/8/layout/process1"/>
    <dgm:cxn modelId="{EEB17681-8CC8-4D43-9875-324D87D2E9E2}" type="presParOf" srcId="{1EB84041-84DA-4A1E-B0A9-F86E1581C5F7}" destId="{7FA93F90-D340-46C3-9D40-EB797DFE26FB}" srcOrd="0" destOrd="0" presId="urn:microsoft.com/office/officeart/2005/8/layout/process1"/>
    <dgm:cxn modelId="{14D91C50-1BD8-4442-B96A-60D68344B42A}" type="presParOf" srcId="{4257F5FE-7494-4265-BC1C-7B9E48A0B94C}" destId="{23DBB19C-DD8C-40F0-8F97-A98A8214E77C}" srcOrd="2" destOrd="0" presId="urn:microsoft.com/office/officeart/2005/8/layout/process1"/>
    <dgm:cxn modelId="{07FEF668-9F93-407D-8377-744A0F97D486}" type="presParOf" srcId="{4257F5FE-7494-4265-BC1C-7B9E48A0B94C}" destId="{629E456F-3116-40E8-9C1C-E5BAA0F8B387}" srcOrd="3" destOrd="0" presId="urn:microsoft.com/office/officeart/2005/8/layout/process1"/>
    <dgm:cxn modelId="{3EDF121F-F8EE-45F1-B796-DB6BE51D34EE}" type="presParOf" srcId="{629E456F-3116-40E8-9C1C-E5BAA0F8B387}" destId="{2B3FB9BF-4C98-4B5F-92E4-86F09CD321C5}" srcOrd="0" destOrd="0" presId="urn:microsoft.com/office/officeart/2005/8/layout/process1"/>
    <dgm:cxn modelId="{49370DEC-BE6C-4219-84D3-41902D8096E7}" type="presParOf" srcId="{4257F5FE-7494-4265-BC1C-7B9E48A0B94C}" destId="{BF5905A2-0F55-4F0C-8FBD-A46049645269}" srcOrd="4" destOrd="0" presId="urn:microsoft.com/office/officeart/2005/8/layout/process1"/>
    <dgm:cxn modelId="{9625B24B-3721-4DCF-9404-D2C3DA4D583D}" type="presParOf" srcId="{4257F5FE-7494-4265-BC1C-7B9E48A0B94C}" destId="{AD3D44EE-C15D-4783-93AB-F54B6ACD2DA5}" srcOrd="5" destOrd="0" presId="urn:microsoft.com/office/officeart/2005/8/layout/process1"/>
    <dgm:cxn modelId="{A9EE53EF-23F3-4887-A49B-A711F3E6F075}" type="presParOf" srcId="{AD3D44EE-C15D-4783-93AB-F54B6ACD2DA5}" destId="{F5E78D4A-3DFB-440E-BA48-5C6CC48DE3E2}" srcOrd="0" destOrd="0" presId="urn:microsoft.com/office/officeart/2005/8/layout/process1"/>
    <dgm:cxn modelId="{3432B666-6A88-46D2-8F42-F6BBEFDEBCC1}" type="presParOf" srcId="{4257F5FE-7494-4265-BC1C-7B9E48A0B94C}" destId="{7B06E260-3028-46BF-AB22-0C3046C823B8}" srcOrd="6" destOrd="0" presId="urn:microsoft.com/office/officeart/2005/8/layout/process1"/>
    <dgm:cxn modelId="{0EF2AA28-B603-4877-B995-9D5E14D94A68}" type="presParOf" srcId="{4257F5FE-7494-4265-BC1C-7B9E48A0B94C}" destId="{89E04E82-4A76-4FD8-94C5-8A25C38C6EB2}" srcOrd="7" destOrd="0" presId="urn:microsoft.com/office/officeart/2005/8/layout/process1"/>
    <dgm:cxn modelId="{B648BC38-EEB7-49F1-9458-39B0C4B99756}" type="presParOf" srcId="{89E04E82-4A76-4FD8-94C5-8A25C38C6EB2}" destId="{3BB416A3-F977-44B0-AF2D-9E123E2224B0}" srcOrd="0" destOrd="0" presId="urn:microsoft.com/office/officeart/2005/8/layout/process1"/>
    <dgm:cxn modelId="{6554A3FC-E95C-444D-AC98-C102405A2C98}" type="presParOf" srcId="{4257F5FE-7494-4265-BC1C-7B9E48A0B94C}" destId="{3C822E95-3211-4FFA-BE38-582F323E83C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D5CF-F637-4464-AE43-4F7332A46F4F}">
      <dsp:nvSpPr>
        <dsp:cNvPr id="0" name=""/>
        <dsp:cNvSpPr/>
      </dsp:nvSpPr>
      <dsp:spPr>
        <a:xfrm>
          <a:off x="5096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Definição do Problema</a:t>
          </a:r>
          <a:endParaRPr lang="pt-BR" sz="1800" kern="1200" dirty="0"/>
        </a:p>
      </dsp:txBody>
      <dsp:txXfrm>
        <a:off x="32859" y="2263146"/>
        <a:ext cx="1524307" cy="892373"/>
      </dsp:txXfrm>
    </dsp:sp>
    <dsp:sp modelId="{1EB84041-84DA-4A1E-B0A9-F86E1581C5F7}">
      <dsp:nvSpPr>
        <dsp:cNvPr id="0" name=""/>
        <dsp:cNvSpPr/>
      </dsp:nvSpPr>
      <dsp:spPr>
        <a:xfrm>
          <a:off x="1742912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742912" y="2591794"/>
        <a:ext cx="234447" cy="235078"/>
      </dsp:txXfrm>
    </dsp:sp>
    <dsp:sp modelId="{23DBB19C-DD8C-40F0-8F97-A98A8214E77C}">
      <dsp:nvSpPr>
        <dsp:cNvPr id="0" name=""/>
        <dsp:cNvSpPr/>
      </dsp:nvSpPr>
      <dsp:spPr>
        <a:xfrm>
          <a:off x="2216862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Objetivos</a:t>
          </a:r>
          <a:endParaRPr lang="pt-BR" sz="1800" kern="1200" dirty="0"/>
        </a:p>
      </dsp:txBody>
      <dsp:txXfrm>
        <a:off x="2244625" y="2263146"/>
        <a:ext cx="1524307" cy="892373"/>
      </dsp:txXfrm>
    </dsp:sp>
    <dsp:sp modelId="{629E456F-3116-40E8-9C1C-E5BAA0F8B387}">
      <dsp:nvSpPr>
        <dsp:cNvPr id="0" name=""/>
        <dsp:cNvSpPr/>
      </dsp:nvSpPr>
      <dsp:spPr>
        <a:xfrm>
          <a:off x="3954679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3954679" y="2591794"/>
        <a:ext cx="234447" cy="235078"/>
      </dsp:txXfrm>
    </dsp:sp>
    <dsp:sp modelId="{BF5905A2-0F55-4F0C-8FBD-A46049645269}">
      <dsp:nvSpPr>
        <dsp:cNvPr id="0" name=""/>
        <dsp:cNvSpPr/>
      </dsp:nvSpPr>
      <dsp:spPr>
        <a:xfrm>
          <a:off x="4428628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Instrumentos</a:t>
          </a:r>
          <a:endParaRPr lang="pt-BR" sz="1800" kern="1200" dirty="0"/>
        </a:p>
      </dsp:txBody>
      <dsp:txXfrm>
        <a:off x="4456391" y="2263146"/>
        <a:ext cx="1524307" cy="892373"/>
      </dsp:txXfrm>
    </dsp:sp>
    <dsp:sp modelId="{AD3D44EE-C15D-4783-93AB-F54B6ACD2DA5}">
      <dsp:nvSpPr>
        <dsp:cNvPr id="0" name=""/>
        <dsp:cNvSpPr/>
      </dsp:nvSpPr>
      <dsp:spPr>
        <a:xfrm>
          <a:off x="6166445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6166445" y="2591794"/>
        <a:ext cx="234447" cy="235078"/>
      </dsp:txXfrm>
    </dsp:sp>
    <dsp:sp modelId="{7B06E260-3028-46BF-AB22-0C3046C823B8}">
      <dsp:nvSpPr>
        <dsp:cNvPr id="0" name=""/>
        <dsp:cNvSpPr/>
      </dsp:nvSpPr>
      <dsp:spPr>
        <a:xfrm>
          <a:off x="6640395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Resultados</a:t>
          </a:r>
          <a:endParaRPr lang="pt-BR" sz="1800" kern="1200" dirty="0"/>
        </a:p>
      </dsp:txBody>
      <dsp:txXfrm>
        <a:off x="6668158" y="2263146"/>
        <a:ext cx="1524307" cy="892373"/>
      </dsp:txXfrm>
    </dsp:sp>
    <dsp:sp modelId="{89E04E82-4A76-4FD8-94C5-8A25C38C6EB2}">
      <dsp:nvSpPr>
        <dsp:cNvPr id="0" name=""/>
        <dsp:cNvSpPr/>
      </dsp:nvSpPr>
      <dsp:spPr>
        <a:xfrm>
          <a:off x="8378211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8378211" y="2591794"/>
        <a:ext cx="234447" cy="235078"/>
      </dsp:txXfrm>
    </dsp:sp>
    <dsp:sp modelId="{3C822E95-3211-4FFA-BE38-582F323E83C9}">
      <dsp:nvSpPr>
        <dsp:cNvPr id="0" name=""/>
        <dsp:cNvSpPr/>
      </dsp:nvSpPr>
      <dsp:spPr>
        <a:xfrm>
          <a:off x="8852161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Impactos</a:t>
          </a:r>
          <a:endParaRPr lang="pt-BR" sz="1800" kern="1200" dirty="0"/>
        </a:p>
      </dsp:txBody>
      <dsp:txXfrm>
        <a:off x="8879924" y="2263146"/>
        <a:ext cx="1524307" cy="89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0.0503</cdr:x>
      <cdr:y>0.22796</cdr:y>
    </cdr:from>
    <cdr:to>
      <cdr:x>0.9892</cdr:x>
      <cdr:y>0.22796</cdr:y>
    </cdr:to>
    <cdr:cxnSp macro="">
      <cdr:nvCxnSpPr>
        <cdr:cNvPr id="3" name="Conector reto 2"/>
        <cdr:cNvCxnSpPr/>
      </cdr:nvCxnSpPr>
      <cdr:spPr>
        <a:xfrm xmlns:a="http://schemas.openxmlformats.org/drawingml/2006/main">
          <a:off x="390663" y="1096096"/>
          <a:ext cx="729233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0.05048</cdr:x>
      <cdr:y>0.20311</cdr:y>
    </cdr:from>
    <cdr:to>
      <cdr:x>0.98938</cdr:x>
      <cdr:y>0.20311</cdr:y>
    </cdr:to>
    <cdr:cxnSp macro="">
      <cdr:nvCxnSpPr>
        <cdr:cNvPr id="5" name="Conector reto 4"/>
        <cdr:cNvCxnSpPr/>
      </cdr:nvCxnSpPr>
      <cdr:spPr>
        <a:xfrm xmlns:a="http://schemas.openxmlformats.org/drawingml/2006/main">
          <a:off x="392061" y="976606"/>
          <a:ext cx="7292334" cy="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0.03949</cdr:x>
      <cdr:y>0.41519</cdr:y>
    </cdr:from>
    <cdr:to>
      <cdr:x>0.31833</cdr:x>
      <cdr:y>0.70759</cdr:y>
    </cdr:to>
    <cdr:sp macro="" textlink="">
      <cdr:nvSpPr>
        <cdr:cNvPr id="2" name="Chave direita 1"/>
        <cdr:cNvSpPr/>
      </cdr:nvSpPr>
      <cdr:spPr>
        <a:xfrm xmlns:a="http://schemas.openxmlformats.org/drawingml/2006/main" rot="16200000">
          <a:off x="845820" y="2034540"/>
          <a:ext cx="1760220" cy="26898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0.04265</cdr:x>
      <cdr:y>0.23418</cdr:y>
    </cdr:from>
    <cdr:to>
      <cdr:x>0.28515</cdr:x>
      <cdr:y>0.40127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11480" y="1409700"/>
          <a:ext cx="23393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0.0624</cdr:x>
      <cdr:y>0.3481</cdr:y>
    </cdr:from>
    <cdr:to>
      <cdr:x>0.31043</cdr:x>
      <cdr:y>0.39114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601980" y="2095500"/>
          <a:ext cx="239268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Grupo 1:  </a:t>
          </a:r>
          <a:r>
            <a:rPr lang="pt-BR" dirty="0"/>
            <a:t>Muito</a:t>
          </a:r>
          <a:r>
            <a:rPr lang="pt-BR" sz="1100" dirty="0"/>
            <a:t> Abaixo Média Brasil</a:t>
          </a:r>
        </a:p>
      </cdr:txBody>
    </cdr:sp>
  </cdr:relSizeAnchor>
  <cdr:relSizeAnchor xmlns:cdr="http://schemas.openxmlformats.org/drawingml/2006/chartDrawing">
    <cdr:from>
      <cdr:x>0.36177</cdr:x>
      <cdr:y>0.30211</cdr:y>
    </cdr:from>
    <cdr:to>
      <cdr:x>0.64666</cdr:x>
      <cdr:y>0.59451</cdr:y>
    </cdr:to>
    <cdr:sp macro="" textlink="">
      <cdr:nvSpPr>
        <cdr:cNvPr id="5" name="Chave direita 4"/>
        <cdr:cNvSpPr/>
      </cdr:nvSpPr>
      <cdr:spPr>
        <a:xfrm xmlns:a="http://schemas.openxmlformats.org/drawingml/2006/main" rot="16200000">
          <a:off x="3983990" y="1324610"/>
          <a:ext cx="1760220" cy="274828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0.3604</cdr:x>
      <cdr:y>0.20206</cdr:y>
    </cdr:from>
    <cdr:to>
      <cdr:x>0.66714</cdr:x>
      <cdr:y>0.2451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2344119" y="837256"/>
          <a:ext cx="1995102" cy="178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Grupo 2:  Próximo</a:t>
          </a:r>
          <a:r>
            <a:rPr lang="pt-BR" sz="1100" baseline="0" dirty="0"/>
            <a:t> taxa crescimento </a:t>
          </a:r>
          <a:r>
            <a:rPr lang="pt-BR" sz="1100" dirty="0"/>
            <a:t>Brasil</a:t>
          </a:r>
        </a:p>
      </cdr:txBody>
    </cdr:sp>
  </cdr:relSizeAnchor>
  <cdr:relSizeAnchor xmlns:cdr="http://schemas.openxmlformats.org/drawingml/2006/chartDrawing">
    <cdr:from>
      <cdr:x>0.69958</cdr:x>
      <cdr:y>0.03943</cdr:y>
    </cdr:from>
    <cdr:to>
      <cdr:x>1</cdr:x>
      <cdr:y>0.27319</cdr:y>
    </cdr:to>
    <cdr:sp macro="" textlink="">
      <cdr:nvSpPr>
        <cdr:cNvPr id="8" name="Chave direita 7"/>
        <cdr:cNvSpPr/>
      </cdr:nvSpPr>
      <cdr:spPr>
        <a:xfrm xmlns:a="http://schemas.openxmlformats.org/drawingml/2006/main" rot="16200000">
          <a:off x="5042911" y="-329317"/>
          <a:ext cx="968609" cy="195399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0.69616</cdr:x>
      <cdr:y>0</cdr:y>
    </cdr:from>
    <cdr:to>
      <cdr:x>1</cdr:x>
      <cdr:y>0.05488</cdr:y>
    </cdr:to>
    <cdr:sp macro="" textlink="">
      <cdr:nvSpPr>
        <cdr:cNvPr id="9" name="CaixaDeTexto 1"/>
        <cdr:cNvSpPr txBox="1"/>
      </cdr:nvSpPr>
      <cdr:spPr>
        <a:xfrm xmlns:a="http://schemas.openxmlformats.org/drawingml/2006/main">
          <a:off x="6708503" y="0"/>
          <a:ext cx="2927926" cy="2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Grupo 3:  Acima da </a:t>
          </a:r>
          <a:r>
            <a:rPr lang="pt-BR" sz="1100" baseline="0" dirty="0"/>
            <a:t> taxa crescimento </a:t>
          </a:r>
          <a:r>
            <a:rPr lang="pt-BR" sz="1100" dirty="0"/>
            <a:t>Brasil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7318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5"/>
          <p:cNvSpPr txBox="1"/>
          <p:nvPr/>
        </p:nvSpPr>
        <p:spPr>
          <a:xfrm>
            <a:off x="277207" y="2630316"/>
            <a:ext cx="960601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Dilemas do Desenvolvimento Regional a partir do Monitoramento da PNDR – Impressões preliminares</a:t>
            </a:r>
            <a:endParaRPr dirty="0"/>
          </a:p>
        </p:txBody>
      </p:sp>
      <p:sp>
        <p:nvSpPr>
          <p:cNvPr id="96" name="Rectangle 5"/>
          <p:cNvSpPr txBox="1"/>
          <p:nvPr/>
        </p:nvSpPr>
        <p:spPr>
          <a:xfrm>
            <a:off x="830658" y="5120136"/>
            <a:ext cx="9052561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  <a:defRPr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 smtClean="0"/>
              <a:t>11 </a:t>
            </a:r>
            <a:r>
              <a:rPr dirty="0" smtClean="0"/>
              <a:t>de </a:t>
            </a:r>
            <a:r>
              <a:rPr lang="pt-BR" dirty="0" smtClean="0"/>
              <a:t>junho </a:t>
            </a:r>
            <a:r>
              <a:rPr dirty="0" smtClean="0"/>
              <a:t>de 202</a:t>
            </a:r>
            <a:r>
              <a:rPr lang="pt-BR" dirty="0" smtClean="0"/>
              <a:t>4</a:t>
            </a:r>
            <a:endParaRPr dirty="0"/>
          </a:p>
        </p:txBody>
      </p:sp>
      <p:sp>
        <p:nvSpPr>
          <p:cNvPr id="97" name="Text Box 10"/>
          <p:cNvSpPr txBox="1"/>
          <p:nvPr/>
        </p:nvSpPr>
        <p:spPr>
          <a:xfrm>
            <a:off x="1013537" y="5751252"/>
            <a:ext cx="4693100" cy="771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CODER/DIRUR</a:t>
            </a:r>
          </a:p>
          <a:p>
            <a:pPr>
              <a:defRPr sz="15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Coordenação de Desenvolvimento Regional</a:t>
            </a:r>
          </a:p>
        </p:txBody>
      </p:sp>
      <p:pic>
        <p:nvPicPr>
          <p:cNvPr id="98" name="Imagem 24" descr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193" y="6087136"/>
            <a:ext cx="2119164" cy="47972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CaixaDeTexto 2"/>
          <p:cNvSpPr txBox="1"/>
          <p:nvPr/>
        </p:nvSpPr>
        <p:spPr>
          <a:xfrm>
            <a:off x="277207" y="571384"/>
            <a:ext cx="88696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 smtClean="0"/>
              <a:t>Seminário </a:t>
            </a:r>
            <a:r>
              <a:rPr lang="pt-BR" dirty="0" err="1" smtClean="0"/>
              <a:t>Dirur</a:t>
            </a:r>
            <a:r>
              <a:rPr lang="pt-BR" dirty="0" smtClean="0"/>
              <a:t> - IPEA</a:t>
            </a: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706637" y="4336332"/>
            <a:ext cx="3631475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Coordenação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Bruno de Oliveira Cruz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Equipe Técnica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Juliana Aguiar de Melo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Luís Abel da Silva Filho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Luiz Carlos de Santana Ribeiro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0596" y="458679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Desigualdade Regional Recente</a:t>
            </a:r>
            <a:endParaRPr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00000000-0008-0000-03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66446"/>
              </p:ext>
            </p:extLst>
          </p:nvPr>
        </p:nvGraphicFramePr>
        <p:xfrm>
          <a:off x="5966268" y="1737256"/>
          <a:ext cx="5766122" cy="252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828132" y="1219569"/>
            <a:ext cx="61809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BR" i="1" dirty="0"/>
              <a:t>Coeficiente de Williamson para o Brasil: 2002-2020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91589" y="5569801"/>
            <a:ext cx="12000411" cy="21103"/>
          </a:xfrm>
          <a:prstGeom prst="line">
            <a:avLst/>
          </a:prstGeom>
          <a:noFill/>
          <a:ln w="38100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to 14"/>
          <p:cNvCxnSpPr/>
          <p:nvPr/>
        </p:nvCxnSpPr>
        <p:spPr>
          <a:xfrm>
            <a:off x="1332411" y="5590903"/>
            <a:ext cx="8709" cy="418011"/>
          </a:xfrm>
          <a:prstGeom prst="lin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ixaDeTexto 15"/>
          <p:cNvSpPr txBox="1"/>
          <p:nvPr/>
        </p:nvSpPr>
        <p:spPr>
          <a:xfrm>
            <a:off x="269965" y="5989946"/>
            <a:ext cx="212489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Fim Século XIX:</a:t>
            </a:r>
            <a:r>
              <a:rPr kumimoji="0" lang="pt-BR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Início divergência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3640179" y="5569801"/>
            <a:ext cx="8709" cy="418011"/>
          </a:xfrm>
          <a:prstGeom prst="lin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CaixaDeTexto 20"/>
          <p:cNvSpPr txBox="1"/>
          <p:nvPr/>
        </p:nvSpPr>
        <p:spPr>
          <a:xfrm>
            <a:off x="2129242" y="5990054"/>
            <a:ext cx="30305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1950: Industrialização e Economia de Aglomeração</a:t>
            </a:r>
            <a:r>
              <a:rPr kumimoji="0" lang="pt-BR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– Plano de Metas e Estruturas nacionais de Política regional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5765074" y="5126426"/>
            <a:ext cx="8709" cy="418011"/>
          </a:xfrm>
          <a:prstGeom prst="lin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ctor reto 22"/>
          <p:cNvCxnSpPr/>
          <p:nvPr/>
        </p:nvCxnSpPr>
        <p:spPr>
          <a:xfrm>
            <a:off x="7807233" y="5114463"/>
            <a:ext cx="8709" cy="418011"/>
          </a:xfrm>
          <a:prstGeom prst="lin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CaixaDeTexto 23"/>
          <p:cNvSpPr txBox="1"/>
          <p:nvPr/>
        </p:nvSpPr>
        <p:spPr>
          <a:xfrm>
            <a:off x="4776650" y="4594330"/>
            <a:ext cx="197684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1975: “Modernização Conservadora”/II PND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097483" y="4637492"/>
            <a:ext cx="14194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1985: Instabilidade Macroeconômica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9485981" y="5141603"/>
            <a:ext cx="8709" cy="418011"/>
          </a:xfrm>
          <a:prstGeom prst="lin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CaixaDeTexto 26"/>
          <p:cNvSpPr txBox="1"/>
          <p:nvPr/>
        </p:nvSpPr>
        <p:spPr>
          <a:xfrm>
            <a:off x="8725988" y="4625694"/>
            <a:ext cx="17673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1995: Polígono</a:t>
            </a:r>
            <a:r>
              <a:rPr kumimoji="0" lang="pt-BR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Campolina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 lenta converg</a:t>
            </a:r>
            <a:r>
              <a:rPr lang="pt-BR" sz="1200" dirty="0"/>
              <a:t>ência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11723681" y="5134512"/>
            <a:ext cx="8709" cy="418011"/>
          </a:xfrm>
          <a:prstGeom prst="lin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CaixaDeTexto 28"/>
          <p:cNvSpPr txBox="1"/>
          <p:nvPr/>
        </p:nvSpPr>
        <p:spPr>
          <a:xfrm>
            <a:off x="10489490" y="4611258"/>
            <a:ext cx="17673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dirty="0"/>
              <a:t>2002</a:t>
            </a: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: transferências</a:t>
            </a:r>
            <a:r>
              <a:rPr kumimoji="0" lang="pt-BR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de renda e consolidação agro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119046" y="5136449"/>
            <a:ext cx="487018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Concentração Regional da Renda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828132" y="5177563"/>
            <a:ext cx="225084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Desconcentração Regional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9633941" y="5202598"/>
            <a:ext cx="487018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Desconcentração Regional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9965" y="2205844"/>
            <a:ext cx="5168226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Várias fases: Concentração até 1975, década de 1990: polígono Campolina, 2002: Desconcentração lenta</a:t>
            </a:r>
          </a:p>
          <a:p>
            <a:endParaRPr lang="pt-BR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Período Recente: 2017-2020: Concentração Regional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+mn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4369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0596" y="458679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Origens e Causas</a:t>
            </a: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692332" y="3074835"/>
            <a:ext cx="111034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000" dirty="0">
                <a:latin typeface="WordVisi_MSFontService"/>
              </a:rPr>
              <a:t>o Brasil é um "imenso contínuo territorial, dotado de unidade política e cultural, mas descontínuo e heterogêneo do ponto de vista econômico</a:t>
            </a:r>
            <a:r>
              <a:rPr lang="pt-BR" dirty="0">
                <a:latin typeface="WordVisi_MSFontService"/>
              </a:rPr>
              <a:t>“ (Furtado, 1960)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956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98973" y="92244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Quais as Consequências dessa desigualdade?</a:t>
            </a: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4366" y="1117448"/>
            <a:ext cx="1049382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sym typeface="Calibri"/>
              </a:rPr>
              <a:t>Foram identificadas no relatório</a:t>
            </a:r>
            <a:r>
              <a:rPr kumimoji="0" lang="pt-BR" sz="20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sym typeface="Calibri"/>
              </a:rPr>
              <a:t> 10 consequências das desigualdades regionais. Esta lista não tem o objetivo de ser exaustiva, mas apenas auxiliar a compreender o problema e como a política pode atuar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  <a:endParaRPr kumimoji="0" lang="pt-BR" sz="20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09006" y="2271115"/>
            <a:ext cx="5268686" cy="71508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Regiões Periféricas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com baixa resiliências: climáticos, sanitários ou econômicos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09006" y="4147526"/>
            <a:ext cx="5268686" cy="71508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Baixa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Mobilidade </a:t>
            </a:r>
            <a:r>
              <a:rPr kumimoji="0" lang="pt-BR" sz="1800" b="0" i="0" u="none" strike="noStrike" cap="none" spc="0" normalizeH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Intergeracional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 persistência do ciclo da pobreza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09006" y="5138624"/>
            <a:ext cx="5172892" cy="40862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Violência e vulnerabilidade social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09006" y="5897412"/>
            <a:ext cx="5172892" cy="40862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Baixo Capital social e menor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coesão social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09006" y="3186675"/>
            <a:ext cx="5268686" cy="71508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Incentivo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 atividades pouco sustentáveis ou predatórias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982788" y="2271115"/>
            <a:ext cx="5869577" cy="71508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Baixa Eficiência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 subutilização das capacidades da população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956663" y="3186675"/>
            <a:ext cx="5965371" cy="71508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Risco de Fragmentação territorial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 “geografia dos descontentes” com impacto sobre democracia representativa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956663" y="4147526"/>
            <a:ext cx="5965371" cy="40862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Dimensões Éticas e morais: igualdade de oportunidades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956664" y="4801910"/>
            <a:ext cx="5965370" cy="40862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Eficiência,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liberdade e o </a:t>
            </a: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Espaço de capacidades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kumimoji="0" lang="pt-BR" sz="1800" b="0" i="0" u="none" strike="noStrike" cap="none" spc="0" normalizeH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Sen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982788" y="5547244"/>
            <a:ext cx="5965371" cy="40862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Limitação Territorial dos Empregos de Qualidade</a:t>
            </a:r>
          </a:p>
        </p:txBody>
      </p:sp>
    </p:spTree>
    <p:extLst>
      <p:ext uri="{BB962C8B-B14F-4D97-AF65-F5344CB8AC3E}">
        <p14:creationId xmlns:p14="http://schemas.microsoft.com/office/powerpoint/2010/main" val="3790505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0596" y="458679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 smtClean="0"/>
              <a:t>Por que então Políticas Regionais?</a:t>
            </a: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516710" y="1846135"/>
            <a:ext cx="113481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Fratesi (2023) argumenta que a justificativa para </a:t>
            </a:r>
            <a:r>
              <a:rPr lang="pt-BR" sz="2400" dirty="0" smtClean="0"/>
              <a:t>uma </a:t>
            </a:r>
            <a:r>
              <a:rPr lang="pt-BR" sz="2400" dirty="0" smtClean="0"/>
              <a:t>“política regional” seria que de alguma forma </a:t>
            </a:r>
            <a:r>
              <a:rPr lang="pt-BR" sz="2400" i="1" dirty="0" smtClean="0"/>
              <a:t>o resultado de mercado é insatisfatório</a:t>
            </a:r>
            <a:r>
              <a:rPr lang="pt-BR" sz="2400" dirty="0" smtClean="0"/>
              <a:t>. Em outra palavras, a solução de mercado geraria efeitos não desejados e somente uma intervenção estatal poderia melhorar o bem-estar.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Dois argumentos contrários a Políticas Regionais: o primeiro dizer que os resultados de mercado não são ruins e portanto política regional não teria nenhum papel. Um segundo argumento é </a:t>
            </a:r>
            <a:r>
              <a:rPr lang="pt-BR" sz="2400" dirty="0" smtClean="0"/>
              <a:t>que mesmo que</a:t>
            </a:r>
            <a:r>
              <a:rPr lang="pt-BR" sz="2400" dirty="0" smtClean="0"/>
              <a:t> </a:t>
            </a:r>
            <a:r>
              <a:rPr lang="pt-BR" sz="2400" dirty="0" smtClean="0"/>
              <a:t>existam fricções de mercado</a:t>
            </a:r>
            <a:r>
              <a:rPr lang="pt-BR" sz="2400" dirty="0" smtClean="0"/>
              <a:t>, as políticas deveriam ser direcionadas para tentar </a:t>
            </a:r>
            <a:r>
              <a:rPr lang="pt-BR" sz="2400" dirty="0" smtClean="0"/>
              <a:t>reduzir fricções de mercado perfeito, por exemplo maior flexibilidade no mercado de trabalho ou maior mobilidade de mão de obra. Qualquer outra política iria fazer mais mal do que bem. </a:t>
            </a:r>
            <a:r>
              <a:rPr lang="pt-BR" sz="2400" dirty="0" smtClean="0"/>
              <a:t>Ou seja, a solução seria chegar mais próxima de uma “boa” solução de mercado.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411552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0596" y="458679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 smtClean="0"/>
              <a:t>Por que então Políticas Regionais?</a:t>
            </a: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516710" y="1846135"/>
            <a:ext cx="113481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Um terceiro e último argumento contrário é que há economias de aglomeração e os países deveriam aproveitar esses ganhos de </a:t>
            </a:r>
            <a:r>
              <a:rPr lang="pt-BR" sz="2400" dirty="0" smtClean="0"/>
              <a:t>produtividade</a:t>
            </a:r>
            <a:r>
              <a:rPr lang="pt-BR" sz="2400" dirty="0" smtClean="0"/>
              <a:t>, no </a:t>
            </a:r>
            <a:r>
              <a:rPr lang="pt-BR" sz="2400" dirty="0" smtClean="0"/>
              <a:t>máximo fazer políticas compensatórias. </a:t>
            </a:r>
            <a:r>
              <a:rPr lang="pt-BR" sz="2400" dirty="0"/>
              <a:t>Fratesi (2023) argumenta que </a:t>
            </a:r>
            <a:r>
              <a:rPr lang="pt-BR" sz="2400" dirty="0" smtClean="0"/>
              <a:t>oportunidades </a:t>
            </a:r>
            <a:r>
              <a:rPr lang="pt-BR" sz="2400" dirty="0"/>
              <a:t>econômicas perdidas em regiões periféricas seriam elevadas e contrabalançariam o argumento de ganhos de aglomeração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Fratesi </a:t>
            </a:r>
            <a:r>
              <a:rPr lang="pt-BR" sz="2400" dirty="0" smtClean="0"/>
              <a:t>lista </a:t>
            </a:r>
            <a:r>
              <a:rPr lang="pt-BR" sz="2400" dirty="0" smtClean="0"/>
              <a:t>ainda </a:t>
            </a:r>
            <a:r>
              <a:rPr lang="pt-BR" sz="2400" dirty="0"/>
              <a:t>os pressupostos para a existência de uma política regional: a) resultados de mercado insatisfatórios; b) políticas nacionais (cegas ao território) são insuficientes. c) Políticas Regionais </a:t>
            </a:r>
            <a:r>
              <a:rPr lang="pt-BR" sz="2400" dirty="0" smtClean="0"/>
              <a:t>são capazes de fato de ter algum impacto real.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00824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0596" y="458679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 smtClean="0"/>
              <a:t>Simulações e cenários</a:t>
            </a:r>
            <a:endParaRPr dirty="0"/>
          </a:p>
        </p:txBody>
      </p:sp>
      <p:sp>
        <p:nvSpPr>
          <p:cNvPr id="5" name="CaixaDeTexto 4"/>
          <p:cNvSpPr txBox="1"/>
          <p:nvPr/>
        </p:nvSpPr>
        <p:spPr>
          <a:xfrm>
            <a:off x="522134" y="1332708"/>
            <a:ext cx="109689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Oliveira e Cruz (2021) fizeram um exercício de simulação para avaliar o impacto de diversas políticas nacionais, sem nenhum foco regional.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O principal resultado é que mesmo as regiões periféricas crescendo acima da média nacional, a convergência de renda das regiões para média brasileira é ainda muito lenta.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A desigualdade regional no Brasil não somente é alta, mas também persistente e a sua redução lenta.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Pensar longo prazo ao se discutir desigualdade regional é importante e relevante.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Segue o exercício de simulação realizado para todos Estados Brasileiros.</a:t>
            </a:r>
          </a:p>
        </p:txBody>
      </p:sp>
    </p:spTree>
    <p:extLst>
      <p:ext uri="{BB962C8B-B14F-4D97-AF65-F5344CB8AC3E}">
        <p14:creationId xmlns:p14="http://schemas.microsoft.com/office/powerpoint/2010/main" val="1307973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0596" y="458679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78301"/>
              </p:ext>
            </p:extLst>
          </p:nvPr>
        </p:nvGraphicFramePr>
        <p:xfrm>
          <a:off x="2003015" y="1285633"/>
          <a:ext cx="7766891" cy="480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841017" y="6427112"/>
            <a:ext cx="971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_ _ _ 75% PIB per capita nacional cenário produtividade  ____ 75% PIB per capita cenário base</a:t>
            </a:r>
          </a:p>
          <a:p>
            <a:endParaRPr lang="pt-BR" sz="1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98340" y="195231"/>
            <a:ext cx="95054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b="1" dirty="0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rPr>
              <a:t>PIB per capita Brasil, Estados Nordeste em 2030 cenário base e com ganhos de produtividade</a:t>
            </a:r>
          </a:p>
        </p:txBody>
      </p:sp>
    </p:spTree>
    <p:extLst>
      <p:ext uri="{BB962C8B-B14F-4D97-AF65-F5344CB8AC3E}">
        <p14:creationId xmlns:p14="http://schemas.microsoft.com/office/powerpoint/2010/main" val="3340998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935214" y="98846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PNDR – Principais características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37F9F4F4-DFA0-2EA3-0355-732B61CBF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75484"/>
              </p:ext>
            </p:extLst>
          </p:nvPr>
        </p:nvGraphicFramePr>
        <p:xfrm>
          <a:off x="942719" y="686410"/>
          <a:ext cx="11007237" cy="4329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9079">
                  <a:extLst>
                    <a:ext uri="{9D8B030D-6E8A-4147-A177-3AD203B41FA5}">
                      <a16:colId xmlns:a16="http://schemas.microsoft.com/office/drawing/2014/main" xmlns="" val="566322918"/>
                    </a:ext>
                  </a:extLst>
                </a:gridCol>
                <a:gridCol w="3669079">
                  <a:extLst>
                    <a:ext uri="{9D8B030D-6E8A-4147-A177-3AD203B41FA5}">
                      <a16:colId xmlns:a16="http://schemas.microsoft.com/office/drawing/2014/main" xmlns="" val="668037861"/>
                    </a:ext>
                  </a:extLst>
                </a:gridCol>
                <a:gridCol w="3669079">
                  <a:extLst>
                    <a:ext uri="{9D8B030D-6E8A-4147-A177-3AD203B41FA5}">
                      <a16:colId xmlns:a16="http://schemas.microsoft.com/office/drawing/2014/main" xmlns="" val="2830979811"/>
                    </a:ext>
                  </a:extLst>
                </a:gridCol>
              </a:tblGrid>
              <a:tr h="39761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/>
                        </a:rPr>
                        <a:t>OBJETIVOS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/>
                        </a:rPr>
                        <a:t>EIXOS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/>
                        </a:rPr>
                        <a:t>INSTRUMENTOS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7503351"/>
                  </a:ext>
                </a:extLst>
              </a:tr>
              <a:tr h="397616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 - promover a convergência dos níveis de desenvolvimento e de qualidade de vida intrarregional e inter-regional no País e a equidade no acesso a oportunidades de desenvolvimento em regiões que apresentem baixos indicadores socioeconômicos;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II - consolidar uma rede </a:t>
                      </a:r>
                      <a:r>
                        <a:rPr lang="pt-BR" err="1">
                          <a:latin typeface="Arial"/>
                        </a:rPr>
                        <a:t>policêntrica</a:t>
                      </a:r>
                      <a:r>
                        <a:rPr lang="pt-BR" dirty="0">
                          <a:latin typeface="Arial"/>
                        </a:rPr>
                        <a:t> de cidades, em apoio à desconcentração e à interiorização do desenvolvimento regional do País, de forma a considerar as especificidades de cada região; 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III - estimular ganhos de produtividade e aumento da competitividade regional, sobretudo em regiões que apresentem declínio populacional e elevadas taxas de emigração; e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IV - fomentar a agregação de valor e a diversificação econômica em cadeias produtivas estratégicas para o desenvolvimento regional, observados critérios como geração de renda e sustentabilidade, sobretudo em regiões com forte especialização na produção de commodities agrícolas ou minerais. (PNDR II e 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Estratégicos: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I- desenvolvimento produtivo;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 – difusão do conhecimento, da tecnologia e da inovação;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III -educação e qualificação profissional;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IV – infraestrutura econômica e urbana;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 – desenvolvimento social e acesso a serviços essenciais;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VI – fotalecimento das capacidades governativas dos entes federativos; e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VII – meio ambiente e sustentabilidade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(PNDR 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I-</a:t>
                      </a:r>
                      <a:r>
                        <a:rPr lang="gl" dirty="0" err="1">
                          <a:latin typeface="Arial"/>
                        </a:rPr>
                        <a:t>Orçamento</a:t>
                      </a:r>
                      <a:r>
                        <a:rPr lang="gl" dirty="0">
                          <a:latin typeface="Arial"/>
                        </a:rPr>
                        <a:t> </a:t>
                      </a:r>
                      <a:r>
                        <a:rPr lang="gl" dirty="0" err="1">
                          <a:latin typeface="Arial"/>
                        </a:rPr>
                        <a:t>Geral</a:t>
                      </a:r>
                      <a:r>
                        <a:rPr lang="gl" dirty="0">
                          <a:latin typeface="Arial"/>
                        </a:rPr>
                        <a:t> da </a:t>
                      </a:r>
                      <a:r>
                        <a:rPr lang="gl" dirty="0" err="1">
                          <a:latin typeface="Arial"/>
                        </a:rPr>
                        <a:t>União</a:t>
                      </a:r>
                      <a:r>
                        <a:rPr lang="gl" dirty="0">
                          <a:latin typeface="Arial"/>
                        </a:rPr>
                        <a:t>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II-Fundos Constitucionais de Financiamento do Norte, do Nordeste e do Centro-Oeste;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III -Fundos de </a:t>
                      </a:r>
                      <a:r>
                        <a:rPr lang="gl" err="1">
                          <a:latin typeface="Arial"/>
                        </a:rPr>
                        <a:t>Desenvolvimento</a:t>
                      </a:r>
                      <a:r>
                        <a:rPr lang="gl" dirty="0">
                          <a:latin typeface="Arial"/>
                        </a:rPr>
                        <a:t> da </a:t>
                      </a:r>
                      <a:r>
                        <a:rPr lang="gl" err="1">
                          <a:latin typeface="Arial"/>
                        </a:rPr>
                        <a:t>Amazônia</a:t>
                      </a:r>
                      <a:r>
                        <a:rPr lang="gl" dirty="0">
                          <a:latin typeface="Arial"/>
                        </a:rPr>
                        <a:t>, do Nordeste e do Centro-Oeste;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IV – programas de </a:t>
                      </a:r>
                      <a:r>
                        <a:rPr lang="gl" err="1">
                          <a:latin typeface="Arial"/>
                        </a:rPr>
                        <a:t>desenvolvimento</a:t>
                      </a:r>
                      <a:r>
                        <a:rPr lang="gl" dirty="0">
                          <a:latin typeface="Arial"/>
                        </a:rPr>
                        <a:t> </a:t>
                      </a:r>
                      <a:r>
                        <a:rPr lang="gl" err="1">
                          <a:latin typeface="Arial"/>
                        </a:rPr>
                        <a:t>regional</a:t>
                      </a:r>
                      <a:r>
                        <a:rPr lang="gl" dirty="0">
                          <a:latin typeface="Arial"/>
                        </a:rPr>
                        <a:t> de bancos públicos federais;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 – incentivos e </a:t>
                      </a:r>
                      <a:r>
                        <a:rPr lang="gl" err="1">
                          <a:latin typeface="Arial"/>
                        </a:rPr>
                        <a:t>benefícios</a:t>
                      </a:r>
                      <a:r>
                        <a:rPr lang="gl" dirty="0">
                          <a:latin typeface="Arial"/>
                        </a:rPr>
                        <a:t> de natureza financeira, </a:t>
                      </a:r>
                      <a:r>
                        <a:rPr lang="gl" err="1">
                          <a:latin typeface="Arial"/>
                        </a:rPr>
                        <a:t>tributária</a:t>
                      </a:r>
                      <a:r>
                        <a:rPr lang="gl" dirty="0">
                          <a:latin typeface="Arial"/>
                        </a:rPr>
                        <a:t> ou </a:t>
                      </a:r>
                      <a:r>
                        <a:rPr lang="gl" err="1">
                          <a:latin typeface="Arial"/>
                        </a:rPr>
                        <a:t>creditícia</a:t>
                      </a:r>
                      <a:r>
                        <a:rPr lang="gl" dirty="0">
                          <a:latin typeface="Arial"/>
                        </a:rPr>
                        <a:t>; e 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VI – outras fontes de recursos nacionais e internacionais.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(PNDR I,II e III)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2417643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FD09AB0-883C-3D63-FD4E-E4C03096561E}"/>
              </a:ext>
            </a:extLst>
          </p:cNvPr>
          <p:cNvSpPr txBox="1"/>
          <p:nvPr/>
        </p:nvSpPr>
        <p:spPr>
          <a:xfrm>
            <a:off x="157530" y="5304552"/>
            <a:ext cx="1178420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ESCALAS GEOGRÁFICAS E ÁREAS PRIORITÁRIAS:</a:t>
            </a:r>
          </a:p>
          <a:p>
            <a:r>
              <a:rPr lang="pt-BR" dirty="0"/>
              <a:t> - Macrorregional</a:t>
            </a:r>
          </a:p>
          <a:p>
            <a:pPr marL="285750" indent="-285750">
              <a:buFont typeface="Calibri"/>
              <a:buChar char="-"/>
            </a:pPr>
            <a:r>
              <a:rPr lang="pt-BR" dirty="0"/>
              <a:t>Sub-regional: faixas de fronteira, Rides, Semiárido (PNDR I, II, III) e Áreas estabelecidas pelo CE (PNDR III)</a:t>
            </a:r>
          </a:p>
          <a:p>
            <a:pPr marL="285750" indent="-285750">
              <a:buFont typeface="Calibri"/>
              <a:buChar char="-"/>
            </a:pPr>
            <a:r>
              <a:rPr lang="pt-BR" dirty="0"/>
              <a:t>Definição pela tipologia (PNDR II e III)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31CEA79-19D1-6A42-D2FA-BDBAB939064C}"/>
              </a:ext>
            </a:extLst>
          </p:cNvPr>
          <p:cNvSpPr txBox="1"/>
          <p:nvPr/>
        </p:nvSpPr>
        <p:spPr>
          <a:xfrm>
            <a:off x="1935214" y="98846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PNDR – ESTRATÉGIAS</a:t>
            </a:r>
            <a:endParaRPr dirty="0"/>
          </a:p>
        </p:txBody>
      </p:sp>
      <p:sp>
        <p:nvSpPr>
          <p:cNvPr id="2340" name="Retângulo: Cantos Arredondados 2339">
            <a:extLst>
              <a:ext uri="{FF2B5EF4-FFF2-40B4-BE49-F238E27FC236}">
                <a16:creationId xmlns:a16="http://schemas.microsoft.com/office/drawing/2014/main" xmlns="" id="{3410A599-207D-EE72-BB4E-E7758802BFB5}"/>
              </a:ext>
            </a:extLst>
          </p:cNvPr>
          <p:cNvSpPr/>
          <p:nvPr/>
        </p:nvSpPr>
        <p:spPr>
          <a:xfrm>
            <a:off x="1246094" y="1011529"/>
            <a:ext cx="10741956" cy="4086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dirty="0"/>
              <a:t> I  - Estruturação do Sistema de Governança do  Desenvolvimento Regional</a:t>
            </a:r>
            <a:endParaRPr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41" name="Retângulo: Cantos Arredondados 2340">
            <a:extLst>
              <a:ext uri="{FF2B5EF4-FFF2-40B4-BE49-F238E27FC236}">
                <a16:creationId xmlns:a16="http://schemas.microsoft.com/office/drawing/2014/main" xmlns="" id="{FC064081-DF6C-62BD-2314-3B51EE4DBD1C}"/>
              </a:ext>
            </a:extLst>
          </p:cNvPr>
          <p:cNvSpPr/>
          <p:nvPr/>
        </p:nvSpPr>
        <p:spPr>
          <a:xfrm>
            <a:off x="159123" y="1639058"/>
            <a:ext cx="11862546" cy="4086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dirty="0"/>
              <a:t>II - Implementação do Núcleo de Inteligência Regional (MIDR e Superintendências Regionais)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42" name="Retângulo: Cantos Arredondados 2341">
            <a:extLst>
              <a:ext uri="{FF2B5EF4-FFF2-40B4-BE49-F238E27FC236}">
                <a16:creationId xmlns:a16="http://schemas.microsoft.com/office/drawing/2014/main" xmlns="" id="{EB489B80-7107-5B5C-A792-E2D2A93B245A}"/>
              </a:ext>
            </a:extLst>
          </p:cNvPr>
          <p:cNvSpPr/>
          <p:nvPr/>
        </p:nvSpPr>
        <p:spPr>
          <a:xfrm>
            <a:off x="159123" y="2232969"/>
            <a:ext cx="11862546" cy="4086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dirty="0"/>
              <a:t>III - Estruturação de Modelo de Planejamento Integrado ( </a:t>
            </a:r>
            <a:r>
              <a:rPr lang="pt-BR" dirty="0" err="1"/>
              <a:t>PRDs</a:t>
            </a:r>
            <a:r>
              <a:rPr lang="pt-BR" dirty="0"/>
              <a:t>, Planos Sub-regionais, pacto de metas e carteiras de projetos)</a:t>
            </a:r>
            <a:endParaRPr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43" name="Retângulo: Cantos Arredondados 2342">
            <a:extLst>
              <a:ext uri="{FF2B5EF4-FFF2-40B4-BE49-F238E27FC236}">
                <a16:creationId xmlns:a16="http://schemas.microsoft.com/office/drawing/2014/main" xmlns="" id="{FE5D8C82-CDFA-B1C5-44C1-A49A2505DCF8}"/>
              </a:ext>
            </a:extLst>
          </p:cNvPr>
          <p:cNvSpPr/>
          <p:nvPr/>
        </p:nvSpPr>
        <p:spPr>
          <a:xfrm>
            <a:off x="147917" y="2826882"/>
            <a:ext cx="11862546" cy="4086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dirty="0"/>
              <a:t>IV – Aprimoramento da Inserção da dimensão regional: instrumentos de planejamento e orçamento federal; PP e Programas</a:t>
            </a:r>
            <a:endParaRPr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44" name="Retângulo: Cantos Arredondados 2343">
            <a:extLst>
              <a:ext uri="{FF2B5EF4-FFF2-40B4-BE49-F238E27FC236}">
                <a16:creationId xmlns:a16="http://schemas.microsoft.com/office/drawing/2014/main" xmlns="" id="{0D4AF25E-3883-32E4-B877-062C4C93F160}"/>
              </a:ext>
            </a:extLst>
          </p:cNvPr>
          <p:cNvSpPr/>
          <p:nvPr/>
        </p:nvSpPr>
        <p:spPr>
          <a:xfrm>
            <a:off x="159122" y="3431998"/>
            <a:ext cx="11862546" cy="4086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dirty="0"/>
              <a:t>V – Aderência dos instrumentos de financiamento aos objetivos de desenvolvimento regional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45" name="Retângulo: Cantos Arredondados 2344">
            <a:extLst>
              <a:ext uri="{FF2B5EF4-FFF2-40B4-BE49-F238E27FC236}">
                <a16:creationId xmlns:a16="http://schemas.microsoft.com/office/drawing/2014/main" xmlns="" id="{96F71B2E-A71A-6E9E-A89D-CED8F1AD801F}"/>
              </a:ext>
            </a:extLst>
          </p:cNvPr>
          <p:cNvSpPr/>
          <p:nvPr/>
        </p:nvSpPr>
        <p:spPr>
          <a:xfrm>
            <a:off x="159123" y="4007148"/>
            <a:ext cx="11862546" cy="71508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dirty="0"/>
              <a:t>VI - Estímulo ao empreendedorismo, cooperativismo e à inclusão produtiva, por meio do fortalecimento e da inovação de cadeias produtivas em âmbito local de formar a integrá-las a sistemas regionais, nacionais e globais; (nova redação, PNDR III)</a:t>
            </a:r>
            <a:endParaRPr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46" name="Retângulo: Cantos Arredondados 2345">
            <a:extLst>
              <a:ext uri="{FF2B5EF4-FFF2-40B4-BE49-F238E27FC236}">
                <a16:creationId xmlns:a16="http://schemas.microsoft.com/office/drawing/2014/main" xmlns="" id="{52CBA639-838C-A0B4-3B83-A8C092978026}"/>
              </a:ext>
            </a:extLst>
          </p:cNvPr>
          <p:cNvSpPr/>
          <p:nvPr/>
        </p:nvSpPr>
        <p:spPr>
          <a:xfrm>
            <a:off x="125505" y="4888764"/>
            <a:ext cx="11862546" cy="40862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dirty="0"/>
              <a:t>VII – Apoio à integração produtiva de regiões em relação a projetos estruturantes ou zonas de processamento de exportações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47" name="Retângulo: Cantos Arredondados 2346">
            <a:extLst>
              <a:ext uri="{FF2B5EF4-FFF2-40B4-BE49-F238E27FC236}">
                <a16:creationId xmlns:a16="http://schemas.microsoft.com/office/drawing/2014/main" xmlns="" id="{4D137378-789F-6677-42D4-53AE1702E6D7}"/>
              </a:ext>
            </a:extLst>
          </p:cNvPr>
          <p:cNvSpPr/>
          <p:nvPr/>
        </p:nvSpPr>
        <p:spPr>
          <a:xfrm>
            <a:off x="159122" y="5497529"/>
            <a:ext cx="11884957" cy="715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dirty="0"/>
              <a:t>VIII - Estruturação do Sistema Nacional de Informações do Desenvolvimento Regional para assegurar p monitoramento e avaliação da PNDR e o acompanhamento da dinâmica regional brasileira</a:t>
            </a:r>
            <a:endParaRPr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1087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925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-20967"/>
            <a:ext cx="9849368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Contexto Economia Brasileira: Expectativa x Realidade</a:t>
            </a:r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6" name="Picture 95803895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4" y="1774040"/>
            <a:ext cx="3566160" cy="219740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67779" y="1178251"/>
            <a:ext cx="394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1200" kern="1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Mediana das Previsões para taxa de crescimento do PIB em 2023 – nov./2022 a jan.2024</a:t>
            </a:r>
            <a:endParaRPr lang="pt-BR" sz="1200" i="1" kern="10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029731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5" y="4557317"/>
            <a:ext cx="3593639" cy="219740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2856" y="4012070"/>
            <a:ext cx="387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1200" kern="1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Mediana das Previsões para o IPCA acumulado 2023 –nov./2022 a jan.2024</a:t>
            </a:r>
            <a:endParaRPr lang="pt-BR" sz="1200" i="1" kern="10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8151" y="3913749"/>
            <a:ext cx="3569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1200" kern="1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Brasil - Índices de Preços acumulado de 12 meses – IPCA e INPC Jan/2022 a Dez/2023</a:t>
            </a:r>
            <a:endParaRPr lang="pt-BR" sz="1200" i="1" kern="10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68781693" descr="Gráfico, Gráfico de linhas&#10;&#10;Descrição gerada automaticamen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51" y="4557317"/>
            <a:ext cx="3655952" cy="2263034"/>
          </a:xfrm>
          <a:prstGeom prst="rect">
            <a:avLst/>
          </a:prstGeom>
        </p:spPr>
      </p:pic>
      <p:pic>
        <p:nvPicPr>
          <p:cNvPr id="12" name="Picture 973791336" descr="Gráfico, Gráfico de mapa de árvore&#10;&#10;Descrição gerada automaticament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26" y="1774040"/>
            <a:ext cx="3559715" cy="211964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421797" y="1270533"/>
            <a:ext cx="3908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Composição do crescimento do PIB 2023 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pela ótica da produção </a:t>
            </a:r>
            <a:endParaRPr lang="pt-BR" sz="1200" dirty="0"/>
          </a:p>
        </p:txBody>
      </p:sp>
      <p:pic>
        <p:nvPicPr>
          <p:cNvPr id="14" name="Picture 1947354295" descr="Gráfico, Gráfico de barras&#10;&#10;Descrição gerada automaticament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27" y="1816004"/>
            <a:ext cx="3492931" cy="207767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8686938" y="1270532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Composição do crescimento do PIB 2023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pela ótica da despesa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643548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19807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 smtClean="0"/>
              <a:t>Desenho e Formulação de Políticas: discutindo princípios</a:t>
            </a: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929390" y="1582342"/>
            <a:ext cx="9729901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Tinbergen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(1958) em seu livro clássico sobre formulação de Políticas argumenta que  </a:t>
            </a:r>
            <a:r>
              <a:rPr lang="pt-BR" sz="2400" dirty="0" smtClean="0"/>
              <a:t>o primeiro passo 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para a construção de políticas seria preciso definir bem o problema. </a:t>
            </a:r>
            <a:endParaRPr kumimoji="0" lang="pt-BR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Depois 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definir objetivos da política: 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critérios para nortear a política, 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 escolha destes 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critérios são 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baseados em princípios normativos e decisão coletiva.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baseline="0" dirty="0" smtClean="0"/>
              <a:t>Definidos</a:t>
            </a:r>
            <a:r>
              <a:rPr lang="pt-BR" sz="2400" dirty="0" smtClean="0"/>
              <a:t> os objetivos, devem-se escolher os instrumentos para atingir tal objetivo.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 smtClean="0"/>
              <a:t>Esses instrumentos irão gerar resultados (“entregas”) e a partir de então é possível avaliar finalmente impacto para se tentar atingir os objetivos e chegar a solução do problema.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741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-2096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Contexto Economia Brasileira e Dinâmica Regional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/>
          </p:nvPr>
        </p:nvGraphicFramePr>
        <p:xfrm>
          <a:off x="1013097" y="1459481"/>
          <a:ext cx="9636429" cy="473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56996" y="6343203"/>
            <a:ext cx="761878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dirty="0"/>
              <a:t>Fonte: IBGE, SEADE, SEI, IMESC, IPECE, SEI </a:t>
            </a:r>
            <a:r>
              <a:rPr lang="pt-BR" sz="1200" dirty="0" err="1"/>
              <a:t>Condepe</a:t>
            </a:r>
            <a:r>
              <a:rPr lang="pt-BR" sz="1200" dirty="0"/>
              <a:t>/</a:t>
            </a:r>
            <a:r>
              <a:rPr lang="pt-BR" sz="1200" dirty="0" err="1"/>
              <a:t>fidem</a:t>
            </a:r>
            <a:r>
              <a:rPr lang="pt-BR" sz="1200" dirty="0"/>
              <a:t>, </a:t>
            </a:r>
            <a:r>
              <a:rPr lang="pt-BR" sz="1200" dirty="0" err="1"/>
              <a:t>firjan</a:t>
            </a:r>
            <a:r>
              <a:rPr lang="pt-BR" sz="1200" dirty="0"/>
              <a:t>, </a:t>
            </a:r>
            <a:r>
              <a:rPr lang="pt-BR" sz="1200" dirty="0" err="1"/>
              <a:t>fjp</a:t>
            </a:r>
            <a:r>
              <a:rPr lang="pt-BR" sz="1200" dirty="0"/>
              <a:t>, </a:t>
            </a:r>
            <a:r>
              <a:rPr lang="pt-BR" sz="1200" dirty="0" err="1"/>
              <a:t>imb</a:t>
            </a:r>
            <a:r>
              <a:rPr lang="pt-BR" sz="1200" dirty="0"/>
              <a:t>, </a:t>
            </a:r>
            <a:r>
              <a:rPr lang="pt-BR" sz="1200" dirty="0" err="1"/>
              <a:t>ijs</a:t>
            </a:r>
            <a:r>
              <a:rPr lang="pt-BR" sz="1200" dirty="0"/>
              <a:t>, </a:t>
            </a:r>
            <a:r>
              <a:rPr lang="pt-BR" sz="1200" dirty="0" err="1"/>
              <a:t>ipardes</a:t>
            </a:r>
            <a:r>
              <a:rPr lang="pt-BR" sz="1200" dirty="0"/>
              <a:t>, DEE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94691" y="1089529"/>
            <a:ext cx="688109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Estimativa de Taxas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de crescimento do PIB de estados e Brasil - 2023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43612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240643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Fundos Constitucionais: Principais resultados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378691" y="1730907"/>
            <a:ext cx="11037454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Apenas </a:t>
            </a:r>
            <a:r>
              <a:rPr lang="pt-BR" b="1" dirty="0">
                <a:latin typeface="+mn-lt"/>
              </a:rPr>
              <a:t>o FNO aplicou menos recursos do que o programado</a:t>
            </a:r>
            <a:r>
              <a:rPr lang="pt-BR" dirty="0">
                <a:latin typeface="+mn-lt"/>
              </a:rPr>
              <a:t>. Na previsão financeira, o total de recursos proveniente de outras fontes é responsável por parcela significante dos recursos alocados. Em outras palavras, </a:t>
            </a:r>
            <a:r>
              <a:rPr lang="pt-BR" i="1" dirty="0">
                <a:latin typeface="+mn-lt"/>
              </a:rPr>
              <a:t>as transferências anuais do tesouro têm uma menor parcela no total dos valores alocados</a:t>
            </a:r>
            <a:r>
              <a:rPr lang="pt-BR" i="1" dirty="0"/>
              <a:t>. </a:t>
            </a:r>
          </a:p>
          <a:p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Por tipologia da PNDR, </a:t>
            </a: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municípios em</a:t>
            </a:r>
            <a:r>
              <a:rPr kumimoji="0" lang="pt-BR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Média Renda 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obtiveram a principal parcela da alocação dos fundos</a:t>
            </a:r>
          </a:p>
          <a:p>
            <a:endParaRPr kumimoji="0" lang="pt-BR" sz="1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Distribuição Setorial: </a:t>
            </a:r>
            <a:r>
              <a:rPr lang="pt-BR" b="1" dirty="0">
                <a:latin typeface="+mn-lt"/>
              </a:rPr>
              <a:t>a modalidade rural respondeu pelo maior percentual </a:t>
            </a:r>
            <a:r>
              <a:rPr lang="pt-BR" dirty="0">
                <a:latin typeface="+mn-lt"/>
              </a:rPr>
              <a:t>no montante contratado. O FNO contratou 73,85% dos seus repasses a este setor, seguido do FCO com 62,9% e do FNE com 40,72%. O setor de comércio e serviços também se destacou nos três Fundos Constitucionais. O FNE teve repasse de contratos para o setor de Infraestrutura que respondeu por 27,41%, ocupando a segunda posição para este Fundo e destacando-se em relação aos demais.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395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240643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Fundos Constitucionais: Principais resultados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6" name="Picture 195931159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4" y="2790667"/>
            <a:ext cx="5413375" cy="249301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3200" y="192168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1400" kern="1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Programação Financeira e valores efetivados recursos dos Fundos Constitucionais de Financiamentos do Norte, Nordeste e Centro-Oeste – 2023 (em R$ bilhões)</a:t>
            </a:r>
            <a:endParaRPr lang="pt-BR" sz="1400" i="1" kern="10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274571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93" y="2796820"/>
            <a:ext cx="5413375" cy="287718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299200" y="1867819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1400" kern="1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Valores repassados da União</a:t>
            </a:r>
            <a:r>
              <a:rPr lang="pt-BR" sz="1400" kern="100" baseline="300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[1]</a:t>
            </a:r>
            <a:r>
              <a:rPr lang="pt-BR" sz="1400" kern="1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 de outras fontes na programação Financeira dos Fundos Constitucionais de Financiamentos do Norte, Nordeste e Centro-Oeste – 2023 (em R$ bilhões)</a:t>
            </a:r>
            <a:endParaRPr lang="pt-BR" sz="1400" i="1" kern="10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7235" y="6114473"/>
            <a:ext cx="41748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Fonte: </a:t>
            </a:r>
            <a:r>
              <a:rPr kumimoji="0" lang="pt-BR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BnB</a:t>
            </a: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Basa e BB – Programação</a:t>
            </a:r>
            <a:r>
              <a:rPr kumimoji="0" lang="pt-BR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financeira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3993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240643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Fundos Constitucionais: Principais resultados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378691" y="1730907"/>
            <a:ext cx="110374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18" y="1491076"/>
            <a:ext cx="4328956" cy="261076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87284" y="1175530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Distribuição dos recursos do FNO por tipologia da PNDR</a:t>
            </a:r>
            <a:endParaRPr lang="pt-BR" dirty="0"/>
          </a:p>
        </p:txBody>
      </p:sp>
      <p:pic>
        <p:nvPicPr>
          <p:cNvPr id="10" name="Image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57" y="1529647"/>
            <a:ext cx="4480041" cy="254720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232605" y="1160315"/>
            <a:ext cx="550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Distribuição dos recursos do FNE por tipologia da PNDR</a:t>
            </a:r>
            <a:endParaRPr lang="pt-BR" dirty="0"/>
          </a:p>
        </p:txBody>
      </p:sp>
      <p:pic>
        <p:nvPicPr>
          <p:cNvPr id="13" name="Imagem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2" y="4471171"/>
            <a:ext cx="3890342" cy="239384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079465" y="4076850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Distribuição do FCO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por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tipologia da PNDR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6972812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240643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Fundos Constitucionais: Principais resultados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378691" y="1730907"/>
            <a:ext cx="11037454" cy="5078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Distribuição BNDES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 + Fundos per capita por município: Concentração em municípios do </a:t>
            </a:r>
            <a:r>
              <a:rPr kumimoji="0" lang="pt-BR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Matopiba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 e regiões de cerrado/agro.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Valores Médios mais elevados para o FCO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aseline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Análise exploratória: </a:t>
            </a:r>
            <a:r>
              <a:rPr kumimoji="0" lang="pt-BR" sz="18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Autocorrelação</a:t>
            </a:r>
            <a:r>
              <a:rPr kumimoji="0" lang="pt-BR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 positiva e significante 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(alto-alto e baixo-baixo) para a alocação per capita por município dos fundos.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Identificação de aglomerados  do tipo Alto-Alto de municípios em regiões do Centro-Oeste e </a:t>
            </a:r>
            <a:r>
              <a:rPr kumimoji="0" lang="pt-BR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Matopiba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, por outro lado vários aglomerado de baixo-baixo na região </a:t>
            </a:r>
            <a:r>
              <a:rPr kumimoji="0" lang="pt-BR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semi-árido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, sul da Bahia e interior do nordeste.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A análise por meio de um QL é novamente possível identificar o forte peso do setor rural nas áreas do </a:t>
            </a:r>
            <a:r>
              <a:rPr kumimoji="0" lang="pt-BR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matopiba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 e centro-oeste e sul do Pará. Também algumas áreas de Rondônia.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+mn-lt"/>
            </a:endParaRPr>
          </a:p>
          <a:p>
            <a:endParaRPr lang="pt-B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pt-BR" sz="1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28320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240643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Fundos Constitucionais: Principais resultados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7" name="Picture 13978375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93" y="1330172"/>
            <a:ext cx="4644821" cy="47111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1666" y="4893755"/>
            <a:ext cx="424937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Em faixas de salários-mínimos de 2023, ¼ SM, ½ SM, 2/3 1 SM, 1,5 SM, 2 SM, 3 SM e +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1666" y="1688001"/>
            <a:ext cx="42493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Crédito público com recursos do Banco Nacional de Desenvolvimento – BNDES e Fundos Constitucionais de Financiamentos do Norte, Nordeste e Centro-oeste – 2023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61602" y="6302954"/>
            <a:ext cx="424937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Fonte: Elaboração própria – MIDR e BNDES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35534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240643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Fundos Constitucionais: Principais resultados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4" name="CaixaDeTexto 3"/>
          <p:cNvSpPr txBox="1"/>
          <p:nvPr/>
        </p:nvSpPr>
        <p:spPr>
          <a:xfrm>
            <a:off x="361666" y="4893755"/>
            <a:ext cx="424937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Em faixas de salários-mínimos de 2023, ¼ SM, ½ SM, 2/3 1 SM, 1,5 SM, 2 SM, 3 SM e +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1666" y="1688001"/>
            <a:ext cx="4249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Crédito público com recursos do Banco Nacional de Desenvolvimento – BNDES– 2023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61602" y="6302954"/>
            <a:ext cx="424937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Fonte: Elaboração própria – MIDR e BNDES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9" name="Picture 14938312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10" y="1307360"/>
            <a:ext cx="4533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1241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240643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Fundos Constitucionais: Principais resultados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4" name="CaixaDeTexto 3"/>
          <p:cNvSpPr txBox="1"/>
          <p:nvPr/>
        </p:nvSpPr>
        <p:spPr>
          <a:xfrm>
            <a:off x="361666" y="4893755"/>
            <a:ext cx="424937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Em faixas de salários-mínimos de 2023, ¼ SM, ½ SM, 2/3 1 SM, 1,5 SM, 2 SM, 3 SM e +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1666" y="1688001"/>
            <a:ext cx="4249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Crédito público com recursos do Fundos Constitucionais de Financiamentos do Norte, Nordeste e Centro-Oeste – 2023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61602" y="6302954"/>
            <a:ext cx="424937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Fonte: Elaboração própria – MIDR e BNDES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11" name="Picture 12428456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02" y="1143000"/>
            <a:ext cx="4533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5560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240643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Fundos Constitucionais: Principais resultados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4" name="CaixaDeTexto 3"/>
          <p:cNvSpPr txBox="1"/>
          <p:nvPr/>
        </p:nvSpPr>
        <p:spPr>
          <a:xfrm>
            <a:off x="361666" y="4893755"/>
            <a:ext cx="424937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Em faixas de salários-mínimos de 2023, ¼ SM, ½ SM, 2/3 1 SM, 1,5 SM, 2 SM, 3 SM e +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1666" y="1688001"/>
            <a:ext cx="4249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Valor médio dos contratos por município dos Fundos Constitucionais de Financiamentos do Norte, Nordeste e Centro-Oeste – 2023</a:t>
            </a:r>
            <a:endParaRPr lang="pt-BR" sz="20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61602" y="6302954"/>
            <a:ext cx="424937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Fonte: Elaboração própria – MIDR e BNDES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12" name="Picture 14867119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02" y="1399758"/>
            <a:ext cx="45148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98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Análise Exploratória de Dados Espaciais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pic>
        <p:nvPicPr>
          <p:cNvPr id="7" name="Imagem 6" descr="Mapa&#10;&#10;Descrição gerada automaticamen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r="10512" b="3507"/>
          <a:stretch/>
        </p:blipFill>
        <p:spPr bwMode="auto">
          <a:xfrm>
            <a:off x="2713703" y="1999784"/>
            <a:ext cx="5194607" cy="4558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812043" y="1459438"/>
            <a:ext cx="5096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Clusters locais do FCO per capita, 2023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44163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19807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 smtClean="0"/>
              <a:t>Desenho e Formulação de Políticas: discutindo princípios</a:t>
            </a: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600892" y="1287606"/>
            <a:ext cx="11173098" cy="5909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Tinbergen </a:t>
            </a:r>
            <a:r>
              <a:rPr lang="pt-BR" sz="2400" dirty="0" smtClean="0"/>
              <a:t>(1958) argumenta </a:t>
            </a:r>
            <a:r>
              <a:rPr lang="pt-BR" sz="2400" dirty="0"/>
              <a:t>ainda que </a:t>
            </a:r>
            <a:r>
              <a:rPr lang="pt-BR" sz="2400" dirty="0" smtClean="0"/>
              <a:t>os </a:t>
            </a:r>
            <a:r>
              <a:rPr lang="pt-BR" sz="2400" dirty="0"/>
              <a:t>formuladores teriam </a:t>
            </a:r>
            <a:r>
              <a:rPr lang="pt-BR" sz="2400" dirty="0" smtClean="0"/>
              <a:t>5 etapas a serem cumpridas: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Etapa 1: </a:t>
            </a:r>
            <a:r>
              <a:rPr lang="pt-BR" sz="2400" b="1" dirty="0" smtClean="0"/>
              <a:t>Definir com clareza com o problema</a:t>
            </a:r>
            <a:r>
              <a:rPr lang="pt-BR" sz="2400" dirty="0" smtClean="0"/>
              <a:t>, olhando causas e consequências. Bem como, ter clareza de quais são objetivos e o estado que se deseja atingir.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Etapa 2: </a:t>
            </a:r>
            <a:r>
              <a:rPr lang="pt-BR" sz="2400" b="1" dirty="0" smtClean="0"/>
              <a:t>Diagnóstico</a:t>
            </a:r>
            <a:r>
              <a:rPr lang="pt-BR" sz="2400" dirty="0" smtClean="0"/>
              <a:t> – definir estado atual da economia e </a:t>
            </a:r>
            <a:r>
              <a:rPr lang="pt-BR" sz="2400" b="1" dirty="0" smtClean="0"/>
              <a:t>fazer previsões </a:t>
            </a:r>
            <a:r>
              <a:rPr lang="pt-BR" sz="2400" dirty="0" smtClean="0"/>
              <a:t>sobre o cenário base, como seria a economia sem nenhuma intervenção e “estabelecer </a:t>
            </a:r>
            <a:r>
              <a:rPr lang="pt-BR" sz="2400" dirty="0"/>
              <a:t>uma </a:t>
            </a:r>
            <a:r>
              <a:rPr lang="pt-BR" sz="2400" dirty="0" smtClean="0"/>
              <a:t>tensão” </a:t>
            </a:r>
            <a:r>
              <a:rPr lang="pt-BR" sz="2400" dirty="0"/>
              <a:t>entre o estado atual e o estado desejado, que representa os objetivos maiores da política. 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Etapa 3: </a:t>
            </a:r>
            <a:r>
              <a:rPr lang="pt-BR" sz="2400" b="1" dirty="0" smtClean="0"/>
              <a:t>Criação de cenários alternativo </a:t>
            </a:r>
            <a:r>
              <a:rPr lang="pt-BR" sz="2400" dirty="0" smtClean="0"/>
              <a:t>– A partir de diversos instrumentos, o formulador de política pode avaliar quais instrumentos fazem a economia se aproximar mais do Estado Desejado (os objetivos)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Etapa 4: </a:t>
            </a:r>
            <a:r>
              <a:rPr lang="pt-BR" sz="2400" b="1" dirty="0" smtClean="0"/>
              <a:t>Tomada de Decisão e Escolha dos instrumentos</a:t>
            </a:r>
            <a:r>
              <a:rPr lang="pt-BR" sz="2400" dirty="0" smtClean="0"/>
              <a:t>: existem custos associados aos instrumentos, o formulador deve escolher então os instrumentos que julgar mais adequado.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Etapa 5: </a:t>
            </a:r>
            <a:r>
              <a:rPr lang="pt-BR" sz="2400" b="1" dirty="0" smtClean="0"/>
              <a:t>Implementação da Política</a:t>
            </a:r>
            <a:r>
              <a:rPr lang="pt-BR" sz="2400" dirty="0" smtClean="0"/>
              <a:t>.</a:t>
            </a:r>
            <a:endParaRPr lang="pt-BR" sz="24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390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2963" y="559108"/>
            <a:ext cx="93932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Análise Exploratória de Dados Espaciais</a:t>
            </a:r>
            <a:endParaRPr lang="pt-BR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6" name="Imagem 5" descr="Mapa&#10;&#10;Descrição gerada automaticamen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r="11062"/>
          <a:stretch/>
        </p:blipFill>
        <p:spPr bwMode="auto">
          <a:xfrm>
            <a:off x="6219568" y="1784300"/>
            <a:ext cx="5357495" cy="4345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 descr="Mapa&#10;&#10;Descrição gerada automaticamente com confiança baix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r="9397"/>
          <a:stretch/>
        </p:blipFill>
        <p:spPr bwMode="auto">
          <a:xfrm>
            <a:off x="349162" y="1784300"/>
            <a:ext cx="5521245" cy="4345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09584" y="6312300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Clusters locais do FNE per capita, 2023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997677" y="6322123"/>
            <a:ext cx="388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Clusters locais do FNO per capita,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3303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Recorte Territorial Especial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30524" y="1172074"/>
            <a:ext cx="1823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 PNDR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15103" y="6360126"/>
            <a:ext cx="5221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Fonte: Elabora</a:t>
            </a:r>
            <a:r>
              <a:rPr lang="pt-BR" alt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pt-BR" alt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pr</a:t>
            </a:r>
            <a:r>
              <a:rPr lang="pt-BR" alt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pt-BR" alt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pria a partir de dados do IBGE.</a:t>
            </a:r>
            <a:endParaRPr lang="pt-BR" altLang="pt-BR" dirty="0">
              <a:solidFill>
                <a:schemeClr val="tx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30029"/>
              </p:ext>
            </p:extLst>
          </p:nvPr>
        </p:nvGraphicFramePr>
        <p:xfrm>
          <a:off x="1397306" y="1694976"/>
          <a:ext cx="8126837" cy="45366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27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6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4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Variáveis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Valores totais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(R$ Bilhões)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No. de Operações (Mil)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Valor Médio (R$ Mil)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Amazônia Legal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BNDES 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6,3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6,0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1.048,1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FCO 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3,3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6,0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555,9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FNE 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3,8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33,9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112,9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FNO 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11,2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20,9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537,2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Fronteira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BNDES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9,2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16,1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576,4 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FCO 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1,9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4,0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493,5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FNE 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 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 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 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FNO 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2,7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6,3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428,7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4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Semiárido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BNDES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2,6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2,4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1.073,1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FCO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 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 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 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FNE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28,1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316,2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88,9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2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FNO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 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 </a:t>
                      </a:r>
                      <a:endParaRPr lang="pt-BR" sz="16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 </a:t>
                      </a:r>
                      <a:endParaRPr lang="pt-BR" sz="1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311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Recorte Territorial Especial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56123" y="1211270"/>
            <a:ext cx="3341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kumimoji="0" lang="pt-BR" altLang="pt-BR" sz="2000" b="0" i="0" u="none" strike="noStrike" cap="none" normalizeH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Médio por Munícipio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8460" y="6469400"/>
            <a:ext cx="3623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Fonte: Elabora</a:t>
            </a:r>
            <a:r>
              <a:rPr lang="pt-BR" altLang="pt-B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pr</a:t>
            </a:r>
            <a:r>
              <a:rPr lang="pt-BR" altLang="pt-B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pria a partir de dados do MIDR.</a:t>
            </a:r>
            <a:endParaRPr lang="pt-BR" altLang="pt-BR" sz="1200" dirty="0">
              <a:solidFill>
                <a:schemeClr val="tx1"/>
              </a:solidFill>
            </a:endParaRPr>
          </a:p>
        </p:txBody>
      </p:sp>
      <p:pic>
        <p:nvPicPr>
          <p:cNvPr id="9" name="Imagem 8" descr="Mapa&#10;&#10;Descrição gerad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0" y="1770771"/>
            <a:ext cx="4753692" cy="4679031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16" y="1714891"/>
            <a:ext cx="4794739" cy="47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220081" y="1201471"/>
            <a:ext cx="3341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kumimoji="0" lang="pt-BR" altLang="pt-BR" sz="2000" b="0" i="0" u="none" strike="noStrike" cap="none" normalizeH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Médio por Munícipio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8034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3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157998"/>
            <a:ext cx="98322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Recorte Territorial Especial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52521" y="829705"/>
            <a:ext cx="3745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kumimoji="0" lang="pt-BR" altLang="pt-BR" sz="2000" b="0" i="0" u="none" strike="noStrike" cap="none" normalizeH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capita por Munícipio:</a:t>
            </a: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Semiárido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8628" y="6617710"/>
            <a:ext cx="3623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Fonte: Elabora</a:t>
            </a:r>
            <a:r>
              <a:rPr lang="pt-BR" altLang="pt-B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pr</a:t>
            </a:r>
            <a:r>
              <a:rPr lang="pt-BR" altLang="pt-B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pria a partir de dados do MIDR.</a:t>
            </a:r>
            <a:endParaRPr lang="pt-BR" altLang="pt-BR" sz="1200" dirty="0">
              <a:solidFill>
                <a:schemeClr val="tx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472882" y="883896"/>
            <a:ext cx="3745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kumimoji="0" lang="pt-BR" altLang="pt-BR" sz="2000" b="0" i="0" u="none" strike="noStrike" cap="none" normalizeH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000" dirty="0" bmk="_Toc16304945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capita </a:t>
            </a:r>
            <a:r>
              <a:rPr kumimoji="0" lang="pt-BR" altLang="pt-BR" sz="2000" b="0" i="0" u="none" strike="noStrike" cap="none" normalizeH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Munícipio:</a:t>
            </a: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dirty="0" bmk="_Toc163049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Fronteira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Imagem 11" descr="Mapa&#10;&#10;Descrição gerad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1" y="1714891"/>
            <a:ext cx="4704848" cy="491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Mapa&#10;&#10;Descrição gerada automaticamen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8" y="1527302"/>
            <a:ext cx="5098138" cy="509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448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Fundos Constitucionais – primeiras impressões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2856" y="1710813"/>
            <a:ext cx="10689776" cy="51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>
                <a:latin typeface="+mn-lt"/>
              </a:rPr>
              <a:t>No relatório há uma relação de evidencias encontradas e recomendações.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sz="2400" dirty="0">
              <a:latin typeface="+mn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>
                <a:latin typeface="+mn-lt"/>
              </a:rPr>
              <a:t>Recuperação do Sistema de Planejamento e a construção de indicadores para resultados e programação do PPA.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sz="2400" dirty="0">
              <a:latin typeface="+mn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>
                <a:latin typeface="+mn-lt"/>
              </a:rPr>
              <a:t>Próximos Passos: Consolidar uma primeira proposta de monitoramento para o próximo ciclo: utilizar os indicadores e insumos em acordo com o esforço já realizado.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400" dirty="0">
              <a:latin typeface="+mn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i="1" dirty="0">
                <a:latin typeface="+mn-lt"/>
              </a:rPr>
              <a:t>Alocação dos Fundos parece estar motivada pela demanda, concentrada fortemente no agro em municípios</a:t>
            </a:r>
            <a:r>
              <a:rPr lang="pt-BR" sz="2400" dirty="0">
                <a:latin typeface="+mn-lt"/>
              </a:rPr>
              <a:t> do Matopiba e áreas produtoras de commodities agrícolas. Importante avaliar o impacto dessa alocação de recursos. </a:t>
            </a:r>
          </a:p>
          <a:p>
            <a:pPr lvl="2" indent="0"/>
            <a:endParaRPr kumimoji="0" lang="pt-BR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106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Relatório Monitoramento – propostas para aprimoramento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2856" y="1710813"/>
            <a:ext cx="10689776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 smtClean="0">
                <a:latin typeface="+mn-lt"/>
              </a:rPr>
              <a:t>A ligação do PPA e os Planos Regionais, com a definição clara de indicadores e entregas irá ajudar a ampliar o foco do monitoramento.</a:t>
            </a:r>
            <a:endParaRPr lang="pt-BR" sz="2400" dirty="0">
              <a:latin typeface="+mn-lt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sz="2400" dirty="0">
              <a:latin typeface="+mn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 smtClean="0">
                <a:latin typeface="+mn-lt"/>
              </a:rPr>
              <a:t>Possibilidade de separar Política Regional Explícita (Instrumentos do MIDR), Políticas Federais com impacto regional (BNDES + Investimentos Públicos) e Políticas Regionais Implícitas.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400" dirty="0">
              <a:latin typeface="+mn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 smtClean="0">
                <a:latin typeface="+mn-lt"/>
              </a:rPr>
              <a:t>Atual relatório já possui alguma análise dos fundos constitucionais e do BNDES, IPEA tem metodologia de regionalização do Investimento Federal e Integração PPA/</a:t>
            </a:r>
            <a:r>
              <a:rPr lang="pt-BR" sz="2400" dirty="0" err="1" smtClean="0">
                <a:latin typeface="+mn-lt"/>
              </a:rPr>
              <a:t>PRD´s</a:t>
            </a:r>
            <a:r>
              <a:rPr lang="pt-BR" sz="2400" dirty="0" smtClean="0">
                <a:latin typeface="+mn-lt"/>
              </a:rPr>
              <a:t> e indicadores de resultado, irá facilitar bastante o monitoramento.</a:t>
            </a:r>
            <a:endParaRPr lang="pt-BR" sz="2400" dirty="0">
              <a:latin typeface="+mn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400" dirty="0">
              <a:latin typeface="+mn-lt"/>
            </a:endParaRPr>
          </a:p>
          <a:p>
            <a:pPr lvl="2" indent="0"/>
            <a:endParaRPr kumimoji="0" lang="pt-BR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608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Investimento Federal - Regionalização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6253"/>
            <a:ext cx="9422352" cy="40887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24000" t="1223" b="1"/>
          <a:stretch/>
        </p:blipFill>
        <p:spPr>
          <a:xfrm>
            <a:off x="8368937" y="1254034"/>
            <a:ext cx="3630038" cy="24842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6754" y="6287589"/>
            <a:ext cx="53122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</a:t>
            </a:r>
            <a:r>
              <a:rPr kumimoji="0" lang="pt-BR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Siafi</a:t>
            </a: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/Siga Brasil – Elaboração DIRUR/IPEA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363200" y="3711318"/>
            <a:ext cx="155883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Grau de regionalização Metodologia</a:t>
            </a:r>
            <a:r>
              <a:rPr kumimoji="0" lang="pt-BR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IPEA x SIAFI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553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Investimento Federal – Regionalização 2020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5463" y="6538684"/>
            <a:ext cx="53122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</a:t>
            </a:r>
            <a:r>
              <a:rPr kumimoji="0" lang="pt-BR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Siafi</a:t>
            </a: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/Siga Brasil – Elaboração DIRUR/IPEA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40" y="1385570"/>
            <a:ext cx="10764905" cy="47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185243"/>
            <a:ext cx="983225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Investimento Federal – Brasil 2020 </a:t>
            </a:r>
          </a:p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Função Orçamentária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5463" y="6538684"/>
            <a:ext cx="53122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</a:t>
            </a:r>
            <a:r>
              <a:rPr kumimoji="0" lang="pt-BR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Siafi</a:t>
            </a: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/Siga Brasil – Elaboração DIRUR/IPEA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83" y="1385570"/>
            <a:ext cx="10502972" cy="45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6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185243"/>
            <a:ext cx="983225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Investimento Federal – Sudeste 2020 </a:t>
            </a:r>
          </a:p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Função Orçamentária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5463" y="6538684"/>
            <a:ext cx="53122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</a:t>
            </a:r>
            <a:r>
              <a:rPr kumimoji="0" lang="pt-BR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Siafi</a:t>
            </a: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/Siga Brasil – Elaboração DIRUR/IPEA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83" y="1385570"/>
            <a:ext cx="10960534" cy="47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79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19807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 smtClean="0"/>
              <a:t>Desenho e Formulação de Políticas: discutindo princípios</a:t>
            </a:r>
            <a:endParaRPr dirty="0"/>
          </a:p>
        </p:txBody>
      </p:sp>
      <p:sp>
        <p:nvSpPr>
          <p:cNvPr id="6" name="Fluxograma: Conector 5"/>
          <p:cNvSpPr/>
          <p:nvPr/>
        </p:nvSpPr>
        <p:spPr>
          <a:xfrm>
            <a:off x="3344089" y="4084320"/>
            <a:ext cx="317863" cy="315686"/>
          </a:xfrm>
          <a:prstGeom prst="flowChartConnector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Fluxograma: Conector 7"/>
          <p:cNvSpPr/>
          <p:nvPr/>
        </p:nvSpPr>
        <p:spPr>
          <a:xfrm>
            <a:off x="8530047" y="4084320"/>
            <a:ext cx="317863" cy="315686"/>
          </a:xfrm>
          <a:prstGeom prst="flowChartConnector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3724393" y="4244341"/>
            <a:ext cx="4743213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ixaDeTexto 9"/>
          <p:cNvSpPr txBox="1"/>
          <p:nvPr/>
        </p:nvSpPr>
        <p:spPr>
          <a:xfrm>
            <a:off x="2849880" y="4567177"/>
            <a:ext cx="129757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>
                <a:solidFill>
                  <a:srgbClr val="015174"/>
                </a:solidFill>
                <a:latin typeface="Arial"/>
                <a:ea typeface="Arial"/>
                <a:cs typeface="Arial"/>
              </a:rPr>
              <a:t>Estado Atual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10351" y="4059346"/>
            <a:ext cx="164374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015174"/>
                </a:solidFill>
                <a:latin typeface="Arial"/>
                <a:ea typeface="Arial"/>
                <a:cs typeface="Arial"/>
              </a:rPr>
              <a:t>Cenário Base sem intervenção</a:t>
            </a:r>
            <a:endParaRPr lang="pt-BR" sz="2000" b="1" dirty="0">
              <a:solidFill>
                <a:srgbClr val="015174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928256" y="5697200"/>
            <a:ext cx="11408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Tempo T=0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277498" y="5697200"/>
            <a:ext cx="14835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Tempo Final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Fluxograma: Conector 14"/>
          <p:cNvSpPr/>
          <p:nvPr/>
        </p:nvSpPr>
        <p:spPr>
          <a:xfrm>
            <a:off x="8526389" y="1746439"/>
            <a:ext cx="317863" cy="315686"/>
          </a:xfrm>
          <a:prstGeom prst="flowChartConnector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081386" y="1553060"/>
            <a:ext cx="148353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015174"/>
                </a:solidFill>
                <a:latin typeface="Arial"/>
                <a:ea typeface="Arial"/>
                <a:cs typeface="Arial"/>
              </a:rPr>
              <a:t>Cenário Desejado</a:t>
            </a:r>
          </a:p>
        </p:txBody>
      </p:sp>
      <p:sp>
        <p:nvSpPr>
          <p:cNvPr id="17" name="Fluxograma: Conector 16"/>
          <p:cNvSpPr/>
          <p:nvPr/>
        </p:nvSpPr>
        <p:spPr>
          <a:xfrm>
            <a:off x="8526389" y="2578167"/>
            <a:ext cx="317863" cy="315686"/>
          </a:xfrm>
          <a:prstGeom prst="flowChartConnector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3661952" y="2821577"/>
            <a:ext cx="4715694" cy="129649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aixaDeTexto 19"/>
          <p:cNvSpPr txBox="1"/>
          <p:nvPr/>
        </p:nvSpPr>
        <p:spPr>
          <a:xfrm>
            <a:off x="8722257" y="2659330"/>
            <a:ext cx="207754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015174"/>
                </a:solidFill>
                <a:latin typeface="Arial"/>
                <a:ea typeface="Arial"/>
                <a:cs typeface="Arial"/>
              </a:rPr>
              <a:t>Cenário </a:t>
            </a:r>
            <a:r>
              <a:rPr lang="pt-BR" sz="2000" b="1" dirty="0" smtClean="0">
                <a:solidFill>
                  <a:srgbClr val="015174"/>
                </a:solidFill>
                <a:latin typeface="Arial"/>
                <a:ea typeface="Arial"/>
                <a:cs typeface="Arial"/>
              </a:rPr>
              <a:t>Conjunto de Instrumentos 1 </a:t>
            </a:r>
            <a:endParaRPr lang="pt-BR" sz="2000" b="1" dirty="0">
              <a:solidFill>
                <a:srgbClr val="015174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164092" y="2595897"/>
            <a:ext cx="202909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Trajetória</a:t>
            </a:r>
            <a:r>
              <a:rPr kumimoji="0" lang="pt-BR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com conjunto de </a:t>
            </a: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Instrumentos 1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302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185243"/>
            <a:ext cx="983225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Investimento Federal – Nordeste 2020 </a:t>
            </a:r>
          </a:p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Função Orçamentária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5463" y="6538684"/>
            <a:ext cx="53122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</a:t>
            </a:r>
            <a:r>
              <a:rPr kumimoji="0" lang="pt-BR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Siafi</a:t>
            </a: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/Siga Brasil – Elaboração DIRUR/IPEA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39" y="1464714"/>
            <a:ext cx="10824515" cy="46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52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Considerações Finais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2856" y="1710813"/>
            <a:ext cx="10689776" cy="406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 smtClean="0">
                <a:latin typeface="+mn-lt"/>
              </a:rPr>
              <a:t>Na </a:t>
            </a:r>
            <a:r>
              <a:rPr lang="pt-BR" sz="2400" dirty="0">
                <a:latin typeface="+mn-lt"/>
              </a:rPr>
              <a:t>sequência do TED, além da proposta de relatório:</a:t>
            </a:r>
          </a:p>
          <a:p>
            <a:pPr lvl="2" indent="0"/>
            <a:r>
              <a:rPr lang="pt-BR" sz="2400" dirty="0">
                <a:latin typeface="+mn-lt"/>
              </a:rPr>
              <a:t>	a) análise ex-ante da missão do setor </a:t>
            </a:r>
            <a:r>
              <a:rPr lang="pt-BR" sz="2400" dirty="0" smtClean="0">
                <a:latin typeface="+mn-lt"/>
              </a:rPr>
              <a:t>agricultura nas macrorregiões. </a:t>
            </a:r>
            <a:r>
              <a:rPr lang="pt-BR" sz="2400" dirty="0">
                <a:latin typeface="+mn-lt"/>
              </a:rPr>
              <a:t>	b) </a:t>
            </a:r>
            <a:r>
              <a:rPr lang="pt-BR" sz="2400" dirty="0" smtClean="0">
                <a:latin typeface="+mn-lt"/>
              </a:rPr>
              <a:t>Relatório </a:t>
            </a:r>
            <a:r>
              <a:rPr lang="pt-BR" sz="2400" dirty="0">
                <a:latin typeface="+mn-lt"/>
              </a:rPr>
              <a:t>com revisão de modelos de simulação ex-ante em fase de finalização. </a:t>
            </a:r>
          </a:p>
          <a:p>
            <a:pPr lvl="2" indent="0"/>
            <a:r>
              <a:rPr lang="pt-BR" sz="2400" dirty="0">
                <a:latin typeface="+mn-lt"/>
              </a:rPr>
              <a:t>	</a:t>
            </a:r>
            <a:r>
              <a:rPr lang="pt-BR" sz="2400" dirty="0" smtClean="0">
                <a:latin typeface="+mn-lt"/>
              </a:rPr>
              <a:t>c) Elaboração de ferramentas automáticas para simulação de impacto ex-ante.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</a:rPr>
              <a:t>Resultados preliminares tanto de análise ex-ante como </a:t>
            </a:r>
            <a:r>
              <a:rPr lang="pt-BR" sz="2400" dirty="0" err="1" smtClean="0">
                <a:latin typeface="+mn-lt"/>
              </a:rPr>
              <a:t>ex-post</a:t>
            </a:r>
            <a:r>
              <a:rPr lang="pt-BR" sz="2400" dirty="0" smtClean="0">
                <a:latin typeface="+mn-lt"/>
              </a:rPr>
              <a:t> mostram efeitos limitados dos fundos na alteração de desigualdade e </a:t>
            </a:r>
            <a:r>
              <a:rPr lang="pt-BR" sz="2400" dirty="0" smtClean="0">
                <a:latin typeface="+mn-lt"/>
              </a:rPr>
              <a:t>impacto limitado </a:t>
            </a:r>
            <a:r>
              <a:rPr lang="pt-BR" sz="2400" dirty="0" smtClean="0">
                <a:latin typeface="+mn-lt"/>
              </a:rPr>
              <a:t>sobre a realidade local.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sz="2400" dirty="0" smtClean="0">
              <a:latin typeface="+mn-lt"/>
            </a:endParaRPr>
          </a:p>
          <a:p>
            <a:pPr lvl="2" indent="0"/>
            <a:endParaRPr kumimoji="0" lang="pt-BR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78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Considerações Finais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2856" y="1710813"/>
            <a:ext cx="10689776" cy="51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 smtClean="0">
                <a:latin typeface="+mn-lt"/>
              </a:rPr>
              <a:t>Boletim 31 entrevista com Dani Rodrik alguns pontos interessantes para se pensar políticas de mudança estrutural: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t-BR" sz="2400" b="1" dirty="0"/>
              <a:t>Relação Dinâmica entre Governo e Empresas</a:t>
            </a:r>
            <a:r>
              <a:rPr lang="pt-BR" sz="2400" dirty="0"/>
              <a:t>:- ambos aprendem e ajustam suas estratégias continuamente. </a:t>
            </a:r>
            <a:r>
              <a:rPr lang="pt-BR" sz="2400" dirty="0" smtClean="0"/>
              <a:t>O governo  </a:t>
            </a:r>
            <a:r>
              <a:rPr lang="pt-BR" sz="2400" dirty="0"/>
              <a:t>deve ser visto como um parceiro ativo na promoção do desenvolvimento econômico.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Condicionalidades para </a:t>
            </a:r>
            <a:r>
              <a:rPr lang="pt-BR" sz="2400" b="1" dirty="0"/>
              <a:t>Suporte Financeiro</a:t>
            </a:r>
            <a:r>
              <a:rPr lang="pt-BR" sz="2400" dirty="0"/>
              <a:t>: Nos casos de políticas industriais bem-sucedidas, o suporte financeiro do governo não é um presente incondicional. As empresas beneficiadas precisam demonstrar sucesso contínuo, muitas vezes medido por indicadores objetivos como exportações. </a:t>
            </a:r>
            <a:r>
              <a:rPr lang="pt-BR" sz="2400" dirty="0" smtClean="0"/>
              <a:t>Existem condicionantes para o empréstimo.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Capacidade de Aprendizado </a:t>
            </a:r>
            <a:r>
              <a:rPr lang="pt-BR" sz="2400" dirty="0" smtClean="0"/>
              <a:t>tanto do setor privado como do Governo.</a:t>
            </a:r>
            <a:endParaRPr lang="pt-BR" sz="24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pt-BR" sz="2400" dirty="0" smtClean="0">
              <a:latin typeface="+mn-lt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sz="2400" dirty="0" smtClean="0">
              <a:latin typeface="+mn-lt"/>
            </a:endParaRPr>
          </a:p>
          <a:p>
            <a:pPr lvl="2" indent="0"/>
            <a:endParaRPr kumimoji="0" lang="pt-BR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879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Considerações Finais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2856" y="1710813"/>
            <a:ext cx="1068977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sz="2400" dirty="0">
              <a:latin typeface="+mn-lt"/>
            </a:endParaRPr>
          </a:p>
          <a:p>
            <a:pPr lvl="2" indent="0"/>
            <a:endParaRPr kumimoji="0" lang="pt-BR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82519"/>
              </p:ext>
            </p:extLst>
          </p:nvPr>
        </p:nvGraphicFramePr>
        <p:xfrm>
          <a:off x="748146" y="1907250"/>
          <a:ext cx="327891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89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Alguns </a:t>
                      </a:r>
                      <a:r>
                        <a:rPr lang="pt-BR" b="1" dirty="0" smtClean="0"/>
                        <a:t>Instrumentos Política Regional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Políticas Redistributivas/Federativas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Apoio a Firmas e incentivos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Infraestrutura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Complementação produtiva ou complementação de ações em curso.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Universidades</a:t>
                      </a:r>
                      <a:r>
                        <a:rPr lang="pt-BR" baseline="0" dirty="0" smtClean="0"/>
                        <a:t> e Institutos de Pesquisa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Criação de instrumentos colaborativos Empresa/Universidade</a:t>
                      </a:r>
                      <a:r>
                        <a:rPr lang="pt-BR" baseline="0" dirty="0" smtClean="0"/>
                        <a:t>/Setor Público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Parques científicos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Políticas de inovação pelo lado da demanda: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Compras Públicas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Regulação</a:t>
                      </a:r>
                    </a:p>
                    <a:p>
                      <a:pPr algn="just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057207" y="1921103"/>
            <a:ext cx="6530109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Pensar em novas formas de intervenção/experimentação: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dirty="0" smtClean="0"/>
              <a:t>Para a atual sistemática dos fundos:</a:t>
            </a:r>
          </a:p>
          <a:p>
            <a:pPr lvl="2" indent="0"/>
            <a:r>
              <a:rPr lang="pt-BR" dirty="0" smtClean="0"/>
              <a:t>	</a:t>
            </a:r>
            <a:r>
              <a:rPr lang="pt-BR" dirty="0" smtClean="0"/>
              <a:t>i) Apoio </a:t>
            </a:r>
            <a:r>
              <a:rPr lang="pt-BR" dirty="0" smtClean="0"/>
              <a:t>prévio na submissão de projetos</a:t>
            </a:r>
          </a:p>
          <a:p>
            <a:pPr lvl="2" indent="0"/>
            <a:r>
              <a:rPr kumimoji="0" lang="pt-BR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	</a:t>
            </a:r>
            <a:r>
              <a:rPr kumimoji="0" lang="pt-BR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ii</a:t>
            </a:r>
            <a:r>
              <a:rPr kumimoji="0" lang="pt-BR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 Assistência</a:t>
            </a:r>
            <a:r>
              <a:rPr kumimoji="0" lang="pt-BR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t-BR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Técnica Rural (ATER)</a:t>
            </a:r>
          </a:p>
          <a:p>
            <a:pPr lvl="2" indent="0"/>
            <a:r>
              <a:rPr lang="pt-BR" dirty="0"/>
              <a:t>	</a:t>
            </a:r>
            <a:r>
              <a:rPr lang="pt-BR" dirty="0" err="1" smtClean="0"/>
              <a:t>iii</a:t>
            </a:r>
            <a:r>
              <a:rPr lang="pt-BR" dirty="0" smtClean="0"/>
              <a:t>) uso </a:t>
            </a:r>
            <a:r>
              <a:rPr lang="pt-BR" dirty="0" smtClean="0"/>
              <a:t>de crédito de carbono/serviços ambientais como garantia de </a:t>
            </a:r>
            <a:r>
              <a:rPr lang="pt-BR" dirty="0" smtClean="0"/>
              <a:t>empréstimos. Outras formas de ampliação de garantias</a:t>
            </a:r>
          </a:p>
          <a:p>
            <a:pPr lvl="2" indent="0"/>
            <a:r>
              <a:rPr lang="pt-BR" dirty="0"/>
              <a:t>	</a:t>
            </a:r>
            <a:r>
              <a:rPr lang="pt-BR" dirty="0" err="1" smtClean="0"/>
              <a:t>iv</a:t>
            </a:r>
            <a:r>
              <a:rPr lang="pt-BR" dirty="0" smtClean="0"/>
              <a:t>) Contrapartidas de desempenho.</a:t>
            </a:r>
            <a:endParaRPr lang="pt-BR" dirty="0" smtClean="0"/>
          </a:p>
          <a:p>
            <a:pPr lvl="2" indent="0"/>
            <a:endParaRPr kumimoji="0" lang="pt-BR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t-BR" baseline="0" dirty="0" smtClean="0"/>
              <a:t>Novos</a:t>
            </a:r>
            <a:r>
              <a:rPr lang="pt-BR" dirty="0" smtClean="0"/>
              <a:t> desenhos financeiros (debentures emitidas pelo fundo para custear ações colaborativas via edital</a:t>
            </a:r>
            <a:r>
              <a:rPr lang="pt-BR" dirty="0" smtClean="0"/>
              <a:t>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t-BR" dirty="0" smtClean="0"/>
              <a:t>Ações em C&amp;T e estímulo a cooperação universidade + empresa + governo.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kumimoji="0" lang="pt-BR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491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tângulo 1"/>
          <p:cNvSpPr txBox="1"/>
          <p:nvPr/>
        </p:nvSpPr>
        <p:spPr>
          <a:xfrm>
            <a:off x="814531" y="1067259"/>
            <a:ext cx="11481760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2 – Teoria da Mudança/Modelo Lógico: </a:t>
            </a:r>
          </a:p>
          <a:p>
            <a:r>
              <a:t>- estruturação de matriz lógica da PNDR II: recursos/ações/ produtos/resultados intermediários/resultado final (impacto) contida em um contexto;</a:t>
            </a:r>
          </a:p>
          <a:p>
            <a:r>
              <a:t>	- referência básica do programa: descritores, problema/programa/objetivos/público alvo/ critérios de priorização e elegibilidade</a:t>
            </a:r>
          </a:p>
          <a:p>
            <a:r>
              <a:t>	- explicação estruturada dos problemas associados a cada objetivo específico: consequências/ problema/causas</a:t>
            </a:r>
          </a:p>
        </p:txBody>
      </p:sp>
      <p:sp>
        <p:nvSpPr>
          <p:cNvPr id="121" name="CaixaDeTexto 2"/>
          <p:cNvSpPr txBox="1"/>
          <p:nvPr/>
        </p:nvSpPr>
        <p:spPr>
          <a:xfrm>
            <a:off x="1512055" y="438299"/>
            <a:ext cx="692719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Pressupostos Metodológicos</a:t>
            </a:r>
          </a:p>
        </p:txBody>
      </p:sp>
      <p:grpSp>
        <p:nvGrpSpPr>
          <p:cNvPr id="124" name="Retângulo: Cantos Arredondados 4"/>
          <p:cNvGrpSpPr/>
          <p:nvPr/>
        </p:nvGrpSpPr>
        <p:grpSpPr>
          <a:xfrm>
            <a:off x="262374" y="2821585"/>
            <a:ext cx="2407922" cy="3241041"/>
            <a:chOff x="0" y="0"/>
            <a:chExt cx="2407920" cy="3241039"/>
          </a:xfrm>
        </p:grpSpPr>
        <p:sp>
          <p:nvSpPr>
            <p:cNvPr id="122" name="Retângulo Arredondado"/>
            <p:cNvSpPr/>
            <p:nvPr/>
          </p:nvSpPr>
          <p:spPr>
            <a:xfrm>
              <a:off x="0" y="0"/>
              <a:ext cx="2407921" cy="3241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264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" name="REFERÊNCIA BÁSICA  PROGRAMA/…"/>
            <p:cNvSpPr txBox="1"/>
            <p:nvPr/>
          </p:nvSpPr>
          <p:spPr>
            <a:xfrm>
              <a:off x="169615" y="584200"/>
              <a:ext cx="2068690" cy="207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REFERÊNCIA BÁSICA  PROGRAMA/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POLÍTICA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(descritores, problema/programa/objetivos/público-alvo/ critérios de priorização e elegibilidade)</a:t>
              </a:r>
            </a:p>
          </p:txBody>
        </p:sp>
      </p:grpSp>
      <p:sp>
        <p:nvSpPr>
          <p:cNvPr id="125" name="Seta: para a Direita 6"/>
          <p:cNvSpPr/>
          <p:nvPr/>
        </p:nvSpPr>
        <p:spPr>
          <a:xfrm>
            <a:off x="2786159" y="4171513"/>
            <a:ext cx="419879" cy="3545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26415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8" name="Retângulo: Cantos Arredondados 7"/>
          <p:cNvGrpSpPr/>
          <p:nvPr/>
        </p:nvGrpSpPr>
        <p:grpSpPr>
          <a:xfrm>
            <a:off x="3373673" y="2808882"/>
            <a:ext cx="2407921" cy="3241040"/>
            <a:chOff x="0" y="0"/>
            <a:chExt cx="2407920" cy="3241039"/>
          </a:xfrm>
        </p:grpSpPr>
        <p:sp>
          <p:nvSpPr>
            <p:cNvPr id="126" name="Retângulo Arredondado"/>
            <p:cNvSpPr/>
            <p:nvPr/>
          </p:nvSpPr>
          <p:spPr>
            <a:xfrm>
              <a:off x="0" y="0"/>
              <a:ext cx="2407921" cy="3241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264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" name="EXPLICAÇÃO DO PROBLEMA…"/>
            <p:cNvSpPr txBox="1"/>
            <p:nvPr/>
          </p:nvSpPr>
          <p:spPr>
            <a:xfrm>
              <a:off x="169615" y="939800"/>
              <a:ext cx="2068690" cy="1361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EXPLICAÇÃO DO PROBLEMA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(Consequências/problema/causas)</a:t>
              </a:r>
            </a:p>
          </p:txBody>
        </p:sp>
      </p:grpSp>
      <p:sp>
        <p:nvSpPr>
          <p:cNvPr id="129" name="Seta: para a Direita 8"/>
          <p:cNvSpPr/>
          <p:nvPr/>
        </p:nvSpPr>
        <p:spPr>
          <a:xfrm>
            <a:off x="5977223" y="4151298"/>
            <a:ext cx="419879" cy="3545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26415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2" name="Retângulo: Cantos Arredondados 9"/>
          <p:cNvGrpSpPr/>
          <p:nvPr/>
        </p:nvGrpSpPr>
        <p:grpSpPr>
          <a:xfrm>
            <a:off x="6555410" y="2821585"/>
            <a:ext cx="2407921" cy="3241041"/>
            <a:chOff x="0" y="0"/>
            <a:chExt cx="2407920" cy="3241039"/>
          </a:xfrm>
        </p:grpSpPr>
        <p:sp>
          <p:nvSpPr>
            <p:cNvPr id="130" name="Retângulo Arredondado"/>
            <p:cNvSpPr/>
            <p:nvPr/>
          </p:nvSpPr>
          <p:spPr>
            <a:xfrm>
              <a:off x="0" y="0"/>
              <a:ext cx="2407921" cy="3241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264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ESTRUTURAÇÃO LÓGICA DA PNDR II…"/>
            <p:cNvSpPr txBox="1"/>
            <p:nvPr/>
          </p:nvSpPr>
          <p:spPr>
            <a:xfrm>
              <a:off x="169615" y="692150"/>
              <a:ext cx="2068690" cy="185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ESTRUTURAÇÃO LÓGICA DA PNDR II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(recursos/ações/produtos/resultados intermediários/resultado final)</a:t>
              </a:r>
            </a:p>
          </p:txBody>
        </p:sp>
      </p:grpSp>
      <p:sp>
        <p:nvSpPr>
          <p:cNvPr id="133" name="Seta: para a Direita 10"/>
          <p:cNvSpPr/>
          <p:nvPr/>
        </p:nvSpPr>
        <p:spPr>
          <a:xfrm>
            <a:off x="9079500" y="4142227"/>
            <a:ext cx="419879" cy="3545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26415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6" name="Retângulo: Cantos Arredondados 11"/>
          <p:cNvGrpSpPr/>
          <p:nvPr/>
        </p:nvGrpSpPr>
        <p:grpSpPr>
          <a:xfrm>
            <a:off x="9666709" y="2858909"/>
            <a:ext cx="2407921" cy="3241041"/>
            <a:chOff x="0" y="0"/>
            <a:chExt cx="2407920" cy="3241039"/>
          </a:xfrm>
        </p:grpSpPr>
        <p:sp>
          <p:nvSpPr>
            <p:cNvPr id="134" name="Retângulo Arredondado"/>
            <p:cNvSpPr/>
            <p:nvPr/>
          </p:nvSpPr>
          <p:spPr>
            <a:xfrm>
              <a:off x="0" y="0"/>
              <a:ext cx="2407921" cy="3241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264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" name="IMPACTOS…"/>
            <p:cNvSpPr txBox="1"/>
            <p:nvPr/>
          </p:nvSpPr>
          <p:spPr>
            <a:xfrm>
              <a:off x="169615" y="241299"/>
              <a:ext cx="2068690" cy="275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IMPACTOS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(</a:t>
              </a:r>
              <a:r>
                <a:rPr sz="1400"/>
                <a:t>efeitos diretos e indiretos)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 sz="140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 sz="140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 sz="140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FATORES RELEVANTES DO CONTEXTO</a:t>
              </a:r>
            </a:p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(favoráveis e desfavoráveis)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7638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Retângulo 1"/>
          <p:cNvSpPr txBox="1"/>
          <p:nvPr/>
        </p:nvSpPr>
        <p:spPr>
          <a:xfrm>
            <a:off x="1046870" y="1304939"/>
            <a:ext cx="1080722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1 – Teoria da Mudança:(Cravo e Silva, 2017)</a:t>
            </a:r>
          </a:p>
          <a:p>
            <a:r>
              <a:t> - estruturação de matriz lógica tendo como referência: recursos/ações/ produtos/resultados intermediários/resultado final (impacto);</a:t>
            </a:r>
          </a:p>
          <a:p>
            <a:r>
              <a:t>- estruturação geral e simplificada - estruturação direcionada para os instrumentos e eixos</a:t>
            </a:r>
          </a:p>
        </p:txBody>
      </p:sp>
      <p:sp>
        <p:nvSpPr>
          <p:cNvPr id="109" name="CaixaDeTexto 2"/>
          <p:cNvSpPr txBox="1"/>
          <p:nvPr/>
        </p:nvSpPr>
        <p:spPr>
          <a:xfrm>
            <a:off x="1512055" y="438299"/>
            <a:ext cx="692719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Pressupostos Metodológicos</a:t>
            </a:r>
          </a:p>
        </p:txBody>
      </p:sp>
      <p:pic>
        <p:nvPicPr>
          <p:cNvPr id="110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4" y="2909576"/>
            <a:ext cx="4622508" cy="3592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m 6" descr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107" y="2789295"/>
            <a:ext cx="2176238" cy="1691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m 7" descr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1" y="4811486"/>
            <a:ext cx="2055475" cy="159760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eta: para a Direita 12"/>
          <p:cNvSpPr/>
          <p:nvPr/>
        </p:nvSpPr>
        <p:spPr>
          <a:xfrm>
            <a:off x="5673013" y="3429000"/>
            <a:ext cx="662475" cy="37789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26415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Seta: para a Direita 13"/>
          <p:cNvSpPr/>
          <p:nvPr/>
        </p:nvSpPr>
        <p:spPr>
          <a:xfrm>
            <a:off x="5764762" y="5421345"/>
            <a:ext cx="662475" cy="3778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26415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CaixaDeTexto 10"/>
          <p:cNvSpPr txBox="1"/>
          <p:nvPr/>
        </p:nvSpPr>
        <p:spPr>
          <a:xfrm>
            <a:off x="5334613" y="3059668"/>
            <a:ext cx="140972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instrumentos</a:t>
            </a:r>
          </a:p>
        </p:txBody>
      </p:sp>
      <p:sp>
        <p:nvSpPr>
          <p:cNvPr id="116" name="CaixaDeTexto 12"/>
          <p:cNvSpPr txBox="1"/>
          <p:nvPr/>
        </p:nvSpPr>
        <p:spPr>
          <a:xfrm>
            <a:off x="5745617" y="5052012"/>
            <a:ext cx="140972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Eixos</a:t>
            </a:r>
          </a:p>
        </p:txBody>
      </p:sp>
      <p:sp>
        <p:nvSpPr>
          <p:cNvPr id="117" name="CaixaDeTexto 13"/>
          <p:cNvSpPr txBox="1"/>
          <p:nvPr/>
        </p:nvSpPr>
        <p:spPr>
          <a:xfrm>
            <a:off x="9858720" y="3428999"/>
            <a:ext cx="1963369" cy="2332991"/>
          </a:xfrm>
          <a:prstGeom prst="rect">
            <a:avLst/>
          </a:prstGeom>
          <a:gradFill>
            <a:gsLst>
              <a:gs pos="0">
                <a:schemeClr val="accent5">
                  <a:hueOff val="276587"/>
                  <a:satOff val="-4887"/>
                  <a:lumOff val="24576"/>
                </a:schemeClr>
              </a:gs>
              <a:gs pos="50000">
                <a:srgbClr val="98AAD9"/>
              </a:gs>
              <a:gs pos="100000">
                <a:schemeClr val="accent5">
                  <a:hueOff val="258141"/>
                  <a:satOff val="-1314"/>
                  <a:lumOff val="16637"/>
                </a:schemeClr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PAINEL DE INDICADORES</a:t>
            </a:r>
          </a:p>
          <a:p>
            <a:endParaRPr/>
          </a:p>
          <a:p>
            <a:r>
              <a:t>Conjunto muito amplo de indicadores por instrumentos e eixos</a:t>
            </a:r>
          </a:p>
        </p:txBody>
      </p:sp>
    </p:spTree>
    <p:extLst>
      <p:ext uri="{BB962C8B-B14F-4D97-AF65-F5344CB8AC3E}">
        <p14:creationId xmlns:p14="http://schemas.microsoft.com/office/powerpoint/2010/main" val="2914979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19807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 smtClean="0"/>
              <a:t>Desenho e Formulação de Políticas: discutindo princípios</a:t>
            </a:r>
            <a:endParaRPr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1744041"/>
              </p:ext>
            </p:extLst>
          </p:nvPr>
        </p:nvGraphicFramePr>
        <p:xfrm>
          <a:off x="979054" y="913630"/>
          <a:ext cx="104370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3980873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to 14"/>
          <p:cNvCxnSpPr/>
          <p:nvPr/>
        </p:nvCxnSpPr>
        <p:spPr>
          <a:xfrm>
            <a:off x="3980873" y="4682836"/>
            <a:ext cx="2216728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ector reto 16"/>
          <p:cNvCxnSpPr/>
          <p:nvPr/>
        </p:nvCxnSpPr>
        <p:spPr>
          <a:xfrm>
            <a:off x="6197599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ixaDeTexto 15"/>
          <p:cNvSpPr txBox="1"/>
          <p:nvPr/>
        </p:nvSpPr>
        <p:spPr>
          <a:xfrm>
            <a:off x="4368800" y="4327360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Coerência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3449779" y="5229394"/>
            <a:ext cx="5015347" cy="1847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to 20"/>
          <p:cNvCxnSpPr/>
          <p:nvPr/>
        </p:nvCxnSpPr>
        <p:spPr>
          <a:xfrm flipH="1">
            <a:off x="8465126" y="4100945"/>
            <a:ext cx="4619" cy="1114576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aixaDeTexto 21"/>
          <p:cNvSpPr txBox="1"/>
          <p:nvPr/>
        </p:nvSpPr>
        <p:spPr>
          <a:xfrm>
            <a:off x="5301673" y="5278581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Efetividade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3449779" y="4100945"/>
            <a:ext cx="0" cy="113768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ector reto 35"/>
          <p:cNvCxnSpPr/>
          <p:nvPr/>
        </p:nvCxnSpPr>
        <p:spPr>
          <a:xfrm>
            <a:off x="6276107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reto 36"/>
          <p:cNvCxnSpPr/>
          <p:nvPr/>
        </p:nvCxnSpPr>
        <p:spPr>
          <a:xfrm>
            <a:off x="6276107" y="4682836"/>
            <a:ext cx="2045857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ctor reto 37"/>
          <p:cNvCxnSpPr/>
          <p:nvPr/>
        </p:nvCxnSpPr>
        <p:spPr>
          <a:xfrm>
            <a:off x="8296557" y="4100945"/>
            <a:ext cx="0" cy="55872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CaixaDeTexto 38"/>
          <p:cNvSpPr txBox="1"/>
          <p:nvPr/>
        </p:nvSpPr>
        <p:spPr>
          <a:xfrm>
            <a:off x="6523176" y="4290344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Efici</a:t>
            </a:r>
            <a:r>
              <a:rPr lang="pt-BR" dirty="0" smtClean="0"/>
              <a:t>ência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1764146" y="5984191"/>
            <a:ext cx="8783781" cy="2064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Conector reto 52"/>
          <p:cNvCxnSpPr/>
          <p:nvPr/>
        </p:nvCxnSpPr>
        <p:spPr>
          <a:xfrm>
            <a:off x="10547927" y="4100945"/>
            <a:ext cx="0" cy="188072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CaixaDeTexto 53"/>
          <p:cNvSpPr txBox="1"/>
          <p:nvPr/>
        </p:nvSpPr>
        <p:spPr>
          <a:xfrm>
            <a:off x="5375563" y="6051580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Impacto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55" name="Conector reto 54"/>
          <p:cNvCxnSpPr/>
          <p:nvPr/>
        </p:nvCxnSpPr>
        <p:spPr>
          <a:xfrm>
            <a:off x="1764146" y="4084385"/>
            <a:ext cx="0" cy="189085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CaixaDeTexto 104"/>
          <p:cNvSpPr txBox="1"/>
          <p:nvPr/>
        </p:nvSpPr>
        <p:spPr>
          <a:xfrm>
            <a:off x="286327" y="6332297"/>
            <a:ext cx="2235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Fratesi</a:t>
            </a:r>
            <a:r>
              <a:rPr kumimoji="0" lang="pt-BR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(2023)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674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42" y="522692"/>
            <a:ext cx="10360025" cy="58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7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42327" y="2747897"/>
            <a:ext cx="7804728" cy="203646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fria impessoalidade e a tentativa de precisão da análise econométrica, o vigor e a rapidez de decisão necessários ao executivo e o calor de uma paixão pela justiça social são os elementos incongruentes mas indispensáveis ​​da política econômica.</a:t>
            </a:r>
            <a:r>
              <a:rPr kumimoji="0" lang="pt-PT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BR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(Arrow, K.; 1958)</a:t>
            </a:r>
            <a:endParaRPr kumimoji="0" lang="pt-PT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06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1707" y="391776"/>
            <a:ext cx="9738476" cy="1255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400" dirty="0"/>
              <a:t>Relatório:  ACOMPANHAMENTO E AVALIAÇÃO DE POLÍTICAS – SUBSÍDIOS PARA O NÚCLEO DE INTELIGÊNCIA REGIONAL</a:t>
            </a:r>
          </a:p>
          <a:p>
            <a:r>
              <a:rPr lang="pt-BR" dirty="0"/>
              <a:t> </a:t>
            </a: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748939" y="1428206"/>
            <a:ext cx="10903130" cy="51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2400" dirty="0">
                <a:latin typeface="+mn-lt"/>
              </a:rPr>
              <a:t>Pressupostos e desafios: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sz="2400" dirty="0">
              <a:latin typeface="+mn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>
                <a:latin typeface="+mn-lt"/>
              </a:rPr>
              <a:t>Duas demandas pelo MIDR construir </a:t>
            </a:r>
            <a:r>
              <a:rPr lang="pt-BR" sz="2400" b="1" i="1" dirty="0">
                <a:latin typeface="+mn-lt"/>
              </a:rPr>
              <a:t>um primeiro relatório com foco em 2023 e nos fundos constitucionais</a:t>
            </a:r>
            <a:r>
              <a:rPr lang="pt-BR" sz="2400" dirty="0">
                <a:latin typeface="+mn-lt"/>
              </a:rPr>
              <a:t>. Foco em 2023 limita a disponibilidade de dados regionais, p. ex.: PIB regional.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400" dirty="0">
              <a:latin typeface="+mn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>
                <a:latin typeface="+mn-lt"/>
              </a:rPr>
              <a:t>Segunda demanda sugerir um formato de relatório de monitoramento da política regional e da PNDR.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400" dirty="0">
              <a:latin typeface="+mn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>
                <a:latin typeface="+mn-lt"/>
              </a:rPr>
              <a:t>Utilizar como referência o decreto da PNDR: eixos da Política e Objetivos.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400" dirty="0">
              <a:latin typeface="+mn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>
                <a:latin typeface="+mn-lt"/>
              </a:rPr>
              <a:t>Experiências Internacionais: dois relatórios podem servir de inspiração </a:t>
            </a:r>
            <a:r>
              <a:rPr lang="pt-BR" sz="2400" i="1" dirty="0" err="1">
                <a:latin typeface="+mn-lt"/>
              </a:rPr>
              <a:t>Regions</a:t>
            </a:r>
            <a:r>
              <a:rPr lang="pt-BR" sz="2400" i="1" dirty="0">
                <a:latin typeface="+mn-lt"/>
              </a:rPr>
              <a:t> </a:t>
            </a:r>
            <a:r>
              <a:rPr lang="pt-BR" sz="2400" i="1" dirty="0" err="1">
                <a:latin typeface="+mn-lt"/>
              </a:rPr>
              <a:t>at</a:t>
            </a:r>
            <a:r>
              <a:rPr lang="pt-BR" sz="2400" i="1" dirty="0">
                <a:latin typeface="+mn-lt"/>
              </a:rPr>
              <a:t> a </a:t>
            </a:r>
            <a:r>
              <a:rPr lang="pt-BR" sz="2400" i="1" dirty="0" err="1">
                <a:latin typeface="+mn-lt"/>
              </a:rPr>
              <a:t>Glance</a:t>
            </a:r>
            <a:r>
              <a:rPr lang="pt-BR" sz="2400" i="1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(OCDE) e relatório da União Europeia.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793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6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0596" y="458679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Origens e Causas</a:t>
            </a:r>
            <a:endParaRPr dirty="0"/>
          </a:p>
        </p:txBody>
      </p:sp>
      <p:sp>
        <p:nvSpPr>
          <p:cNvPr id="4" name="CaixaDeTexto 3"/>
          <p:cNvSpPr txBox="1"/>
          <p:nvPr/>
        </p:nvSpPr>
        <p:spPr>
          <a:xfrm>
            <a:off x="801188" y="1300819"/>
            <a:ext cx="10380618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Fato 1: Brasil</a:t>
            </a:r>
            <a:r>
              <a:rPr kumimoji="0" lang="pt-BR" sz="2000" b="1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com uma das maiores desigualdades regionais do Mundo: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sym typeface="Calibri"/>
              </a:rPr>
              <a:t>Brasil não</a:t>
            </a:r>
            <a:r>
              <a:rPr kumimoji="0" lang="pt-BR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sym typeface="Calibri"/>
              </a:rPr>
              <a:t> é apenas um dos país mais desiguais em termos de renda interpessoal, mas também regional. Williamson (1970) estimava que o Brasil era o mais desigual entre um grupo de países selecionados. Evid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ência atual se mantém: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DESIGUALDADE não só é alta como persistente. </a:t>
            </a:r>
            <a:endParaRPr kumimoji="0" lang="pt-BR" b="1" i="1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13506" y="2690949"/>
            <a:ext cx="3500846" cy="73805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8692" y="2736809"/>
            <a:ext cx="3361509" cy="646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Causas de 1ª. Ordem: Diferenças de dotação natural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13505" y="3611264"/>
            <a:ext cx="3500846" cy="102155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Processo Histórico: Colonização e Escravidão. Economia primário-exportadora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13505" y="4939944"/>
            <a:ext cx="3500846" cy="102155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Café + industrialização em SP – efeitos economia de aglomeração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876900" y="2736809"/>
            <a:ext cx="3500846" cy="71508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Desigualdade Interpessoal de Renda e Riqueza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876900" y="4632818"/>
            <a:ext cx="3500846" cy="71508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Estrutura produtiva Pouco Integrada e heterogênea</a:t>
            </a:r>
          </a:p>
        </p:txBody>
      </p:sp>
      <p:cxnSp>
        <p:nvCxnSpPr>
          <p:cNvPr id="10" name="Conector de seta reta 9"/>
          <p:cNvCxnSpPr>
            <a:stCxn id="7" idx="3"/>
          </p:cNvCxnSpPr>
          <p:nvPr/>
        </p:nvCxnSpPr>
        <p:spPr>
          <a:xfrm>
            <a:off x="3814352" y="3059975"/>
            <a:ext cx="940528" cy="47741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de seta reta 17"/>
          <p:cNvCxnSpPr/>
          <p:nvPr/>
        </p:nvCxnSpPr>
        <p:spPr>
          <a:xfrm flipH="1">
            <a:off x="7182391" y="3102457"/>
            <a:ext cx="694511" cy="28068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de seta reta 20"/>
          <p:cNvCxnSpPr>
            <a:stCxn id="15" idx="1"/>
          </p:cNvCxnSpPr>
          <p:nvPr/>
        </p:nvCxnSpPr>
        <p:spPr>
          <a:xfrm flipH="1" flipV="1">
            <a:off x="7159529" y="4674316"/>
            <a:ext cx="717371" cy="316046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ector de seta reta 25"/>
          <p:cNvCxnSpPr/>
          <p:nvPr/>
        </p:nvCxnSpPr>
        <p:spPr>
          <a:xfrm>
            <a:off x="3853539" y="4122041"/>
            <a:ext cx="940529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ector de seta reta 27"/>
          <p:cNvCxnSpPr>
            <a:stCxn id="12" idx="3"/>
          </p:cNvCxnSpPr>
          <p:nvPr/>
        </p:nvCxnSpPr>
        <p:spPr>
          <a:xfrm flipV="1">
            <a:off x="3814351" y="4939944"/>
            <a:ext cx="1018906" cy="510777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etângulo de cantos arredondados 32"/>
          <p:cNvSpPr/>
          <p:nvPr/>
        </p:nvSpPr>
        <p:spPr>
          <a:xfrm>
            <a:off x="4833257" y="3213666"/>
            <a:ext cx="2349134" cy="1634488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Elevada Desigualdade Regional de Renda no Brasil em várias escalas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424E612495CA49BA2B3EE0A4C46307" ma:contentTypeVersion="14" ma:contentTypeDescription="Crie um novo documento." ma:contentTypeScope="" ma:versionID="eb4cb73517f485673a2f29650b9d7008">
  <xsd:schema xmlns:xsd="http://www.w3.org/2001/XMLSchema" xmlns:xs="http://www.w3.org/2001/XMLSchema" xmlns:p="http://schemas.microsoft.com/office/2006/metadata/properties" xmlns:ns2="b57a855c-efc8-46ea-97a0-c43d7e8e6e79" xmlns:ns3="78db5608-8c2c-4db4-8a2c-3ba50e2ca056" targetNamespace="http://schemas.microsoft.com/office/2006/metadata/properties" ma:root="true" ma:fieldsID="7a4a07e45e99145b0585ad3bf1091eab" ns2:_="" ns3:_="">
    <xsd:import namespace="b57a855c-efc8-46ea-97a0-c43d7e8e6e79"/>
    <xsd:import namespace="78db5608-8c2c-4db4-8a2c-3ba50e2c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a855c-efc8-46ea-97a0-c43d7e8e6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5608-8c2c-4db4-8a2c-3ba50e2ca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54f877-c3a7-4ab3-8f7c-c41cf1dbebab}" ma:internalName="TaxCatchAll" ma:showField="CatchAllData" ma:web="78db5608-8c2c-4db4-8a2c-3ba50e2c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a855c-efc8-46ea-97a0-c43d7e8e6e79">
      <Terms xmlns="http://schemas.microsoft.com/office/infopath/2007/PartnerControls"/>
    </lcf76f155ced4ddcb4097134ff3c332f>
    <TaxCatchAll xmlns="78db5608-8c2c-4db4-8a2c-3ba50e2ca056" xsi:nil="true"/>
  </documentManagement>
</p:properties>
</file>

<file path=customXml/itemProps1.xml><?xml version="1.0" encoding="utf-8"?>
<ds:datastoreItem xmlns:ds="http://schemas.openxmlformats.org/officeDocument/2006/customXml" ds:itemID="{ED7D637F-138C-4C85-B5B1-69F984C8E957}"/>
</file>

<file path=customXml/itemProps2.xml><?xml version="1.0" encoding="utf-8"?>
<ds:datastoreItem xmlns:ds="http://schemas.openxmlformats.org/officeDocument/2006/customXml" ds:itemID="{2B4986FC-4DE4-40A3-A24B-0599FE7ED358}"/>
</file>

<file path=customXml/itemProps3.xml><?xml version="1.0" encoding="utf-8"?>
<ds:datastoreItem xmlns:ds="http://schemas.openxmlformats.org/officeDocument/2006/customXml" ds:itemID="{EEF6C33E-4153-4F74-B7D5-41EE14A822CE}"/>
</file>

<file path=docProps/app.xml><?xml version="1.0" encoding="utf-8"?>
<Properties xmlns="http://schemas.openxmlformats.org/officeDocument/2006/extended-properties" xmlns:vt="http://schemas.openxmlformats.org/officeDocument/2006/docPropsVTypes">
  <TotalTime>30195</TotalTime>
  <Words>3057</Words>
  <Application>Microsoft Office PowerPoint</Application>
  <PresentationFormat>Widescreen</PresentationFormat>
  <Paragraphs>397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2" baseType="lpstr">
      <vt:lpstr>Arial</vt:lpstr>
      <vt:lpstr>Calibri</vt:lpstr>
      <vt:lpstr>Helvetica</vt:lpstr>
      <vt:lpstr>inherit</vt:lpstr>
      <vt:lpstr>Times New Roman</vt:lpstr>
      <vt:lpstr>WordVisi_MSFontService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Oliveira Cruz</dc:creator>
  <cp:lastModifiedBy>Bruno Oliveira Cruz</cp:lastModifiedBy>
  <cp:revision>410</cp:revision>
  <dcterms:modified xsi:type="dcterms:W3CDTF">2024-06-11T16:18:19Z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0x010100FB424E612495CA49BA2B3EE0A4C46307</vt:lpwstr>
  </property>
</Properties>
</file>