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rawings/drawing1.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3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37.xml" ContentType="application/vnd.openxmlformats-officedocument.presentationml.slide+xml"/>
  <Override PartName="/ppt/slides/slide6.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style6.xml" ContentType="application/vnd.ms-office.chartstyle+xml"/>
  <Override PartName="/ppt/charts/chart6.xml" ContentType="application/vnd.openxmlformats-officedocument.drawingml.chart+xml"/>
  <Override PartName="/ppt/charts/colors5.xml" ContentType="application/vnd.ms-office.chartcolorstyle+xml"/>
  <Override PartName="/ppt/charts/style5.xml" ContentType="application/vnd.ms-office.chartstyle+xml"/>
  <Override PartName="/ppt/charts/chart5.xml" ContentType="application/vnd.openxmlformats-officedocument.drawingml.chart+xml"/>
  <Override PartName="/ppt/charts/chart1.xml" ContentType="application/vnd.openxmlformats-officedocument.drawingml.chart+xml"/>
  <Override PartName="/ppt/theme/theme2.xml" ContentType="application/vnd.openxmlformats-officedocument.theme+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1.xml" ContentType="application/vnd.openxmlformats-officedocument.theme+xml"/>
  <Override PartName="/ppt/charts/colors2.xml" ContentType="application/vnd.ms-office.chartcolorstyle+xml"/>
  <Override PartName="/ppt/charts/style2.xml" ContentType="application/vnd.ms-office.chartstyle+xml"/>
  <Override PartName="/ppt/charts/colors6.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7">
  <p:sldMasterIdLst>
    <p:sldMasterId id="2147483648" r:id="rId1"/>
  </p:sldMasterIdLst>
  <p:notesMasterIdLst>
    <p:notesMasterId r:id="rId39"/>
  </p:notesMasterIdLst>
  <p:sldIdLst>
    <p:sldId id="256" r:id="rId2"/>
    <p:sldId id="284" r:id="rId3"/>
    <p:sldId id="262" r:id="rId4"/>
    <p:sldId id="263" r:id="rId5"/>
    <p:sldId id="278" r:id="rId6"/>
    <p:sldId id="315" r:id="rId7"/>
    <p:sldId id="277" r:id="rId8"/>
    <p:sldId id="279" r:id="rId9"/>
    <p:sldId id="312" r:id="rId10"/>
    <p:sldId id="281" r:id="rId11"/>
    <p:sldId id="314" r:id="rId12"/>
    <p:sldId id="283" r:id="rId13"/>
    <p:sldId id="286" r:id="rId14"/>
    <p:sldId id="290" r:id="rId15"/>
    <p:sldId id="287" r:id="rId16"/>
    <p:sldId id="289" r:id="rId17"/>
    <p:sldId id="288" r:id="rId18"/>
    <p:sldId id="294" r:id="rId19"/>
    <p:sldId id="291" r:id="rId20"/>
    <p:sldId id="292" r:id="rId21"/>
    <p:sldId id="295" r:id="rId22"/>
    <p:sldId id="296" r:id="rId23"/>
    <p:sldId id="299" r:id="rId24"/>
    <p:sldId id="297" r:id="rId25"/>
    <p:sldId id="293" r:id="rId26"/>
    <p:sldId id="300" r:id="rId27"/>
    <p:sldId id="302" r:id="rId28"/>
    <p:sldId id="303" r:id="rId29"/>
    <p:sldId id="304" r:id="rId30"/>
    <p:sldId id="306" r:id="rId31"/>
    <p:sldId id="307" r:id="rId32"/>
    <p:sldId id="308" r:id="rId33"/>
    <p:sldId id="309" r:id="rId34"/>
    <p:sldId id="310" r:id="rId35"/>
    <p:sldId id="311" r:id="rId36"/>
    <p:sldId id="313" r:id="rId37"/>
    <p:sldId id="317"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ávio de Oliveira Gonçalves" initials="FdOG" lastIdx="9" clrIdx="0"/>
  <p:cmAuthor id="1" name="Bruno Oliveira Cruz" initials="BOC" lastIdx="1" clrIdx="1">
    <p:extLst>
      <p:ext uri="{19B8F6BF-5375-455C-9EA6-DF929625EA0E}">
        <p15:presenceInfo xmlns:p15="http://schemas.microsoft.com/office/powerpoint/2012/main" userId="S-1-5-21-1355098400-803940099-1745900225-51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dcf6f9efd9a7ab91/UFS/Projetos%20de%20Pesquisa_Consultoria/1.%20Em%20andamento/IPEA%202023/Dados/Coeficiente%20de%20Willianson_Mun%20_atualizado_17_1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4788383\Documents\demanda%20ne\C&#243;pia%20de%20PIB%20com%20choque%20de%20produtividade.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D:\Downloads\dados%2026_0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wnloads\dados%2026_0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wnloads\dados%2026_0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Documentos\Coordena&#231;&#227;o\controle%20plano%20de%20trabalho.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66603746011639E-2"/>
          <c:y val="2.5745939608540085E-2"/>
          <c:w val="0.92420065396887252"/>
          <c:h val="0.87378036213252064"/>
        </c:manualLayout>
      </c:layout>
      <c:lineChart>
        <c:grouping val="stacked"/>
        <c:varyColors val="0"/>
        <c:ser>
          <c:idx val="0"/>
          <c:order val="0"/>
          <c:spPr>
            <a:ln w="28575" cap="rnd">
              <a:solidFill>
                <a:schemeClr val="tx1">
                  <a:lumMod val="50000"/>
                  <a:lumOff val="50000"/>
                </a:schemeClr>
              </a:solidFill>
              <a:round/>
            </a:ln>
            <a:effectLst/>
          </c:spPr>
          <c:marker>
            <c:symbol val="circle"/>
            <c:size val="5"/>
            <c:spPr>
              <a:solidFill>
                <a:schemeClr val="tx1">
                  <a:lumMod val="65000"/>
                  <a:lumOff val="35000"/>
                </a:schemeClr>
              </a:solidFill>
              <a:ln w="9525">
                <a:solidFill>
                  <a:schemeClr val="tx1">
                    <a:lumMod val="50000"/>
                    <a:lumOff val="50000"/>
                  </a:schemeClr>
                </a:solidFill>
              </a:ln>
              <a:effectLst/>
            </c:spPr>
          </c:marker>
          <c:dLbls>
            <c:dLbl>
              <c:idx val="1"/>
              <c:delete val="1"/>
              <c:extLst xmlns:c16r2="http://schemas.microsoft.com/office/drawing/2015/06/chart">
                <c:ext xmlns:c16="http://schemas.microsoft.com/office/drawing/2014/chart" uri="{C3380CC4-5D6E-409C-BE32-E72D297353CC}">
                  <c16:uniqueId val="{00000000-93A8-4722-9A65-C2F44D2F1E05}"/>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1-93A8-4722-9A65-C2F44D2F1E05}"/>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93A8-4722-9A65-C2F44D2F1E05}"/>
                </c:ext>
                <c:ext xmlns:c15="http://schemas.microsoft.com/office/drawing/2012/chart" uri="{CE6537A1-D6FC-4f65-9D91-7224C49458BB}"/>
              </c:extLst>
            </c:dLbl>
            <c:dLbl>
              <c:idx val="5"/>
              <c:layout>
                <c:manualLayout>
                  <c:x val="-3.4101599247412982E-2"/>
                  <c:y val="-6.37187585828069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3A8-4722-9A65-C2F44D2F1E05}"/>
                </c:ext>
                <c:ext xmlns:c15="http://schemas.microsoft.com/office/drawing/2012/chart" uri="{CE6537A1-D6FC-4f65-9D91-7224C49458BB}">
                  <c15:layout/>
                </c:ext>
              </c:extLst>
            </c:dLbl>
            <c:dLbl>
              <c:idx val="6"/>
              <c:delete val="1"/>
              <c:extLst xmlns:c16r2="http://schemas.microsoft.com/office/drawing/2015/06/chart">
                <c:ext xmlns:c16="http://schemas.microsoft.com/office/drawing/2014/chart" uri="{C3380CC4-5D6E-409C-BE32-E72D297353CC}">
                  <c16:uniqueId val="{00000004-93A8-4722-9A65-C2F44D2F1E05}"/>
                </c:ext>
                <c:ext xmlns:c15="http://schemas.microsoft.com/office/drawing/2012/chart" uri="{CE6537A1-D6FC-4f65-9D91-7224C49458BB}"/>
              </c:extLst>
            </c:dLbl>
            <c:dLbl>
              <c:idx val="7"/>
              <c:layout>
                <c:manualLayout>
                  <c:x val="-4.1157102539981186E-2"/>
                  <c:y val="4.61411700082394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3A8-4722-9A65-C2F44D2F1E05}"/>
                </c:ext>
                <c:ext xmlns:c15="http://schemas.microsoft.com/office/drawing/2012/chart" uri="{CE6537A1-D6FC-4f65-9D91-7224C49458BB}">
                  <c15:layout/>
                </c:ext>
              </c:extLst>
            </c:dLbl>
            <c:dLbl>
              <c:idx val="9"/>
              <c:delete val="1"/>
              <c:extLst xmlns:c16r2="http://schemas.microsoft.com/office/drawing/2015/06/chart">
                <c:ext xmlns:c16="http://schemas.microsoft.com/office/drawing/2014/chart" uri="{C3380CC4-5D6E-409C-BE32-E72D297353CC}">
                  <c16:uniqueId val="{00000006-93A8-4722-9A65-C2F44D2F1E05}"/>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7-93A8-4722-9A65-C2F44D2F1E05}"/>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8-93A8-4722-9A65-C2F44D2F1E05}"/>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9-93A8-4722-9A65-C2F44D2F1E05}"/>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A-93A8-4722-9A65-C2F44D2F1E0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t-B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'[Coeficiente de Willianson_Mun _atualizado_17_11.xlsx]ÍNDICE_WILLIANSON'!$DR$2:$EJ$2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'[Coeficiente de Willianson_Mun _atualizado_17_11.xlsx]ÍNDICE_WILLIANSON'!$DR$3:$EJ$3</c:f>
              <c:numCache>
                <c:formatCode>0.000</c:formatCode>
                <c:ptCount val="19"/>
                <c:pt idx="0">
                  <c:v>0.83778548900947225</c:v>
                </c:pt>
                <c:pt idx="1">
                  <c:v>0.85077123668499599</c:v>
                </c:pt>
                <c:pt idx="2">
                  <c:v>0.8544099784514716</c:v>
                </c:pt>
                <c:pt idx="3">
                  <c:v>0.89183794770279379</c:v>
                </c:pt>
                <c:pt idx="4">
                  <c:v>0.89085956064791583</c:v>
                </c:pt>
                <c:pt idx="5">
                  <c:v>0.85768108324723702</c:v>
                </c:pt>
                <c:pt idx="6">
                  <c:v>0.87327580371476754</c:v>
                </c:pt>
                <c:pt idx="7">
                  <c:v>0.7988747783854695</c:v>
                </c:pt>
                <c:pt idx="8">
                  <c:v>0.81573604570960967</c:v>
                </c:pt>
                <c:pt idx="9">
                  <c:v>0.82518676446606676</c:v>
                </c:pt>
                <c:pt idx="10">
                  <c:v>0.81959464263449422</c:v>
                </c:pt>
                <c:pt idx="11">
                  <c:v>0.78357330919219847</c:v>
                </c:pt>
                <c:pt idx="12">
                  <c:v>0.77189579382678453</c:v>
                </c:pt>
                <c:pt idx="13">
                  <c:v>0.73732753932313666</c:v>
                </c:pt>
                <c:pt idx="14">
                  <c:v>0.73755840132047668</c:v>
                </c:pt>
                <c:pt idx="15">
                  <c:v>0.73172036241742933</c:v>
                </c:pt>
                <c:pt idx="16">
                  <c:v>0.75842335523578686</c:v>
                </c:pt>
                <c:pt idx="17">
                  <c:v>0.77053246900413175</c:v>
                </c:pt>
                <c:pt idx="18">
                  <c:v>0.77851973678035191</c:v>
                </c:pt>
              </c:numCache>
            </c:numRef>
          </c:val>
          <c:smooth val="0"/>
          <c:extLst xmlns:c16r2="http://schemas.microsoft.com/office/drawing/2015/06/chart">
            <c:ext xmlns:c16="http://schemas.microsoft.com/office/drawing/2014/chart" uri="{C3380CC4-5D6E-409C-BE32-E72D297353CC}">
              <c16:uniqueId val="{0000000B-93A8-4722-9A65-C2F44D2F1E05}"/>
            </c:ext>
          </c:extLst>
        </c:ser>
        <c:dLbls>
          <c:dLblPos val="t"/>
          <c:showLegendKey val="0"/>
          <c:showVal val="1"/>
          <c:showCatName val="0"/>
          <c:showSerName val="0"/>
          <c:showPercent val="0"/>
          <c:showBubbleSize val="0"/>
        </c:dLbls>
        <c:marker val="1"/>
        <c:smooth val="0"/>
        <c:axId val="1344996576"/>
        <c:axId val="1344997120"/>
      </c:lineChart>
      <c:catAx>
        <c:axId val="13449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t-BR"/>
          </a:p>
        </c:txPr>
        <c:crossAx val="1344997120"/>
        <c:crosses val="autoZero"/>
        <c:auto val="1"/>
        <c:lblAlgn val="ctr"/>
        <c:lblOffset val="100"/>
        <c:noMultiLvlLbl val="0"/>
      </c:catAx>
      <c:valAx>
        <c:axId val="1344997120"/>
        <c:scaling>
          <c:orientation val="minMax"/>
          <c:max val="0.9"/>
          <c:min val="0.70000000000000007"/>
        </c:scaling>
        <c:delete val="0"/>
        <c:axPos val="l"/>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pt-BR"/>
          </a:p>
        </c:txPr>
        <c:crossAx val="1344996576"/>
        <c:crosses val="autoZero"/>
        <c:crossBetween val="between"/>
      </c:valAx>
      <c:spPr>
        <a:noFill/>
        <a:ln>
          <a:noFill/>
        </a:ln>
        <a:effectLst/>
      </c:spPr>
    </c:plotArea>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561826991005791E-2"/>
          <c:y val="3.6978441235995037E-2"/>
          <c:w val="0.92045156807273332"/>
          <c:h val="0.49830258971795516"/>
        </c:manualLayout>
      </c:layout>
      <c:barChart>
        <c:barDir val="col"/>
        <c:grouping val="clustered"/>
        <c:varyColors val="0"/>
        <c:ser>
          <c:idx val="0"/>
          <c:order val="0"/>
          <c:spPr>
            <a:solidFill>
              <a:schemeClr val="accent1"/>
            </a:solidFill>
            <a:ln>
              <a:noFill/>
            </a:ln>
            <a:effectLst/>
          </c:spPr>
          <c:invertIfNegative val="0"/>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1-9CEC-47CC-B750-A64ABC59B55A}"/>
              </c:ext>
            </c:extLst>
          </c:dPt>
          <c:dPt>
            <c:idx val="3"/>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9CEC-47CC-B750-A64ABC59B55A}"/>
              </c:ext>
            </c:extLst>
          </c:dPt>
          <c:dPt>
            <c:idx val="5"/>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4-EB6F-485C-8D16-FD59E833C182}"/>
              </c:ext>
            </c:extLst>
          </c:dPt>
          <c:dPt>
            <c:idx val="7"/>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5-EB6F-485C-8D16-FD59E833C182}"/>
              </c:ext>
            </c:extLst>
          </c:dPt>
          <c:dPt>
            <c:idx val="9"/>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6-EB6F-485C-8D16-FD59E833C182}"/>
              </c:ext>
            </c:extLst>
          </c:dPt>
          <c:dPt>
            <c:idx val="1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7-EB6F-485C-8D16-FD59E833C182}"/>
              </c:ext>
            </c:extLst>
          </c:dPt>
          <c:dPt>
            <c:idx val="13"/>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8-EB6F-485C-8D16-FD59E833C182}"/>
              </c:ext>
            </c:extLst>
          </c:dPt>
          <c:dPt>
            <c:idx val="15"/>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9-EB6F-485C-8D16-FD59E833C182}"/>
              </c:ext>
            </c:extLst>
          </c:dPt>
          <c:dPt>
            <c:idx val="17"/>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A-EB6F-485C-8D16-FD59E833C182}"/>
              </c:ext>
            </c:extLst>
          </c:dPt>
          <c:dPt>
            <c:idx val="19"/>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B-EB6F-485C-8D16-FD59E833C182}"/>
              </c:ext>
            </c:extLst>
          </c:dPt>
          <c:cat>
            <c:multiLvlStrRef>
              <c:f>Plan4!$F$4:$G$23</c:f>
              <c:multiLvlStrCache>
                <c:ptCount val="20"/>
                <c:lvl>
                  <c:pt idx="0">
                    <c:v>Cenário Base</c:v>
                  </c:pt>
                  <c:pt idx="1">
                    <c:v>Cenário com Ganho de Produtividade </c:v>
                  </c:pt>
                  <c:pt idx="2">
                    <c:v>Cenário Base</c:v>
                  </c:pt>
                  <c:pt idx="3">
                    <c:v>Cenário com Ganho de Produtividade </c:v>
                  </c:pt>
                  <c:pt idx="4">
                    <c:v>Cenário Base</c:v>
                  </c:pt>
                  <c:pt idx="5">
                    <c:v>Cenário com Ganho de Produtividade </c:v>
                  </c:pt>
                  <c:pt idx="6">
                    <c:v>Cenário Base</c:v>
                  </c:pt>
                  <c:pt idx="7">
                    <c:v>Cenário com Ganho de Produtividade </c:v>
                  </c:pt>
                  <c:pt idx="8">
                    <c:v>Cenário Base</c:v>
                  </c:pt>
                  <c:pt idx="9">
                    <c:v>Cenário com Ganho de Produtividade </c:v>
                  </c:pt>
                  <c:pt idx="10">
                    <c:v>Cenário Base</c:v>
                  </c:pt>
                  <c:pt idx="11">
                    <c:v>Cenário com Ganho de Produtividade </c:v>
                  </c:pt>
                  <c:pt idx="12">
                    <c:v>Cenário Base</c:v>
                  </c:pt>
                  <c:pt idx="13">
                    <c:v>Cenário com Ganho de Produtividade </c:v>
                  </c:pt>
                  <c:pt idx="14">
                    <c:v>Cenário Base</c:v>
                  </c:pt>
                  <c:pt idx="15">
                    <c:v>Cenário com Ganho de Produtividade </c:v>
                  </c:pt>
                  <c:pt idx="16">
                    <c:v>Cenário Base</c:v>
                  </c:pt>
                  <c:pt idx="17">
                    <c:v>Cenário com Ganho de Produtividade </c:v>
                  </c:pt>
                  <c:pt idx="18">
                    <c:v>Cenário Base</c:v>
                  </c:pt>
                  <c:pt idx="19">
                    <c:v>Cenário com Ganho de Produtividade </c:v>
                  </c:pt>
                </c:lvl>
                <c:lvl>
                  <c:pt idx="0">
                    <c:v>Brasil</c:v>
                  </c:pt>
                  <c:pt idx="2">
                    <c:v>Pernambuco</c:v>
                  </c:pt>
                  <c:pt idx="4">
                    <c:v>Bahia</c:v>
                  </c:pt>
                  <c:pt idx="6">
                    <c:v>Sergipe</c:v>
                  </c:pt>
                  <c:pt idx="8">
                    <c:v>Rio Grande do Norte</c:v>
                  </c:pt>
                  <c:pt idx="10">
                    <c:v>Paraiba</c:v>
                  </c:pt>
                  <c:pt idx="12">
                    <c:v>Ceara</c:v>
                  </c:pt>
                  <c:pt idx="14">
                    <c:v>Alagoas</c:v>
                  </c:pt>
                  <c:pt idx="16">
                    <c:v>Piaui</c:v>
                  </c:pt>
                  <c:pt idx="18">
                    <c:v>Maranhao</c:v>
                  </c:pt>
                </c:lvl>
              </c:multiLvlStrCache>
            </c:multiLvlStrRef>
          </c:cat>
          <c:val>
            <c:numRef>
              <c:f>Plan4!$H$4:$H$23</c:f>
              <c:numCache>
                <c:formatCode>General</c:formatCode>
                <c:ptCount val="20"/>
                <c:pt idx="0">
                  <c:v>16220</c:v>
                </c:pt>
                <c:pt idx="1">
                  <c:v>17810</c:v>
                </c:pt>
                <c:pt idx="2">
                  <c:v>10050</c:v>
                </c:pt>
                <c:pt idx="3">
                  <c:v>11020</c:v>
                </c:pt>
                <c:pt idx="4">
                  <c:v>9694</c:v>
                </c:pt>
                <c:pt idx="5">
                  <c:v>10610</c:v>
                </c:pt>
                <c:pt idx="6">
                  <c:v>9533</c:v>
                </c:pt>
                <c:pt idx="7">
                  <c:v>10390</c:v>
                </c:pt>
                <c:pt idx="8">
                  <c:v>9339</c:v>
                </c:pt>
                <c:pt idx="9">
                  <c:v>10170</c:v>
                </c:pt>
                <c:pt idx="10">
                  <c:v>8938</c:v>
                </c:pt>
                <c:pt idx="11">
                  <c:v>9870</c:v>
                </c:pt>
                <c:pt idx="12">
                  <c:v>8856</c:v>
                </c:pt>
                <c:pt idx="13">
                  <c:v>9794</c:v>
                </c:pt>
                <c:pt idx="14">
                  <c:v>8411</c:v>
                </c:pt>
                <c:pt idx="15">
                  <c:v>9198</c:v>
                </c:pt>
                <c:pt idx="16">
                  <c:v>8690</c:v>
                </c:pt>
                <c:pt idx="17">
                  <c:v>9666</c:v>
                </c:pt>
                <c:pt idx="18">
                  <c:v>7343</c:v>
                </c:pt>
                <c:pt idx="19">
                  <c:v>8090</c:v>
                </c:pt>
              </c:numCache>
            </c:numRef>
          </c:val>
          <c:extLst xmlns:c16r2="http://schemas.microsoft.com/office/drawing/2015/06/chart">
            <c:ext xmlns:c16="http://schemas.microsoft.com/office/drawing/2014/chart" uri="{C3380CC4-5D6E-409C-BE32-E72D297353CC}">
              <c16:uniqueId val="{00000004-9CEC-47CC-B750-A64ABC59B55A}"/>
            </c:ext>
          </c:extLst>
        </c:ser>
        <c:dLbls>
          <c:showLegendKey val="0"/>
          <c:showVal val="0"/>
          <c:showCatName val="0"/>
          <c:showSerName val="0"/>
          <c:showPercent val="0"/>
          <c:showBubbleSize val="0"/>
        </c:dLbls>
        <c:gapWidth val="219"/>
        <c:overlap val="-27"/>
        <c:axId val="1344992224"/>
        <c:axId val="1344997664"/>
      </c:barChart>
      <c:catAx>
        <c:axId val="1344992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44997664"/>
        <c:crosses val="autoZero"/>
        <c:auto val="1"/>
        <c:lblAlgn val="ctr"/>
        <c:lblOffset val="100"/>
        <c:noMultiLvlLbl val="0"/>
      </c:catAx>
      <c:valAx>
        <c:axId val="134499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4499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89014445713369"/>
          <c:y val="8.6838534599728623E-2"/>
          <c:w val="0.82148644587365516"/>
          <c:h val="0.8219177555315762"/>
        </c:manualLayout>
      </c:layout>
      <c:lineChart>
        <c:grouping val="standard"/>
        <c:varyColors val="0"/>
        <c:ser>
          <c:idx val="0"/>
          <c:order val="0"/>
          <c:spPr>
            <a:ln w="28575" cap="rnd">
              <a:solidFill>
                <a:schemeClr val="accent1"/>
              </a:solidFill>
              <a:round/>
            </a:ln>
            <a:effectLst/>
          </c:spPr>
          <c:marker>
            <c:symbol val="none"/>
          </c:marker>
          <c:cat>
            <c:strRef>
              <c:f>'[dados 26_03.xlsx]dados (1)'!$W$42:$W$49</c:f>
              <c:strCache>
                <c:ptCount val="8"/>
                <c:pt idx="0">
                  <c:v>2022/1ºtri</c:v>
                </c:pt>
                <c:pt idx="1">
                  <c:v>2022/2ºtri</c:v>
                </c:pt>
                <c:pt idx="2">
                  <c:v>2022/3ºtri</c:v>
                </c:pt>
                <c:pt idx="3">
                  <c:v>2022/4ºtri</c:v>
                </c:pt>
                <c:pt idx="4">
                  <c:v>2023/1ºtri</c:v>
                </c:pt>
                <c:pt idx="5">
                  <c:v>2023/2ºtri</c:v>
                </c:pt>
                <c:pt idx="6">
                  <c:v>2023/3ºtri</c:v>
                </c:pt>
                <c:pt idx="7">
                  <c:v>2023/4ºtri</c:v>
                </c:pt>
              </c:strCache>
            </c:strRef>
          </c:cat>
          <c:val>
            <c:numRef>
              <c:f>'[dados 26_03.xlsx]dados (1)'!$Y$42:$Y$49</c:f>
              <c:numCache>
                <c:formatCode>_(* #,##0.00_);_(* \(#,##0.00\);_(* "-"??_);_(@_)</c:formatCode>
                <c:ptCount val="8"/>
                <c:pt idx="0">
                  <c:v>258077.68792263579</c:v>
                </c:pt>
                <c:pt idx="1">
                  <c:v>271642.50187969761</c:v>
                </c:pt>
                <c:pt idx="2">
                  <c:v>287157.07038280234</c:v>
                </c:pt>
                <c:pt idx="3">
                  <c:v>290621.20270791766</c:v>
                </c:pt>
                <c:pt idx="4">
                  <c:v>287615.43915923836</c:v>
                </c:pt>
                <c:pt idx="5">
                  <c:v>292605.10056951817</c:v>
                </c:pt>
                <c:pt idx="6">
                  <c:v>299838.63494350848</c:v>
                </c:pt>
                <c:pt idx="7">
                  <c:v>305383.00828688679</c:v>
                </c:pt>
              </c:numCache>
            </c:numRef>
          </c:val>
          <c:smooth val="0"/>
          <c:extLst xmlns:c16r2="http://schemas.microsoft.com/office/drawing/2015/06/chart">
            <c:ext xmlns:c16="http://schemas.microsoft.com/office/drawing/2014/chart" uri="{C3380CC4-5D6E-409C-BE32-E72D297353CC}">
              <c16:uniqueId val="{00000000-44F9-4D87-9458-C7378937A455}"/>
            </c:ext>
          </c:extLst>
        </c:ser>
        <c:dLbls>
          <c:showLegendKey val="0"/>
          <c:showVal val="0"/>
          <c:showCatName val="0"/>
          <c:showSerName val="0"/>
          <c:showPercent val="0"/>
          <c:showBubbleSize val="0"/>
        </c:dLbls>
        <c:smooth val="0"/>
        <c:axId val="1344990592"/>
        <c:axId val="1344992768"/>
      </c:lineChart>
      <c:catAx>
        <c:axId val="134499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344992768"/>
        <c:crosses val="autoZero"/>
        <c:auto val="1"/>
        <c:lblAlgn val="ctr"/>
        <c:lblOffset val="100"/>
        <c:noMultiLvlLbl val="0"/>
      </c:catAx>
      <c:valAx>
        <c:axId val="1344992768"/>
        <c:scaling>
          <c:orientation val="minMax"/>
          <c:min val="25000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34499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35362960162215E-2"/>
          <c:y val="7.8661880886092023E-2"/>
          <c:w val="0.90035694522513687"/>
          <c:h val="0.70068341380175347"/>
        </c:manualLayout>
      </c:layout>
      <c:lineChart>
        <c:grouping val="standard"/>
        <c:varyColors val="0"/>
        <c:ser>
          <c:idx val="0"/>
          <c:order val="0"/>
          <c:spPr>
            <a:ln w="28575" cap="rnd">
              <a:solidFill>
                <a:schemeClr val="accent1"/>
              </a:solidFill>
              <a:round/>
            </a:ln>
            <a:effectLst/>
          </c:spPr>
          <c:marker>
            <c:symbol val="none"/>
          </c:marker>
          <c:cat>
            <c:strRef>
              <c:f>'[dados 26_03.xlsx]dados (1)'!$A$3:$A$50</c:f>
              <c:strCache>
                <c:ptCount val="48"/>
                <c:pt idx="0">
                  <c:v>2012/1ºtri </c:v>
                </c:pt>
                <c:pt idx="1">
                  <c:v>2012/2ºtri </c:v>
                </c:pt>
                <c:pt idx="2">
                  <c:v>2012/3ºtri </c:v>
                </c:pt>
                <c:pt idx="3">
                  <c:v>2012/4ºtri </c:v>
                </c:pt>
                <c:pt idx="4">
                  <c:v>2013/1ºtri </c:v>
                </c:pt>
                <c:pt idx="5">
                  <c:v>2013/2ºtri </c:v>
                </c:pt>
                <c:pt idx="6">
                  <c:v>2013/3ºtri </c:v>
                </c:pt>
                <c:pt idx="7">
                  <c:v>2013/4ºtri </c:v>
                </c:pt>
                <c:pt idx="8">
                  <c:v>2014/1ºtri </c:v>
                </c:pt>
                <c:pt idx="9">
                  <c:v>2014/2ºtri </c:v>
                </c:pt>
                <c:pt idx="10">
                  <c:v>2014/3ºtri </c:v>
                </c:pt>
                <c:pt idx="11">
                  <c:v>2014/4ºtri </c:v>
                </c:pt>
                <c:pt idx="12">
                  <c:v>2015/1ºtri </c:v>
                </c:pt>
                <c:pt idx="13">
                  <c:v>2015/2ºtri </c:v>
                </c:pt>
                <c:pt idx="14">
                  <c:v>2015/3ºtri </c:v>
                </c:pt>
                <c:pt idx="15">
                  <c:v>2015/4ºtri </c:v>
                </c:pt>
                <c:pt idx="16">
                  <c:v>2016/1ºtri </c:v>
                </c:pt>
                <c:pt idx="17">
                  <c:v>2016/2ºtri </c:v>
                </c:pt>
                <c:pt idx="18">
                  <c:v>2016/3ºtri </c:v>
                </c:pt>
                <c:pt idx="19">
                  <c:v>2016/4ºtri </c:v>
                </c:pt>
                <c:pt idx="20">
                  <c:v>2017/1ºtri </c:v>
                </c:pt>
                <c:pt idx="21">
                  <c:v>2017/2ºtri </c:v>
                </c:pt>
                <c:pt idx="22">
                  <c:v>2017/3ºtri </c:v>
                </c:pt>
                <c:pt idx="23">
                  <c:v>2017/4ºtri </c:v>
                </c:pt>
                <c:pt idx="24">
                  <c:v>2018/1ºtri </c:v>
                </c:pt>
                <c:pt idx="25">
                  <c:v>2018/2ºtri </c:v>
                </c:pt>
                <c:pt idx="26">
                  <c:v>2018/3ºtri </c:v>
                </c:pt>
                <c:pt idx="27">
                  <c:v>2018/4ºtri </c:v>
                </c:pt>
                <c:pt idx="28">
                  <c:v>2019/1ºtri </c:v>
                </c:pt>
                <c:pt idx="29">
                  <c:v>2019/2ºtri </c:v>
                </c:pt>
                <c:pt idx="30">
                  <c:v>2019/3ºtri </c:v>
                </c:pt>
                <c:pt idx="31">
                  <c:v>2019/4ºtri </c:v>
                </c:pt>
                <c:pt idx="32">
                  <c:v>2020/1ºtri </c:v>
                </c:pt>
                <c:pt idx="33">
                  <c:v>2020/2ºtri </c:v>
                </c:pt>
                <c:pt idx="34">
                  <c:v>2020/3ºtri </c:v>
                </c:pt>
                <c:pt idx="35">
                  <c:v>2020/4ºtri </c:v>
                </c:pt>
                <c:pt idx="36">
                  <c:v>2021/1ºtri </c:v>
                </c:pt>
                <c:pt idx="37">
                  <c:v>2021/2ºtri </c:v>
                </c:pt>
                <c:pt idx="38">
                  <c:v>2021/3ºtri </c:v>
                </c:pt>
                <c:pt idx="39">
                  <c:v>2021/4ºtri </c:v>
                </c:pt>
                <c:pt idx="40">
                  <c:v>2022/1ºtri</c:v>
                </c:pt>
                <c:pt idx="41">
                  <c:v>2022/2ºtri</c:v>
                </c:pt>
                <c:pt idx="42">
                  <c:v>2022/3ºtri</c:v>
                </c:pt>
                <c:pt idx="43">
                  <c:v>2022/4ºtri</c:v>
                </c:pt>
                <c:pt idx="44">
                  <c:v>2023/1ºtri</c:v>
                </c:pt>
                <c:pt idx="45">
                  <c:v>2023/2ºtri</c:v>
                </c:pt>
                <c:pt idx="46">
                  <c:v>2023/3ºtri</c:v>
                </c:pt>
                <c:pt idx="47">
                  <c:v>2023/4ºtri</c:v>
                </c:pt>
              </c:strCache>
            </c:strRef>
          </c:cat>
          <c:val>
            <c:numRef>
              <c:f>'[dados 26_03.xlsx]dados (1)'!$J$3:$J$50</c:f>
              <c:numCache>
                <c:formatCode>General</c:formatCode>
                <c:ptCount val="48"/>
                <c:pt idx="0">
                  <c:v>7.9998745609633719</c:v>
                </c:pt>
                <c:pt idx="1">
                  <c:v>7.5899391815276775</c:v>
                </c:pt>
                <c:pt idx="2">
                  <c:v>7.1364678545357334</c:v>
                </c:pt>
                <c:pt idx="3">
                  <c:v>6.9141612379523645</c:v>
                </c:pt>
                <c:pt idx="4">
                  <c:v>8.0632265206962295</c:v>
                </c:pt>
                <c:pt idx="5">
                  <c:v>7.5252946804828893</c:v>
                </c:pt>
                <c:pt idx="6">
                  <c:v>7.0317424812412304</c:v>
                </c:pt>
                <c:pt idx="7">
                  <c:v>6.2560388930136996</c:v>
                </c:pt>
                <c:pt idx="8">
                  <c:v>7.2426138726330418</c:v>
                </c:pt>
                <c:pt idx="9">
                  <c:v>6.9317734064801622</c:v>
                </c:pt>
                <c:pt idx="10">
                  <c:v>6.8656204960743406</c:v>
                </c:pt>
                <c:pt idx="11">
                  <c:v>6.5858756380883472</c:v>
                </c:pt>
                <c:pt idx="12">
                  <c:v>8.0444368894177405</c:v>
                </c:pt>
                <c:pt idx="13">
                  <c:v>8.4340817501439265</c:v>
                </c:pt>
                <c:pt idx="14">
                  <c:v>9.0307239970795425</c:v>
                </c:pt>
                <c:pt idx="15">
                  <c:v>9.0778438398236005</c:v>
                </c:pt>
                <c:pt idx="16">
                  <c:v>11.061868810667713</c:v>
                </c:pt>
                <c:pt idx="17">
                  <c:v>11.442635439353836</c:v>
                </c:pt>
                <c:pt idx="18">
                  <c:v>11.921198689913512</c:v>
                </c:pt>
                <c:pt idx="19">
                  <c:v>12.153921091086215</c:v>
                </c:pt>
                <c:pt idx="20">
                  <c:v>13.86801872982327</c:v>
                </c:pt>
                <c:pt idx="21">
                  <c:v>13.101328631576919</c:v>
                </c:pt>
                <c:pt idx="22">
                  <c:v>12.524919490875632</c:v>
                </c:pt>
                <c:pt idx="23">
                  <c:v>11.896983244492844</c:v>
                </c:pt>
                <c:pt idx="24">
                  <c:v>13.242833003980868</c:v>
                </c:pt>
                <c:pt idx="25">
                  <c:v>12.56858808909282</c:v>
                </c:pt>
                <c:pt idx="26">
                  <c:v>12.018101946527304</c:v>
                </c:pt>
                <c:pt idx="27">
                  <c:v>11.716235476228681</c:v>
                </c:pt>
                <c:pt idx="28">
                  <c:v>12.846160360580768</c:v>
                </c:pt>
                <c:pt idx="29">
                  <c:v>12.14052440048521</c:v>
                </c:pt>
                <c:pt idx="30">
                  <c:v>11.901241456270052</c:v>
                </c:pt>
                <c:pt idx="31">
                  <c:v>11.08101063136532</c:v>
                </c:pt>
                <c:pt idx="32">
                  <c:v>12.373074353255602</c:v>
                </c:pt>
                <c:pt idx="33">
                  <c:v>13.598001624194328</c:v>
                </c:pt>
                <c:pt idx="34">
                  <c:v>14.890296520701368</c:v>
                </c:pt>
                <c:pt idx="35">
                  <c:v>14.179875439062545</c:v>
                </c:pt>
                <c:pt idx="36">
                  <c:v>14.90829498040825</c:v>
                </c:pt>
                <c:pt idx="37">
                  <c:v>14.23197973439779</c:v>
                </c:pt>
                <c:pt idx="38">
                  <c:v>12.641172601710045</c:v>
                </c:pt>
                <c:pt idx="39">
                  <c:v>11.146272202527886</c:v>
                </c:pt>
                <c:pt idx="40">
                  <c:v>11.143960307393867</c:v>
                </c:pt>
                <c:pt idx="41">
                  <c:v>9.303269988647795</c:v>
                </c:pt>
                <c:pt idx="42">
                  <c:v>8.7005306771882385</c:v>
                </c:pt>
                <c:pt idx="43">
                  <c:v>7.9413018102314208</c:v>
                </c:pt>
                <c:pt idx="44">
                  <c:v>8.793831638028287</c:v>
                </c:pt>
                <c:pt idx="45">
                  <c:v>8.0394581477728089</c:v>
                </c:pt>
                <c:pt idx="46">
                  <c:v>7.6890360042162103</c:v>
                </c:pt>
                <c:pt idx="47">
                  <c:v>7.4092751178185683</c:v>
                </c:pt>
              </c:numCache>
            </c:numRef>
          </c:val>
          <c:smooth val="0"/>
          <c:extLst xmlns:c16r2="http://schemas.microsoft.com/office/drawing/2015/06/chart">
            <c:ext xmlns:c16="http://schemas.microsoft.com/office/drawing/2014/chart" uri="{C3380CC4-5D6E-409C-BE32-E72D297353CC}">
              <c16:uniqueId val="{00000000-5978-4852-948F-4FB50236271F}"/>
            </c:ext>
          </c:extLst>
        </c:ser>
        <c:dLbls>
          <c:showLegendKey val="0"/>
          <c:showVal val="0"/>
          <c:showCatName val="0"/>
          <c:showSerName val="0"/>
          <c:showPercent val="0"/>
          <c:showBubbleSize val="0"/>
        </c:dLbls>
        <c:smooth val="0"/>
        <c:axId val="1344991136"/>
        <c:axId val="1344991680"/>
      </c:lineChart>
      <c:catAx>
        <c:axId val="134499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344991680"/>
        <c:crosses val="autoZero"/>
        <c:auto val="1"/>
        <c:lblAlgn val="ctr"/>
        <c:lblOffset val="100"/>
        <c:noMultiLvlLbl val="0"/>
      </c:catAx>
      <c:valAx>
        <c:axId val="1344991680"/>
        <c:scaling>
          <c:orientation val="minMax"/>
          <c:max val="15"/>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344991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143499242919775E-2"/>
          <c:y val="2.192670745597454E-2"/>
          <c:w val="0.87396920932485578"/>
          <c:h val="0.65386898378210923"/>
        </c:manualLayout>
      </c:layout>
      <c:lineChart>
        <c:grouping val="standard"/>
        <c:varyColors val="0"/>
        <c:ser>
          <c:idx val="0"/>
          <c:order val="0"/>
          <c:tx>
            <c:v>Nível de Ocupação</c:v>
          </c:tx>
          <c:spPr>
            <a:ln w="28575" cap="rnd">
              <a:solidFill>
                <a:schemeClr val="accent1"/>
              </a:solidFill>
              <a:round/>
            </a:ln>
            <a:effectLst/>
          </c:spPr>
          <c:marker>
            <c:symbol val="none"/>
          </c:marker>
          <c:cat>
            <c:strRef>
              <c:f>'[dados 26_03.xlsx]dados (1)'!$A$3:$A$50</c:f>
              <c:strCache>
                <c:ptCount val="48"/>
                <c:pt idx="0">
                  <c:v>2012/1ºtri </c:v>
                </c:pt>
                <c:pt idx="1">
                  <c:v>2012/2ºtri </c:v>
                </c:pt>
                <c:pt idx="2">
                  <c:v>2012/3ºtri </c:v>
                </c:pt>
                <c:pt idx="3">
                  <c:v>2012/4ºtri </c:v>
                </c:pt>
                <c:pt idx="4">
                  <c:v>2013/1ºtri </c:v>
                </c:pt>
                <c:pt idx="5">
                  <c:v>2013/2ºtri </c:v>
                </c:pt>
                <c:pt idx="6">
                  <c:v>2013/3ºtri </c:v>
                </c:pt>
                <c:pt idx="7">
                  <c:v>2013/4ºtri </c:v>
                </c:pt>
                <c:pt idx="8">
                  <c:v>2014/1ºtri </c:v>
                </c:pt>
                <c:pt idx="9">
                  <c:v>2014/2ºtri </c:v>
                </c:pt>
                <c:pt idx="10">
                  <c:v>2014/3ºtri </c:v>
                </c:pt>
                <c:pt idx="11">
                  <c:v>2014/4ºtri </c:v>
                </c:pt>
                <c:pt idx="12">
                  <c:v>2015/1ºtri </c:v>
                </c:pt>
                <c:pt idx="13">
                  <c:v>2015/2ºtri </c:v>
                </c:pt>
                <c:pt idx="14">
                  <c:v>2015/3ºtri </c:v>
                </c:pt>
                <c:pt idx="15">
                  <c:v>2015/4ºtri </c:v>
                </c:pt>
                <c:pt idx="16">
                  <c:v>2016/1ºtri </c:v>
                </c:pt>
                <c:pt idx="17">
                  <c:v>2016/2ºtri </c:v>
                </c:pt>
                <c:pt idx="18">
                  <c:v>2016/3ºtri </c:v>
                </c:pt>
                <c:pt idx="19">
                  <c:v>2016/4ºtri </c:v>
                </c:pt>
                <c:pt idx="20">
                  <c:v>2017/1ºtri </c:v>
                </c:pt>
                <c:pt idx="21">
                  <c:v>2017/2ºtri </c:v>
                </c:pt>
                <c:pt idx="22">
                  <c:v>2017/3ºtri </c:v>
                </c:pt>
                <c:pt idx="23">
                  <c:v>2017/4ºtri </c:v>
                </c:pt>
                <c:pt idx="24">
                  <c:v>2018/1ºtri </c:v>
                </c:pt>
                <c:pt idx="25">
                  <c:v>2018/2ºtri </c:v>
                </c:pt>
                <c:pt idx="26">
                  <c:v>2018/3ºtri </c:v>
                </c:pt>
                <c:pt idx="27">
                  <c:v>2018/4ºtri </c:v>
                </c:pt>
                <c:pt idx="28">
                  <c:v>2019/1ºtri </c:v>
                </c:pt>
                <c:pt idx="29">
                  <c:v>2019/2ºtri </c:v>
                </c:pt>
                <c:pt idx="30">
                  <c:v>2019/3ºtri </c:v>
                </c:pt>
                <c:pt idx="31">
                  <c:v>2019/4ºtri </c:v>
                </c:pt>
                <c:pt idx="32">
                  <c:v>2020/1ºtri </c:v>
                </c:pt>
                <c:pt idx="33">
                  <c:v>2020/2ºtri </c:v>
                </c:pt>
                <c:pt idx="34">
                  <c:v>2020/3ºtri </c:v>
                </c:pt>
                <c:pt idx="35">
                  <c:v>2020/4ºtri </c:v>
                </c:pt>
                <c:pt idx="36">
                  <c:v>2021/1ºtri </c:v>
                </c:pt>
                <c:pt idx="37">
                  <c:v>2021/2ºtri </c:v>
                </c:pt>
                <c:pt idx="38">
                  <c:v>2021/3ºtri </c:v>
                </c:pt>
                <c:pt idx="39">
                  <c:v>2021/4ºtri </c:v>
                </c:pt>
                <c:pt idx="40">
                  <c:v>2022/1ºtri</c:v>
                </c:pt>
                <c:pt idx="41">
                  <c:v>2022/2ºtri</c:v>
                </c:pt>
                <c:pt idx="42">
                  <c:v>2022/3ºtri</c:v>
                </c:pt>
                <c:pt idx="43">
                  <c:v>2022/4ºtri</c:v>
                </c:pt>
                <c:pt idx="44">
                  <c:v>2023/1ºtri</c:v>
                </c:pt>
                <c:pt idx="45">
                  <c:v>2023/2ºtri</c:v>
                </c:pt>
                <c:pt idx="46">
                  <c:v>2023/3ºtri</c:v>
                </c:pt>
                <c:pt idx="47">
                  <c:v>2023/4ºtri</c:v>
                </c:pt>
              </c:strCache>
            </c:strRef>
          </c:cat>
          <c:val>
            <c:numRef>
              <c:f>'[dados 26_03.xlsx]dados (1)'!$H$3:$H$50</c:f>
              <c:numCache>
                <c:formatCode>General</c:formatCode>
                <c:ptCount val="48"/>
                <c:pt idx="0">
                  <c:v>0.5729845508818302</c:v>
                </c:pt>
                <c:pt idx="1">
                  <c:v>0.58144376702555456</c:v>
                </c:pt>
                <c:pt idx="2">
                  <c:v>0.58362087904987137</c:v>
                </c:pt>
                <c:pt idx="3">
                  <c:v>0.58322925384664903</c:v>
                </c:pt>
                <c:pt idx="4">
                  <c:v>0.57528447357955637</c:v>
                </c:pt>
                <c:pt idx="5">
                  <c:v>0.58063093579435787</c:v>
                </c:pt>
                <c:pt idx="6">
                  <c:v>0.58232233494456231</c:v>
                </c:pt>
                <c:pt idx="7">
                  <c:v>0.58496493510614667</c:v>
                </c:pt>
                <c:pt idx="8">
                  <c:v>0.57844371216960666</c:v>
                </c:pt>
                <c:pt idx="9">
                  <c:v>0.58066956209302767</c:v>
                </c:pt>
                <c:pt idx="10">
                  <c:v>0.58056267591475674</c:v>
                </c:pt>
                <c:pt idx="11">
                  <c:v>0.58218049962737739</c:v>
                </c:pt>
                <c:pt idx="12">
                  <c:v>0.57408436284638775</c:v>
                </c:pt>
                <c:pt idx="13">
                  <c:v>0.57406981013485336</c:v>
                </c:pt>
                <c:pt idx="14">
                  <c:v>0.57199488808377585</c:v>
                </c:pt>
                <c:pt idx="15">
                  <c:v>0.57129249933510229</c:v>
                </c:pt>
                <c:pt idx="16">
                  <c:v>0.55935276198463302</c:v>
                </c:pt>
                <c:pt idx="17">
                  <c:v>0.55747995671634454</c:v>
                </c:pt>
                <c:pt idx="18">
                  <c:v>0.55061669363935073</c:v>
                </c:pt>
                <c:pt idx="19">
                  <c:v>0.55117571193682269</c:v>
                </c:pt>
                <c:pt idx="20">
                  <c:v>0.54148966643709961</c:v>
                </c:pt>
                <c:pt idx="21">
                  <c:v>0.54813576833085176</c:v>
                </c:pt>
                <c:pt idx="22">
                  <c:v>0.55311592841515811</c:v>
                </c:pt>
                <c:pt idx="23">
                  <c:v>0.55740697091122271</c:v>
                </c:pt>
                <c:pt idx="24">
                  <c:v>0.54776413576117033</c:v>
                </c:pt>
                <c:pt idx="25">
                  <c:v>0.54980343123700059</c:v>
                </c:pt>
                <c:pt idx="26">
                  <c:v>0.55713095245232347</c:v>
                </c:pt>
                <c:pt idx="27">
                  <c:v>0.55926001219760113</c:v>
                </c:pt>
                <c:pt idx="28">
                  <c:v>0.55233466515594254</c:v>
                </c:pt>
                <c:pt idx="29">
                  <c:v>0.56004353825656639</c:v>
                </c:pt>
                <c:pt idx="30">
                  <c:v>0.56202058553080414</c:v>
                </c:pt>
                <c:pt idx="31">
                  <c:v>0.56518754770794744</c:v>
                </c:pt>
                <c:pt idx="32">
                  <c:v>0.54958772804806788</c:v>
                </c:pt>
                <c:pt idx="33">
                  <c:v>0.49484845630313451</c:v>
                </c:pt>
                <c:pt idx="34">
                  <c:v>0.49003934926880838</c:v>
                </c:pt>
                <c:pt idx="35">
                  <c:v>0.51105004745778604</c:v>
                </c:pt>
                <c:pt idx="36">
                  <c:v>0.50900142619999533</c:v>
                </c:pt>
                <c:pt idx="37">
                  <c:v>0.52123509344840657</c:v>
                </c:pt>
                <c:pt idx="38">
                  <c:v>0.54091665406141276</c:v>
                </c:pt>
                <c:pt idx="39">
                  <c:v>0.55575419513242741</c:v>
                </c:pt>
                <c:pt idx="40">
                  <c:v>0.55174949906762871</c:v>
                </c:pt>
                <c:pt idx="41">
                  <c:v>0.56780571798368273</c:v>
                </c:pt>
                <c:pt idx="42">
                  <c:v>0.5722974570066357</c:v>
                </c:pt>
                <c:pt idx="43">
                  <c:v>0.57160442695750213</c:v>
                </c:pt>
                <c:pt idx="44">
                  <c:v>0.56147691530638011</c:v>
                </c:pt>
                <c:pt idx="45">
                  <c:v>0.56647213456505185</c:v>
                </c:pt>
                <c:pt idx="46">
                  <c:v>0.57055828280461529</c:v>
                </c:pt>
                <c:pt idx="47">
                  <c:v>0.57589876362972758</c:v>
                </c:pt>
              </c:numCache>
            </c:numRef>
          </c:val>
          <c:smooth val="0"/>
          <c:extLst xmlns:c16r2="http://schemas.microsoft.com/office/drawing/2015/06/chart">
            <c:ext xmlns:c16="http://schemas.microsoft.com/office/drawing/2014/chart" uri="{C3380CC4-5D6E-409C-BE32-E72D297353CC}">
              <c16:uniqueId val="{00000000-9788-4717-8EA5-2267DBAE7B9D}"/>
            </c:ext>
          </c:extLst>
        </c:ser>
        <c:ser>
          <c:idx val="1"/>
          <c:order val="1"/>
          <c:tx>
            <c:strRef>
              <c:f>'[dados 26_03.xlsx]dados (1)'!$F$2</c:f>
              <c:strCache>
                <c:ptCount val="1"/>
                <c:pt idx="0">
                  <c:v>Taxa de participação</c:v>
                </c:pt>
              </c:strCache>
            </c:strRef>
          </c:tx>
          <c:spPr>
            <a:ln w="28575" cap="rnd">
              <a:solidFill>
                <a:schemeClr val="accent2"/>
              </a:solidFill>
              <a:round/>
            </a:ln>
            <a:effectLst/>
          </c:spPr>
          <c:marker>
            <c:symbol val="none"/>
          </c:marker>
          <c:cat>
            <c:strRef>
              <c:f>'[dados 26_03.xlsx]dados (1)'!$A$3:$A$50</c:f>
              <c:strCache>
                <c:ptCount val="48"/>
                <c:pt idx="0">
                  <c:v>2012/1ºtri </c:v>
                </c:pt>
                <c:pt idx="1">
                  <c:v>2012/2ºtri </c:v>
                </c:pt>
                <c:pt idx="2">
                  <c:v>2012/3ºtri </c:v>
                </c:pt>
                <c:pt idx="3">
                  <c:v>2012/4ºtri </c:v>
                </c:pt>
                <c:pt idx="4">
                  <c:v>2013/1ºtri </c:v>
                </c:pt>
                <c:pt idx="5">
                  <c:v>2013/2ºtri </c:v>
                </c:pt>
                <c:pt idx="6">
                  <c:v>2013/3ºtri </c:v>
                </c:pt>
                <c:pt idx="7">
                  <c:v>2013/4ºtri </c:v>
                </c:pt>
                <c:pt idx="8">
                  <c:v>2014/1ºtri </c:v>
                </c:pt>
                <c:pt idx="9">
                  <c:v>2014/2ºtri </c:v>
                </c:pt>
                <c:pt idx="10">
                  <c:v>2014/3ºtri </c:v>
                </c:pt>
                <c:pt idx="11">
                  <c:v>2014/4ºtri </c:v>
                </c:pt>
                <c:pt idx="12">
                  <c:v>2015/1ºtri </c:v>
                </c:pt>
                <c:pt idx="13">
                  <c:v>2015/2ºtri </c:v>
                </c:pt>
                <c:pt idx="14">
                  <c:v>2015/3ºtri </c:v>
                </c:pt>
                <c:pt idx="15">
                  <c:v>2015/4ºtri </c:v>
                </c:pt>
                <c:pt idx="16">
                  <c:v>2016/1ºtri </c:v>
                </c:pt>
                <c:pt idx="17">
                  <c:v>2016/2ºtri </c:v>
                </c:pt>
                <c:pt idx="18">
                  <c:v>2016/3ºtri </c:v>
                </c:pt>
                <c:pt idx="19">
                  <c:v>2016/4ºtri </c:v>
                </c:pt>
                <c:pt idx="20">
                  <c:v>2017/1ºtri </c:v>
                </c:pt>
                <c:pt idx="21">
                  <c:v>2017/2ºtri </c:v>
                </c:pt>
                <c:pt idx="22">
                  <c:v>2017/3ºtri </c:v>
                </c:pt>
                <c:pt idx="23">
                  <c:v>2017/4ºtri </c:v>
                </c:pt>
                <c:pt idx="24">
                  <c:v>2018/1ºtri </c:v>
                </c:pt>
                <c:pt idx="25">
                  <c:v>2018/2ºtri </c:v>
                </c:pt>
                <c:pt idx="26">
                  <c:v>2018/3ºtri </c:v>
                </c:pt>
                <c:pt idx="27">
                  <c:v>2018/4ºtri </c:v>
                </c:pt>
                <c:pt idx="28">
                  <c:v>2019/1ºtri </c:v>
                </c:pt>
                <c:pt idx="29">
                  <c:v>2019/2ºtri </c:v>
                </c:pt>
                <c:pt idx="30">
                  <c:v>2019/3ºtri </c:v>
                </c:pt>
                <c:pt idx="31">
                  <c:v>2019/4ºtri </c:v>
                </c:pt>
                <c:pt idx="32">
                  <c:v>2020/1ºtri </c:v>
                </c:pt>
                <c:pt idx="33">
                  <c:v>2020/2ºtri </c:v>
                </c:pt>
                <c:pt idx="34">
                  <c:v>2020/3ºtri </c:v>
                </c:pt>
                <c:pt idx="35">
                  <c:v>2020/4ºtri </c:v>
                </c:pt>
                <c:pt idx="36">
                  <c:v>2021/1ºtri </c:v>
                </c:pt>
                <c:pt idx="37">
                  <c:v>2021/2ºtri </c:v>
                </c:pt>
                <c:pt idx="38">
                  <c:v>2021/3ºtri </c:v>
                </c:pt>
                <c:pt idx="39">
                  <c:v>2021/4ºtri </c:v>
                </c:pt>
                <c:pt idx="40">
                  <c:v>2022/1ºtri</c:v>
                </c:pt>
                <c:pt idx="41">
                  <c:v>2022/2ºtri</c:v>
                </c:pt>
                <c:pt idx="42">
                  <c:v>2022/3ºtri</c:v>
                </c:pt>
                <c:pt idx="43">
                  <c:v>2022/4ºtri</c:v>
                </c:pt>
                <c:pt idx="44">
                  <c:v>2023/1ºtri</c:v>
                </c:pt>
                <c:pt idx="45">
                  <c:v>2023/2ºtri</c:v>
                </c:pt>
                <c:pt idx="46">
                  <c:v>2023/3ºtri</c:v>
                </c:pt>
                <c:pt idx="47">
                  <c:v>2023/4ºtri</c:v>
                </c:pt>
              </c:strCache>
            </c:strRef>
          </c:cat>
          <c:val>
            <c:numRef>
              <c:f>'[dados 26_03.xlsx]dados (1)'!$F$3:$F$50</c:f>
              <c:numCache>
                <c:formatCode>General</c:formatCode>
                <c:ptCount val="48"/>
                <c:pt idx="0">
                  <c:v>0.62280844525751788</c:v>
                </c:pt>
                <c:pt idx="1">
                  <c:v>0.6291996367881697</c:v>
                </c:pt>
                <c:pt idx="2">
                  <c:v>0.62847154912831649</c:v>
                </c:pt>
                <c:pt idx="3">
                  <c:v>0.62654992596407644</c:v>
                </c:pt>
                <c:pt idx="4">
                  <c:v>0.62573924644969281</c:v>
                </c:pt>
                <c:pt idx="5">
                  <c:v>0.62788081755780811</c:v>
                </c:pt>
                <c:pt idx="6">
                  <c:v>0.6263668379791496</c:v>
                </c:pt>
                <c:pt idx="7">
                  <c:v>0.62400279249833401</c:v>
                </c:pt>
                <c:pt idx="8">
                  <c:v>0.62360932786024659</c:v>
                </c:pt>
                <c:pt idx="9">
                  <c:v>0.62391815482756663</c:v>
                </c:pt>
                <c:pt idx="10">
                  <c:v>0.62336022316043427</c:v>
                </c:pt>
                <c:pt idx="11">
                  <c:v>0.6232253458501118</c:v>
                </c:pt>
                <c:pt idx="12">
                  <c:v>0.62430628819706724</c:v>
                </c:pt>
                <c:pt idx="13">
                  <c:v>0.62694703565183296</c:v>
                </c:pt>
                <c:pt idx="14">
                  <c:v>0.62877810313166904</c:v>
                </c:pt>
                <c:pt idx="15">
                  <c:v>0.6283314468793102</c:v>
                </c:pt>
                <c:pt idx="16">
                  <c:v>0.62892344881171147</c:v>
                </c:pt>
                <c:pt idx="17">
                  <c:v>0.6295128129457479</c:v>
                </c:pt>
                <c:pt idx="18">
                  <c:v>0.62514099357559705</c:v>
                </c:pt>
                <c:pt idx="19">
                  <c:v>0.62743348227110751</c:v>
                </c:pt>
                <c:pt idx="20">
                  <c:v>0.62867434192482796</c:v>
                </c:pt>
                <c:pt idx="21">
                  <c:v>0.63077577562368958</c:v>
                </c:pt>
                <c:pt idx="22">
                  <c:v>0.63231256855769757</c:v>
                </c:pt>
                <c:pt idx="23">
                  <c:v>0.6326763729987489</c:v>
                </c:pt>
                <c:pt idx="24">
                  <c:v>0.63137623637054052</c:v>
                </c:pt>
                <c:pt idx="25">
                  <c:v>0.62883970328335959</c:v>
                </c:pt>
                <c:pt idx="26">
                  <c:v>0.63323361370735187</c:v>
                </c:pt>
                <c:pt idx="27">
                  <c:v>0.63348002343852772</c:v>
                </c:pt>
                <c:pt idx="28">
                  <c:v>0.63374679468066075</c:v>
                </c:pt>
                <c:pt idx="29">
                  <c:v>0.6374310049486106</c:v>
                </c:pt>
                <c:pt idx="30">
                  <c:v>0.63794381989143656</c:v>
                </c:pt>
                <c:pt idx="31">
                  <c:v>0.63562075066421297</c:v>
                </c:pt>
                <c:pt idx="32">
                  <c:v>0.62719047141246675</c:v>
                </c:pt>
                <c:pt idx="33">
                  <c:v>0.57272802204271955</c:v>
                </c:pt>
                <c:pt idx="34">
                  <c:v>0.57577377106947791</c:v>
                </c:pt>
                <c:pt idx="35">
                  <c:v>0.59548975263361414</c:v>
                </c:pt>
                <c:pt idx="36">
                  <c:v>0.59817984148137759</c:v>
                </c:pt>
                <c:pt idx="37">
                  <c:v>0.60772662331982386</c:v>
                </c:pt>
                <c:pt idx="38">
                  <c:v>0.61918946278347275</c:v>
                </c:pt>
                <c:pt idx="39">
                  <c:v>0.62547088221124547</c:v>
                </c:pt>
                <c:pt idx="40">
                  <c:v>0.62094765980611311</c:v>
                </c:pt>
                <c:pt idx="41">
                  <c:v>0.62604872073404672</c:v>
                </c:pt>
                <c:pt idx="42">
                  <c:v>0.6268354693093966</c:v>
                </c:pt>
                <c:pt idx="43">
                  <c:v>0.62091300246197745</c:v>
                </c:pt>
                <c:pt idx="44">
                  <c:v>0.61561287508322426</c:v>
                </c:pt>
                <c:pt idx="45">
                  <c:v>0.61599477684170734</c:v>
                </c:pt>
                <c:pt idx="46">
                  <c:v>0.61808289948166395</c:v>
                </c:pt>
                <c:pt idx="47">
                  <c:v>0.62198321091290665</c:v>
                </c:pt>
              </c:numCache>
            </c:numRef>
          </c:val>
          <c:smooth val="0"/>
          <c:extLst xmlns:c16r2="http://schemas.microsoft.com/office/drawing/2015/06/chart">
            <c:ext xmlns:c16="http://schemas.microsoft.com/office/drawing/2014/chart" uri="{C3380CC4-5D6E-409C-BE32-E72D297353CC}">
              <c16:uniqueId val="{00000001-9788-4717-8EA5-2267DBAE7B9D}"/>
            </c:ext>
          </c:extLst>
        </c:ser>
        <c:dLbls>
          <c:showLegendKey val="0"/>
          <c:showVal val="0"/>
          <c:showCatName val="0"/>
          <c:showSerName val="0"/>
          <c:showPercent val="0"/>
          <c:showBubbleSize val="0"/>
        </c:dLbls>
        <c:smooth val="0"/>
        <c:axId val="1344993312"/>
        <c:axId val="1169835856"/>
      </c:lineChart>
      <c:catAx>
        <c:axId val="134499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169835856"/>
        <c:crosses val="autoZero"/>
        <c:auto val="1"/>
        <c:lblAlgn val="ctr"/>
        <c:lblOffset val="100"/>
        <c:noMultiLvlLbl val="0"/>
      </c:catAx>
      <c:valAx>
        <c:axId val="1169835856"/>
        <c:scaling>
          <c:orientation val="minMax"/>
          <c:min val="0.490000000000000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344993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539617735989131E-2"/>
          <c:y val="8.3712674813829144E-2"/>
          <c:w val="0.95996691171897353"/>
          <c:h val="0.7864259542599451"/>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1-0F06-4388-8B15-CFAE530B4F68}"/>
              </c:ext>
            </c:extLst>
          </c:dPt>
          <c:dPt>
            <c:idx val="1"/>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3-0F06-4388-8B15-CFAE530B4F68}"/>
              </c:ext>
            </c:extLst>
          </c:dPt>
          <c:dPt>
            <c:idx val="2"/>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5-0F06-4388-8B15-CFAE530B4F68}"/>
              </c:ext>
            </c:extLst>
          </c:dPt>
          <c:dPt>
            <c:idx val="3"/>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7-0F06-4388-8B15-CFAE530B4F68}"/>
              </c:ext>
            </c:extLst>
          </c:dPt>
          <c:dPt>
            <c:idx val="8"/>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9-0F06-4388-8B15-CFAE530B4F68}"/>
              </c:ext>
            </c:extLst>
          </c:dPt>
          <c:dPt>
            <c:idx val="9"/>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B-0F06-4388-8B15-CFAE530B4F68}"/>
              </c:ext>
            </c:extLst>
          </c:dPt>
          <c:dPt>
            <c:idx val="1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D-0F06-4388-8B15-CFAE530B4F68}"/>
              </c:ext>
            </c:extLst>
          </c:dPt>
          <c:dPt>
            <c:idx val="11"/>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0F-0F06-4388-8B15-CFAE530B4F68}"/>
              </c:ext>
            </c:extLst>
          </c:dPt>
          <c:cat>
            <c:strRef>
              <c:f>'Controle Plano de trbalho'!$E$11:$E$22</c:f>
              <c:strCache>
                <c:ptCount val="12"/>
                <c:pt idx="0">
                  <c:v>São Paulo</c:v>
                </c:pt>
                <c:pt idx="1">
                  <c:v>Ceará</c:v>
                </c:pt>
                <c:pt idx="2">
                  <c:v>Bahia</c:v>
                </c:pt>
                <c:pt idx="3">
                  <c:v>Pernambuco</c:v>
                </c:pt>
                <c:pt idx="4">
                  <c:v>Rio Grande do Sul</c:v>
                </c:pt>
                <c:pt idx="5">
                  <c:v>Rio de Janeiro</c:v>
                </c:pt>
                <c:pt idx="6">
                  <c:v>Minas Gerais</c:v>
                </c:pt>
                <c:pt idx="7">
                  <c:v>Brasil</c:v>
                </c:pt>
                <c:pt idx="8">
                  <c:v>Maranhão</c:v>
                </c:pt>
                <c:pt idx="9">
                  <c:v>Goiás</c:v>
                </c:pt>
                <c:pt idx="10">
                  <c:v>Espírito Santo</c:v>
                </c:pt>
                <c:pt idx="11">
                  <c:v>Paraná</c:v>
                </c:pt>
              </c:strCache>
            </c:strRef>
          </c:cat>
          <c:val>
            <c:numRef>
              <c:f>'Controle Plano de trbalho'!$F$11:$F$22</c:f>
              <c:numCache>
                <c:formatCode>General</c:formatCode>
                <c:ptCount val="12"/>
                <c:pt idx="0">
                  <c:v>0.8</c:v>
                </c:pt>
                <c:pt idx="1">
                  <c:v>0.81</c:v>
                </c:pt>
                <c:pt idx="2">
                  <c:v>1.1000000000000001</c:v>
                </c:pt>
                <c:pt idx="3">
                  <c:v>1.6</c:v>
                </c:pt>
                <c:pt idx="4">
                  <c:v>2.1</c:v>
                </c:pt>
                <c:pt idx="5">
                  <c:v>2.2999999999999998</c:v>
                </c:pt>
                <c:pt idx="6">
                  <c:v>2.6</c:v>
                </c:pt>
                <c:pt idx="7">
                  <c:v>2.9</c:v>
                </c:pt>
                <c:pt idx="8">
                  <c:v>3.4</c:v>
                </c:pt>
                <c:pt idx="9">
                  <c:v>5</c:v>
                </c:pt>
                <c:pt idx="10">
                  <c:v>5.7</c:v>
                </c:pt>
                <c:pt idx="11">
                  <c:v>5.8</c:v>
                </c:pt>
              </c:numCache>
            </c:numRef>
          </c:val>
          <c:extLst xmlns:c16r2="http://schemas.microsoft.com/office/drawing/2015/06/chart">
            <c:ext xmlns:c16="http://schemas.microsoft.com/office/drawing/2014/chart" uri="{C3380CC4-5D6E-409C-BE32-E72D297353CC}">
              <c16:uniqueId val="{00000010-0F06-4388-8B15-CFAE530B4F68}"/>
            </c:ext>
          </c:extLst>
        </c:ser>
        <c:dLbls>
          <c:showLegendKey val="0"/>
          <c:showVal val="0"/>
          <c:showCatName val="0"/>
          <c:showSerName val="0"/>
          <c:showPercent val="0"/>
          <c:showBubbleSize val="0"/>
        </c:dLbls>
        <c:gapWidth val="219"/>
        <c:overlap val="-27"/>
        <c:axId val="1393253680"/>
        <c:axId val="1393260752"/>
      </c:barChart>
      <c:catAx>
        <c:axId val="139325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pt-BR"/>
          </a:p>
        </c:txPr>
        <c:crossAx val="1393260752"/>
        <c:crosses val="autoZero"/>
        <c:auto val="1"/>
        <c:lblAlgn val="ctr"/>
        <c:lblOffset val="100"/>
        <c:noMultiLvlLbl val="0"/>
      </c:catAx>
      <c:valAx>
        <c:axId val="13932607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93253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80ED3-9995-446D-8D31-125BDD769BC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pt-BR"/>
        </a:p>
      </dgm:t>
    </dgm:pt>
    <dgm:pt modelId="{4EC88156-8178-4A75-BAC4-297D792E9554}">
      <dgm:prSet phldrT="[Texto]"/>
      <dgm:spPr/>
      <dgm:t>
        <a:bodyPr/>
        <a:lstStyle/>
        <a:p>
          <a:r>
            <a:rPr lang="pt-BR" dirty="0" err="1" smtClean="0"/>
            <a:t>Fno</a:t>
          </a:r>
          <a:r>
            <a:rPr lang="pt-BR" dirty="0" smtClean="0"/>
            <a:t> menor aplicação que programado</a:t>
          </a:r>
          <a:endParaRPr lang="pt-BR" dirty="0"/>
        </a:p>
      </dgm:t>
    </dgm:pt>
    <dgm:pt modelId="{7DBED632-FF36-40AD-912D-E8C75606ABB3}" type="parTrans" cxnId="{CD3335B5-23E3-4A3A-AC86-3BF3E4BBD233}">
      <dgm:prSet/>
      <dgm:spPr/>
      <dgm:t>
        <a:bodyPr/>
        <a:lstStyle/>
        <a:p>
          <a:endParaRPr lang="pt-BR"/>
        </a:p>
      </dgm:t>
    </dgm:pt>
    <dgm:pt modelId="{9F3A6C68-036A-4250-9AE5-CF68F5718EDD}" type="sibTrans" cxnId="{CD3335B5-23E3-4A3A-AC86-3BF3E4BBD233}">
      <dgm:prSet/>
      <dgm:spPr/>
      <dgm:t>
        <a:bodyPr/>
        <a:lstStyle/>
        <a:p>
          <a:endParaRPr lang="pt-BR"/>
        </a:p>
      </dgm:t>
    </dgm:pt>
    <dgm:pt modelId="{778FD165-2E65-4E5C-860F-1934D9AD775E}">
      <dgm:prSet phldrT="[Texto]"/>
      <dgm:spPr/>
      <dgm:t>
        <a:bodyPr/>
        <a:lstStyle/>
        <a:p>
          <a:r>
            <a:rPr lang="pt-BR" dirty="0" smtClean="0"/>
            <a:t>Necessidade de avaliar a alocação abaixo do previsto</a:t>
          </a:r>
          <a:endParaRPr lang="pt-BR" dirty="0"/>
        </a:p>
      </dgm:t>
    </dgm:pt>
    <dgm:pt modelId="{41FE2FAC-B8C6-4ACA-9398-322D9F23BE33}" type="parTrans" cxnId="{45E03C55-F925-4F34-9126-2B98F9D0D183}">
      <dgm:prSet/>
      <dgm:spPr/>
      <dgm:t>
        <a:bodyPr/>
        <a:lstStyle/>
        <a:p>
          <a:endParaRPr lang="pt-BR"/>
        </a:p>
      </dgm:t>
    </dgm:pt>
    <dgm:pt modelId="{C8BADD1E-FE42-4109-8C99-81ECE6CD0500}" type="sibTrans" cxnId="{45E03C55-F925-4F34-9126-2B98F9D0D183}">
      <dgm:prSet/>
      <dgm:spPr/>
      <dgm:t>
        <a:bodyPr/>
        <a:lstStyle/>
        <a:p>
          <a:endParaRPr lang="pt-BR"/>
        </a:p>
      </dgm:t>
    </dgm:pt>
    <dgm:pt modelId="{DCEA121E-CB08-40D5-BE1C-A301353333A0}">
      <dgm:prSet phldrT="[Texto]"/>
      <dgm:spPr/>
      <dgm:t>
        <a:bodyPr/>
        <a:lstStyle/>
        <a:p>
          <a:r>
            <a:rPr lang="pt-BR" dirty="0" smtClean="0"/>
            <a:t>Ampliar divulgação/acesso</a:t>
          </a:r>
          <a:endParaRPr lang="pt-BR" dirty="0"/>
        </a:p>
      </dgm:t>
    </dgm:pt>
    <dgm:pt modelId="{E3AE474D-9DAB-46E2-8003-EFF22274D50E}" type="parTrans" cxnId="{6F4FD78F-4A37-4AA7-B02B-FDF2660C2FCE}">
      <dgm:prSet/>
      <dgm:spPr/>
      <dgm:t>
        <a:bodyPr/>
        <a:lstStyle/>
        <a:p>
          <a:endParaRPr lang="pt-BR"/>
        </a:p>
      </dgm:t>
    </dgm:pt>
    <dgm:pt modelId="{79456671-4F19-43BB-8DE4-71A846A24F54}" type="sibTrans" cxnId="{6F4FD78F-4A37-4AA7-B02B-FDF2660C2FCE}">
      <dgm:prSet/>
      <dgm:spPr/>
      <dgm:t>
        <a:bodyPr/>
        <a:lstStyle/>
        <a:p>
          <a:endParaRPr lang="pt-BR"/>
        </a:p>
      </dgm:t>
    </dgm:pt>
    <dgm:pt modelId="{732AB112-6BCE-490B-8D58-0135483C695B}">
      <dgm:prSet phldrT="[Texto]"/>
      <dgm:spPr/>
      <dgm:t>
        <a:bodyPr/>
        <a:lstStyle/>
        <a:p>
          <a:r>
            <a:rPr lang="pt-BR" dirty="0" smtClean="0"/>
            <a:t>Setor Rural maior parte dos recursos</a:t>
          </a:r>
          <a:endParaRPr lang="pt-BR" dirty="0"/>
        </a:p>
      </dgm:t>
    </dgm:pt>
    <dgm:pt modelId="{34549154-CF15-4726-8F97-FC33375B020C}" type="parTrans" cxnId="{14529860-416C-4410-A36F-0861D810F9AD}">
      <dgm:prSet/>
      <dgm:spPr/>
      <dgm:t>
        <a:bodyPr/>
        <a:lstStyle/>
        <a:p>
          <a:endParaRPr lang="pt-BR"/>
        </a:p>
      </dgm:t>
    </dgm:pt>
    <dgm:pt modelId="{266E5A8C-0427-4219-9791-E488A100EE12}" type="sibTrans" cxnId="{14529860-416C-4410-A36F-0861D810F9AD}">
      <dgm:prSet/>
      <dgm:spPr/>
      <dgm:t>
        <a:bodyPr/>
        <a:lstStyle/>
        <a:p>
          <a:endParaRPr lang="pt-BR"/>
        </a:p>
      </dgm:t>
    </dgm:pt>
    <dgm:pt modelId="{25B9A18E-BEBD-47F1-95C6-6A663E82748F}">
      <dgm:prSet phldrT="[Texto]"/>
      <dgm:spPr/>
      <dgm:t>
        <a:bodyPr/>
        <a:lstStyle/>
        <a:p>
          <a:r>
            <a:rPr lang="pt-BR" dirty="0" smtClean="0"/>
            <a:t>Avaliar impacto</a:t>
          </a:r>
        </a:p>
        <a:p>
          <a:r>
            <a:rPr lang="pt-BR" dirty="0" smtClean="0"/>
            <a:t>Fomentar projetos capazes de integrar as cadeias produtivas localmente (</a:t>
          </a:r>
          <a:r>
            <a:rPr lang="pt-BR" dirty="0" err="1" smtClean="0"/>
            <a:t>bioeconomia</a:t>
          </a:r>
          <a:r>
            <a:rPr lang="pt-BR" dirty="0" smtClean="0"/>
            <a:t>, turismo etc.);</a:t>
          </a:r>
        </a:p>
        <a:p>
          <a:r>
            <a:rPr lang="pt-BR" dirty="0" smtClean="0"/>
            <a:t>Ações para diversificar a economia.</a:t>
          </a:r>
          <a:endParaRPr lang="pt-BR" dirty="0"/>
        </a:p>
      </dgm:t>
    </dgm:pt>
    <dgm:pt modelId="{7BB86D9E-F451-4099-AE05-C4A595234541}" type="parTrans" cxnId="{75642B8D-2EA6-4517-A093-ACA8ECF09783}">
      <dgm:prSet/>
      <dgm:spPr/>
      <dgm:t>
        <a:bodyPr/>
        <a:lstStyle/>
        <a:p>
          <a:endParaRPr lang="pt-BR"/>
        </a:p>
      </dgm:t>
    </dgm:pt>
    <dgm:pt modelId="{0BC64F88-B346-4DFF-9B10-AC22617EC524}" type="sibTrans" cxnId="{75642B8D-2EA6-4517-A093-ACA8ECF09783}">
      <dgm:prSet/>
      <dgm:spPr/>
      <dgm:t>
        <a:bodyPr/>
        <a:lstStyle/>
        <a:p>
          <a:endParaRPr lang="pt-BR"/>
        </a:p>
      </dgm:t>
    </dgm:pt>
    <dgm:pt modelId="{081BE631-F7F7-487D-9EF2-ECA9194811B6}">
      <dgm:prSet phldrT="[Texto]"/>
      <dgm:spPr/>
      <dgm:t>
        <a:bodyPr/>
        <a:lstStyle/>
        <a:p>
          <a:r>
            <a:rPr lang="pt-BR" dirty="0" smtClean="0"/>
            <a:t>Diversificação e eixos da PNDR poderiam ficar mais claros na alocação</a:t>
          </a:r>
          <a:endParaRPr lang="pt-BR" dirty="0"/>
        </a:p>
      </dgm:t>
    </dgm:pt>
    <dgm:pt modelId="{5D1B2103-1406-475F-B4CA-8D2D83EE4B94}" type="parTrans" cxnId="{75DE2899-1EFA-49CF-88F5-94B8865F9325}">
      <dgm:prSet/>
      <dgm:spPr/>
      <dgm:t>
        <a:bodyPr/>
        <a:lstStyle/>
        <a:p>
          <a:endParaRPr lang="pt-BR"/>
        </a:p>
      </dgm:t>
    </dgm:pt>
    <dgm:pt modelId="{BCBFA852-7F8C-4B77-8BB7-787CA862B6F1}" type="sibTrans" cxnId="{75DE2899-1EFA-49CF-88F5-94B8865F9325}">
      <dgm:prSet/>
      <dgm:spPr/>
      <dgm:t>
        <a:bodyPr/>
        <a:lstStyle/>
        <a:p>
          <a:endParaRPr lang="pt-BR"/>
        </a:p>
      </dgm:t>
    </dgm:pt>
    <dgm:pt modelId="{EA685225-A4B0-439D-99D2-AF78D52ACFF0}">
      <dgm:prSet phldrT="[Texto]"/>
      <dgm:spPr/>
      <dgm:t>
        <a:bodyPr/>
        <a:lstStyle/>
        <a:p>
          <a:r>
            <a:rPr lang="pt-BR" dirty="0" smtClean="0"/>
            <a:t>Média e Alta renda com elevada participação</a:t>
          </a:r>
          <a:endParaRPr lang="pt-BR" dirty="0"/>
        </a:p>
      </dgm:t>
    </dgm:pt>
    <dgm:pt modelId="{988EC21A-47B4-4D39-8357-61E47B89B5BB}" type="parTrans" cxnId="{E7622BF1-5769-46EB-9B38-DFEC3203335A}">
      <dgm:prSet/>
      <dgm:spPr/>
      <dgm:t>
        <a:bodyPr/>
        <a:lstStyle/>
        <a:p>
          <a:endParaRPr lang="pt-BR"/>
        </a:p>
      </dgm:t>
    </dgm:pt>
    <dgm:pt modelId="{3264D36D-FE2E-40A2-A3D4-DACBD9BD6398}" type="sibTrans" cxnId="{E7622BF1-5769-46EB-9B38-DFEC3203335A}">
      <dgm:prSet/>
      <dgm:spPr/>
      <dgm:t>
        <a:bodyPr/>
        <a:lstStyle/>
        <a:p>
          <a:endParaRPr lang="pt-BR"/>
        </a:p>
      </dgm:t>
    </dgm:pt>
    <dgm:pt modelId="{B6C7C0CB-2D5C-4B85-BCFF-69AAA9126F29}">
      <dgm:prSet phldrT="[Texto]"/>
      <dgm:spPr/>
      <dgm:t>
        <a:bodyPr/>
        <a:lstStyle/>
        <a:p>
          <a:r>
            <a:rPr lang="pt-BR" dirty="0" smtClean="0"/>
            <a:t>Verificar distribuição espacial de recursos inclusive na programação</a:t>
          </a:r>
          <a:endParaRPr lang="pt-BR" dirty="0"/>
        </a:p>
      </dgm:t>
    </dgm:pt>
    <dgm:pt modelId="{168BAEB1-4DFE-42D7-9221-9253E74B025B}" type="parTrans" cxnId="{C39A712C-1F78-4E11-9E42-9A3AE9D9727F}">
      <dgm:prSet/>
      <dgm:spPr/>
      <dgm:t>
        <a:bodyPr/>
        <a:lstStyle/>
        <a:p>
          <a:endParaRPr lang="pt-BR"/>
        </a:p>
      </dgm:t>
    </dgm:pt>
    <dgm:pt modelId="{9506275C-3855-4051-9EC1-A8BC88DA4EBA}" type="sibTrans" cxnId="{C39A712C-1F78-4E11-9E42-9A3AE9D9727F}">
      <dgm:prSet/>
      <dgm:spPr/>
      <dgm:t>
        <a:bodyPr/>
        <a:lstStyle/>
        <a:p>
          <a:endParaRPr lang="pt-BR"/>
        </a:p>
      </dgm:t>
    </dgm:pt>
    <dgm:pt modelId="{A12555D5-60D0-4F6B-B47F-A8709234ED68}">
      <dgm:prSet phldrT="[Texto]"/>
      <dgm:spPr/>
      <dgm:t>
        <a:bodyPr/>
        <a:lstStyle/>
        <a:p>
          <a:r>
            <a:rPr lang="pt-BR" dirty="0" smtClean="0"/>
            <a:t>Necessidade de se avaliar </a:t>
          </a:r>
          <a:r>
            <a:rPr lang="pt-BR" dirty="0" err="1" smtClean="0"/>
            <a:t>ex-ante</a:t>
          </a:r>
          <a:r>
            <a:rPr lang="pt-BR" dirty="0" smtClean="0"/>
            <a:t> possíveis impactos dessa </a:t>
          </a:r>
          <a:r>
            <a:rPr lang="pt-BR" dirty="0" err="1" smtClean="0"/>
            <a:t>distribuirção</a:t>
          </a:r>
          <a:r>
            <a:rPr lang="pt-BR" dirty="0" smtClean="0"/>
            <a:t> espacial.</a:t>
          </a:r>
          <a:endParaRPr lang="pt-BR" dirty="0"/>
        </a:p>
      </dgm:t>
    </dgm:pt>
    <dgm:pt modelId="{98EFFA14-D27B-47AD-9C40-4A6720C189CF}" type="parTrans" cxnId="{35E7CAB5-E815-495B-B31E-BEF6BBE65ED1}">
      <dgm:prSet/>
      <dgm:spPr/>
      <dgm:t>
        <a:bodyPr/>
        <a:lstStyle/>
        <a:p>
          <a:endParaRPr lang="pt-BR"/>
        </a:p>
      </dgm:t>
    </dgm:pt>
    <dgm:pt modelId="{8BE9D791-27AB-454E-9DAD-AD6A78BB2BB6}" type="sibTrans" cxnId="{35E7CAB5-E815-495B-B31E-BEF6BBE65ED1}">
      <dgm:prSet/>
      <dgm:spPr/>
      <dgm:t>
        <a:bodyPr/>
        <a:lstStyle/>
        <a:p>
          <a:endParaRPr lang="pt-BR"/>
        </a:p>
      </dgm:t>
    </dgm:pt>
    <dgm:pt modelId="{7493B357-ED0E-4B10-A4F3-DB9C741D9D46}" type="pres">
      <dgm:prSet presAssocID="{05080ED3-9995-446D-8D31-125BDD769BCA}" presName="Name0" presStyleCnt="0">
        <dgm:presLayoutVars>
          <dgm:chPref val="3"/>
          <dgm:dir/>
          <dgm:animLvl val="lvl"/>
          <dgm:resizeHandles/>
        </dgm:presLayoutVars>
      </dgm:prSet>
      <dgm:spPr/>
      <dgm:t>
        <a:bodyPr/>
        <a:lstStyle/>
        <a:p>
          <a:endParaRPr lang="pt-BR"/>
        </a:p>
      </dgm:t>
    </dgm:pt>
    <dgm:pt modelId="{3B51F9E9-418C-4CF2-AC17-64CA0814C3D3}" type="pres">
      <dgm:prSet presAssocID="{4EC88156-8178-4A75-BAC4-297D792E9554}" presName="horFlow" presStyleCnt="0"/>
      <dgm:spPr/>
    </dgm:pt>
    <dgm:pt modelId="{BF187C3B-E0A5-4F2F-A2A1-ECC26383148A}" type="pres">
      <dgm:prSet presAssocID="{4EC88156-8178-4A75-BAC4-297D792E9554}" presName="bigChev" presStyleLbl="node1" presStyleIdx="0" presStyleCnt="3"/>
      <dgm:spPr/>
      <dgm:t>
        <a:bodyPr/>
        <a:lstStyle/>
        <a:p>
          <a:endParaRPr lang="pt-BR"/>
        </a:p>
      </dgm:t>
    </dgm:pt>
    <dgm:pt modelId="{8F47382D-6F8F-49F9-A439-C06EC6777883}" type="pres">
      <dgm:prSet presAssocID="{41FE2FAC-B8C6-4ACA-9398-322D9F23BE33}" presName="parTrans" presStyleCnt="0"/>
      <dgm:spPr/>
    </dgm:pt>
    <dgm:pt modelId="{6BE5D703-1644-423A-99F2-55715614361B}" type="pres">
      <dgm:prSet presAssocID="{778FD165-2E65-4E5C-860F-1934D9AD775E}" presName="node" presStyleLbl="alignAccFollowNode1" presStyleIdx="0" presStyleCnt="6">
        <dgm:presLayoutVars>
          <dgm:bulletEnabled val="1"/>
        </dgm:presLayoutVars>
      </dgm:prSet>
      <dgm:spPr/>
      <dgm:t>
        <a:bodyPr/>
        <a:lstStyle/>
        <a:p>
          <a:endParaRPr lang="pt-BR"/>
        </a:p>
      </dgm:t>
    </dgm:pt>
    <dgm:pt modelId="{5FA5AE05-E7D2-4BBF-B76A-7F841B6CF074}" type="pres">
      <dgm:prSet presAssocID="{C8BADD1E-FE42-4109-8C99-81ECE6CD0500}" presName="sibTrans" presStyleCnt="0"/>
      <dgm:spPr/>
    </dgm:pt>
    <dgm:pt modelId="{2DFE91CC-C65D-4C42-AFA4-89844FC7B436}" type="pres">
      <dgm:prSet presAssocID="{DCEA121E-CB08-40D5-BE1C-A301353333A0}" presName="node" presStyleLbl="alignAccFollowNode1" presStyleIdx="1" presStyleCnt="6">
        <dgm:presLayoutVars>
          <dgm:bulletEnabled val="1"/>
        </dgm:presLayoutVars>
      </dgm:prSet>
      <dgm:spPr/>
      <dgm:t>
        <a:bodyPr/>
        <a:lstStyle/>
        <a:p>
          <a:endParaRPr lang="pt-BR"/>
        </a:p>
      </dgm:t>
    </dgm:pt>
    <dgm:pt modelId="{46E3AA35-0183-44A8-AD67-F03B113A71D8}" type="pres">
      <dgm:prSet presAssocID="{4EC88156-8178-4A75-BAC4-297D792E9554}" presName="vSp" presStyleCnt="0"/>
      <dgm:spPr/>
    </dgm:pt>
    <dgm:pt modelId="{637B5636-D974-4A27-98C4-3A040A603986}" type="pres">
      <dgm:prSet presAssocID="{732AB112-6BCE-490B-8D58-0135483C695B}" presName="horFlow" presStyleCnt="0"/>
      <dgm:spPr/>
    </dgm:pt>
    <dgm:pt modelId="{ABE1A3B6-9701-4C3D-A9F5-59A5983772C2}" type="pres">
      <dgm:prSet presAssocID="{732AB112-6BCE-490B-8D58-0135483C695B}" presName="bigChev" presStyleLbl="node1" presStyleIdx="1" presStyleCnt="3"/>
      <dgm:spPr/>
      <dgm:t>
        <a:bodyPr/>
        <a:lstStyle/>
        <a:p>
          <a:endParaRPr lang="pt-BR"/>
        </a:p>
      </dgm:t>
    </dgm:pt>
    <dgm:pt modelId="{47A3069B-2300-4870-A737-FA04C86A220F}" type="pres">
      <dgm:prSet presAssocID="{7BB86D9E-F451-4099-AE05-C4A595234541}" presName="parTrans" presStyleCnt="0"/>
      <dgm:spPr/>
    </dgm:pt>
    <dgm:pt modelId="{7CA0C12D-864D-407B-AB64-BD99A88B89EF}" type="pres">
      <dgm:prSet presAssocID="{25B9A18E-BEBD-47F1-95C6-6A663E82748F}" presName="node" presStyleLbl="alignAccFollowNode1" presStyleIdx="2" presStyleCnt="6">
        <dgm:presLayoutVars>
          <dgm:bulletEnabled val="1"/>
        </dgm:presLayoutVars>
      </dgm:prSet>
      <dgm:spPr/>
      <dgm:t>
        <a:bodyPr/>
        <a:lstStyle/>
        <a:p>
          <a:endParaRPr lang="pt-BR"/>
        </a:p>
      </dgm:t>
    </dgm:pt>
    <dgm:pt modelId="{11961920-A8BD-4D28-AA27-1E8862C3C734}" type="pres">
      <dgm:prSet presAssocID="{0BC64F88-B346-4DFF-9B10-AC22617EC524}" presName="sibTrans" presStyleCnt="0"/>
      <dgm:spPr/>
    </dgm:pt>
    <dgm:pt modelId="{2CA9D827-15E3-45C6-BDD4-6F4212693D0E}" type="pres">
      <dgm:prSet presAssocID="{081BE631-F7F7-487D-9EF2-ECA9194811B6}" presName="node" presStyleLbl="alignAccFollowNode1" presStyleIdx="3" presStyleCnt="6">
        <dgm:presLayoutVars>
          <dgm:bulletEnabled val="1"/>
        </dgm:presLayoutVars>
      </dgm:prSet>
      <dgm:spPr/>
      <dgm:t>
        <a:bodyPr/>
        <a:lstStyle/>
        <a:p>
          <a:endParaRPr lang="pt-BR"/>
        </a:p>
      </dgm:t>
    </dgm:pt>
    <dgm:pt modelId="{7F100AC5-E5BF-4FFA-9891-A1BDB5C90987}" type="pres">
      <dgm:prSet presAssocID="{732AB112-6BCE-490B-8D58-0135483C695B}" presName="vSp" presStyleCnt="0"/>
      <dgm:spPr/>
    </dgm:pt>
    <dgm:pt modelId="{CC2615E2-FCC0-451E-938E-97553303C109}" type="pres">
      <dgm:prSet presAssocID="{EA685225-A4B0-439D-99D2-AF78D52ACFF0}" presName="horFlow" presStyleCnt="0"/>
      <dgm:spPr/>
    </dgm:pt>
    <dgm:pt modelId="{F6B3C5D3-0469-4CE5-B944-5DA0948EE2DC}" type="pres">
      <dgm:prSet presAssocID="{EA685225-A4B0-439D-99D2-AF78D52ACFF0}" presName="bigChev" presStyleLbl="node1" presStyleIdx="2" presStyleCnt="3"/>
      <dgm:spPr/>
      <dgm:t>
        <a:bodyPr/>
        <a:lstStyle/>
        <a:p>
          <a:endParaRPr lang="pt-BR"/>
        </a:p>
      </dgm:t>
    </dgm:pt>
    <dgm:pt modelId="{8445373C-173D-44D9-8D92-8D75F1175000}" type="pres">
      <dgm:prSet presAssocID="{168BAEB1-4DFE-42D7-9221-9253E74B025B}" presName="parTrans" presStyleCnt="0"/>
      <dgm:spPr/>
    </dgm:pt>
    <dgm:pt modelId="{6EE58133-68BF-4848-BAB8-CAD1E7313B61}" type="pres">
      <dgm:prSet presAssocID="{B6C7C0CB-2D5C-4B85-BCFF-69AAA9126F29}" presName="node" presStyleLbl="alignAccFollowNode1" presStyleIdx="4" presStyleCnt="6">
        <dgm:presLayoutVars>
          <dgm:bulletEnabled val="1"/>
        </dgm:presLayoutVars>
      </dgm:prSet>
      <dgm:spPr/>
      <dgm:t>
        <a:bodyPr/>
        <a:lstStyle/>
        <a:p>
          <a:endParaRPr lang="pt-BR"/>
        </a:p>
      </dgm:t>
    </dgm:pt>
    <dgm:pt modelId="{92865FA1-EAEC-4460-986F-95074F13783C}" type="pres">
      <dgm:prSet presAssocID="{9506275C-3855-4051-9EC1-A8BC88DA4EBA}" presName="sibTrans" presStyleCnt="0"/>
      <dgm:spPr/>
    </dgm:pt>
    <dgm:pt modelId="{00A9E4C6-BF2B-42A2-AD06-17247F44589D}" type="pres">
      <dgm:prSet presAssocID="{A12555D5-60D0-4F6B-B47F-A8709234ED68}" presName="node" presStyleLbl="alignAccFollowNode1" presStyleIdx="5" presStyleCnt="6">
        <dgm:presLayoutVars>
          <dgm:bulletEnabled val="1"/>
        </dgm:presLayoutVars>
      </dgm:prSet>
      <dgm:spPr/>
      <dgm:t>
        <a:bodyPr/>
        <a:lstStyle/>
        <a:p>
          <a:endParaRPr lang="pt-BR"/>
        </a:p>
      </dgm:t>
    </dgm:pt>
  </dgm:ptLst>
  <dgm:cxnLst>
    <dgm:cxn modelId="{6F4FD78F-4A37-4AA7-B02B-FDF2660C2FCE}" srcId="{4EC88156-8178-4A75-BAC4-297D792E9554}" destId="{DCEA121E-CB08-40D5-BE1C-A301353333A0}" srcOrd="1" destOrd="0" parTransId="{E3AE474D-9DAB-46E2-8003-EFF22274D50E}" sibTransId="{79456671-4F19-43BB-8DE4-71A846A24F54}"/>
    <dgm:cxn modelId="{14529860-416C-4410-A36F-0861D810F9AD}" srcId="{05080ED3-9995-446D-8D31-125BDD769BCA}" destId="{732AB112-6BCE-490B-8D58-0135483C695B}" srcOrd="1" destOrd="0" parTransId="{34549154-CF15-4726-8F97-FC33375B020C}" sibTransId="{266E5A8C-0427-4219-9791-E488A100EE12}"/>
    <dgm:cxn modelId="{715A312C-6B98-4674-8FAB-E55EF51DA5BA}" type="presOf" srcId="{05080ED3-9995-446D-8D31-125BDD769BCA}" destId="{7493B357-ED0E-4B10-A4F3-DB9C741D9D46}" srcOrd="0" destOrd="0" presId="urn:microsoft.com/office/officeart/2005/8/layout/lProcess3"/>
    <dgm:cxn modelId="{6ABF92A7-A402-4ADD-ACE6-29D154D815AD}" type="presOf" srcId="{081BE631-F7F7-487D-9EF2-ECA9194811B6}" destId="{2CA9D827-15E3-45C6-BDD4-6F4212693D0E}" srcOrd="0" destOrd="0" presId="urn:microsoft.com/office/officeart/2005/8/layout/lProcess3"/>
    <dgm:cxn modelId="{A6685A6D-0993-416E-8FEC-72A2985DA813}" type="presOf" srcId="{778FD165-2E65-4E5C-860F-1934D9AD775E}" destId="{6BE5D703-1644-423A-99F2-55715614361B}" srcOrd="0" destOrd="0" presId="urn:microsoft.com/office/officeart/2005/8/layout/lProcess3"/>
    <dgm:cxn modelId="{45E03C55-F925-4F34-9126-2B98F9D0D183}" srcId="{4EC88156-8178-4A75-BAC4-297D792E9554}" destId="{778FD165-2E65-4E5C-860F-1934D9AD775E}" srcOrd="0" destOrd="0" parTransId="{41FE2FAC-B8C6-4ACA-9398-322D9F23BE33}" sibTransId="{C8BADD1E-FE42-4109-8C99-81ECE6CD0500}"/>
    <dgm:cxn modelId="{BC310959-202B-4D69-AA7C-AA5777E5CD8B}" type="presOf" srcId="{A12555D5-60D0-4F6B-B47F-A8709234ED68}" destId="{00A9E4C6-BF2B-42A2-AD06-17247F44589D}" srcOrd="0" destOrd="0" presId="urn:microsoft.com/office/officeart/2005/8/layout/lProcess3"/>
    <dgm:cxn modelId="{9C566DBC-F887-466A-B555-ED3BC4E1DD38}" type="presOf" srcId="{732AB112-6BCE-490B-8D58-0135483C695B}" destId="{ABE1A3B6-9701-4C3D-A9F5-59A5983772C2}" srcOrd="0" destOrd="0" presId="urn:microsoft.com/office/officeart/2005/8/layout/lProcess3"/>
    <dgm:cxn modelId="{CD3335B5-23E3-4A3A-AC86-3BF3E4BBD233}" srcId="{05080ED3-9995-446D-8D31-125BDD769BCA}" destId="{4EC88156-8178-4A75-BAC4-297D792E9554}" srcOrd="0" destOrd="0" parTransId="{7DBED632-FF36-40AD-912D-E8C75606ABB3}" sibTransId="{9F3A6C68-036A-4250-9AE5-CF68F5718EDD}"/>
    <dgm:cxn modelId="{35E7CAB5-E815-495B-B31E-BEF6BBE65ED1}" srcId="{EA685225-A4B0-439D-99D2-AF78D52ACFF0}" destId="{A12555D5-60D0-4F6B-B47F-A8709234ED68}" srcOrd="1" destOrd="0" parTransId="{98EFFA14-D27B-47AD-9C40-4A6720C189CF}" sibTransId="{8BE9D791-27AB-454E-9DAD-AD6A78BB2BB6}"/>
    <dgm:cxn modelId="{30698781-6D16-4D3C-A1EF-EEE586B30DB3}" type="presOf" srcId="{DCEA121E-CB08-40D5-BE1C-A301353333A0}" destId="{2DFE91CC-C65D-4C42-AFA4-89844FC7B436}" srcOrd="0" destOrd="0" presId="urn:microsoft.com/office/officeart/2005/8/layout/lProcess3"/>
    <dgm:cxn modelId="{75DE2899-1EFA-49CF-88F5-94B8865F9325}" srcId="{732AB112-6BCE-490B-8D58-0135483C695B}" destId="{081BE631-F7F7-487D-9EF2-ECA9194811B6}" srcOrd="1" destOrd="0" parTransId="{5D1B2103-1406-475F-B4CA-8D2D83EE4B94}" sibTransId="{BCBFA852-7F8C-4B77-8BB7-787CA862B6F1}"/>
    <dgm:cxn modelId="{4B7AEE0D-096D-4F57-AA57-1D690AE958F5}" type="presOf" srcId="{4EC88156-8178-4A75-BAC4-297D792E9554}" destId="{BF187C3B-E0A5-4F2F-A2A1-ECC26383148A}" srcOrd="0" destOrd="0" presId="urn:microsoft.com/office/officeart/2005/8/layout/lProcess3"/>
    <dgm:cxn modelId="{3D9A7EC3-8134-4273-80CF-20741B044724}" type="presOf" srcId="{25B9A18E-BEBD-47F1-95C6-6A663E82748F}" destId="{7CA0C12D-864D-407B-AB64-BD99A88B89EF}" srcOrd="0" destOrd="0" presId="urn:microsoft.com/office/officeart/2005/8/layout/lProcess3"/>
    <dgm:cxn modelId="{E7622BF1-5769-46EB-9B38-DFEC3203335A}" srcId="{05080ED3-9995-446D-8D31-125BDD769BCA}" destId="{EA685225-A4B0-439D-99D2-AF78D52ACFF0}" srcOrd="2" destOrd="0" parTransId="{988EC21A-47B4-4D39-8357-61E47B89B5BB}" sibTransId="{3264D36D-FE2E-40A2-A3D4-DACBD9BD6398}"/>
    <dgm:cxn modelId="{C39A712C-1F78-4E11-9E42-9A3AE9D9727F}" srcId="{EA685225-A4B0-439D-99D2-AF78D52ACFF0}" destId="{B6C7C0CB-2D5C-4B85-BCFF-69AAA9126F29}" srcOrd="0" destOrd="0" parTransId="{168BAEB1-4DFE-42D7-9221-9253E74B025B}" sibTransId="{9506275C-3855-4051-9EC1-A8BC88DA4EBA}"/>
    <dgm:cxn modelId="{75642B8D-2EA6-4517-A093-ACA8ECF09783}" srcId="{732AB112-6BCE-490B-8D58-0135483C695B}" destId="{25B9A18E-BEBD-47F1-95C6-6A663E82748F}" srcOrd="0" destOrd="0" parTransId="{7BB86D9E-F451-4099-AE05-C4A595234541}" sibTransId="{0BC64F88-B346-4DFF-9B10-AC22617EC524}"/>
    <dgm:cxn modelId="{5A3B759B-8F70-4FDD-A67A-F52D871DDF62}" type="presOf" srcId="{B6C7C0CB-2D5C-4B85-BCFF-69AAA9126F29}" destId="{6EE58133-68BF-4848-BAB8-CAD1E7313B61}" srcOrd="0" destOrd="0" presId="urn:microsoft.com/office/officeart/2005/8/layout/lProcess3"/>
    <dgm:cxn modelId="{193B91FC-17D4-4EEF-9BE3-AA8835947E1D}" type="presOf" srcId="{EA685225-A4B0-439D-99D2-AF78D52ACFF0}" destId="{F6B3C5D3-0469-4CE5-B944-5DA0948EE2DC}" srcOrd="0" destOrd="0" presId="urn:microsoft.com/office/officeart/2005/8/layout/lProcess3"/>
    <dgm:cxn modelId="{4E87DF07-14AF-447B-9713-8A1E435731A2}" type="presParOf" srcId="{7493B357-ED0E-4B10-A4F3-DB9C741D9D46}" destId="{3B51F9E9-418C-4CF2-AC17-64CA0814C3D3}" srcOrd="0" destOrd="0" presId="urn:microsoft.com/office/officeart/2005/8/layout/lProcess3"/>
    <dgm:cxn modelId="{E5481860-E330-4C38-B506-9384FFF1E9D5}" type="presParOf" srcId="{3B51F9E9-418C-4CF2-AC17-64CA0814C3D3}" destId="{BF187C3B-E0A5-4F2F-A2A1-ECC26383148A}" srcOrd="0" destOrd="0" presId="urn:microsoft.com/office/officeart/2005/8/layout/lProcess3"/>
    <dgm:cxn modelId="{38A48842-5BC8-44A1-80C7-ACA1B5DC47FF}" type="presParOf" srcId="{3B51F9E9-418C-4CF2-AC17-64CA0814C3D3}" destId="{8F47382D-6F8F-49F9-A439-C06EC6777883}" srcOrd="1" destOrd="0" presId="urn:microsoft.com/office/officeart/2005/8/layout/lProcess3"/>
    <dgm:cxn modelId="{69323B91-FC77-4B6F-9026-60F33F87D692}" type="presParOf" srcId="{3B51F9E9-418C-4CF2-AC17-64CA0814C3D3}" destId="{6BE5D703-1644-423A-99F2-55715614361B}" srcOrd="2" destOrd="0" presId="urn:microsoft.com/office/officeart/2005/8/layout/lProcess3"/>
    <dgm:cxn modelId="{AAC99F46-23A9-4399-AAB3-99EDBF0D1D44}" type="presParOf" srcId="{3B51F9E9-418C-4CF2-AC17-64CA0814C3D3}" destId="{5FA5AE05-E7D2-4BBF-B76A-7F841B6CF074}" srcOrd="3" destOrd="0" presId="urn:microsoft.com/office/officeart/2005/8/layout/lProcess3"/>
    <dgm:cxn modelId="{B400F445-CB84-4D2D-98FD-CC5159B04292}" type="presParOf" srcId="{3B51F9E9-418C-4CF2-AC17-64CA0814C3D3}" destId="{2DFE91CC-C65D-4C42-AFA4-89844FC7B436}" srcOrd="4" destOrd="0" presId="urn:microsoft.com/office/officeart/2005/8/layout/lProcess3"/>
    <dgm:cxn modelId="{F67EFD30-8F6A-43D9-AFA7-3921D87274B3}" type="presParOf" srcId="{7493B357-ED0E-4B10-A4F3-DB9C741D9D46}" destId="{46E3AA35-0183-44A8-AD67-F03B113A71D8}" srcOrd="1" destOrd="0" presId="urn:microsoft.com/office/officeart/2005/8/layout/lProcess3"/>
    <dgm:cxn modelId="{6F79AFE8-1535-458F-B45A-1C65947E453B}" type="presParOf" srcId="{7493B357-ED0E-4B10-A4F3-DB9C741D9D46}" destId="{637B5636-D974-4A27-98C4-3A040A603986}" srcOrd="2" destOrd="0" presId="urn:microsoft.com/office/officeart/2005/8/layout/lProcess3"/>
    <dgm:cxn modelId="{0EA43F3A-AB23-4859-9886-48BBB3D96AEA}" type="presParOf" srcId="{637B5636-D974-4A27-98C4-3A040A603986}" destId="{ABE1A3B6-9701-4C3D-A9F5-59A5983772C2}" srcOrd="0" destOrd="0" presId="urn:microsoft.com/office/officeart/2005/8/layout/lProcess3"/>
    <dgm:cxn modelId="{06B0DB3D-B59E-4B57-9C27-0A9775E9B25E}" type="presParOf" srcId="{637B5636-D974-4A27-98C4-3A040A603986}" destId="{47A3069B-2300-4870-A737-FA04C86A220F}" srcOrd="1" destOrd="0" presId="urn:microsoft.com/office/officeart/2005/8/layout/lProcess3"/>
    <dgm:cxn modelId="{C94F4A0A-6F79-4424-A1D2-E250B608596F}" type="presParOf" srcId="{637B5636-D974-4A27-98C4-3A040A603986}" destId="{7CA0C12D-864D-407B-AB64-BD99A88B89EF}" srcOrd="2" destOrd="0" presId="urn:microsoft.com/office/officeart/2005/8/layout/lProcess3"/>
    <dgm:cxn modelId="{0530E272-B4F3-46D0-8358-882EF46476CA}" type="presParOf" srcId="{637B5636-D974-4A27-98C4-3A040A603986}" destId="{11961920-A8BD-4D28-AA27-1E8862C3C734}" srcOrd="3" destOrd="0" presId="urn:microsoft.com/office/officeart/2005/8/layout/lProcess3"/>
    <dgm:cxn modelId="{3E2339D0-598F-47DA-A533-70BD359CE856}" type="presParOf" srcId="{637B5636-D974-4A27-98C4-3A040A603986}" destId="{2CA9D827-15E3-45C6-BDD4-6F4212693D0E}" srcOrd="4" destOrd="0" presId="urn:microsoft.com/office/officeart/2005/8/layout/lProcess3"/>
    <dgm:cxn modelId="{1C42D0B7-79F0-4DCA-88C8-F3D1A072076E}" type="presParOf" srcId="{7493B357-ED0E-4B10-A4F3-DB9C741D9D46}" destId="{7F100AC5-E5BF-4FFA-9891-A1BDB5C90987}" srcOrd="3" destOrd="0" presId="urn:microsoft.com/office/officeart/2005/8/layout/lProcess3"/>
    <dgm:cxn modelId="{676442D4-8B63-48A1-B520-CED3BAF72D04}" type="presParOf" srcId="{7493B357-ED0E-4B10-A4F3-DB9C741D9D46}" destId="{CC2615E2-FCC0-451E-938E-97553303C109}" srcOrd="4" destOrd="0" presId="urn:microsoft.com/office/officeart/2005/8/layout/lProcess3"/>
    <dgm:cxn modelId="{BB89524C-4DE9-412F-AFDB-8128479E9D4A}" type="presParOf" srcId="{CC2615E2-FCC0-451E-938E-97553303C109}" destId="{F6B3C5D3-0469-4CE5-B944-5DA0948EE2DC}" srcOrd="0" destOrd="0" presId="urn:microsoft.com/office/officeart/2005/8/layout/lProcess3"/>
    <dgm:cxn modelId="{72C0047E-4423-4377-9B0D-8C0A8C467175}" type="presParOf" srcId="{CC2615E2-FCC0-451E-938E-97553303C109}" destId="{8445373C-173D-44D9-8D92-8D75F1175000}" srcOrd="1" destOrd="0" presId="urn:microsoft.com/office/officeart/2005/8/layout/lProcess3"/>
    <dgm:cxn modelId="{FACB6A12-351A-462C-B30E-32554733D374}" type="presParOf" srcId="{CC2615E2-FCC0-451E-938E-97553303C109}" destId="{6EE58133-68BF-4848-BAB8-CAD1E7313B61}" srcOrd="2" destOrd="0" presId="urn:microsoft.com/office/officeart/2005/8/layout/lProcess3"/>
    <dgm:cxn modelId="{8E6BA8FB-BE07-4CEE-8744-7270AAA141A8}" type="presParOf" srcId="{CC2615E2-FCC0-451E-938E-97553303C109}" destId="{92865FA1-EAEC-4460-986F-95074F13783C}" srcOrd="3" destOrd="0" presId="urn:microsoft.com/office/officeart/2005/8/layout/lProcess3"/>
    <dgm:cxn modelId="{B08C49BD-BFED-4DC4-A36F-CA14E2413194}" type="presParOf" srcId="{CC2615E2-FCC0-451E-938E-97553303C109}" destId="{00A9E4C6-BF2B-42A2-AD06-17247F44589D}"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0.0503</cdr:x>
      <cdr:y>0.22796</cdr:y>
    </cdr:from>
    <cdr:to>
      <cdr:x>0.9892</cdr:x>
      <cdr:y>0.22796</cdr:y>
    </cdr:to>
    <cdr:cxnSp macro="">
      <cdr:nvCxnSpPr>
        <cdr:cNvPr id="3" name="Conector reto 2">
          <a:extLst xmlns:a="http://schemas.openxmlformats.org/drawingml/2006/main">
            <a:ext uri="{FF2B5EF4-FFF2-40B4-BE49-F238E27FC236}">
              <a16:creationId xmlns="" xmlns:a16="http://schemas.microsoft.com/office/drawing/2014/main" id="{AEBC9821-018F-8B3D-18DD-D3BEDBD70E21}"/>
            </a:ext>
          </a:extLst>
        </cdr:cNvPr>
        <cdr:cNvCxnSpPr/>
      </cdr:nvCxnSpPr>
      <cdr:spPr>
        <a:xfrm xmlns:a="http://schemas.openxmlformats.org/drawingml/2006/main">
          <a:off x="390663" y="1096096"/>
          <a:ext cx="7292334" cy="0"/>
        </a:xfrm>
        <a:prstGeom xmlns:a="http://schemas.openxmlformats.org/drawingml/2006/main" prst="line">
          <a:avLst/>
        </a:prstGeom>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dr:relSizeAnchor xmlns:cdr="http://schemas.openxmlformats.org/drawingml/2006/chartDrawing">
    <cdr:from>
      <cdr:x>0.05048</cdr:x>
      <cdr:y>0.20311</cdr:y>
    </cdr:from>
    <cdr:to>
      <cdr:x>0.98938</cdr:x>
      <cdr:y>0.20311</cdr:y>
    </cdr:to>
    <cdr:cxnSp macro="">
      <cdr:nvCxnSpPr>
        <cdr:cNvPr id="5" name="Conector reto 4">
          <a:extLst xmlns:a="http://schemas.openxmlformats.org/drawingml/2006/main">
            <a:ext uri="{FF2B5EF4-FFF2-40B4-BE49-F238E27FC236}">
              <a16:creationId xmlns="" xmlns:a16="http://schemas.microsoft.com/office/drawing/2014/main" id="{2E7B7024-4923-B722-75EB-72A48233AA05}"/>
            </a:ext>
          </a:extLst>
        </cdr:cNvPr>
        <cdr:cNvCxnSpPr/>
      </cdr:nvCxnSpPr>
      <cdr:spPr>
        <a:xfrm xmlns:a="http://schemas.openxmlformats.org/drawingml/2006/main">
          <a:off x="392061" y="976606"/>
          <a:ext cx="7292334" cy="0"/>
        </a:xfrm>
        <a:prstGeom xmlns:a="http://schemas.openxmlformats.org/drawingml/2006/main" prst="line">
          <a:avLst/>
        </a:prstGeom>
        <a:ln xmlns:a="http://schemas.openxmlformats.org/drawingml/2006/main">
          <a:prstDash val="sysDash"/>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0.03949</cdr:x>
      <cdr:y>0.41519</cdr:y>
    </cdr:from>
    <cdr:to>
      <cdr:x>0.31833</cdr:x>
      <cdr:y>0.70759</cdr:y>
    </cdr:to>
    <cdr:sp macro="" textlink="">
      <cdr:nvSpPr>
        <cdr:cNvPr id="2" name="Chave direita 1"/>
        <cdr:cNvSpPr/>
      </cdr:nvSpPr>
      <cdr:spPr>
        <a:xfrm xmlns:a="http://schemas.openxmlformats.org/drawingml/2006/main" rot="16200000">
          <a:off x="845820" y="2034540"/>
          <a:ext cx="1760220" cy="268986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pt-BR"/>
        </a:p>
      </cdr:txBody>
    </cdr:sp>
  </cdr:relSizeAnchor>
  <cdr:relSizeAnchor xmlns:cdr="http://schemas.openxmlformats.org/drawingml/2006/chartDrawing">
    <cdr:from>
      <cdr:x>0.04265</cdr:x>
      <cdr:y>0.23418</cdr:y>
    </cdr:from>
    <cdr:to>
      <cdr:x>0.28515</cdr:x>
      <cdr:y>0.40127</cdr:y>
    </cdr:to>
    <cdr:sp macro="" textlink="">
      <cdr:nvSpPr>
        <cdr:cNvPr id="3" name="CaixaDeTexto 2"/>
        <cdr:cNvSpPr txBox="1"/>
      </cdr:nvSpPr>
      <cdr:spPr>
        <a:xfrm xmlns:a="http://schemas.openxmlformats.org/drawingml/2006/main">
          <a:off x="411480" y="1409700"/>
          <a:ext cx="2339340" cy="10058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a:p>
      </cdr:txBody>
    </cdr:sp>
  </cdr:relSizeAnchor>
  <cdr:relSizeAnchor xmlns:cdr="http://schemas.openxmlformats.org/drawingml/2006/chartDrawing">
    <cdr:from>
      <cdr:x>0.0624</cdr:x>
      <cdr:y>0.3481</cdr:y>
    </cdr:from>
    <cdr:to>
      <cdr:x>0.31043</cdr:x>
      <cdr:y>0.39114</cdr:y>
    </cdr:to>
    <cdr:sp macro="" textlink="">
      <cdr:nvSpPr>
        <cdr:cNvPr id="4" name="CaixaDeTexto 3"/>
        <cdr:cNvSpPr txBox="1"/>
      </cdr:nvSpPr>
      <cdr:spPr>
        <a:xfrm xmlns:a="http://schemas.openxmlformats.org/drawingml/2006/main">
          <a:off x="601980" y="2095500"/>
          <a:ext cx="2392680" cy="259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100" dirty="0"/>
            <a:t>Grupo 1:  </a:t>
          </a:r>
          <a:r>
            <a:rPr lang="pt-BR" dirty="0"/>
            <a:t>Muito</a:t>
          </a:r>
          <a:r>
            <a:rPr lang="pt-BR" sz="1100" dirty="0"/>
            <a:t> Abaixo Média Brasil</a:t>
          </a:r>
        </a:p>
      </cdr:txBody>
    </cdr:sp>
  </cdr:relSizeAnchor>
  <cdr:relSizeAnchor xmlns:cdr="http://schemas.openxmlformats.org/drawingml/2006/chartDrawing">
    <cdr:from>
      <cdr:x>0.36177</cdr:x>
      <cdr:y>0.30211</cdr:y>
    </cdr:from>
    <cdr:to>
      <cdr:x>0.64666</cdr:x>
      <cdr:y>0.59451</cdr:y>
    </cdr:to>
    <cdr:sp macro="" textlink="">
      <cdr:nvSpPr>
        <cdr:cNvPr id="5" name="Chave direita 4"/>
        <cdr:cNvSpPr/>
      </cdr:nvSpPr>
      <cdr:spPr>
        <a:xfrm xmlns:a="http://schemas.openxmlformats.org/drawingml/2006/main" rot="16200000">
          <a:off x="3983990" y="1324610"/>
          <a:ext cx="1760220" cy="2748280"/>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pt-BR"/>
        </a:p>
      </cdr:txBody>
    </cdr:sp>
  </cdr:relSizeAnchor>
  <cdr:relSizeAnchor xmlns:cdr="http://schemas.openxmlformats.org/drawingml/2006/chartDrawing">
    <cdr:from>
      <cdr:x>0.3604</cdr:x>
      <cdr:y>0.20206</cdr:y>
    </cdr:from>
    <cdr:to>
      <cdr:x>0.66714</cdr:x>
      <cdr:y>0.2451</cdr:y>
    </cdr:to>
    <cdr:sp macro="" textlink="">
      <cdr:nvSpPr>
        <cdr:cNvPr id="7" name="CaixaDeTexto 1"/>
        <cdr:cNvSpPr txBox="1"/>
      </cdr:nvSpPr>
      <cdr:spPr>
        <a:xfrm xmlns:a="http://schemas.openxmlformats.org/drawingml/2006/main">
          <a:off x="2344119" y="837256"/>
          <a:ext cx="1995102" cy="1783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100" dirty="0"/>
            <a:t>Grupo 2:  Próximo</a:t>
          </a:r>
          <a:r>
            <a:rPr lang="pt-BR" sz="1100" baseline="0" dirty="0"/>
            <a:t> taxa crescimento </a:t>
          </a:r>
          <a:r>
            <a:rPr lang="pt-BR" sz="1100" dirty="0"/>
            <a:t>Brasil</a:t>
          </a:r>
        </a:p>
      </cdr:txBody>
    </cdr:sp>
  </cdr:relSizeAnchor>
  <cdr:relSizeAnchor xmlns:cdr="http://schemas.openxmlformats.org/drawingml/2006/chartDrawing">
    <cdr:from>
      <cdr:x>0.69958</cdr:x>
      <cdr:y>0.03943</cdr:y>
    </cdr:from>
    <cdr:to>
      <cdr:x>1</cdr:x>
      <cdr:y>0.27319</cdr:y>
    </cdr:to>
    <cdr:sp macro="" textlink="">
      <cdr:nvSpPr>
        <cdr:cNvPr id="8" name="Chave direita 7"/>
        <cdr:cNvSpPr/>
      </cdr:nvSpPr>
      <cdr:spPr>
        <a:xfrm xmlns:a="http://schemas.openxmlformats.org/drawingml/2006/main" rot="16200000">
          <a:off x="5042911" y="-329317"/>
          <a:ext cx="968609" cy="1953996"/>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pt-BR"/>
        </a:p>
      </cdr:txBody>
    </cdr:sp>
  </cdr:relSizeAnchor>
  <cdr:relSizeAnchor xmlns:cdr="http://schemas.openxmlformats.org/drawingml/2006/chartDrawing">
    <cdr:from>
      <cdr:x>0.69616</cdr:x>
      <cdr:y>0</cdr:y>
    </cdr:from>
    <cdr:to>
      <cdr:x>1</cdr:x>
      <cdr:y>0.05488</cdr:y>
    </cdr:to>
    <cdr:sp macro="" textlink="">
      <cdr:nvSpPr>
        <cdr:cNvPr id="9" name="CaixaDeTexto 1"/>
        <cdr:cNvSpPr txBox="1"/>
      </cdr:nvSpPr>
      <cdr:spPr>
        <a:xfrm xmlns:a="http://schemas.openxmlformats.org/drawingml/2006/main">
          <a:off x="6708503" y="0"/>
          <a:ext cx="2927926" cy="2600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100" dirty="0"/>
            <a:t>Grupo 3:  Acima da </a:t>
          </a:r>
          <a:r>
            <a:rPr lang="pt-BR" sz="1100" baseline="0" dirty="0"/>
            <a:t> taxa crescimento </a:t>
          </a:r>
          <a:r>
            <a:rPr lang="pt-BR" sz="1100" dirty="0"/>
            <a:t>Brasil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407318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abeçalho da Seção">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0"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uas Partes de Conteúdo">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ção">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48"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Espaço Reservado para Texto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omente título">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údo com Legenda">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73"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Espaço Reservado para Texto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m com Legenda">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3" name="Espaço Reservado para Imagem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 id="2147483657"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m 3" descr="Imagem 3"/>
          <p:cNvPicPr>
            <a:picLocks noChangeAspect="1"/>
          </p:cNvPicPr>
          <p:nvPr/>
        </p:nvPicPr>
        <p:blipFill>
          <a:blip r:embed="rId2"/>
          <a:stretch>
            <a:fillRect/>
          </a:stretch>
        </p:blipFill>
        <p:spPr>
          <a:xfrm>
            <a:off x="0" y="-1"/>
            <a:ext cx="12192000" cy="6858001"/>
          </a:xfrm>
          <a:prstGeom prst="rect">
            <a:avLst/>
          </a:prstGeom>
          <a:ln w="12700">
            <a:miter lim="400000"/>
          </a:ln>
        </p:spPr>
      </p:pic>
      <p:sp>
        <p:nvSpPr>
          <p:cNvPr id="95" name="Rectangle 5"/>
          <p:cNvSpPr txBox="1"/>
          <p:nvPr/>
        </p:nvSpPr>
        <p:spPr>
          <a:xfrm>
            <a:off x="277207" y="2602126"/>
            <a:ext cx="9606013" cy="9541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defRPr sz="2800" b="1" i="1">
                <a:solidFill>
                  <a:srgbClr val="FFFFFF"/>
                </a:solidFill>
                <a:latin typeface="Arial"/>
                <a:ea typeface="Arial"/>
                <a:cs typeface="Arial"/>
                <a:sym typeface="Arial"/>
              </a:defRPr>
            </a:pPr>
            <a:r>
              <a:rPr lang="pt-BR" dirty="0"/>
              <a:t>Produto 1: Proposta de R</a:t>
            </a:r>
            <a:r>
              <a:rPr dirty="0" err="1"/>
              <a:t>elatório</a:t>
            </a:r>
            <a:r>
              <a:rPr dirty="0"/>
              <a:t> </a:t>
            </a:r>
            <a:r>
              <a:rPr dirty="0" err="1"/>
              <a:t>Monitoramento</a:t>
            </a:r>
            <a:r>
              <a:rPr dirty="0"/>
              <a:t> </a:t>
            </a:r>
          </a:p>
          <a:p>
            <a:pPr>
              <a:defRPr sz="2800" b="1" i="1">
                <a:solidFill>
                  <a:srgbClr val="FFFFFF"/>
                </a:solidFill>
                <a:latin typeface="Arial"/>
                <a:ea typeface="Arial"/>
                <a:cs typeface="Arial"/>
                <a:sym typeface="Arial"/>
              </a:defRPr>
            </a:pPr>
            <a:r>
              <a:rPr dirty="0"/>
              <a:t>PNDR II</a:t>
            </a:r>
          </a:p>
        </p:txBody>
      </p:sp>
      <p:sp>
        <p:nvSpPr>
          <p:cNvPr id="96" name="Rectangle 5"/>
          <p:cNvSpPr txBox="1"/>
          <p:nvPr/>
        </p:nvSpPr>
        <p:spPr>
          <a:xfrm>
            <a:off x="830658" y="5120136"/>
            <a:ext cx="9052561" cy="424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lnSpc>
                <a:spcPct val="120000"/>
              </a:lnSpc>
              <a:spcBef>
                <a:spcPts val="400"/>
              </a:spcBef>
              <a:tabLst>
                <a:tab pos="3136900" algn="r"/>
                <a:tab pos="6096000" algn="r"/>
              </a:tabLst>
              <a:defRPr b="1" i="1">
                <a:solidFill>
                  <a:srgbClr val="FFFFFF"/>
                </a:solidFill>
                <a:latin typeface="Arial"/>
                <a:ea typeface="Arial"/>
                <a:cs typeface="Arial"/>
                <a:sym typeface="Arial"/>
              </a:defRPr>
            </a:lvl1pPr>
          </a:lstStyle>
          <a:p>
            <a:r>
              <a:rPr dirty="0"/>
              <a:t>0</a:t>
            </a:r>
            <a:r>
              <a:rPr lang="pt-BR" dirty="0"/>
              <a:t>5</a:t>
            </a:r>
            <a:r>
              <a:rPr dirty="0"/>
              <a:t> de </a:t>
            </a:r>
            <a:r>
              <a:rPr lang="pt-BR" dirty="0"/>
              <a:t>abril</a:t>
            </a:r>
            <a:r>
              <a:rPr dirty="0"/>
              <a:t> de 2023</a:t>
            </a:r>
          </a:p>
        </p:txBody>
      </p:sp>
      <p:sp>
        <p:nvSpPr>
          <p:cNvPr id="97" name="Text Box 10"/>
          <p:cNvSpPr txBox="1"/>
          <p:nvPr/>
        </p:nvSpPr>
        <p:spPr>
          <a:xfrm>
            <a:off x="1013537" y="5751252"/>
            <a:ext cx="4693100" cy="7710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3200" b="1">
                <a:solidFill>
                  <a:srgbClr val="FFFFFF"/>
                </a:solidFill>
                <a:effectLst>
                  <a:outerShdw blurRad="38100" dist="38100" dir="2700000" rotWithShape="0">
                    <a:srgbClr val="000000">
                      <a:alpha val="43137"/>
                    </a:srgbClr>
                  </a:outerShdw>
                </a:effectLst>
                <a:latin typeface="Arial"/>
                <a:ea typeface="Arial"/>
                <a:cs typeface="Arial"/>
                <a:sym typeface="Arial"/>
              </a:defRPr>
            </a:pPr>
            <a:r>
              <a:t>CODER/DIRUR</a:t>
            </a:r>
          </a:p>
          <a:p>
            <a:pPr>
              <a:defRPr sz="1500" i="1">
                <a:solidFill>
                  <a:srgbClr val="FFFFFF"/>
                </a:solidFill>
                <a:effectLst>
                  <a:outerShdw blurRad="38100" dist="38100" dir="2700000" rotWithShape="0">
                    <a:srgbClr val="000000">
                      <a:alpha val="43137"/>
                    </a:srgbClr>
                  </a:outerShdw>
                </a:effectLst>
                <a:latin typeface="Arial"/>
                <a:ea typeface="Arial"/>
                <a:cs typeface="Arial"/>
                <a:sym typeface="Arial"/>
              </a:defRPr>
            </a:pPr>
            <a:r>
              <a:t>Coordenação de Desenvolvimento Regional</a:t>
            </a:r>
          </a:p>
        </p:txBody>
      </p:sp>
      <p:pic>
        <p:nvPicPr>
          <p:cNvPr id="98" name="Imagem 24" descr="Imagem 24"/>
          <p:cNvPicPr>
            <a:picLocks noChangeAspect="1"/>
          </p:cNvPicPr>
          <p:nvPr/>
        </p:nvPicPr>
        <p:blipFill>
          <a:blip r:embed="rId3"/>
          <a:stretch>
            <a:fillRect/>
          </a:stretch>
        </p:blipFill>
        <p:spPr>
          <a:xfrm>
            <a:off x="9634193" y="6087136"/>
            <a:ext cx="2119164" cy="479725"/>
          </a:xfrm>
          <a:prstGeom prst="rect">
            <a:avLst/>
          </a:prstGeom>
          <a:ln w="12700">
            <a:miter lim="400000"/>
          </a:ln>
        </p:spPr>
      </p:pic>
      <p:sp>
        <p:nvSpPr>
          <p:cNvPr id="99" name="CaixaDeTexto 2"/>
          <p:cNvSpPr txBox="1"/>
          <p:nvPr/>
        </p:nvSpPr>
        <p:spPr>
          <a:xfrm>
            <a:off x="277207" y="571384"/>
            <a:ext cx="8869683" cy="4862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b="1" i="1">
                <a:solidFill>
                  <a:srgbClr val="FFFFFF"/>
                </a:solidFill>
                <a:latin typeface="Arial"/>
                <a:ea typeface="Arial"/>
                <a:cs typeface="Arial"/>
                <a:sym typeface="Arial"/>
              </a:defRPr>
            </a:lvl1pPr>
          </a:lstStyle>
          <a:p>
            <a:r>
              <a:t>Núcleo de Inteligência Regional – IPEA - MIDR</a:t>
            </a:r>
          </a:p>
        </p:txBody>
      </p:sp>
      <p:sp>
        <p:nvSpPr>
          <p:cNvPr id="2" name="Retângulo 1"/>
          <p:cNvSpPr/>
          <p:nvPr/>
        </p:nvSpPr>
        <p:spPr>
          <a:xfrm>
            <a:off x="5706637" y="4336332"/>
            <a:ext cx="3631475" cy="2417072"/>
          </a:xfrm>
          <a:prstGeom prst="rect">
            <a:avLst/>
          </a:prstGeom>
        </p:spPr>
        <p:txBody>
          <a:bodyPr wrap="square">
            <a:spAutoFit/>
          </a:bodyPr>
          <a:lstStyle/>
          <a:p>
            <a:pPr algn="r">
              <a:lnSpc>
                <a:spcPct val="120000"/>
              </a:lnSpc>
              <a:spcBef>
                <a:spcPts val="400"/>
              </a:spcBef>
              <a:tabLst>
                <a:tab pos="3136900" algn="r"/>
                <a:tab pos="6096000" algn="r"/>
              </a:tabLst>
            </a:pPr>
            <a:r>
              <a:rPr lang="pt-BR" sz="2000" b="1" i="1" dirty="0">
                <a:solidFill>
                  <a:srgbClr val="FFFFFF"/>
                </a:solidFill>
                <a:latin typeface="Arial"/>
                <a:ea typeface="Arial"/>
                <a:cs typeface="Arial"/>
                <a:sym typeface="Arial"/>
              </a:rPr>
              <a:t>Coordenação</a:t>
            </a:r>
          </a:p>
          <a:p>
            <a:pPr algn="r">
              <a:lnSpc>
                <a:spcPct val="120000"/>
              </a:lnSpc>
              <a:spcBef>
                <a:spcPts val="400"/>
              </a:spcBef>
              <a:tabLst>
                <a:tab pos="3136900" algn="r"/>
                <a:tab pos="6096000" algn="r"/>
              </a:tabLst>
            </a:pPr>
            <a:r>
              <a:rPr lang="pt-BR" b="1" dirty="0">
                <a:solidFill>
                  <a:srgbClr val="FFFFFF"/>
                </a:solidFill>
                <a:latin typeface="Arial"/>
                <a:ea typeface="Arial"/>
                <a:cs typeface="Arial"/>
                <a:sym typeface="Arial"/>
              </a:rPr>
              <a:t>Bruno de Oliveira Cruz</a:t>
            </a:r>
          </a:p>
          <a:p>
            <a:pPr algn="r">
              <a:lnSpc>
                <a:spcPct val="120000"/>
              </a:lnSpc>
              <a:spcBef>
                <a:spcPts val="400"/>
              </a:spcBef>
              <a:tabLst>
                <a:tab pos="3136900" algn="r"/>
                <a:tab pos="6096000" algn="r"/>
              </a:tabLst>
            </a:pPr>
            <a:r>
              <a:rPr lang="pt-BR" sz="2000" b="1" i="1" dirty="0">
                <a:solidFill>
                  <a:srgbClr val="FFFFFF"/>
                </a:solidFill>
                <a:latin typeface="Arial"/>
                <a:ea typeface="Arial"/>
                <a:cs typeface="Arial"/>
                <a:sym typeface="Arial"/>
              </a:rPr>
              <a:t>Equipe Técnica</a:t>
            </a:r>
          </a:p>
          <a:p>
            <a:pPr algn="r">
              <a:lnSpc>
                <a:spcPct val="120000"/>
              </a:lnSpc>
              <a:spcBef>
                <a:spcPts val="400"/>
              </a:spcBef>
              <a:tabLst>
                <a:tab pos="3136900" algn="r"/>
                <a:tab pos="6096000" algn="r"/>
              </a:tabLst>
            </a:pPr>
            <a:r>
              <a:rPr lang="pt-BR" b="1" i="1" dirty="0">
                <a:solidFill>
                  <a:srgbClr val="FFFFFF"/>
                </a:solidFill>
                <a:latin typeface="Arial"/>
                <a:ea typeface="Arial"/>
                <a:cs typeface="Arial"/>
                <a:sym typeface="Arial"/>
              </a:rPr>
              <a:t>Juliana Aguiar de Melo</a:t>
            </a:r>
          </a:p>
          <a:p>
            <a:pPr algn="r">
              <a:lnSpc>
                <a:spcPct val="120000"/>
              </a:lnSpc>
              <a:spcBef>
                <a:spcPts val="400"/>
              </a:spcBef>
              <a:tabLst>
                <a:tab pos="3136900" algn="r"/>
                <a:tab pos="6096000" algn="r"/>
              </a:tabLst>
            </a:pPr>
            <a:r>
              <a:rPr lang="pt-BR" b="1" i="1" dirty="0">
                <a:solidFill>
                  <a:srgbClr val="FFFFFF"/>
                </a:solidFill>
                <a:latin typeface="Arial"/>
                <a:ea typeface="Arial"/>
                <a:cs typeface="Arial"/>
                <a:sym typeface="Arial"/>
              </a:rPr>
              <a:t>Luís Abel da Silva Filho</a:t>
            </a:r>
          </a:p>
          <a:p>
            <a:pPr algn="r">
              <a:lnSpc>
                <a:spcPct val="120000"/>
              </a:lnSpc>
              <a:spcBef>
                <a:spcPts val="400"/>
              </a:spcBef>
              <a:tabLst>
                <a:tab pos="3136900" algn="r"/>
                <a:tab pos="6096000" algn="r"/>
              </a:tabLst>
            </a:pPr>
            <a:r>
              <a:rPr lang="pt-BR" b="1" i="1" dirty="0">
                <a:solidFill>
                  <a:srgbClr val="FFFFFF"/>
                </a:solidFill>
                <a:latin typeface="Arial"/>
                <a:ea typeface="Arial"/>
                <a:cs typeface="Arial"/>
                <a:sym typeface="Arial"/>
              </a:rPr>
              <a:t>Luiz Carlos de Santana Ribeiro</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195012" y="50556"/>
            <a:ext cx="10996988"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PNDR – Modelo lógico PPA e </a:t>
            </a:r>
            <a:r>
              <a:rPr lang="pt-BR" dirty="0" err="1"/>
              <a:t>PRD´s</a:t>
            </a:r>
            <a:r>
              <a:rPr lang="pt-BR" dirty="0"/>
              <a:t> e indicadores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pic>
        <p:nvPicPr>
          <p:cNvPr id="4" name="Imagem 3">
            <a:extLst>
              <a:ext uri="{FF2B5EF4-FFF2-40B4-BE49-F238E27FC236}">
                <a16:creationId xmlns="" xmlns:a16="http://schemas.microsoft.com/office/drawing/2014/main" id="{B87BE2C6-9C4D-0B61-15BF-EB114D5EAC1F}"/>
              </a:ext>
            </a:extLst>
          </p:cNvPr>
          <p:cNvPicPr>
            <a:picLocks noChangeAspect="1"/>
          </p:cNvPicPr>
          <p:nvPr/>
        </p:nvPicPr>
        <p:blipFill>
          <a:blip r:embed="rId3"/>
          <a:stretch>
            <a:fillRect/>
          </a:stretch>
        </p:blipFill>
        <p:spPr>
          <a:xfrm>
            <a:off x="0" y="692043"/>
            <a:ext cx="12192000" cy="6165956"/>
          </a:xfrm>
          <a:prstGeom prst="rect">
            <a:avLst/>
          </a:prstGeom>
        </p:spPr>
      </p:pic>
    </p:spTree>
    <p:extLst>
      <p:ext uri="{BB962C8B-B14F-4D97-AF65-F5344CB8AC3E}">
        <p14:creationId xmlns:p14="http://schemas.microsoft.com/office/powerpoint/2010/main" val="14529775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935214" y="98846"/>
            <a:ext cx="8249310" cy="609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PNDR – Principais características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endParaRPr dirty="0"/>
          </a:p>
        </p:txBody>
      </p:sp>
      <p:pic>
        <p:nvPicPr>
          <p:cNvPr id="5" name="Imagem 4">
            <a:extLst>
              <a:ext uri="{FF2B5EF4-FFF2-40B4-BE49-F238E27FC236}">
                <a16:creationId xmlns="" xmlns:a16="http://schemas.microsoft.com/office/drawing/2014/main" id="{35CFD960-FE02-1616-4A71-D62B56D05297}"/>
              </a:ext>
            </a:extLst>
          </p:cNvPr>
          <p:cNvPicPr>
            <a:picLocks noChangeAspect="1"/>
          </p:cNvPicPr>
          <p:nvPr/>
        </p:nvPicPr>
        <p:blipFill>
          <a:blip r:embed="rId3"/>
          <a:stretch>
            <a:fillRect/>
          </a:stretch>
        </p:blipFill>
        <p:spPr>
          <a:xfrm>
            <a:off x="5025267" y="1128456"/>
            <a:ext cx="6992326" cy="1829055"/>
          </a:xfrm>
          <a:prstGeom prst="rect">
            <a:avLst/>
          </a:prstGeom>
        </p:spPr>
      </p:pic>
      <p:pic>
        <p:nvPicPr>
          <p:cNvPr id="7" name="Imagem 6">
            <a:extLst>
              <a:ext uri="{FF2B5EF4-FFF2-40B4-BE49-F238E27FC236}">
                <a16:creationId xmlns="" xmlns:a16="http://schemas.microsoft.com/office/drawing/2014/main" id="{CD2FCA49-3608-E744-07EF-932AD59650E1}"/>
              </a:ext>
            </a:extLst>
          </p:cNvPr>
          <p:cNvPicPr>
            <a:picLocks noChangeAspect="1"/>
          </p:cNvPicPr>
          <p:nvPr/>
        </p:nvPicPr>
        <p:blipFill>
          <a:blip r:embed="rId4"/>
          <a:stretch>
            <a:fillRect/>
          </a:stretch>
        </p:blipFill>
        <p:spPr>
          <a:xfrm>
            <a:off x="-33617" y="3269727"/>
            <a:ext cx="12225618" cy="3588273"/>
          </a:xfrm>
          <a:prstGeom prst="rect">
            <a:avLst/>
          </a:prstGeom>
        </p:spPr>
      </p:pic>
      <p:sp>
        <p:nvSpPr>
          <p:cNvPr id="8" name="Retângulo 7">
            <a:extLst>
              <a:ext uri="{FF2B5EF4-FFF2-40B4-BE49-F238E27FC236}">
                <a16:creationId xmlns="" xmlns:a16="http://schemas.microsoft.com/office/drawing/2014/main" id="{1CE3E126-1044-7901-84B4-9A8AC66CA0E9}"/>
              </a:ext>
            </a:extLst>
          </p:cNvPr>
          <p:cNvSpPr/>
          <p:nvPr/>
        </p:nvSpPr>
        <p:spPr>
          <a:xfrm>
            <a:off x="6973882" y="753729"/>
            <a:ext cx="3377714" cy="36933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1 - Estrutura do Modelo Lógico</a:t>
            </a:r>
          </a:p>
        </p:txBody>
      </p:sp>
      <p:sp>
        <p:nvSpPr>
          <p:cNvPr id="9" name="Retângulo 8">
            <a:extLst>
              <a:ext uri="{FF2B5EF4-FFF2-40B4-BE49-F238E27FC236}">
                <a16:creationId xmlns="" xmlns:a16="http://schemas.microsoft.com/office/drawing/2014/main" id="{F426F16B-30ED-9D8B-FBE0-111B8EA50DA9}"/>
              </a:ext>
            </a:extLst>
          </p:cNvPr>
          <p:cNvSpPr/>
          <p:nvPr/>
        </p:nvSpPr>
        <p:spPr>
          <a:xfrm>
            <a:off x="649899" y="2588181"/>
            <a:ext cx="3401984" cy="369330"/>
          </a:xfrm>
          <a:prstGeom prst="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2 - Quadro para Monitoramento</a:t>
            </a:r>
          </a:p>
        </p:txBody>
      </p:sp>
    </p:spTree>
    <p:extLst>
      <p:ext uri="{BB962C8B-B14F-4D97-AF65-F5344CB8AC3E}">
        <p14:creationId xmlns:p14="http://schemas.microsoft.com/office/powerpoint/2010/main" val="8276864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0967"/>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Contexto Economia Brasileira e Dinâmica Regional</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2" name="CaixaDeTexto 1"/>
          <p:cNvSpPr txBox="1"/>
          <p:nvPr/>
        </p:nvSpPr>
        <p:spPr>
          <a:xfrm>
            <a:off x="1001354" y="1716513"/>
            <a:ext cx="10189292"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pt-BR" sz="1800" b="0" i="0" u="none" strike="noStrike" cap="none" spc="0" normalizeH="0" baseline="0" dirty="0">
                <a:ln>
                  <a:noFill/>
                </a:ln>
                <a:solidFill>
                  <a:srgbClr val="000000"/>
                </a:solidFill>
                <a:effectLst/>
                <a:uFillTx/>
                <a:latin typeface="+mn-lt"/>
                <a:ea typeface="+mj-ea"/>
                <a:cs typeface="+mj-cs"/>
                <a:sym typeface="Calibri"/>
              </a:rPr>
              <a:t>Economia Brasileira</a:t>
            </a:r>
            <a:r>
              <a:rPr kumimoji="0" lang="pt-BR" sz="1800" b="0" i="0" u="none" strike="noStrike" cap="none" spc="0" normalizeH="0" dirty="0">
                <a:ln>
                  <a:noFill/>
                </a:ln>
                <a:solidFill>
                  <a:srgbClr val="000000"/>
                </a:solidFill>
                <a:effectLst/>
                <a:uFillTx/>
                <a:latin typeface="+mn-lt"/>
                <a:ea typeface="+mj-ea"/>
                <a:cs typeface="+mj-cs"/>
                <a:sym typeface="Calibri"/>
              </a:rPr>
              <a:t> Fecha o ano de 2023, com crescimento de 2,9%, inflação dentro da meta (4,64%), queda de taxa de desocupação, aumento da massa salarial e do rendimento do trabalho. Saldo positivo na Balança comercial (maior que ano anterior), Déficit primário e política monetária restritiva.</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baseline="0" dirty="0">
              <a:latin typeface="+mn-lt"/>
            </a:endParaRP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pt-BR" sz="1800" b="0" i="0" u="none" strike="noStrike" cap="none" spc="0" normalizeH="0" dirty="0">
                <a:ln>
                  <a:noFill/>
                </a:ln>
                <a:solidFill>
                  <a:srgbClr val="000000"/>
                </a:solidFill>
                <a:effectLst/>
                <a:uFillTx/>
                <a:latin typeface="+mn-lt"/>
                <a:ea typeface="+mj-ea"/>
                <a:cs typeface="+mj-cs"/>
                <a:sym typeface="Calibri"/>
              </a:rPr>
              <a:t>Crescimento do PIB em especial pelo aumento da renda das famílias (consumo das famílias em alta, assim como o setor de serviços), pelo desempenho elevado do setor agrário e extrativo mineral, aumento exportações líquidas. </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dirty="0">
              <a:latin typeface="+mn-lt"/>
            </a:endParaRP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baseline="0" dirty="0">
                <a:latin typeface="+mn-lt"/>
              </a:rPr>
              <a:t>Em</a:t>
            </a:r>
            <a:r>
              <a:rPr lang="pt-BR" dirty="0">
                <a:latin typeface="+mn-lt"/>
              </a:rPr>
              <a:t> termos regionais, redução de desemprego em todas as regiões, aumento de ocupações, criação de empregos formais, mas emprego informal cresce mais que ocupações formais. Crescimento do PIB parece ser mais concentrado em regiões produtoras de grãos/commodities agrícolas e extrativa mineral. “Desconcentração em favor dos estados exportadores e produtores de bens primários”</a:t>
            </a:r>
            <a:endParaRPr lang="pt-BR" baseline="0" dirty="0">
              <a:latin typeface="+mn-lt"/>
            </a:endParaRPr>
          </a:p>
        </p:txBody>
      </p:sp>
    </p:spTree>
    <p:extLst>
      <p:ext uri="{BB962C8B-B14F-4D97-AF65-F5344CB8AC3E}">
        <p14:creationId xmlns:p14="http://schemas.microsoft.com/office/powerpoint/2010/main" val="188743258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18925"/>
            <a:ext cx="12192000" cy="6858000"/>
          </a:xfrm>
          <a:prstGeom prst="rect">
            <a:avLst/>
          </a:prstGeom>
          <a:ln w="12700">
            <a:miter lim="400000"/>
          </a:ln>
        </p:spPr>
      </p:pic>
      <p:sp>
        <p:nvSpPr>
          <p:cNvPr id="155" name="Rectangle 2"/>
          <p:cNvSpPr txBox="1"/>
          <p:nvPr/>
        </p:nvSpPr>
        <p:spPr>
          <a:xfrm>
            <a:off x="1520596" y="-20967"/>
            <a:ext cx="9849368"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Contexto Economia Brasileira: Expectativa x Realidade</a:t>
            </a:r>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pic>
        <p:nvPicPr>
          <p:cNvPr id="6" name="Picture 958038956"/>
          <p:cNvPicPr/>
          <p:nvPr/>
        </p:nvPicPr>
        <p:blipFill>
          <a:blip r:embed="rId3" cstate="print">
            <a:extLst>
              <a:ext uri="{28A0092B-C50C-407E-A947-70E740481C1C}">
                <a14:useLocalDpi xmlns:a14="http://schemas.microsoft.com/office/drawing/2010/main" val="0"/>
              </a:ext>
            </a:extLst>
          </a:blip>
          <a:stretch>
            <a:fillRect/>
          </a:stretch>
        </p:blipFill>
        <p:spPr>
          <a:xfrm>
            <a:off x="604114" y="1774040"/>
            <a:ext cx="3566160" cy="2197406"/>
          </a:xfrm>
          <a:prstGeom prst="rect">
            <a:avLst/>
          </a:prstGeom>
        </p:spPr>
      </p:pic>
      <p:sp>
        <p:nvSpPr>
          <p:cNvPr id="3" name="Retângulo 2"/>
          <p:cNvSpPr/>
          <p:nvPr/>
        </p:nvSpPr>
        <p:spPr>
          <a:xfrm>
            <a:off x="567779" y="1178251"/>
            <a:ext cx="3946071" cy="646331"/>
          </a:xfrm>
          <a:prstGeom prst="rect">
            <a:avLst/>
          </a:prstGeom>
        </p:spPr>
        <p:txBody>
          <a:bodyPr wrap="square">
            <a:spAutoFit/>
          </a:bodyPr>
          <a:lstStyle/>
          <a:p>
            <a:pPr algn="ctr">
              <a:lnSpc>
                <a:spcPct val="150000"/>
              </a:lnSpc>
              <a:spcAft>
                <a:spcPts val="1000"/>
              </a:spcAft>
            </a:pPr>
            <a:r>
              <a:rPr lang="pt-BR" sz="12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Mediana das Previsões para taxa de crescimento do PIB em 2023 – nov./2022 a jan.2024</a:t>
            </a:r>
            <a:endParaRPr lang="pt-BR" sz="12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202973131"/>
          <p:cNvPicPr/>
          <p:nvPr/>
        </p:nvPicPr>
        <p:blipFill>
          <a:blip r:embed="rId4" cstate="print">
            <a:extLst>
              <a:ext uri="{28A0092B-C50C-407E-A947-70E740481C1C}">
                <a14:useLocalDpi xmlns:a14="http://schemas.microsoft.com/office/drawing/2010/main" val="0"/>
              </a:ext>
            </a:extLst>
          </a:blip>
          <a:stretch>
            <a:fillRect/>
          </a:stretch>
        </p:blipFill>
        <p:spPr>
          <a:xfrm>
            <a:off x="576635" y="4557317"/>
            <a:ext cx="3593639" cy="2197406"/>
          </a:xfrm>
          <a:prstGeom prst="rect">
            <a:avLst/>
          </a:prstGeom>
        </p:spPr>
      </p:pic>
      <p:sp>
        <p:nvSpPr>
          <p:cNvPr id="4" name="Retângulo 3"/>
          <p:cNvSpPr/>
          <p:nvPr/>
        </p:nvSpPr>
        <p:spPr>
          <a:xfrm>
            <a:off x="292856" y="4012070"/>
            <a:ext cx="3877418" cy="646331"/>
          </a:xfrm>
          <a:prstGeom prst="rect">
            <a:avLst/>
          </a:prstGeom>
        </p:spPr>
        <p:txBody>
          <a:bodyPr wrap="square">
            <a:spAutoFit/>
          </a:bodyPr>
          <a:lstStyle/>
          <a:p>
            <a:pPr algn="ctr">
              <a:lnSpc>
                <a:spcPct val="150000"/>
              </a:lnSpc>
              <a:spcAft>
                <a:spcPts val="1000"/>
              </a:spcAft>
            </a:pPr>
            <a:r>
              <a:rPr lang="pt-BR" sz="12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Mediana das Previsões para o IPCA acumulado 2023 –nov./2022 a jan.2024</a:t>
            </a:r>
            <a:endParaRPr lang="pt-BR" sz="12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sp>
        <p:nvSpPr>
          <p:cNvPr id="5" name="Retângulo 4"/>
          <p:cNvSpPr/>
          <p:nvPr/>
        </p:nvSpPr>
        <p:spPr>
          <a:xfrm>
            <a:off x="4678151" y="3913749"/>
            <a:ext cx="3569690" cy="646331"/>
          </a:xfrm>
          <a:prstGeom prst="rect">
            <a:avLst/>
          </a:prstGeom>
        </p:spPr>
        <p:txBody>
          <a:bodyPr wrap="square">
            <a:spAutoFit/>
          </a:bodyPr>
          <a:lstStyle/>
          <a:p>
            <a:pPr algn="ctr">
              <a:lnSpc>
                <a:spcPct val="150000"/>
              </a:lnSpc>
              <a:spcAft>
                <a:spcPts val="1000"/>
              </a:spcAft>
            </a:pPr>
            <a:r>
              <a:rPr lang="pt-BR" sz="12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Brasil - Índices de Preços acumulado de 12 meses – IPCA e INPC Jan/2022 a Dez/2023</a:t>
            </a:r>
            <a:endParaRPr lang="pt-BR" sz="12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868781693" descr="Gráfico, Gráfico de linhas&#10;&#10;Descrição gerada automaticamente"/>
          <p:cNvPicPr/>
          <p:nvPr/>
        </p:nvPicPr>
        <p:blipFill>
          <a:blip r:embed="rId5" cstate="print">
            <a:extLst>
              <a:ext uri="{28A0092B-C50C-407E-A947-70E740481C1C}">
                <a14:useLocalDpi xmlns:a14="http://schemas.microsoft.com/office/drawing/2010/main" val="0"/>
              </a:ext>
            </a:extLst>
          </a:blip>
          <a:stretch>
            <a:fillRect/>
          </a:stretch>
        </p:blipFill>
        <p:spPr>
          <a:xfrm>
            <a:off x="4678151" y="4557317"/>
            <a:ext cx="3655952" cy="2263034"/>
          </a:xfrm>
          <a:prstGeom prst="rect">
            <a:avLst/>
          </a:prstGeom>
        </p:spPr>
      </p:pic>
      <p:pic>
        <p:nvPicPr>
          <p:cNvPr id="12" name="Picture 973791336" descr="Gráfico, Gráfico de mapa de árvore&#10;&#10;Descrição gerada automaticamente"/>
          <p:cNvPicPr/>
          <p:nvPr/>
        </p:nvPicPr>
        <p:blipFill>
          <a:blip r:embed="rId6" cstate="print">
            <a:extLst>
              <a:ext uri="{28A0092B-C50C-407E-A947-70E740481C1C}">
                <a14:useLocalDpi xmlns:a14="http://schemas.microsoft.com/office/drawing/2010/main" val="0"/>
              </a:ext>
            </a:extLst>
          </a:blip>
          <a:stretch>
            <a:fillRect/>
          </a:stretch>
        </p:blipFill>
        <p:spPr>
          <a:xfrm>
            <a:off x="4688126" y="1774040"/>
            <a:ext cx="3559715" cy="2119641"/>
          </a:xfrm>
          <a:prstGeom prst="rect">
            <a:avLst/>
          </a:prstGeom>
        </p:spPr>
      </p:pic>
      <p:sp>
        <p:nvSpPr>
          <p:cNvPr id="7" name="Retângulo 6"/>
          <p:cNvSpPr/>
          <p:nvPr/>
        </p:nvSpPr>
        <p:spPr>
          <a:xfrm>
            <a:off x="4421797" y="1270533"/>
            <a:ext cx="3908267" cy="461665"/>
          </a:xfrm>
          <a:prstGeom prst="rect">
            <a:avLst/>
          </a:prstGeom>
        </p:spPr>
        <p:txBody>
          <a:bodyPr wrap="square">
            <a:spAutoFit/>
          </a:bodyPr>
          <a:lstStyle/>
          <a:p>
            <a:pPr algn="ctr"/>
            <a:r>
              <a:rPr lang="pt-BR" sz="1200" dirty="0">
                <a:latin typeface="Times New Roman" panose="02020603050405020304" pitchFamily="18" charset="0"/>
                <a:ea typeface="Calibri" panose="020F0502020204030204" pitchFamily="34" charset="0"/>
              </a:rPr>
              <a:t>Composição do crescimento do PIB 2023 </a:t>
            </a:r>
          </a:p>
          <a:p>
            <a:pPr algn="ctr"/>
            <a:r>
              <a:rPr lang="pt-BR" sz="1200" dirty="0">
                <a:latin typeface="Times New Roman" panose="02020603050405020304" pitchFamily="18" charset="0"/>
                <a:ea typeface="Calibri" panose="020F0502020204030204" pitchFamily="34" charset="0"/>
              </a:rPr>
              <a:t>pela ótica da produção </a:t>
            </a:r>
            <a:endParaRPr lang="pt-BR" sz="1200" dirty="0"/>
          </a:p>
        </p:txBody>
      </p:sp>
      <p:pic>
        <p:nvPicPr>
          <p:cNvPr id="14" name="Picture 1947354295" descr="Gráfico, Gráfico de barras&#10;&#10;Descrição gerada automaticamente"/>
          <p:cNvPicPr/>
          <p:nvPr/>
        </p:nvPicPr>
        <p:blipFill>
          <a:blip r:embed="rId7" cstate="print">
            <a:extLst>
              <a:ext uri="{28A0092B-C50C-407E-A947-70E740481C1C}">
                <a14:useLocalDpi xmlns:a14="http://schemas.microsoft.com/office/drawing/2010/main" val="0"/>
              </a:ext>
            </a:extLst>
          </a:blip>
          <a:stretch>
            <a:fillRect/>
          </a:stretch>
        </p:blipFill>
        <p:spPr>
          <a:xfrm>
            <a:off x="8515927" y="1816004"/>
            <a:ext cx="3492931" cy="2077677"/>
          </a:xfrm>
          <a:prstGeom prst="rect">
            <a:avLst/>
          </a:prstGeom>
        </p:spPr>
      </p:pic>
      <p:sp>
        <p:nvSpPr>
          <p:cNvPr id="9" name="Retângulo 8"/>
          <p:cNvSpPr/>
          <p:nvPr/>
        </p:nvSpPr>
        <p:spPr>
          <a:xfrm>
            <a:off x="8686938" y="1270532"/>
            <a:ext cx="2749471" cy="461665"/>
          </a:xfrm>
          <a:prstGeom prst="rect">
            <a:avLst/>
          </a:prstGeom>
        </p:spPr>
        <p:txBody>
          <a:bodyPr wrap="none">
            <a:spAutoFit/>
          </a:bodyPr>
          <a:lstStyle/>
          <a:p>
            <a:r>
              <a:rPr lang="pt-BR" sz="1200" dirty="0">
                <a:latin typeface="Times New Roman" panose="02020603050405020304" pitchFamily="18" charset="0"/>
                <a:ea typeface="Calibri" panose="020F0502020204030204" pitchFamily="34" charset="0"/>
              </a:rPr>
              <a:t>Composição do crescimento do PIB 2023</a:t>
            </a:r>
          </a:p>
          <a:p>
            <a:pPr algn="ctr"/>
            <a:r>
              <a:rPr lang="pt-BR" sz="1200" dirty="0">
                <a:latin typeface="Times New Roman" panose="02020603050405020304" pitchFamily="18" charset="0"/>
                <a:ea typeface="Calibri" panose="020F0502020204030204" pitchFamily="34" charset="0"/>
              </a:rPr>
              <a:t> pela ótica da despesa</a:t>
            </a:r>
            <a:endParaRPr lang="pt-BR" sz="1200" dirty="0"/>
          </a:p>
        </p:txBody>
      </p:sp>
    </p:spTree>
    <p:extLst>
      <p:ext uri="{BB962C8B-B14F-4D97-AF65-F5344CB8AC3E}">
        <p14:creationId xmlns:p14="http://schemas.microsoft.com/office/powerpoint/2010/main" val="281826944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0967"/>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Contexto Economia Brasileira e Dinâmica Regional</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graphicFrame>
        <p:nvGraphicFramePr>
          <p:cNvPr id="6" name="Gráfico 5"/>
          <p:cNvGraphicFramePr/>
          <p:nvPr>
            <p:extLst>
              <p:ext uri="{D42A27DB-BD31-4B8C-83A1-F6EECF244321}">
                <p14:modId xmlns:p14="http://schemas.microsoft.com/office/powerpoint/2010/main" val="63790810"/>
              </p:ext>
            </p:extLst>
          </p:nvPr>
        </p:nvGraphicFramePr>
        <p:xfrm>
          <a:off x="2778414" y="4302208"/>
          <a:ext cx="4991100" cy="2339975"/>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2399723" y="4116471"/>
            <a:ext cx="5608204" cy="276999"/>
          </a:xfrm>
          <a:prstGeom prst="rect">
            <a:avLst/>
          </a:prstGeom>
        </p:spPr>
        <p:txBody>
          <a:bodyPr wrap="square">
            <a:spAutoFit/>
          </a:bodyPr>
          <a:lstStyle/>
          <a:p>
            <a:r>
              <a:rPr lang="pt-BR" sz="1200" dirty="0">
                <a:latin typeface="Times New Roman" panose="02020603050405020304" pitchFamily="18" charset="0"/>
                <a:ea typeface="Calibri" panose="020F0502020204030204" pitchFamily="34" charset="0"/>
              </a:rPr>
              <a:t>Brasil - Massa Salarial do Rendimento de Todos os Trabalhos 1º. Tri/022 a 4º. Tri/2023</a:t>
            </a:r>
            <a:endParaRPr lang="pt-BR" sz="1200" dirty="0"/>
          </a:p>
        </p:txBody>
      </p:sp>
      <p:sp>
        <p:nvSpPr>
          <p:cNvPr id="4" name="CaixaDeTexto 3"/>
          <p:cNvSpPr txBox="1"/>
          <p:nvPr/>
        </p:nvSpPr>
        <p:spPr>
          <a:xfrm>
            <a:off x="157018" y="6427834"/>
            <a:ext cx="136357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mj-lt"/>
                <a:ea typeface="+mj-ea"/>
                <a:cs typeface="+mj-cs"/>
                <a:sym typeface="Calibri"/>
              </a:rPr>
              <a:t>Fonte: IBGE/PNADC</a:t>
            </a:r>
          </a:p>
        </p:txBody>
      </p:sp>
      <p:graphicFrame>
        <p:nvGraphicFramePr>
          <p:cNvPr id="9" name="Gráfico 8"/>
          <p:cNvGraphicFramePr/>
          <p:nvPr>
            <p:extLst>
              <p:ext uri="{D42A27DB-BD31-4B8C-83A1-F6EECF244321}">
                <p14:modId xmlns:p14="http://schemas.microsoft.com/office/powerpoint/2010/main" val="3736618585"/>
              </p:ext>
            </p:extLst>
          </p:nvPr>
        </p:nvGraphicFramePr>
        <p:xfrm>
          <a:off x="6533110" y="1291508"/>
          <a:ext cx="5056244" cy="26504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p:cNvGraphicFramePr/>
          <p:nvPr>
            <p:extLst>
              <p:ext uri="{D42A27DB-BD31-4B8C-83A1-F6EECF244321}">
                <p14:modId xmlns:p14="http://schemas.microsoft.com/office/powerpoint/2010/main" val="1570258207"/>
              </p:ext>
            </p:extLst>
          </p:nvPr>
        </p:nvGraphicFramePr>
        <p:xfrm>
          <a:off x="838807" y="1321846"/>
          <a:ext cx="4855496" cy="2885887"/>
        </p:xfrm>
        <a:graphic>
          <a:graphicData uri="http://schemas.openxmlformats.org/drawingml/2006/chart">
            <c:chart xmlns:c="http://schemas.openxmlformats.org/drawingml/2006/chart" xmlns:r="http://schemas.openxmlformats.org/officeDocument/2006/relationships" r:id="rId5"/>
          </a:graphicData>
        </a:graphic>
      </p:graphicFrame>
      <p:sp>
        <p:nvSpPr>
          <p:cNvPr id="5" name="Retângulo 4"/>
          <p:cNvSpPr/>
          <p:nvPr/>
        </p:nvSpPr>
        <p:spPr>
          <a:xfrm>
            <a:off x="923893" y="1014509"/>
            <a:ext cx="5052291" cy="276999"/>
          </a:xfrm>
          <a:prstGeom prst="rect">
            <a:avLst/>
          </a:prstGeom>
        </p:spPr>
        <p:txBody>
          <a:bodyPr wrap="square">
            <a:spAutoFit/>
          </a:bodyPr>
          <a:lstStyle/>
          <a:p>
            <a:r>
              <a:rPr lang="pt-BR" sz="1200" dirty="0">
                <a:latin typeface="Times New Roman" panose="02020603050405020304" pitchFamily="18" charset="0"/>
                <a:ea typeface="Calibri" panose="020F0502020204030204" pitchFamily="34" charset="0"/>
              </a:rPr>
              <a:t>Brasil Taxa de Participação e Nível de Ocupação – 1º. Tri/2012 a 4º. Tri/2022</a:t>
            </a:r>
            <a:endParaRPr lang="pt-BR" sz="1200" dirty="0"/>
          </a:p>
        </p:txBody>
      </p:sp>
      <p:sp>
        <p:nvSpPr>
          <p:cNvPr id="12" name="Retângulo 11"/>
          <p:cNvSpPr/>
          <p:nvPr/>
        </p:nvSpPr>
        <p:spPr>
          <a:xfrm>
            <a:off x="6721128" y="1014509"/>
            <a:ext cx="4454613" cy="276999"/>
          </a:xfrm>
          <a:prstGeom prst="rect">
            <a:avLst/>
          </a:prstGeom>
        </p:spPr>
        <p:txBody>
          <a:bodyPr wrap="square">
            <a:spAutoFit/>
          </a:bodyPr>
          <a:lstStyle/>
          <a:p>
            <a:r>
              <a:rPr lang="pt-BR" sz="1200" dirty="0">
                <a:latin typeface="Times New Roman" panose="02020603050405020304" pitchFamily="18" charset="0"/>
                <a:ea typeface="Calibri" panose="020F0502020204030204" pitchFamily="34" charset="0"/>
              </a:rPr>
              <a:t>Brasil Taxa de Desocupação – 1º. Tri/2012 a 4º. Tri/2022</a:t>
            </a:r>
            <a:endParaRPr lang="pt-BR" sz="1200" dirty="0"/>
          </a:p>
        </p:txBody>
      </p:sp>
    </p:spTree>
    <p:extLst>
      <p:ext uri="{BB962C8B-B14F-4D97-AF65-F5344CB8AC3E}">
        <p14:creationId xmlns:p14="http://schemas.microsoft.com/office/powerpoint/2010/main" val="276685530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0967"/>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Contexto Economia Brasileira e Dinâmica Regional</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graphicFrame>
        <p:nvGraphicFramePr>
          <p:cNvPr id="7" name="Gráfico 6"/>
          <p:cNvGraphicFramePr>
            <a:graphicFrameLocks noGrp="1"/>
          </p:cNvGraphicFramePr>
          <p:nvPr>
            <p:extLst>
              <p:ext uri="{D42A27DB-BD31-4B8C-83A1-F6EECF244321}">
                <p14:modId xmlns:p14="http://schemas.microsoft.com/office/powerpoint/2010/main" val="2569719786"/>
              </p:ext>
            </p:extLst>
          </p:nvPr>
        </p:nvGraphicFramePr>
        <p:xfrm>
          <a:off x="1013097" y="1459481"/>
          <a:ext cx="9636429" cy="4738255"/>
        </p:xfrm>
        <a:graphic>
          <a:graphicData uri="http://schemas.openxmlformats.org/drawingml/2006/chart">
            <c:chart xmlns:c="http://schemas.openxmlformats.org/drawingml/2006/chart" xmlns:r="http://schemas.openxmlformats.org/officeDocument/2006/relationships" r:id="rId3"/>
          </a:graphicData>
        </a:graphic>
      </p:graphicFrame>
      <p:sp>
        <p:nvSpPr>
          <p:cNvPr id="3" name="CaixaDeTexto 2"/>
          <p:cNvSpPr txBox="1"/>
          <p:nvPr/>
        </p:nvSpPr>
        <p:spPr>
          <a:xfrm>
            <a:off x="656996" y="6343203"/>
            <a:ext cx="761878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sz="1200" dirty="0"/>
              <a:t>Fonte: IBGE, SEADE, SEI, IMESC, IPECE, SEI </a:t>
            </a:r>
            <a:r>
              <a:rPr lang="pt-BR" sz="1200" dirty="0" err="1"/>
              <a:t>Condepe</a:t>
            </a:r>
            <a:r>
              <a:rPr lang="pt-BR" sz="1200" dirty="0"/>
              <a:t>/</a:t>
            </a:r>
            <a:r>
              <a:rPr lang="pt-BR" sz="1200" dirty="0" err="1"/>
              <a:t>fidem</a:t>
            </a:r>
            <a:r>
              <a:rPr lang="pt-BR" sz="1200" dirty="0"/>
              <a:t>, </a:t>
            </a:r>
            <a:r>
              <a:rPr lang="pt-BR" sz="1200" dirty="0" err="1"/>
              <a:t>firjan</a:t>
            </a:r>
            <a:r>
              <a:rPr lang="pt-BR" sz="1200" dirty="0"/>
              <a:t>, </a:t>
            </a:r>
            <a:r>
              <a:rPr lang="pt-BR" sz="1200" dirty="0" err="1"/>
              <a:t>fjp</a:t>
            </a:r>
            <a:r>
              <a:rPr lang="pt-BR" sz="1200" dirty="0"/>
              <a:t>, </a:t>
            </a:r>
            <a:r>
              <a:rPr lang="pt-BR" sz="1200" dirty="0" err="1"/>
              <a:t>imb</a:t>
            </a:r>
            <a:r>
              <a:rPr lang="pt-BR" sz="1200" dirty="0"/>
              <a:t>, </a:t>
            </a:r>
            <a:r>
              <a:rPr lang="pt-BR" sz="1200" dirty="0" err="1"/>
              <a:t>ijs</a:t>
            </a:r>
            <a:r>
              <a:rPr lang="pt-BR" sz="1200" dirty="0"/>
              <a:t>, </a:t>
            </a:r>
            <a:r>
              <a:rPr lang="pt-BR" sz="1200" dirty="0" err="1"/>
              <a:t>ipardes</a:t>
            </a:r>
            <a:r>
              <a:rPr lang="pt-BR" sz="1200" dirty="0"/>
              <a:t>, DEE</a:t>
            </a:r>
            <a:endParaRPr kumimoji="0" lang="pt-BR" sz="1200" b="0" i="0" u="none" strike="noStrike" cap="none" spc="0" normalizeH="0" baseline="0" dirty="0">
              <a:ln>
                <a:noFill/>
              </a:ln>
              <a:solidFill>
                <a:srgbClr val="000000"/>
              </a:solidFill>
              <a:effectLst/>
              <a:uFillTx/>
              <a:sym typeface="Calibri"/>
            </a:endParaRPr>
          </a:p>
        </p:txBody>
      </p:sp>
      <p:sp>
        <p:nvSpPr>
          <p:cNvPr id="4" name="CaixaDeTexto 3"/>
          <p:cNvSpPr txBox="1"/>
          <p:nvPr/>
        </p:nvSpPr>
        <p:spPr>
          <a:xfrm>
            <a:off x="1394691" y="1089529"/>
            <a:ext cx="68810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Estimativa de Taxas</a:t>
            </a:r>
            <a:r>
              <a:rPr kumimoji="0" lang="pt-BR" sz="1800" b="0" i="0" u="none" strike="noStrike" cap="none" spc="0" normalizeH="0" dirty="0">
                <a:ln>
                  <a:noFill/>
                </a:ln>
                <a:solidFill>
                  <a:srgbClr val="000000"/>
                </a:solidFill>
                <a:effectLst/>
                <a:uFillTx/>
                <a:latin typeface="+mj-lt"/>
                <a:ea typeface="+mj-ea"/>
                <a:cs typeface="+mj-cs"/>
                <a:sym typeface="Calibri"/>
              </a:rPr>
              <a:t> de crescimento do PIB de estados e Brasil - 2023</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6920500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0967"/>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Contexto Economia Brasileira e Dinâmica Regional</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5145868" y="6121529"/>
            <a:ext cx="139347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sz="1200" dirty="0"/>
              <a:t>Fonte: IBGE - PNADC</a:t>
            </a:r>
            <a:endParaRPr kumimoji="0" lang="pt-BR" sz="1200" b="0" i="0" u="none" strike="noStrike" cap="none" spc="0" normalizeH="0" baseline="0" dirty="0">
              <a:ln>
                <a:noFill/>
              </a:ln>
              <a:solidFill>
                <a:srgbClr val="000000"/>
              </a:solidFill>
              <a:effectLst/>
              <a:uFillTx/>
              <a:sym typeface="Calibri"/>
            </a:endParaRPr>
          </a:p>
        </p:txBody>
      </p:sp>
      <p:sp>
        <p:nvSpPr>
          <p:cNvPr id="4" name="CaixaDeTexto 3"/>
          <p:cNvSpPr txBox="1"/>
          <p:nvPr/>
        </p:nvSpPr>
        <p:spPr>
          <a:xfrm>
            <a:off x="4997873" y="1068562"/>
            <a:ext cx="72169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dirty="0"/>
              <a:t>Redução Taxa Desocupação (2022-2023) e QL taxa de desocupação por UF</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 name="Imagem 1"/>
          <p:cNvPicPr>
            <a:picLocks noChangeAspect="1"/>
          </p:cNvPicPr>
          <p:nvPr/>
        </p:nvPicPr>
        <p:blipFill>
          <a:blip r:embed="rId3"/>
          <a:stretch>
            <a:fillRect/>
          </a:stretch>
        </p:blipFill>
        <p:spPr>
          <a:xfrm>
            <a:off x="4997872" y="1591782"/>
            <a:ext cx="7008450" cy="4375857"/>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val="2061322874"/>
              </p:ext>
            </p:extLst>
          </p:nvPr>
        </p:nvGraphicFramePr>
        <p:xfrm>
          <a:off x="156374" y="2784145"/>
          <a:ext cx="4701540" cy="1761363"/>
        </p:xfrm>
        <a:graphic>
          <a:graphicData uri="http://schemas.openxmlformats.org/drawingml/2006/table">
            <a:tbl>
              <a:tblPr>
                <a:tableStyleId>{5940675A-B579-460E-94D1-54222C63F5DA}</a:tableStyleId>
              </a:tblPr>
              <a:tblGrid>
                <a:gridCol w="1135380">
                  <a:extLst>
                    <a:ext uri="{9D8B030D-6E8A-4147-A177-3AD203B41FA5}">
                      <a16:colId xmlns="" xmlns:a16="http://schemas.microsoft.com/office/drawing/2014/main" val="20000"/>
                    </a:ext>
                  </a:extLst>
                </a:gridCol>
                <a:gridCol w="951230">
                  <a:extLst>
                    <a:ext uri="{9D8B030D-6E8A-4147-A177-3AD203B41FA5}">
                      <a16:colId xmlns="" xmlns:a16="http://schemas.microsoft.com/office/drawing/2014/main" val="20001"/>
                    </a:ext>
                  </a:extLst>
                </a:gridCol>
                <a:gridCol w="664210">
                  <a:extLst>
                    <a:ext uri="{9D8B030D-6E8A-4147-A177-3AD203B41FA5}">
                      <a16:colId xmlns="" xmlns:a16="http://schemas.microsoft.com/office/drawing/2014/main" val="20002"/>
                    </a:ext>
                  </a:extLst>
                </a:gridCol>
                <a:gridCol w="1029970">
                  <a:extLst>
                    <a:ext uri="{9D8B030D-6E8A-4147-A177-3AD203B41FA5}">
                      <a16:colId xmlns="" xmlns:a16="http://schemas.microsoft.com/office/drawing/2014/main" val="20003"/>
                    </a:ext>
                  </a:extLst>
                </a:gridCol>
                <a:gridCol w="920750">
                  <a:extLst>
                    <a:ext uri="{9D8B030D-6E8A-4147-A177-3AD203B41FA5}">
                      <a16:colId xmlns="" xmlns:a16="http://schemas.microsoft.com/office/drawing/2014/main" val="20004"/>
                    </a:ext>
                  </a:extLst>
                </a:gridCol>
              </a:tblGrid>
              <a:tr h="184150">
                <a:tc>
                  <a:txBody>
                    <a:bodyPr/>
                    <a:lstStyle/>
                    <a:p>
                      <a:pPr algn="ctr">
                        <a:lnSpc>
                          <a:spcPct val="107000"/>
                        </a:lnSpc>
                        <a:spcAft>
                          <a:spcPts val="800"/>
                        </a:spcAft>
                      </a:pPr>
                      <a:r>
                        <a:rPr lang="pt-BR" sz="1200" kern="100" dirty="0">
                          <a:effectLst/>
                        </a:rPr>
                        <a:t>Regiões</a:t>
                      </a:r>
                      <a:endParaRPr lang="pt-BR" sz="11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2022</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2023</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0"/>
                  </a:ext>
                </a:extLst>
              </a:tr>
              <a:tr h="184150">
                <a:tc>
                  <a:txBody>
                    <a:bodyPr/>
                    <a:lstStyle/>
                    <a:p>
                      <a:pPr>
                        <a:lnSpc>
                          <a:spcPct val="107000"/>
                        </a:lnSpc>
                        <a:spcAft>
                          <a:spcPts val="800"/>
                        </a:spcAft>
                      </a:pPr>
                      <a:r>
                        <a:rPr lang="pt-BR" sz="1200" kern="100">
                          <a:effectLst/>
                        </a:rPr>
                        <a:t>Norte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118.630</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5,9</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106.375</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7,17</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1"/>
                  </a:ext>
                </a:extLst>
              </a:tr>
              <a:tr h="184150">
                <a:tc>
                  <a:txBody>
                    <a:bodyPr/>
                    <a:lstStyle/>
                    <a:p>
                      <a:pPr>
                        <a:lnSpc>
                          <a:spcPct val="107000"/>
                        </a:lnSpc>
                        <a:spcAft>
                          <a:spcPts val="800"/>
                        </a:spcAft>
                      </a:pPr>
                      <a:r>
                        <a:rPr lang="pt-BR" sz="1200" kern="100">
                          <a:effectLst/>
                        </a:rPr>
                        <a:t>Nordeste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379.569</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18,9</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298.188</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20,10</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2"/>
                  </a:ext>
                </a:extLst>
              </a:tr>
              <a:tr h="184150">
                <a:tc>
                  <a:txBody>
                    <a:bodyPr/>
                    <a:lstStyle/>
                    <a:p>
                      <a:pPr>
                        <a:lnSpc>
                          <a:spcPct val="107000"/>
                        </a:lnSpc>
                        <a:spcAft>
                          <a:spcPts val="800"/>
                        </a:spcAft>
                      </a:pPr>
                      <a:r>
                        <a:rPr lang="pt-BR" sz="1200" kern="100">
                          <a:effectLst/>
                        </a:rPr>
                        <a:t>Sudeste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977.024</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48,5</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726.327</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48,96</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3"/>
                  </a:ext>
                </a:extLst>
              </a:tr>
              <a:tr h="184150">
                <a:tc>
                  <a:txBody>
                    <a:bodyPr/>
                    <a:lstStyle/>
                    <a:p>
                      <a:pPr>
                        <a:lnSpc>
                          <a:spcPct val="107000"/>
                        </a:lnSpc>
                        <a:spcAft>
                          <a:spcPts val="800"/>
                        </a:spcAft>
                      </a:pPr>
                      <a:r>
                        <a:rPr lang="pt-BR" sz="1200" kern="100">
                          <a:effectLst/>
                        </a:rPr>
                        <a:t>Sul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308.819</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15,3</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197.659</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13,32</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4"/>
                  </a:ext>
                </a:extLst>
              </a:tr>
              <a:tr h="184150">
                <a:tc>
                  <a:txBody>
                    <a:bodyPr/>
                    <a:lstStyle/>
                    <a:p>
                      <a:pPr>
                        <a:lnSpc>
                          <a:spcPct val="107000"/>
                        </a:lnSpc>
                        <a:spcAft>
                          <a:spcPts val="800"/>
                        </a:spcAft>
                      </a:pPr>
                      <a:r>
                        <a:rPr lang="pt-BR" sz="1200" kern="100">
                          <a:effectLst/>
                        </a:rPr>
                        <a:t>Centro-Oeste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230.671</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11,5</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155.956</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10,51</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5"/>
                  </a:ext>
                </a:extLst>
              </a:tr>
              <a:tr h="184150">
                <a:tc>
                  <a:txBody>
                    <a:bodyPr/>
                    <a:lstStyle/>
                    <a:p>
                      <a:pPr>
                        <a:lnSpc>
                          <a:spcPct val="107000"/>
                        </a:lnSpc>
                        <a:spcAft>
                          <a:spcPts val="800"/>
                        </a:spcAft>
                      </a:pPr>
                      <a:r>
                        <a:rPr lang="pt-BR" sz="1200" kern="100">
                          <a:effectLst/>
                        </a:rPr>
                        <a:t>Não identificado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-1.452</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- 0,07</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- 907</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- 0,06</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6"/>
                  </a:ext>
                </a:extLst>
              </a:tr>
              <a:tr h="184150">
                <a:tc>
                  <a:txBody>
                    <a:bodyPr/>
                    <a:lstStyle/>
                    <a:p>
                      <a:pPr>
                        <a:lnSpc>
                          <a:spcPct val="107000"/>
                        </a:lnSpc>
                        <a:spcAft>
                          <a:spcPts val="800"/>
                        </a:spcAft>
                      </a:pPr>
                      <a:r>
                        <a:rPr lang="pt-BR" sz="1200" kern="100">
                          <a:effectLst/>
                        </a:rPr>
                        <a:t>Total </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2.013.261</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a:effectLst/>
                        </a:rPr>
                        <a:t>100,00</a:t>
                      </a:r>
                      <a:endParaRPr lang="pt-BR" sz="11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r">
                        <a:lnSpc>
                          <a:spcPct val="107000"/>
                        </a:lnSpc>
                        <a:spcAft>
                          <a:spcPts val="800"/>
                        </a:spcAft>
                      </a:pPr>
                      <a:r>
                        <a:rPr lang="pt-BR" sz="1200" kern="100" dirty="0">
                          <a:effectLst/>
                        </a:rPr>
                        <a:t>1.438.598</a:t>
                      </a:r>
                      <a:endParaRPr lang="pt-BR" sz="11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tc>
                  <a:txBody>
                    <a:bodyPr/>
                    <a:lstStyle/>
                    <a:p>
                      <a:pPr algn="ctr">
                        <a:lnSpc>
                          <a:spcPct val="107000"/>
                        </a:lnSpc>
                        <a:spcAft>
                          <a:spcPts val="800"/>
                        </a:spcAft>
                      </a:pPr>
                      <a:r>
                        <a:rPr lang="pt-BR" sz="1200" kern="100" dirty="0">
                          <a:effectLst/>
                        </a:rPr>
                        <a:t>100,00</a:t>
                      </a:r>
                      <a:endParaRPr lang="pt-BR" sz="11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tc>
                <a:extLst>
                  <a:ext uri="{0D108BD9-81ED-4DB2-BD59-A6C34878D82A}">
                    <a16:rowId xmlns="" xmlns:a16="http://schemas.microsoft.com/office/drawing/2014/main" val="10007"/>
                  </a:ext>
                </a:extLst>
              </a:tr>
            </a:tbl>
          </a:graphicData>
        </a:graphic>
      </p:graphicFrame>
      <p:sp>
        <p:nvSpPr>
          <p:cNvPr id="10" name="Retângulo 9"/>
          <p:cNvSpPr/>
          <p:nvPr/>
        </p:nvSpPr>
        <p:spPr>
          <a:xfrm>
            <a:off x="156374" y="1926353"/>
            <a:ext cx="4238716" cy="523220"/>
          </a:xfrm>
          <a:prstGeom prst="rect">
            <a:avLst/>
          </a:prstGeom>
        </p:spPr>
        <p:txBody>
          <a:bodyPr wrap="square">
            <a:spAutoFit/>
          </a:bodyPr>
          <a:lstStyle/>
          <a:p>
            <a:pPr algn="ctr">
              <a:spcAft>
                <a:spcPts val="1000"/>
              </a:spcAft>
            </a:pPr>
            <a:r>
              <a:rPr lang="pt-BR" sz="14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Brasil – Saldo Líquido de Criação de Empregos Formais por Região 2022 e 2023</a:t>
            </a:r>
            <a:endParaRPr lang="pt-BR" sz="14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sp>
        <p:nvSpPr>
          <p:cNvPr id="14" name="CaixaDeTexto 13"/>
          <p:cNvSpPr txBox="1"/>
          <p:nvPr/>
        </p:nvSpPr>
        <p:spPr>
          <a:xfrm>
            <a:off x="127119" y="4524347"/>
            <a:ext cx="139347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pt-BR" sz="1200" dirty="0"/>
              <a:t>Fonte: MTE - CAGED</a:t>
            </a:r>
            <a:endParaRPr kumimoji="0" lang="pt-BR" sz="12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23905426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2" name="CaixaDeTexto 1"/>
          <p:cNvSpPr txBox="1"/>
          <p:nvPr/>
        </p:nvSpPr>
        <p:spPr>
          <a:xfrm>
            <a:off x="378691" y="1730907"/>
            <a:ext cx="11037454"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pt-BR" dirty="0">
                <a:latin typeface="+mn-lt"/>
              </a:rPr>
              <a:t>Apenas </a:t>
            </a:r>
            <a:r>
              <a:rPr lang="pt-BR" b="1" dirty="0">
                <a:latin typeface="+mn-lt"/>
              </a:rPr>
              <a:t>o FNO aplicou menos recursos do que o programado</a:t>
            </a:r>
            <a:r>
              <a:rPr lang="pt-BR" dirty="0">
                <a:latin typeface="+mn-lt"/>
              </a:rPr>
              <a:t>. Na previsão financeira, o total de recursos proveniente de outras fontes é responsável por parcela significante dos recursos alocados. Em outras palavras, </a:t>
            </a:r>
            <a:r>
              <a:rPr lang="pt-BR" i="1" dirty="0">
                <a:latin typeface="+mn-lt"/>
              </a:rPr>
              <a:t>as transferências anuais do tesouro têm uma menor parcela no total dos valores alocados</a:t>
            </a:r>
            <a:r>
              <a:rPr lang="pt-BR" i="1" dirty="0"/>
              <a:t>. </a:t>
            </a:r>
          </a:p>
          <a:p>
            <a:endParaRPr lang="pt-BR" i="1" dirty="0"/>
          </a:p>
          <a:p>
            <a:pPr marL="285750" indent="-285750">
              <a:buFont typeface="Arial" panose="020B0604020202020204" pitchFamily="34" charset="0"/>
              <a:buChar char="•"/>
            </a:pPr>
            <a:r>
              <a:rPr kumimoji="0" lang="pt-BR" sz="1800" b="0" i="0" u="none" strike="noStrike" cap="none" spc="0" normalizeH="0" baseline="0" dirty="0">
                <a:ln>
                  <a:noFill/>
                </a:ln>
                <a:solidFill>
                  <a:srgbClr val="000000"/>
                </a:solidFill>
                <a:effectLst/>
                <a:uFillTx/>
                <a:latin typeface="+mn-lt"/>
                <a:ea typeface="+mj-ea"/>
                <a:cs typeface="+mj-cs"/>
                <a:sym typeface="Calibri"/>
              </a:rPr>
              <a:t>Por tipologia da PNDR, </a:t>
            </a:r>
            <a:r>
              <a:rPr kumimoji="0" lang="pt-BR" sz="1800" b="1" i="0" u="none" strike="noStrike" cap="none" spc="0" normalizeH="0" baseline="0" dirty="0">
                <a:ln>
                  <a:noFill/>
                </a:ln>
                <a:solidFill>
                  <a:srgbClr val="000000"/>
                </a:solidFill>
                <a:effectLst/>
                <a:uFillTx/>
                <a:latin typeface="+mn-lt"/>
                <a:ea typeface="+mj-ea"/>
                <a:cs typeface="+mj-cs"/>
                <a:sym typeface="Calibri"/>
              </a:rPr>
              <a:t>municípios em</a:t>
            </a:r>
            <a:r>
              <a:rPr kumimoji="0" lang="pt-BR" sz="1800" b="1" i="0" u="none" strike="noStrike" cap="none" spc="0" normalizeH="0" dirty="0">
                <a:ln>
                  <a:noFill/>
                </a:ln>
                <a:solidFill>
                  <a:srgbClr val="000000"/>
                </a:solidFill>
                <a:effectLst/>
                <a:uFillTx/>
                <a:latin typeface="+mn-lt"/>
                <a:ea typeface="+mj-ea"/>
                <a:cs typeface="+mj-cs"/>
                <a:sym typeface="Calibri"/>
              </a:rPr>
              <a:t> Média Renda </a:t>
            </a:r>
            <a:r>
              <a:rPr kumimoji="0" lang="pt-BR" sz="1800" b="0" i="0" u="none" strike="noStrike" cap="none" spc="0" normalizeH="0" dirty="0">
                <a:ln>
                  <a:noFill/>
                </a:ln>
                <a:solidFill>
                  <a:srgbClr val="000000"/>
                </a:solidFill>
                <a:effectLst/>
                <a:uFillTx/>
                <a:latin typeface="+mn-lt"/>
                <a:ea typeface="+mj-ea"/>
                <a:cs typeface="+mj-cs"/>
                <a:sym typeface="Calibri"/>
              </a:rPr>
              <a:t>obtiveram a principal parcela da alocação dos fundos</a:t>
            </a:r>
          </a:p>
          <a:p>
            <a:endParaRPr kumimoji="0" lang="pt-BR" sz="1800" b="0" i="0" u="none" strike="noStrike" cap="none" spc="0" normalizeH="0" dirty="0">
              <a:ln>
                <a:noFill/>
              </a:ln>
              <a:solidFill>
                <a:srgbClr val="000000"/>
              </a:solidFill>
              <a:effectLst/>
              <a:uFillTx/>
              <a:latin typeface="+mn-lt"/>
              <a:ea typeface="+mj-ea"/>
              <a:cs typeface="+mj-cs"/>
              <a:sym typeface="Calibri"/>
            </a:endParaRPr>
          </a:p>
          <a:p>
            <a:pPr marL="285750" indent="-285750">
              <a:buFont typeface="Arial" panose="020B0604020202020204" pitchFamily="34" charset="0"/>
              <a:buChar char="•"/>
            </a:pPr>
            <a:r>
              <a:rPr lang="pt-BR" dirty="0">
                <a:latin typeface="+mn-lt"/>
              </a:rPr>
              <a:t>Distribuição Setorial: </a:t>
            </a:r>
            <a:r>
              <a:rPr lang="pt-BR" b="1" dirty="0">
                <a:latin typeface="+mn-lt"/>
              </a:rPr>
              <a:t>a modalidade rural respondeu pelo maior percentual </a:t>
            </a:r>
            <a:r>
              <a:rPr lang="pt-BR" dirty="0">
                <a:latin typeface="+mn-lt"/>
              </a:rPr>
              <a:t>no montante contratado. O FNO contratou 73,85% dos seus repasses a este setor, seguido do FCO com 62,9% e do FNE com 40,72%. O setor de comércio e serviços também se destacou nos três Fundos Constitucionais. O FNE teve repasse de contratos para o setor de Infraestrutura que respondeu por 27,41%, ocupando a segunda posição para este Fundo e destacando-se em relação aos demais. </a:t>
            </a:r>
          </a:p>
          <a:p>
            <a:pPr marL="285750" indent="-285750">
              <a:buFont typeface="Arial" panose="020B0604020202020204" pitchFamily="34" charset="0"/>
              <a:buChar char="•"/>
            </a:pPr>
            <a:endParaRPr kumimoji="0" lang="pt-BR" sz="1800" b="0" i="0" u="none" strike="noStrike" cap="none" spc="0" normalizeH="0" baseline="0" dirty="0">
              <a:ln>
                <a:noFill/>
              </a:ln>
              <a:solidFill>
                <a:srgbClr val="000000"/>
              </a:solidFill>
              <a:effectLst/>
              <a:uFillTx/>
              <a:latin typeface="+mn-lt"/>
              <a:sym typeface="Calibri"/>
            </a:endParaRPr>
          </a:p>
        </p:txBody>
      </p:sp>
    </p:spTree>
    <p:extLst>
      <p:ext uri="{BB962C8B-B14F-4D97-AF65-F5344CB8AC3E}">
        <p14:creationId xmlns:p14="http://schemas.microsoft.com/office/powerpoint/2010/main" val="12103950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4572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pic>
        <p:nvPicPr>
          <p:cNvPr id="6" name="Picture 1959311591"/>
          <p:cNvPicPr/>
          <p:nvPr/>
        </p:nvPicPr>
        <p:blipFill>
          <a:blip r:embed="rId3">
            <a:extLst>
              <a:ext uri="{28A0092B-C50C-407E-A947-70E740481C1C}">
                <a14:useLocalDpi xmlns:a14="http://schemas.microsoft.com/office/drawing/2010/main" val="0"/>
              </a:ext>
            </a:extLst>
          </a:blip>
          <a:stretch>
            <a:fillRect/>
          </a:stretch>
        </p:blipFill>
        <p:spPr>
          <a:xfrm>
            <a:off x="433674" y="2790667"/>
            <a:ext cx="5413375" cy="2493010"/>
          </a:xfrm>
          <a:prstGeom prst="rect">
            <a:avLst/>
          </a:prstGeom>
        </p:spPr>
      </p:pic>
      <p:sp>
        <p:nvSpPr>
          <p:cNvPr id="3" name="Retângulo 2"/>
          <p:cNvSpPr/>
          <p:nvPr/>
        </p:nvSpPr>
        <p:spPr>
          <a:xfrm>
            <a:off x="203200" y="1921680"/>
            <a:ext cx="6096000" cy="738664"/>
          </a:xfrm>
          <a:prstGeom prst="rect">
            <a:avLst/>
          </a:prstGeom>
        </p:spPr>
        <p:txBody>
          <a:bodyPr>
            <a:spAutoFit/>
          </a:bodyPr>
          <a:lstStyle/>
          <a:p>
            <a:pPr algn="ctr">
              <a:lnSpc>
                <a:spcPct val="150000"/>
              </a:lnSpc>
              <a:spcAft>
                <a:spcPts val="1000"/>
              </a:spcAft>
            </a:pPr>
            <a:r>
              <a:rPr lang="pt-BR" sz="14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Programação Financeira e valores efetivados recursos dos Fundos Constitucionais de Financiamentos do Norte, Nordeste e Centro-Oeste – 2023 (em R$ bilhões)</a:t>
            </a:r>
            <a:endParaRPr lang="pt-BR" sz="14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pic>
        <p:nvPicPr>
          <p:cNvPr id="8" name="Picture 527457116"/>
          <p:cNvPicPr/>
          <p:nvPr/>
        </p:nvPicPr>
        <p:blipFill>
          <a:blip r:embed="rId4">
            <a:extLst>
              <a:ext uri="{28A0092B-C50C-407E-A947-70E740481C1C}">
                <a14:useLocalDpi xmlns:a14="http://schemas.microsoft.com/office/drawing/2010/main" val="0"/>
              </a:ext>
            </a:extLst>
          </a:blip>
          <a:stretch>
            <a:fillRect/>
          </a:stretch>
        </p:blipFill>
        <p:spPr>
          <a:xfrm>
            <a:off x="6483493" y="2796820"/>
            <a:ext cx="5413375" cy="2877185"/>
          </a:xfrm>
          <a:prstGeom prst="rect">
            <a:avLst/>
          </a:prstGeom>
        </p:spPr>
      </p:pic>
      <p:sp>
        <p:nvSpPr>
          <p:cNvPr id="4" name="Retângulo 3"/>
          <p:cNvSpPr/>
          <p:nvPr/>
        </p:nvSpPr>
        <p:spPr>
          <a:xfrm>
            <a:off x="6299200" y="1867819"/>
            <a:ext cx="6096000" cy="1061829"/>
          </a:xfrm>
          <a:prstGeom prst="rect">
            <a:avLst/>
          </a:prstGeom>
        </p:spPr>
        <p:txBody>
          <a:bodyPr>
            <a:spAutoFit/>
          </a:bodyPr>
          <a:lstStyle/>
          <a:p>
            <a:pPr algn="ctr">
              <a:lnSpc>
                <a:spcPct val="150000"/>
              </a:lnSpc>
              <a:spcAft>
                <a:spcPts val="1000"/>
              </a:spcAft>
            </a:pPr>
            <a:r>
              <a:rPr lang="pt-BR" sz="14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Valores repassados da União</a:t>
            </a:r>
            <a:r>
              <a:rPr lang="pt-BR" sz="1400" kern="100" baseline="30000" dirty="0">
                <a:solidFill>
                  <a:srgbClr val="44546A"/>
                </a:solidFill>
                <a:latin typeface="Times New Roman" panose="02020603050405020304" pitchFamily="18" charset="0"/>
                <a:ea typeface="Calibri" panose="020F0502020204030204" pitchFamily="34" charset="0"/>
                <a:cs typeface="Arial" panose="020B0604020202020204" pitchFamily="34" charset="0"/>
              </a:rPr>
              <a:t>[1]</a:t>
            </a:r>
            <a:r>
              <a:rPr lang="pt-BR" sz="1400" kern="100" dirty="0">
                <a:solidFill>
                  <a:srgbClr val="44546A"/>
                </a:solidFill>
                <a:latin typeface="Times New Roman" panose="02020603050405020304" pitchFamily="18" charset="0"/>
                <a:ea typeface="Calibri" panose="020F0502020204030204" pitchFamily="34" charset="0"/>
                <a:cs typeface="Arial" panose="020B0604020202020204" pitchFamily="34" charset="0"/>
              </a:rPr>
              <a:t> e de outras fontes na programação Financeira dos Fundos Constitucionais de Financiamentos do Norte, Nordeste e Centro-Oeste – 2023 (em R$ bilhões)</a:t>
            </a:r>
            <a:endParaRPr lang="pt-BR" sz="1400" i="1" kern="100" dirty="0">
              <a:solidFill>
                <a:srgbClr val="44546A"/>
              </a:solidFill>
              <a:latin typeface="Calibri" panose="020F0502020204030204" pitchFamily="34" charset="0"/>
              <a:ea typeface="Calibri" panose="020F0502020204030204" pitchFamily="34" charset="0"/>
              <a:cs typeface="Arial" panose="020B0604020202020204" pitchFamily="34" charset="0"/>
            </a:endParaRPr>
          </a:p>
        </p:txBody>
      </p:sp>
      <p:sp>
        <p:nvSpPr>
          <p:cNvPr id="5" name="CaixaDeTexto 4"/>
          <p:cNvSpPr txBox="1"/>
          <p:nvPr/>
        </p:nvSpPr>
        <p:spPr>
          <a:xfrm>
            <a:off x="517235" y="6114473"/>
            <a:ext cx="417483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Fonte: </a:t>
            </a:r>
            <a:r>
              <a:rPr kumimoji="0" lang="pt-BR" sz="1200" b="0" i="0" u="none" strike="noStrike" cap="none" spc="0" normalizeH="0" baseline="0" dirty="0" err="1">
                <a:ln>
                  <a:noFill/>
                </a:ln>
                <a:solidFill>
                  <a:srgbClr val="000000"/>
                </a:solidFill>
                <a:effectLst/>
                <a:uFillTx/>
                <a:latin typeface="Times New Roman" panose="02020603050405020304" pitchFamily="18" charset="0"/>
                <a:cs typeface="Times New Roman" panose="02020603050405020304" pitchFamily="18" charset="0"/>
                <a:sym typeface="Calibri"/>
              </a:rPr>
              <a:t>BnB</a:t>
            </a:r>
            <a:r>
              <a:rPr kumimoji="0" lang="pt-BR"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rPr>
              <a:t>, Basa e BB – Programação</a:t>
            </a:r>
            <a:r>
              <a:rPr kumimoji="0" lang="pt-BR" sz="1200" b="0" i="0" u="none" strike="noStrike" cap="none" spc="0" normalizeH="0" dirty="0">
                <a:ln>
                  <a:noFill/>
                </a:ln>
                <a:solidFill>
                  <a:srgbClr val="000000"/>
                </a:solidFill>
                <a:effectLst/>
                <a:uFillTx/>
                <a:latin typeface="Times New Roman" panose="02020603050405020304" pitchFamily="18" charset="0"/>
                <a:cs typeface="Times New Roman" panose="02020603050405020304" pitchFamily="18" charset="0"/>
                <a:sym typeface="Calibri"/>
              </a:rPr>
              <a:t> financeira</a:t>
            </a:r>
            <a:endParaRPr kumimoji="0" lang="pt-BR" sz="1200" b="0" i="0" u="none" strike="noStrike" cap="none" spc="0" normalizeH="0" baseline="0" dirty="0">
              <a:ln>
                <a:noFill/>
              </a:ln>
              <a:solidFill>
                <a:srgbClr val="000000"/>
              </a:solidFill>
              <a:effectLst/>
              <a:uFillTx/>
              <a:latin typeface="Times New Roman" panose="02020603050405020304" pitchFamily="18" charset="0"/>
              <a:cs typeface="Times New Roman" panose="02020603050405020304" pitchFamily="18" charset="0"/>
              <a:sym typeface="Calibri"/>
            </a:endParaRPr>
          </a:p>
        </p:txBody>
      </p:sp>
    </p:spTree>
    <p:extLst>
      <p:ext uri="{BB962C8B-B14F-4D97-AF65-F5344CB8AC3E}">
        <p14:creationId xmlns:p14="http://schemas.microsoft.com/office/powerpoint/2010/main" val="134039931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4255"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2" name="CaixaDeTexto 1"/>
          <p:cNvSpPr txBox="1"/>
          <p:nvPr/>
        </p:nvSpPr>
        <p:spPr>
          <a:xfrm>
            <a:off x="378691" y="1730907"/>
            <a:ext cx="1103745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endParaRPr kumimoji="0" lang="pt-BR" sz="1800" b="0" i="0" u="none" strike="noStrike" cap="none" spc="0" normalizeH="0" baseline="0" dirty="0">
              <a:ln>
                <a:noFill/>
              </a:ln>
              <a:solidFill>
                <a:srgbClr val="000000"/>
              </a:solidFill>
              <a:effectLst/>
              <a:uFillTx/>
              <a:latin typeface="+mn-lt"/>
              <a:sym typeface="Calibri"/>
            </a:endParaRPr>
          </a:p>
        </p:txBody>
      </p:sp>
      <p:pic>
        <p:nvPicPr>
          <p:cNvPr id="7" name="Imagem 6"/>
          <p:cNvPicPr/>
          <p:nvPr/>
        </p:nvPicPr>
        <p:blipFill>
          <a:blip r:embed="rId3">
            <a:extLst>
              <a:ext uri="{28A0092B-C50C-407E-A947-70E740481C1C}">
                <a14:useLocalDpi xmlns:a14="http://schemas.microsoft.com/office/drawing/2010/main" val="0"/>
              </a:ext>
            </a:extLst>
          </a:blip>
          <a:stretch>
            <a:fillRect/>
          </a:stretch>
        </p:blipFill>
        <p:spPr>
          <a:xfrm>
            <a:off x="1076418" y="1491076"/>
            <a:ext cx="4328956" cy="2610763"/>
          </a:xfrm>
          <a:prstGeom prst="rect">
            <a:avLst/>
          </a:prstGeom>
        </p:spPr>
      </p:pic>
      <p:sp>
        <p:nvSpPr>
          <p:cNvPr id="4" name="Retângulo 3"/>
          <p:cNvSpPr/>
          <p:nvPr/>
        </p:nvSpPr>
        <p:spPr>
          <a:xfrm>
            <a:off x="687284" y="1175530"/>
            <a:ext cx="5532284" cy="369332"/>
          </a:xfrm>
          <a:prstGeom prst="rect">
            <a:avLst/>
          </a:prstGeom>
        </p:spPr>
        <p:txBody>
          <a:bodyPr wrap="none">
            <a:spAutoFit/>
          </a:bodyPr>
          <a:lstStyle/>
          <a:p>
            <a:r>
              <a:rPr lang="pt-BR" dirty="0">
                <a:latin typeface="Times New Roman" panose="02020603050405020304" pitchFamily="18" charset="0"/>
                <a:ea typeface="Calibri" panose="020F0502020204030204" pitchFamily="34" charset="0"/>
              </a:rPr>
              <a:t>Distribuição dos recursos do FNO por tipologia da PNDR</a:t>
            </a:r>
            <a:endParaRPr lang="pt-BR" dirty="0"/>
          </a:p>
        </p:txBody>
      </p:sp>
      <p:pic>
        <p:nvPicPr>
          <p:cNvPr id="10" name="Imagem 9"/>
          <p:cNvPicPr/>
          <p:nvPr/>
        </p:nvPicPr>
        <p:blipFill>
          <a:blip r:embed="rId4">
            <a:extLst>
              <a:ext uri="{28A0092B-C50C-407E-A947-70E740481C1C}">
                <a14:useLocalDpi xmlns:a14="http://schemas.microsoft.com/office/drawing/2010/main" val="0"/>
              </a:ext>
            </a:extLst>
          </a:blip>
          <a:stretch>
            <a:fillRect/>
          </a:stretch>
        </p:blipFill>
        <p:spPr>
          <a:xfrm>
            <a:off x="6905957" y="1529647"/>
            <a:ext cx="4480041" cy="2547203"/>
          </a:xfrm>
          <a:prstGeom prst="rect">
            <a:avLst/>
          </a:prstGeom>
        </p:spPr>
      </p:pic>
      <p:sp>
        <p:nvSpPr>
          <p:cNvPr id="5" name="Retângulo 4"/>
          <p:cNvSpPr/>
          <p:nvPr/>
        </p:nvSpPr>
        <p:spPr>
          <a:xfrm>
            <a:off x="6232605" y="1160315"/>
            <a:ext cx="5506636" cy="369332"/>
          </a:xfrm>
          <a:prstGeom prst="rect">
            <a:avLst/>
          </a:prstGeom>
        </p:spPr>
        <p:txBody>
          <a:bodyPr wrap="none">
            <a:spAutoFit/>
          </a:bodyPr>
          <a:lstStyle/>
          <a:p>
            <a:r>
              <a:rPr lang="pt-BR" dirty="0">
                <a:latin typeface="Times New Roman" panose="02020603050405020304" pitchFamily="18" charset="0"/>
                <a:ea typeface="Calibri" panose="020F0502020204030204" pitchFamily="34" charset="0"/>
              </a:rPr>
              <a:t>Distribuição dos recursos do FNE por tipologia da PNDR</a:t>
            </a:r>
            <a:endParaRPr lang="pt-BR" dirty="0"/>
          </a:p>
        </p:txBody>
      </p:sp>
      <p:pic>
        <p:nvPicPr>
          <p:cNvPr id="13" name="Imagem 12"/>
          <p:cNvPicPr/>
          <p:nvPr/>
        </p:nvPicPr>
        <p:blipFill>
          <a:blip r:embed="rId5">
            <a:extLst>
              <a:ext uri="{28A0092B-C50C-407E-A947-70E740481C1C}">
                <a14:useLocalDpi xmlns:a14="http://schemas.microsoft.com/office/drawing/2010/main" val="0"/>
              </a:ext>
            </a:extLst>
          </a:blip>
          <a:stretch>
            <a:fillRect/>
          </a:stretch>
        </p:blipFill>
        <p:spPr>
          <a:xfrm>
            <a:off x="3879272" y="4471171"/>
            <a:ext cx="3890342" cy="2393845"/>
          </a:xfrm>
          <a:prstGeom prst="rect">
            <a:avLst/>
          </a:prstGeom>
        </p:spPr>
      </p:pic>
      <p:sp>
        <p:nvSpPr>
          <p:cNvPr id="6" name="Retângulo 5"/>
          <p:cNvSpPr/>
          <p:nvPr/>
        </p:nvSpPr>
        <p:spPr>
          <a:xfrm>
            <a:off x="4079465" y="4076850"/>
            <a:ext cx="3466013" cy="369332"/>
          </a:xfrm>
          <a:prstGeom prst="rect">
            <a:avLst/>
          </a:prstGeom>
        </p:spPr>
        <p:txBody>
          <a:bodyPr wrap="none">
            <a:spAutoFit/>
          </a:bodyPr>
          <a:lstStyle/>
          <a:p>
            <a:r>
              <a:rPr lang="pt-BR" sz="1400" dirty="0">
                <a:latin typeface="Times New Roman" panose="02020603050405020304" pitchFamily="18" charset="0"/>
                <a:ea typeface="Calibri" panose="020F0502020204030204" pitchFamily="34" charset="0"/>
              </a:rPr>
              <a:t>Distribuição do FCO </a:t>
            </a:r>
            <a:r>
              <a:rPr lang="pt-BR" dirty="0">
                <a:latin typeface="Times New Roman" panose="02020603050405020304" pitchFamily="18" charset="0"/>
                <a:ea typeface="Calibri" panose="020F0502020204030204" pitchFamily="34" charset="0"/>
              </a:rPr>
              <a:t>por</a:t>
            </a:r>
            <a:r>
              <a:rPr lang="pt-BR" sz="1400" dirty="0">
                <a:latin typeface="Times New Roman" panose="02020603050405020304" pitchFamily="18" charset="0"/>
                <a:ea typeface="Calibri" panose="020F0502020204030204" pitchFamily="34" charset="0"/>
              </a:rPr>
              <a:t> tipologia da PNDR</a:t>
            </a:r>
            <a:endParaRPr lang="pt-BR" sz="1400" dirty="0"/>
          </a:p>
        </p:txBody>
      </p:sp>
    </p:spTree>
    <p:extLst>
      <p:ext uri="{BB962C8B-B14F-4D97-AF65-F5344CB8AC3E}">
        <p14:creationId xmlns:p14="http://schemas.microsoft.com/office/powerpoint/2010/main" val="76972812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Rectangle 2"/>
          <p:cNvSpPr txBox="1"/>
          <p:nvPr/>
        </p:nvSpPr>
        <p:spPr>
          <a:xfrm>
            <a:off x="1521707" y="391776"/>
            <a:ext cx="9738476" cy="12557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sz="2400" dirty="0"/>
              <a:t>Relatório:  ACOMPANHAMENTO E AVALIAÇÃO DE POLÍTICAS – SUBSÍDIOS PARA O NÚCLEO DE INTELIGÊNCIA REGIONAL</a:t>
            </a:r>
          </a:p>
          <a:p>
            <a:r>
              <a:rPr lang="pt-BR" dirty="0"/>
              <a:t> </a:t>
            </a:r>
            <a:endParaRPr dirty="0"/>
          </a:p>
        </p:txBody>
      </p:sp>
      <p:sp>
        <p:nvSpPr>
          <p:cNvPr id="2" name="CaixaDeTexto 1"/>
          <p:cNvSpPr txBox="1"/>
          <p:nvPr/>
        </p:nvSpPr>
        <p:spPr>
          <a:xfrm>
            <a:off x="748939" y="1428206"/>
            <a:ext cx="10903130" cy="5170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pt-BR" sz="2400" dirty="0">
                <a:latin typeface="+mn-lt"/>
              </a:rPr>
              <a:t>Pressupostos e desafios:</a:t>
            </a:r>
          </a:p>
          <a:p>
            <a:pPr marR="0" algn="l" defTabSz="914400" rtl="0" fontAlgn="auto" latinLnBrk="0" hangingPunct="0">
              <a:lnSpc>
                <a:spcPct val="100000"/>
              </a:lnSpc>
              <a:spcBef>
                <a:spcPts val="0"/>
              </a:spcBef>
              <a:spcAft>
                <a:spcPts val="0"/>
              </a:spcAft>
              <a:buClrTx/>
              <a:buSzTx/>
              <a:tabLst/>
            </a:pPr>
            <a:endParaRPr lang="pt-BR" sz="24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Duas demandas pelo MIDR construir </a:t>
            </a:r>
            <a:r>
              <a:rPr lang="pt-BR" sz="2400" b="1" i="1" dirty="0">
                <a:latin typeface="+mn-lt"/>
              </a:rPr>
              <a:t>um primeiro relatório com foco em 2023 e nos fundos constitucionais</a:t>
            </a:r>
            <a:r>
              <a:rPr lang="pt-BR" sz="2400" dirty="0">
                <a:latin typeface="+mn-lt"/>
              </a:rPr>
              <a:t>. Foco em 2023 limita a disponibilidade de dados regionais, p. ex.: PIB regional.</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sz="24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 Segunda demanda sugerir um formato de relatório de monitoramento da política regional e da PNDR.</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sz="24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Utilizar como referência o decreto da PNDR: eixos da Política e Objetivos.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sz="2400" dirty="0">
              <a:latin typeface="+mn-lt"/>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Experiências Internacionais: dois relatórios podem servir de inspiração </a:t>
            </a:r>
            <a:r>
              <a:rPr lang="pt-BR" sz="2400" i="1" dirty="0" err="1">
                <a:latin typeface="+mn-lt"/>
              </a:rPr>
              <a:t>Regions</a:t>
            </a:r>
            <a:r>
              <a:rPr lang="pt-BR" sz="2400" i="1" dirty="0">
                <a:latin typeface="+mn-lt"/>
              </a:rPr>
              <a:t> </a:t>
            </a:r>
            <a:r>
              <a:rPr lang="pt-BR" sz="2400" i="1" dirty="0" err="1">
                <a:latin typeface="+mn-lt"/>
              </a:rPr>
              <a:t>at</a:t>
            </a:r>
            <a:r>
              <a:rPr lang="pt-BR" sz="2400" i="1" dirty="0">
                <a:latin typeface="+mn-lt"/>
              </a:rPr>
              <a:t> a </a:t>
            </a:r>
            <a:r>
              <a:rPr lang="pt-BR" sz="2400" i="1" dirty="0" err="1">
                <a:latin typeface="+mn-lt"/>
              </a:rPr>
              <a:t>Glance</a:t>
            </a:r>
            <a:r>
              <a:rPr lang="pt-BR" sz="2400" i="1" dirty="0">
                <a:latin typeface="+mn-lt"/>
              </a:rPr>
              <a:t> </a:t>
            </a:r>
            <a:r>
              <a:rPr lang="pt-BR" sz="2400" dirty="0">
                <a:latin typeface="+mn-lt"/>
              </a:rPr>
              <a:t>(OCDE) e relatório União Europeia.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dirty="0">
              <a:latin typeface="+mn-lt"/>
            </a:endParaRPr>
          </a:p>
        </p:txBody>
      </p:sp>
    </p:spTree>
    <p:extLst>
      <p:ext uri="{BB962C8B-B14F-4D97-AF65-F5344CB8AC3E}">
        <p14:creationId xmlns:p14="http://schemas.microsoft.com/office/powerpoint/2010/main" val="229179366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2" name="CaixaDeTexto 1"/>
          <p:cNvSpPr txBox="1"/>
          <p:nvPr/>
        </p:nvSpPr>
        <p:spPr>
          <a:xfrm>
            <a:off x="378691" y="1730907"/>
            <a:ext cx="11037454"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kumimoji="0" lang="pt-BR" sz="1800" b="0" i="0" u="none" strike="noStrike" cap="none" spc="0" normalizeH="0" baseline="0" dirty="0">
                <a:ln>
                  <a:noFill/>
                </a:ln>
                <a:solidFill>
                  <a:srgbClr val="000000"/>
                </a:solidFill>
                <a:effectLst/>
                <a:uFillTx/>
                <a:latin typeface="+mn-lt"/>
                <a:sym typeface="Calibri"/>
              </a:rPr>
              <a:t>Distribuição BNDES</a:t>
            </a:r>
            <a:r>
              <a:rPr kumimoji="0" lang="pt-BR" sz="1800" b="0" i="0" u="none" strike="noStrike" cap="none" spc="0" normalizeH="0" dirty="0">
                <a:ln>
                  <a:noFill/>
                </a:ln>
                <a:solidFill>
                  <a:srgbClr val="000000"/>
                </a:solidFill>
                <a:effectLst/>
                <a:uFillTx/>
                <a:latin typeface="+mn-lt"/>
                <a:sym typeface="Calibri"/>
              </a:rPr>
              <a:t> + Fundos per capita por município: Concentração em municípios do </a:t>
            </a:r>
            <a:r>
              <a:rPr kumimoji="0" lang="pt-BR" sz="1800" b="0" i="0" u="none" strike="noStrike" cap="none" spc="0" normalizeH="0" dirty="0" err="1">
                <a:ln>
                  <a:noFill/>
                </a:ln>
                <a:solidFill>
                  <a:srgbClr val="000000"/>
                </a:solidFill>
                <a:effectLst/>
                <a:uFillTx/>
                <a:latin typeface="+mn-lt"/>
                <a:sym typeface="Calibri"/>
              </a:rPr>
              <a:t>Matopiba</a:t>
            </a:r>
            <a:r>
              <a:rPr kumimoji="0" lang="pt-BR" sz="1800" b="0" i="0" u="none" strike="noStrike" cap="none" spc="0" normalizeH="0" dirty="0">
                <a:ln>
                  <a:noFill/>
                </a:ln>
                <a:solidFill>
                  <a:srgbClr val="000000"/>
                </a:solidFill>
                <a:effectLst/>
                <a:uFillTx/>
                <a:latin typeface="+mn-lt"/>
                <a:sym typeface="Calibri"/>
              </a:rPr>
              <a:t> e regiões de cerrado/agro.</a:t>
            </a:r>
          </a:p>
          <a:p>
            <a:pPr marL="285750" indent="-285750">
              <a:buFont typeface="Arial" panose="020B0604020202020204" pitchFamily="34" charset="0"/>
              <a:buChar char="•"/>
            </a:pPr>
            <a:endParaRPr lang="pt-BR" dirty="0">
              <a:latin typeface="+mn-lt"/>
            </a:endParaRPr>
          </a:p>
          <a:p>
            <a:pPr marL="285750" indent="-285750">
              <a:buFont typeface="Arial" panose="020B0604020202020204" pitchFamily="34" charset="0"/>
              <a:buChar char="•"/>
            </a:pPr>
            <a:r>
              <a:rPr kumimoji="0" lang="pt-BR" sz="1800" b="0" i="0" u="none" strike="noStrike" cap="none" spc="0" normalizeH="0" dirty="0">
                <a:ln>
                  <a:noFill/>
                </a:ln>
                <a:solidFill>
                  <a:srgbClr val="000000"/>
                </a:solidFill>
                <a:effectLst/>
                <a:uFillTx/>
                <a:latin typeface="+mn-lt"/>
                <a:sym typeface="Calibri"/>
              </a:rPr>
              <a:t>Valores Médios mais elevados para o FCO</a:t>
            </a:r>
          </a:p>
          <a:p>
            <a:pPr marL="285750" indent="-285750">
              <a:buFont typeface="Arial" panose="020B0604020202020204" pitchFamily="34" charset="0"/>
              <a:buChar char="•"/>
            </a:pPr>
            <a:endParaRPr lang="pt-BR" baseline="0" dirty="0">
              <a:latin typeface="+mn-lt"/>
            </a:endParaRPr>
          </a:p>
          <a:p>
            <a:pPr marL="285750" indent="-285750">
              <a:buFont typeface="Arial" panose="020B0604020202020204" pitchFamily="34" charset="0"/>
              <a:buChar char="•"/>
            </a:pPr>
            <a:r>
              <a:rPr kumimoji="0" lang="pt-BR" sz="1800" b="0" i="0" u="none" strike="noStrike" cap="none" spc="0" normalizeH="0" dirty="0">
                <a:ln>
                  <a:noFill/>
                </a:ln>
                <a:solidFill>
                  <a:srgbClr val="000000"/>
                </a:solidFill>
                <a:effectLst/>
                <a:uFillTx/>
                <a:latin typeface="+mn-lt"/>
                <a:sym typeface="Calibri"/>
              </a:rPr>
              <a:t>Análise exploratória: </a:t>
            </a:r>
            <a:r>
              <a:rPr kumimoji="0" lang="pt-BR" sz="1800" b="1" i="0" u="none" strike="noStrike" cap="none" spc="0" normalizeH="0" dirty="0" err="1">
                <a:ln>
                  <a:noFill/>
                </a:ln>
                <a:solidFill>
                  <a:srgbClr val="000000"/>
                </a:solidFill>
                <a:effectLst/>
                <a:uFillTx/>
                <a:latin typeface="+mn-lt"/>
                <a:sym typeface="Calibri"/>
              </a:rPr>
              <a:t>Autocorrelação</a:t>
            </a:r>
            <a:r>
              <a:rPr kumimoji="0" lang="pt-BR" sz="1800" b="1" i="0" u="none" strike="noStrike" cap="none" spc="0" normalizeH="0" dirty="0">
                <a:ln>
                  <a:noFill/>
                </a:ln>
                <a:solidFill>
                  <a:srgbClr val="000000"/>
                </a:solidFill>
                <a:effectLst/>
                <a:uFillTx/>
                <a:latin typeface="+mn-lt"/>
                <a:sym typeface="Calibri"/>
              </a:rPr>
              <a:t> positiva e significante </a:t>
            </a:r>
            <a:r>
              <a:rPr kumimoji="0" lang="pt-BR" sz="1800" b="0" i="0" u="none" strike="noStrike" cap="none" spc="0" normalizeH="0" dirty="0">
                <a:ln>
                  <a:noFill/>
                </a:ln>
                <a:solidFill>
                  <a:srgbClr val="000000"/>
                </a:solidFill>
                <a:effectLst/>
                <a:uFillTx/>
                <a:latin typeface="+mn-lt"/>
                <a:sym typeface="Calibri"/>
              </a:rPr>
              <a:t>(alto-alto e baixo-baixo) para a alocação per capita por município dos fundos. </a:t>
            </a:r>
          </a:p>
          <a:p>
            <a:pPr marL="285750" indent="-285750">
              <a:buFont typeface="Arial" panose="020B0604020202020204" pitchFamily="34" charset="0"/>
              <a:buChar char="•"/>
            </a:pPr>
            <a:endParaRPr lang="pt-BR" dirty="0">
              <a:latin typeface="+mn-lt"/>
            </a:endParaRPr>
          </a:p>
          <a:p>
            <a:pPr marL="285750" indent="-285750">
              <a:buFont typeface="Arial" panose="020B0604020202020204" pitchFamily="34" charset="0"/>
              <a:buChar char="•"/>
            </a:pPr>
            <a:r>
              <a:rPr kumimoji="0" lang="pt-BR" sz="1800" b="0" i="0" u="none" strike="noStrike" cap="none" spc="0" normalizeH="0" dirty="0">
                <a:ln>
                  <a:noFill/>
                </a:ln>
                <a:solidFill>
                  <a:srgbClr val="000000"/>
                </a:solidFill>
                <a:effectLst/>
                <a:uFillTx/>
                <a:latin typeface="+mn-lt"/>
                <a:sym typeface="Calibri"/>
              </a:rPr>
              <a:t>Identificação de aglomerados  do tipo Alto-Alto de municípios em regiões do Centro-Oeste e </a:t>
            </a:r>
            <a:r>
              <a:rPr kumimoji="0" lang="pt-BR" sz="1800" b="0" i="0" u="none" strike="noStrike" cap="none" spc="0" normalizeH="0" dirty="0" err="1">
                <a:ln>
                  <a:noFill/>
                </a:ln>
                <a:solidFill>
                  <a:srgbClr val="000000"/>
                </a:solidFill>
                <a:effectLst/>
                <a:uFillTx/>
                <a:latin typeface="+mn-lt"/>
                <a:sym typeface="Calibri"/>
              </a:rPr>
              <a:t>Matopiba</a:t>
            </a:r>
            <a:r>
              <a:rPr kumimoji="0" lang="pt-BR" sz="1800" b="0" i="0" u="none" strike="noStrike" cap="none" spc="0" normalizeH="0" dirty="0">
                <a:ln>
                  <a:noFill/>
                </a:ln>
                <a:solidFill>
                  <a:srgbClr val="000000"/>
                </a:solidFill>
                <a:effectLst/>
                <a:uFillTx/>
                <a:latin typeface="+mn-lt"/>
                <a:sym typeface="Calibri"/>
              </a:rPr>
              <a:t>, por outro lado vários aglomerado de baixo-baixo na região </a:t>
            </a:r>
            <a:r>
              <a:rPr kumimoji="0" lang="pt-BR" sz="1800" b="0" i="0" u="none" strike="noStrike" cap="none" spc="0" normalizeH="0" dirty="0" err="1">
                <a:ln>
                  <a:noFill/>
                </a:ln>
                <a:solidFill>
                  <a:srgbClr val="000000"/>
                </a:solidFill>
                <a:effectLst/>
                <a:uFillTx/>
                <a:latin typeface="+mn-lt"/>
                <a:sym typeface="Calibri"/>
              </a:rPr>
              <a:t>semi-árido</a:t>
            </a:r>
            <a:r>
              <a:rPr kumimoji="0" lang="pt-BR" sz="1800" b="0" i="0" u="none" strike="noStrike" cap="none" spc="0" normalizeH="0" dirty="0">
                <a:ln>
                  <a:noFill/>
                </a:ln>
                <a:solidFill>
                  <a:srgbClr val="000000"/>
                </a:solidFill>
                <a:effectLst/>
                <a:uFillTx/>
                <a:latin typeface="+mn-lt"/>
                <a:sym typeface="Calibri"/>
              </a:rPr>
              <a:t>, sul da Bahia e interior do nordeste.</a:t>
            </a:r>
          </a:p>
          <a:p>
            <a:pPr marL="285750" indent="-285750">
              <a:buFont typeface="Arial" panose="020B0604020202020204" pitchFamily="34" charset="0"/>
              <a:buChar char="•"/>
            </a:pPr>
            <a:endParaRPr lang="pt-BR" dirty="0">
              <a:latin typeface="+mn-lt"/>
            </a:endParaRPr>
          </a:p>
          <a:p>
            <a:pPr marL="285750" indent="-285750">
              <a:buFont typeface="Arial" panose="020B0604020202020204" pitchFamily="34" charset="0"/>
              <a:buChar char="•"/>
            </a:pPr>
            <a:r>
              <a:rPr kumimoji="0" lang="pt-BR" sz="1800" b="0" i="0" u="none" strike="noStrike" cap="none" spc="0" normalizeH="0" dirty="0">
                <a:ln>
                  <a:noFill/>
                </a:ln>
                <a:solidFill>
                  <a:srgbClr val="000000"/>
                </a:solidFill>
                <a:effectLst/>
                <a:uFillTx/>
                <a:latin typeface="+mn-lt"/>
                <a:sym typeface="Calibri"/>
              </a:rPr>
              <a:t>A análise por meio de um QL é novamente possível identificar o forte peso do setor rural nas áreas do </a:t>
            </a:r>
            <a:r>
              <a:rPr kumimoji="0" lang="pt-BR" sz="1800" b="0" i="0" u="none" strike="noStrike" cap="none" spc="0" normalizeH="0" dirty="0" err="1">
                <a:ln>
                  <a:noFill/>
                </a:ln>
                <a:solidFill>
                  <a:srgbClr val="000000"/>
                </a:solidFill>
                <a:effectLst/>
                <a:uFillTx/>
                <a:latin typeface="+mn-lt"/>
                <a:sym typeface="Calibri"/>
              </a:rPr>
              <a:t>matopiba</a:t>
            </a:r>
            <a:r>
              <a:rPr kumimoji="0" lang="pt-BR" sz="1800" b="0" i="0" u="none" strike="noStrike" cap="none" spc="0" normalizeH="0" dirty="0">
                <a:ln>
                  <a:noFill/>
                </a:ln>
                <a:solidFill>
                  <a:srgbClr val="000000"/>
                </a:solidFill>
                <a:effectLst/>
                <a:uFillTx/>
                <a:latin typeface="+mn-lt"/>
                <a:sym typeface="Calibri"/>
              </a:rPr>
              <a:t> e centro-oeste e sul do Pará. Também algumas áreas de Rondônia.</a:t>
            </a:r>
          </a:p>
          <a:p>
            <a:pPr marL="285750" indent="-285750">
              <a:buFont typeface="Arial" panose="020B0604020202020204" pitchFamily="34" charset="0"/>
              <a:buChar char="•"/>
            </a:pPr>
            <a:endParaRPr lang="pt-BR" dirty="0">
              <a:latin typeface="+mn-lt"/>
            </a:endParaRPr>
          </a:p>
          <a:p>
            <a:endParaRPr lang="pt-BR" dirty="0">
              <a:latin typeface="+mn-lt"/>
            </a:endParaRPr>
          </a:p>
          <a:p>
            <a:pPr marL="285750" indent="-285750">
              <a:buFont typeface="Arial" panose="020B0604020202020204" pitchFamily="34" charset="0"/>
              <a:buChar char="•"/>
            </a:pPr>
            <a:endParaRPr kumimoji="0" lang="pt-BR" sz="1800" b="0" i="0" u="none" strike="noStrike" cap="none" spc="0" normalizeH="0" dirty="0">
              <a:ln>
                <a:noFill/>
              </a:ln>
              <a:solidFill>
                <a:srgbClr val="000000"/>
              </a:solidFill>
              <a:effectLst/>
              <a:uFillTx/>
              <a:latin typeface="+mn-lt"/>
              <a:sym typeface="Calibri"/>
            </a:endParaRPr>
          </a:p>
          <a:p>
            <a:pPr marL="285750" indent="-285750">
              <a:buFont typeface="Arial" panose="020B0604020202020204" pitchFamily="34" charset="0"/>
              <a:buChar char="•"/>
            </a:pPr>
            <a:endParaRPr kumimoji="0" lang="pt-BR" sz="1800" b="0" i="0" u="none" strike="noStrike" cap="none" spc="0" normalizeH="0" baseline="0" dirty="0">
              <a:ln>
                <a:noFill/>
              </a:ln>
              <a:solidFill>
                <a:srgbClr val="000000"/>
              </a:solidFill>
              <a:effectLst/>
              <a:uFillTx/>
              <a:latin typeface="+mn-lt"/>
              <a:sym typeface="Calibri"/>
            </a:endParaRPr>
          </a:p>
        </p:txBody>
      </p:sp>
    </p:spTree>
    <p:extLst>
      <p:ext uri="{BB962C8B-B14F-4D97-AF65-F5344CB8AC3E}">
        <p14:creationId xmlns:p14="http://schemas.microsoft.com/office/powerpoint/2010/main" val="392928320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pic>
        <p:nvPicPr>
          <p:cNvPr id="7" name="Picture 1397837537"/>
          <p:cNvPicPr/>
          <p:nvPr/>
        </p:nvPicPr>
        <p:blipFill>
          <a:blip r:embed="rId3">
            <a:extLst>
              <a:ext uri="{28A0092B-C50C-407E-A947-70E740481C1C}">
                <a14:useLocalDpi xmlns:a14="http://schemas.microsoft.com/office/drawing/2010/main" val="0"/>
              </a:ext>
            </a:extLst>
          </a:blip>
          <a:stretch>
            <a:fillRect/>
          </a:stretch>
        </p:blipFill>
        <p:spPr>
          <a:xfrm>
            <a:off x="4888793" y="1330172"/>
            <a:ext cx="4644821" cy="4711172"/>
          </a:xfrm>
          <a:prstGeom prst="rect">
            <a:avLst/>
          </a:prstGeom>
        </p:spPr>
      </p:pic>
      <p:sp>
        <p:nvSpPr>
          <p:cNvPr id="4" name="CaixaDeTexto 3"/>
          <p:cNvSpPr txBox="1"/>
          <p:nvPr/>
        </p:nvSpPr>
        <p:spPr>
          <a:xfrm>
            <a:off x="361666" y="4893755"/>
            <a:ext cx="42493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Em faixas de salários-mínimos de 2023, ¼ SM, ½ SM, 2/3 1 SM, 1,5 SM, 2 SM, 3 SM e +</a:t>
            </a:r>
            <a:endParaRPr kumimoji="0" lang="pt-BR" sz="1400" b="0" i="0" u="none" strike="noStrike" cap="none" spc="0" normalizeH="0" baseline="0" dirty="0">
              <a:ln>
                <a:noFill/>
              </a:ln>
              <a:solidFill>
                <a:srgbClr val="000000"/>
              </a:solidFill>
              <a:effectLst/>
              <a:uFillTx/>
              <a:sym typeface="Calibri"/>
            </a:endParaRPr>
          </a:p>
        </p:txBody>
      </p:sp>
      <p:sp>
        <p:nvSpPr>
          <p:cNvPr id="5" name="Retângulo 4"/>
          <p:cNvSpPr/>
          <p:nvPr/>
        </p:nvSpPr>
        <p:spPr>
          <a:xfrm>
            <a:off x="361666" y="1688001"/>
            <a:ext cx="4249378" cy="1631216"/>
          </a:xfrm>
          <a:prstGeom prst="rect">
            <a:avLst/>
          </a:prstGeom>
        </p:spPr>
        <p:txBody>
          <a:bodyPr wrap="square">
            <a:spAutoFit/>
          </a:bodyPr>
          <a:lstStyle/>
          <a:p>
            <a:r>
              <a:rPr lang="pt-BR" sz="2000" dirty="0"/>
              <a:t>Crédito público com recursos do Banco Nacional de Desenvolvimento – BNDES e Fundos Constitucionais de Financiamentos do Norte, Nordeste e Centro-oeste – 2023 </a:t>
            </a:r>
          </a:p>
        </p:txBody>
      </p:sp>
      <p:sp>
        <p:nvSpPr>
          <p:cNvPr id="10" name="CaixaDeTexto 9"/>
          <p:cNvSpPr txBox="1"/>
          <p:nvPr/>
        </p:nvSpPr>
        <p:spPr>
          <a:xfrm>
            <a:off x="4761602" y="6302954"/>
            <a:ext cx="424937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Fonte: Elaboração própria – MIDR e BNDES</a:t>
            </a:r>
            <a:endParaRPr kumimoji="0" lang="pt-BR" sz="1400" b="0" i="0" u="none" strike="noStrike" cap="none" spc="0" normalizeH="0" baseline="0" dirty="0">
              <a:ln>
                <a:noFill/>
              </a:ln>
              <a:solidFill>
                <a:srgbClr val="000000"/>
              </a:solidFill>
              <a:effectLst/>
              <a:uFillTx/>
              <a:sym typeface="Calibri"/>
            </a:endParaRPr>
          </a:p>
        </p:txBody>
      </p:sp>
    </p:spTree>
    <p:extLst>
      <p:ext uri="{BB962C8B-B14F-4D97-AF65-F5344CB8AC3E}">
        <p14:creationId xmlns:p14="http://schemas.microsoft.com/office/powerpoint/2010/main" val="143335534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4" name="CaixaDeTexto 3"/>
          <p:cNvSpPr txBox="1"/>
          <p:nvPr/>
        </p:nvSpPr>
        <p:spPr>
          <a:xfrm>
            <a:off x="361666" y="4893755"/>
            <a:ext cx="42493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Em faixas de salários-mínimos de 2023, ¼ SM, ½ SM, 2/3 1 SM, 1,5 SM, 2 SM, 3 SM e +</a:t>
            </a:r>
            <a:endParaRPr kumimoji="0" lang="pt-BR" sz="1400" b="0" i="0" u="none" strike="noStrike" cap="none" spc="0" normalizeH="0" baseline="0" dirty="0">
              <a:ln>
                <a:noFill/>
              </a:ln>
              <a:solidFill>
                <a:srgbClr val="000000"/>
              </a:solidFill>
              <a:effectLst/>
              <a:uFillTx/>
              <a:sym typeface="Calibri"/>
            </a:endParaRPr>
          </a:p>
        </p:txBody>
      </p:sp>
      <p:sp>
        <p:nvSpPr>
          <p:cNvPr id="5" name="Retângulo 4"/>
          <p:cNvSpPr/>
          <p:nvPr/>
        </p:nvSpPr>
        <p:spPr>
          <a:xfrm>
            <a:off x="361666" y="1688001"/>
            <a:ext cx="4249378" cy="1015663"/>
          </a:xfrm>
          <a:prstGeom prst="rect">
            <a:avLst/>
          </a:prstGeom>
        </p:spPr>
        <p:txBody>
          <a:bodyPr wrap="square">
            <a:spAutoFit/>
          </a:bodyPr>
          <a:lstStyle/>
          <a:p>
            <a:r>
              <a:rPr lang="pt-BR" sz="2000" dirty="0"/>
              <a:t>Crédito público com recursos do Banco Nacional de Desenvolvimento – BNDES– 2023 </a:t>
            </a:r>
          </a:p>
        </p:txBody>
      </p:sp>
      <p:sp>
        <p:nvSpPr>
          <p:cNvPr id="10" name="CaixaDeTexto 9"/>
          <p:cNvSpPr txBox="1"/>
          <p:nvPr/>
        </p:nvSpPr>
        <p:spPr>
          <a:xfrm>
            <a:off x="4761602" y="6302954"/>
            <a:ext cx="424937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Fonte: Elaboração própria – MIDR e BNDES</a:t>
            </a:r>
            <a:endParaRPr kumimoji="0" lang="pt-BR" sz="1400" b="0" i="0" u="none" strike="noStrike" cap="none" spc="0" normalizeH="0" baseline="0" dirty="0">
              <a:ln>
                <a:noFill/>
              </a:ln>
              <a:solidFill>
                <a:srgbClr val="000000"/>
              </a:solidFill>
              <a:effectLst/>
              <a:uFillTx/>
              <a:sym typeface="Calibri"/>
            </a:endParaRPr>
          </a:p>
        </p:txBody>
      </p:sp>
      <p:pic>
        <p:nvPicPr>
          <p:cNvPr id="9" name="Picture 1493831254"/>
          <p:cNvPicPr/>
          <p:nvPr/>
        </p:nvPicPr>
        <p:blipFill>
          <a:blip r:embed="rId3">
            <a:extLst>
              <a:ext uri="{28A0092B-C50C-407E-A947-70E740481C1C}">
                <a14:useLocalDpi xmlns:a14="http://schemas.microsoft.com/office/drawing/2010/main" val="0"/>
              </a:ext>
            </a:extLst>
          </a:blip>
          <a:stretch>
            <a:fillRect/>
          </a:stretch>
        </p:blipFill>
        <p:spPr>
          <a:xfrm>
            <a:off x="4972710" y="1307360"/>
            <a:ext cx="4533900" cy="4572000"/>
          </a:xfrm>
          <a:prstGeom prst="rect">
            <a:avLst/>
          </a:prstGeom>
        </p:spPr>
      </p:pic>
    </p:spTree>
    <p:extLst>
      <p:ext uri="{BB962C8B-B14F-4D97-AF65-F5344CB8AC3E}">
        <p14:creationId xmlns:p14="http://schemas.microsoft.com/office/powerpoint/2010/main" val="427921241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4" name="CaixaDeTexto 3"/>
          <p:cNvSpPr txBox="1"/>
          <p:nvPr/>
        </p:nvSpPr>
        <p:spPr>
          <a:xfrm>
            <a:off x="361666" y="4893755"/>
            <a:ext cx="42493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Em faixas de salários-mínimos de 2023, ¼ SM, ½ SM, 2/3 1 SM, 1,5 SM, 2 SM, 3 SM e +</a:t>
            </a:r>
            <a:endParaRPr kumimoji="0" lang="pt-BR" sz="1400" b="0" i="0" u="none" strike="noStrike" cap="none" spc="0" normalizeH="0" baseline="0" dirty="0">
              <a:ln>
                <a:noFill/>
              </a:ln>
              <a:solidFill>
                <a:srgbClr val="000000"/>
              </a:solidFill>
              <a:effectLst/>
              <a:uFillTx/>
              <a:sym typeface="Calibri"/>
            </a:endParaRPr>
          </a:p>
        </p:txBody>
      </p:sp>
      <p:sp>
        <p:nvSpPr>
          <p:cNvPr id="5" name="Retângulo 4"/>
          <p:cNvSpPr/>
          <p:nvPr/>
        </p:nvSpPr>
        <p:spPr>
          <a:xfrm>
            <a:off x="361666" y="1688001"/>
            <a:ext cx="4249378" cy="1323439"/>
          </a:xfrm>
          <a:prstGeom prst="rect">
            <a:avLst/>
          </a:prstGeom>
        </p:spPr>
        <p:txBody>
          <a:bodyPr wrap="square">
            <a:spAutoFit/>
          </a:bodyPr>
          <a:lstStyle/>
          <a:p>
            <a:r>
              <a:rPr lang="pt-BR" sz="2000" dirty="0"/>
              <a:t>Crédito público com recursos do Fundos Constitucionais de Financiamentos do Norte, Nordeste e Centro-Oeste – 2023 </a:t>
            </a:r>
          </a:p>
        </p:txBody>
      </p:sp>
      <p:sp>
        <p:nvSpPr>
          <p:cNvPr id="10" name="CaixaDeTexto 9"/>
          <p:cNvSpPr txBox="1"/>
          <p:nvPr/>
        </p:nvSpPr>
        <p:spPr>
          <a:xfrm>
            <a:off x="4761602" y="6302954"/>
            <a:ext cx="424937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Fonte: Elaboração própria – MIDR e BNDES</a:t>
            </a:r>
            <a:endParaRPr kumimoji="0" lang="pt-BR" sz="1400" b="0" i="0" u="none" strike="noStrike" cap="none" spc="0" normalizeH="0" baseline="0" dirty="0">
              <a:ln>
                <a:noFill/>
              </a:ln>
              <a:solidFill>
                <a:srgbClr val="000000"/>
              </a:solidFill>
              <a:effectLst/>
              <a:uFillTx/>
              <a:sym typeface="Calibri"/>
            </a:endParaRPr>
          </a:p>
        </p:txBody>
      </p:sp>
      <p:pic>
        <p:nvPicPr>
          <p:cNvPr id="11" name="Picture 124284562"/>
          <p:cNvPicPr/>
          <p:nvPr/>
        </p:nvPicPr>
        <p:blipFill>
          <a:blip r:embed="rId3">
            <a:extLst>
              <a:ext uri="{28A0092B-C50C-407E-A947-70E740481C1C}">
                <a14:useLocalDpi xmlns:a14="http://schemas.microsoft.com/office/drawing/2010/main" val="0"/>
              </a:ext>
            </a:extLst>
          </a:blip>
          <a:stretch>
            <a:fillRect/>
          </a:stretch>
        </p:blipFill>
        <p:spPr>
          <a:xfrm>
            <a:off x="4761602" y="1143000"/>
            <a:ext cx="4533900" cy="4572000"/>
          </a:xfrm>
          <a:prstGeom prst="rect">
            <a:avLst/>
          </a:prstGeom>
        </p:spPr>
      </p:pic>
    </p:spTree>
    <p:extLst>
      <p:ext uri="{BB962C8B-B14F-4D97-AF65-F5344CB8AC3E}">
        <p14:creationId xmlns:p14="http://schemas.microsoft.com/office/powerpoint/2010/main" val="56915560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240643"/>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Fundos Constitucionais: Principais resultados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4" name="CaixaDeTexto 3"/>
          <p:cNvSpPr txBox="1"/>
          <p:nvPr/>
        </p:nvSpPr>
        <p:spPr>
          <a:xfrm>
            <a:off x="361666" y="4893755"/>
            <a:ext cx="424937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Em faixas de salários-mínimos de 2023, ¼ SM, ½ SM, 2/3 1 SM, 1,5 SM, 2 SM, 3 SM e +</a:t>
            </a:r>
            <a:endParaRPr kumimoji="0" lang="pt-BR" sz="1400" b="0" i="0" u="none" strike="noStrike" cap="none" spc="0" normalizeH="0" baseline="0" dirty="0">
              <a:ln>
                <a:noFill/>
              </a:ln>
              <a:solidFill>
                <a:srgbClr val="000000"/>
              </a:solidFill>
              <a:effectLst/>
              <a:uFillTx/>
              <a:sym typeface="Calibri"/>
            </a:endParaRPr>
          </a:p>
        </p:txBody>
      </p:sp>
      <p:sp>
        <p:nvSpPr>
          <p:cNvPr id="5" name="Retângulo 4"/>
          <p:cNvSpPr/>
          <p:nvPr/>
        </p:nvSpPr>
        <p:spPr>
          <a:xfrm>
            <a:off x="361666" y="1688001"/>
            <a:ext cx="4249378" cy="1323439"/>
          </a:xfrm>
          <a:prstGeom prst="rect">
            <a:avLst/>
          </a:prstGeom>
        </p:spPr>
        <p:txBody>
          <a:bodyPr wrap="square">
            <a:spAutoFit/>
          </a:bodyPr>
          <a:lstStyle/>
          <a:p>
            <a:r>
              <a:rPr lang="pt-BR" sz="2000" dirty="0"/>
              <a:t>Valor médio dos contratos por município dos Fundos Constitucionais de Financiamentos do Norte, Nordeste e Centro-Oeste – 2023</a:t>
            </a:r>
            <a:endParaRPr lang="pt-BR" sz="2000" i="1" dirty="0"/>
          </a:p>
        </p:txBody>
      </p:sp>
      <p:sp>
        <p:nvSpPr>
          <p:cNvPr id="10" name="CaixaDeTexto 9"/>
          <p:cNvSpPr txBox="1"/>
          <p:nvPr/>
        </p:nvSpPr>
        <p:spPr>
          <a:xfrm>
            <a:off x="4761602" y="6302954"/>
            <a:ext cx="424937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1400" dirty="0"/>
              <a:t>Fonte: Elaboração própria – MIDR e BNDES</a:t>
            </a:r>
            <a:endParaRPr kumimoji="0" lang="pt-BR" sz="1400" b="0" i="0" u="none" strike="noStrike" cap="none" spc="0" normalizeH="0" baseline="0" dirty="0">
              <a:ln>
                <a:noFill/>
              </a:ln>
              <a:solidFill>
                <a:srgbClr val="000000"/>
              </a:solidFill>
              <a:effectLst/>
              <a:uFillTx/>
              <a:sym typeface="Calibri"/>
            </a:endParaRPr>
          </a:p>
        </p:txBody>
      </p:sp>
      <p:pic>
        <p:nvPicPr>
          <p:cNvPr id="12" name="Picture 1486711949"/>
          <p:cNvPicPr/>
          <p:nvPr/>
        </p:nvPicPr>
        <p:blipFill>
          <a:blip r:embed="rId3">
            <a:extLst>
              <a:ext uri="{28A0092B-C50C-407E-A947-70E740481C1C}">
                <a14:useLocalDpi xmlns:a14="http://schemas.microsoft.com/office/drawing/2010/main" val="0"/>
              </a:ext>
            </a:extLst>
          </a:blip>
          <a:stretch>
            <a:fillRect/>
          </a:stretch>
        </p:blipFill>
        <p:spPr>
          <a:xfrm>
            <a:off x="4761602" y="1399758"/>
            <a:ext cx="4514850" cy="4572000"/>
          </a:xfrm>
          <a:prstGeom prst="rect">
            <a:avLst/>
          </a:prstGeom>
        </p:spPr>
      </p:pic>
    </p:spTree>
    <p:extLst>
      <p:ext uri="{BB962C8B-B14F-4D97-AF65-F5344CB8AC3E}">
        <p14:creationId xmlns:p14="http://schemas.microsoft.com/office/powerpoint/2010/main" val="41867998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Análise Exploratória de Dados Espaciais</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pic>
        <p:nvPicPr>
          <p:cNvPr id="7" name="Imagem 6" descr="Mapa&#10;&#10;Descrição gerada automaticamente"/>
          <p:cNvPicPr/>
          <p:nvPr/>
        </p:nvPicPr>
        <p:blipFill rotWithShape="1">
          <a:blip r:embed="rId3" cstate="print">
            <a:extLst>
              <a:ext uri="{28A0092B-C50C-407E-A947-70E740481C1C}">
                <a14:useLocalDpi xmlns:a14="http://schemas.microsoft.com/office/drawing/2010/main" val="0"/>
              </a:ext>
            </a:extLst>
          </a:blip>
          <a:srcRect l="8961" r="10512" b="3507"/>
          <a:stretch/>
        </p:blipFill>
        <p:spPr bwMode="auto">
          <a:xfrm>
            <a:off x="2713703" y="1999784"/>
            <a:ext cx="5194607" cy="4558332"/>
          </a:xfrm>
          <a:prstGeom prst="rect">
            <a:avLst/>
          </a:prstGeom>
          <a:ln>
            <a:noFill/>
          </a:ln>
          <a:extLst>
            <a:ext uri="{53640926-AAD7-44D8-BBD7-CCE9431645EC}">
              <a14:shadowObscured xmlns:a14="http://schemas.microsoft.com/office/drawing/2010/main"/>
            </a:ext>
          </a:extLst>
        </p:spPr>
      </p:pic>
      <p:sp>
        <p:nvSpPr>
          <p:cNvPr id="9" name="Retângulo 8"/>
          <p:cNvSpPr/>
          <p:nvPr/>
        </p:nvSpPr>
        <p:spPr>
          <a:xfrm>
            <a:off x="2812043" y="1459438"/>
            <a:ext cx="5096267" cy="461665"/>
          </a:xfrm>
          <a:prstGeom prst="rect">
            <a:avLst/>
          </a:prstGeom>
        </p:spPr>
        <p:txBody>
          <a:bodyPr wrap="none">
            <a:spAutoFit/>
          </a:bodyPr>
          <a:lstStyle/>
          <a:p>
            <a:r>
              <a:rPr lang="pt-BR" sz="2400" dirty="0">
                <a:latin typeface="Times New Roman" panose="02020603050405020304" pitchFamily="18" charset="0"/>
                <a:ea typeface="Calibri" panose="020F0502020204030204" pitchFamily="34" charset="0"/>
              </a:rPr>
              <a:t>Clusters locais do FCO per capita, 2023</a:t>
            </a:r>
            <a:endParaRPr lang="pt-BR" sz="2400" dirty="0"/>
          </a:p>
        </p:txBody>
      </p:sp>
    </p:spTree>
    <p:extLst>
      <p:ext uri="{BB962C8B-B14F-4D97-AF65-F5344CB8AC3E}">
        <p14:creationId xmlns:p14="http://schemas.microsoft.com/office/powerpoint/2010/main" val="84416343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2963" y="559108"/>
            <a:ext cx="93932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solidFill>
                  <a:schemeClr val="accent1">
                    <a:lumMod val="50000"/>
                  </a:schemeClr>
                </a:solidFill>
              </a:rPr>
              <a:t>Análise Exploratória de Dados Espaciais</a:t>
            </a:r>
            <a:endParaRPr lang="pt-BR" dirty="0">
              <a:solidFill>
                <a:schemeClr val="accent1">
                  <a:lumMod val="50000"/>
                </a:schemeClr>
              </a:solidFill>
              <a:sym typeface="Calibri"/>
            </a:endParaRPr>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pic>
        <p:nvPicPr>
          <p:cNvPr id="6" name="Imagem 5" descr="Mapa&#10;&#10;Descrição gerada automaticamente"/>
          <p:cNvPicPr/>
          <p:nvPr/>
        </p:nvPicPr>
        <p:blipFill rotWithShape="1">
          <a:blip r:embed="rId3" cstate="print">
            <a:extLst>
              <a:ext uri="{28A0092B-C50C-407E-A947-70E740481C1C}">
                <a14:useLocalDpi xmlns:a14="http://schemas.microsoft.com/office/drawing/2010/main" val="0"/>
              </a:ext>
            </a:extLst>
          </a:blip>
          <a:srcRect l="14674" r="11062"/>
          <a:stretch/>
        </p:blipFill>
        <p:spPr bwMode="auto">
          <a:xfrm>
            <a:off x="6219568" y="1784300"/>
            <a:ext cx="5357495" cy="4345305"/>
          </a:xfrm>
          <a:prstGeom prst="rect">
            <a:avLst/>
          </a:prstGeom>
          <a:ln>
            <a:noFill/>
          </a:ln>
          <a:extLst>
            <a:ext uri="{53640926-AAD7-44D8-BBD7-CCE9431645EC}">
              <a14:shadowObscured xmlns:a14="http://schemas.microsoft.com/office/drawing/2010/main"/>
            </a:ext>
          </a:extLst>
        </p:spPr>
      </p:pic>
      <p:pic>
        <p:nvPicPr>
          <p:cNvPr id="7" name="Imagem 6" descr="Mapa&#10;&#10;Descrição gerada automaticamente com confiança baixa"/>
          <p:cNvPicPr/>
          <p:nvPr/>
        </p:nvPicPr>
        <p:blipFill rotWithShape="1">
          <a:blip r:embed="rId4" cstate="print">
            <a:extLst>
              <a:ext uri="{28A0092B-C50C-407E-A947-70E740481C1C}">
                <a14:useLocalDpi xmlns:a14="http://schemas.microsoft.com/office/drawing/2010/main" val="0"/>
              </a:ext>
            </a:extLst>
          </a:blip>
          <a:srcRect l="14522" r="9397"/>
          <a:stretch/>
        </p:blipFill>
        <p:spPr bwMode="auto">
          <a:xfrm>
            <a:off x="349162" y="1784300"/>
            <a:ext cx="5521245" cy="4345305"/>
          </a:xfrm>
          <a:prstGeom prst="rect">
            <a:avLst/>
          </a:prstGeom>
          <a:ln>
            <a:noFill/>
          </a:ln>
          <a:extLst>
            <a:ext uri="{53640926-AAD7-44D8-BBD7-CCE9431645EC}">
              <a14:shadowObscured xmlns:a14="http://schemas.microsoft.com/office/drawing/2010/main"/>
            </a:ext>
          </a:extLst>
        </p:spPr>
      </p:pic>
      <p:sp>
        <p:nvSpPr>
          <p:cNvPr id="2" name="Retângulo 1"/>
          <p:cNvSpPr/>
          <p:nvPr/>
        </p:nvSpPr>
        <p:spPr>
          <a:xfrm>
            <a:off x="909584" y="6312300"/>
            <a:ext cx="3922869" cy="369332"/>
          </a:xfrm>
          <a:prstGeom prst="rect">
            <a:avLst/>
          </a:prstGeom>
        </p:spPr>
        <p:txBody>
          <a:bodyPr wrap="none">
            <a:spAutoFit/>
          </a:bodyPr>
          <a:lstStyle/>
          <a:p>
            <a:r>
              <a:rPr lang="pt-BR" dirty="0">
                <a:latin typeface="Times New Roman" panose="02020603050405020304" pitchFamily="18" charset="0"/>
                <a:ea typeface="Calibri" panose="020F0502020204030204" pitchFamily="34" charset="0"/>
              </a:rPr>
              <a:t>Clusters locais do FNE per capita, 2023</a:t>
            </a:r>
            <a:endParaRPr lang="pt-BR" dirty="0"/>
          </a:p>
        </p:txBody>
      </p:sp>
      <p:sp>
        <p:nvSpPr>
          <p:cNvPr id="9" name="Retângulo 8"/>
          <p:cNvSpPr/>
          <p:nvPr/>
        </p:nvSpPr>
        <p:spPr>
          <a:xfrm>
            <a:off x="5997677" y="6322123"/>
            <a:ext cx="3884397" cy="369332"/>
          </a:xfrm>
          <a:prstGeom prst="rect">
            <a:avLst/>
          </a:prstGeom>
        </p:spPr>
        <p:txBody>
          <a:bodyPr wrap="none">
            <a:spAutoFit/>
          </a:bodyPr>
          <a:lstStyle/>
          <a:p>
            <a:r>
              <a:rPr lang="pt-BR" dirty="0">
                <a:latin typeface="Times New Roman" panose="02020603050405020304" pitchFamily="18" charset="0"/>
                <a:ea typeface="Calibri" panose="020F0502020204030204" pitchFamily="34" charset="0"/>
              </a:rPr>
              <a:t>Clusters locais do FNO per capita, 2023</a:t>
            </a:r>
            <a:endParaRPr lang="pt-BR" dirty="0"/>
          </a:p>
        </p:txBody>
      </p:sp>
    </p:spTree>
    <p:extLst>
      <p:ext uri="{BB962C8B-B14F-4D97-AF65-F5344CB8AC3E}">
        <p14:creationId xmlns:p14="http://schemas.microsoft.com/office/powerpoint/2010/main" val="304330308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3175" y="-18835"/>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104747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QL e Análise Setorial da Alocação do FNO</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pic>
        <p:nvPicPr>
          <p:cNvPr id="17" name="Imagem 16" descr="Mapa&#10;&#10;Descrição gerada automaticamente"/>
          <p:cNvPicPr/>
          <p:nvPr/>
        </p:nvPicPr>
        <p:blipFill rotWithShape="1">
          <a:blip r:embed="rId3" cstate="print">
            <a:extLst>
              <a:ext uri="{28A0092B-C50C-407E-A947-70E740481C1C}">
                <a14:useLocalDpi xmlns:a14="http://schemas.microsoft.com/office/drawing/2010/main" val="0"/>
              </a:ext>
            </a:extLst>
          </a:blip>
          <a:srcRect l="17000" t="2208" r="17428" b="8259"/>
          <a:stretch/>
        </p:blipFill>
        <p:spPr bwMode="auto">
          <a:xfrm>
            <a:off x="1165225" y="1742013"/>
            <a:ext cx="2529720" cy="2233088"/>
          </a:xfrm>
          <a:prstGeom prst="rect">
            <a:avLst/>
          </a:prstGeom>
          <a:ln>
            <a:noFill/>
          </a:ln>
          <a:extLst>
            <a:ext uri="{53640926-AAD7-44D8-BBD7-CCE9431645EC}">
              <a14:shadowObscured xmlns:a14="http://schemas.microsoft.com/office/drawing/2010/main"/>
            </a:ext>
          </a:extLst>
        </p:spPr>
      </p:pic>
      <p:sp>
        <p:nvSpPr>
          <p:cNvPr id="4" name="CaixaDeTexto 3"/>
          <p:cNvSpPr txBox="1"/>
          <p:nvPr/>
        </p:nvSpPr>
        <p:spPr>
          <a:xfrm>
            <a:off x="1350976" y="1313106"/>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Agroindustrial</a:t>
            </a:r>
          </a:p>
        </p:txBody>
      </p:sp>
      <p:pic>
        <p:nvPicPr>
          <p:cNvPr id="19" name="Imagem 18" descr="Mapa&#10;&#10;Descrição gerada automaticamente"/>
          <p:cNvPicPr/>
          <p:nvPr/>
        </p:nvPicPr>
        <p:blipFill rotWithShape="1">
          <a:blip r:embed="rId4" cstate="print">
            <a:extLst>
              <a:ext uri="{28A0092B-C50C-407E-A947-70E740481C1C}">
                <a14:useLocalDpi xmlns:a14="http://schemas.microsoft.com/office/drawing/2010/main" val="0"/>
              </a:ext>
            </a:extLst>
          </a:blip>
          <a:srcRect l="18214" t="1472" r="18122" b="8749"/>
          <a:stretch/>
        </p:blipFill>
        <p:spPr bwMode="auto">
          <a:xfrm>
            <a:off x="4728113" y="1730486"/>
            <a:ext cx="2490571" cy="2230374"/>
          </a:xfrm>
          <a:prstGeom prst="rect">
            <a:avLst/>
          </a:prstGeom>
          <a:ln>
            <a:noFill/>
          </a:ln>
          <a:extLst>
            <a:ext uri="{53640926-AAD7-44D8-BBD7-CCE9431645EC}">
              <a14:shadowObscured xmlns:a14="http://schemas.microsoft.com/office/drawing/2010/main"/>
            </a:ext>
          </a:extLst>
        </p:spPr>
      </p:pic>
      <p:sp>
        <p:nvSpPr>
          <p:cNvPr id="21" name="CaixaDeTexto 20"/>
          <p:cNvSpPr txBox="1"/>
          <p:nvPr/>
        </p:nvSpPr>
        <p:spPr>
          <a:xfrm>
            <a:off x="4728113" y="1311282"/>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Comércio e Serviços</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2" name="Imagem 21" descr="Mapa&#10;&#10;Descrição gerada automaticamente"/>
          <p:cNvPicPr/>
          <p:nvPr/>
        </p:nvPicPr>
        <p:blipFill rotWithShape="1">
          <a:blip r:embed="rId5" cstate="print">
            <a:extLst>
              <a:ext uri="{28A0092B-C50C-407E-A947-70E740481C1C}">
                <a14:useLocalDpi xmlns:a14="http://schemas.microsoft.com/office/drawing/2010/main" val="0"/>
              </a:ext>
            </a:extLst>
          </a:blip>
          <a:srcRect l="18735" t="2453" r="18374" b="8995"/>
          <a:stretch/>
        </p:blipFill>
        <p:spPr bwMode="auto">
          <a:xfrm>
            <a:off x="8392601" y="1742012"/>
            <a:ext cx="2403219" cy="2236901"/>
          </a:xfrm>
          <a:prstGeom prst="rect">
            <a:avLst/>
          </a:prstGeom>
          <a:ln>
            <a:noFill/>
          </a:ln>
          <a:extLst>
            <a:ext uri="{53640926-AAD7-44D8-BBD7-CCE9431645EC}">
              <a14:shadowObscured xmlns:a14="http://schemas.microsoft.com/office/drawing/2010/main"/>
            </a:ext>
          </a:extLst>
        </p:spPr>
      </p:pic>
      <p:sp>
        <p:nvSpPr>
          <p:cNvPr id="23" name="CaixaDeTexto 22"/>
          <p:cNvSpPr txBox="1"/>
          <p:nvPr/>
        </p:nvSpPr>
        <p:spPr>
          <a:xfrm>
            <a:off x="8376726" y="1286747"/>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Industrial</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4" name="Imagem 23" descr="Mapa&#10;&#10;Descrição gerada automaticamente"/>
          <p:cNvPicPr/>
          <p:nvPr/>
        </p:nvPicPr>
        <p:blipFill rotWithShape="1">
          <a:blip r:embed="rId6" cstate="print">
            <a:extLst>
              <a:ext uri="{28A0092B-C50C-407E-A947-70E740481C1C}">
                <a14:useLocalDpi xmlns:a14="http://schemas.microsoft.com/office/drawing/2010/main" val="0"/>
              </a:ext>
            </a:extLst>
          </a:blip>
          <a:srcRect l="18041" t="1226" r="18295" b="8504"/>
          <a:stretch/>
        </p:blipFill>
        <p:spPr bwMode="auto">
          <a:xfrm>
            <a:off x="1231891" y="4444181"/>
            <a:ext cx="2446719" cy="2276997"/>
          </a:xfrm>
          <a:prstGeom prst="rect">
            <a:avLst/>
          </a:prstGeom>
          <a:ln>
            <a:noFill/>
          </a:ln>
          <a:extLst>
            <a:ext uri="{53640926-AAD7-44D8-BBD7-CCE9431645EC}">
              <a14:shadowObscured xmlns:a14="http://schemas.microsoft.com/office/drawing/2010/main"/>
            </a:ext>
          </a:extLst>
        </p:spPr>
      </p:pic>
      <p:sp>
        <p:nvSpPr>
          <p:cNvPr id="5" name="CaixaDeTexto 4"/>
          <p:cNvSpPr txBox="1"/>
          <p:nvPr/>
        </p:nvSpPr>
        <p:spPr>
          <a:xfrm>
            <a:off x="1350976" y="4068785"/>
            <a:ext cx="1982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Rural</a:t>
            </a:r>
          </a:p>
        </p:txBody>
      </p:sp>
      <p:pic>
        <p:nvPicPr>
          <p:cNvPr id="26" name="Imagem 25" descr="Mapa&#10;&#10;Descrição gerada automaticamente"/>
          <p:cNvPicPr/>
          <p:nvPr/>
        </p:nvPicPr>
        <p:blipFill rotWithShape="1">
          <a:blip r:embed="rId7" cstate="print">
            <a:extLst>
              <a:ext uri="{28A0092B-C50C-407E-A947-70E740481C1C}">
                <a14:useLocalDpi xmlns:a14="http://schemas.microsoft.com/office/drawing/2010/main" val="0"/>
              </a:ext>
            </a:extLst>
          </a:blip>
          <a:srcRect l="18214" t="2698" r="18816" b="8749"/>
          <a:stretch/>
        </p:blipFill>
        <p:spPr bwMode="auto">
          <a:xfrm>
            <a:off x="4728113" y="4438115"/>
            <a:ext cx="2526891" cy="2290915"/>
          </a:xfrm>
          <a:prstGeom prst="rect">
            <a:avLst/>
          </a:prstGeom>
          <a:ln>
            <a:noFill/>
          </a:ln>
          <a:extLst>
            <a:ext uri="{53640926-AAD7-44D8-BBD7-CCE9431645EC}">
              <a14:shadowObscured xmlns:a14="http://schemas.microsoft.com/office/drawing/2010/main"/>
            </a:ext>
          </a:extLst>
        </p:spPr>
      </p:pic>
      <p:pic>
        <p:nvPicPr>
          <p:cNvPr id="29" name="Imagem 28"/>
          <p:cNvPicPr/>
          <p:nvPr/>
        </p:nvPicPr>
        <p:blipFill rotWithShape="1">
          <a:blip r:embed="rId8" cstate="print">
            <a:extLst>
              <a:ext uri="{28A0092B-C50C-407E-A947-70E740481C1C}">
                <a14:useLocalDpi xmlns:a14="http://schemas.microsoft.com/office/drawing/2010/main" val="0"/>
              </a:ext>
            </a:extLst>
          </a:blip>
          <a:srcRect l="17694" t="2699" r="7887" b="7032"/>
          <a:stretch/>
        </p:blipFill>
        <p:spPr bwMode="auto">
          <a:xfrm>
            <a:off x="8403548" y="4472160"/>
            <a:ext cx="2697071" cy="2256870"/>
          </a:xfrm>
          <a:prstGeom prst="rect">
            <a:avLst/>
          </a:prstGeom>
          <a:ln>
            <a:noFill/>
          </a:ln>
          <a:extLst>
            <a:ext uri="{53640926-AAD7-44D8-BBD7-CCE9431645EC}">
              <a14:shadowObscured xmlns:a14="http://schemas.microsoft.com/office/drawing/2010/main"/>
            </a:ext>
          </a:extLst>
        </p:spPr>
      </p:pic>
      <p:sp>
        <p:nvSpPr>
          <p:cNvPr id="31" name="CaixaDeTexto 30"/>
          <p:cNvSpPr txBox="1"/>
          <p:nvPr/>
        </p:nvSpPr>
        <p:spPr>
          <a:xfrm>
            <a:off x="4888261" y="4010734"/>
            <a:ext cx="1982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Energia</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
        <p:nvSpPr>
          <p:cNvPr id="32" name="CaixaDeTexto 31"/>
          <p:cNvSpPr txBox="1"/>
          <p:nvPr/>
        </p:nvSpPr>
        <p:spPr>
          <a:xfrm>
            <a:off x="8761003" y="4068785"/>
            <a:ext cx="1982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Turismo</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402585954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8" name="CaixaDeTexto 7"/>
          <p:cNvSpPr txBox="1"/>
          <p:nvPr/>
        </p:nvSpPr>
        <p:spPr>
          <a:xfrm>
            <a:off x="1472602" y="447022"/>
            <a:ext cx="104747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QL e Análise Setorial da Alocação do FNE</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pic>
        <p:nvPicPr>
          <p:cNvPr id="10" name="Imagem 9" descr="Mapa&#10;&#10;Descrição gerada automaticamente"/>
          <p:cNvPicPr/>
          <p:nvPr/>
        </p:nvPicPr>
        <p:blipFill rotWithShape="1">
          <a:blip r:embed="rId3" cstate="print">
            <a:extLst>
              <a:ext uri="{28A0092B-C50C-407E-A947-70E740481C1C}">
                <a14:useLocalDpi xmlns:a14="http://schemas.microsoft.com/office/drawing/2010/main" val="0"/>
              </a:ext>
            </a:extLst>
          </a:blip>
          <a:srcRect l="18388" t="1718" r="18295" b="8259"/>
          <a:stretch/>
        </p:blipFill>
        <p:spPr bwMode="auto">
          <a:xfrm>
            <a:off x="1009129" y="1591782"/>
            <a:ext cx="2566223" cy="2550105"/>
          </a:xfrm>
          <a:prstGeom prst="rect">
            <a:avLst/>
          </a:prstGeom>
          <a:ln>
            <a:noFill/>
          </a:ln>
          <a:extLst>
            <a:ext uri="{53640926-AAD7-44D8-BBD7-CCE9431645EC}">
              <a14:shadowObscured xmlns:a14="http://schemas.microsoft.com/office/drawing/2010/main"/>
            </a:ext>
          </a:extLst>
        </p:spPr>
      </p:pic>
      <p:sp>
        <p:nvSpPr>
          <p:cNvPr id="11" name="CaixaDeTexto 10"/>
          <p:cNvSpPr txBox="1"/>
          <p:nvPr/>
        </p:nvSpPr>
        <p:spPr>
          <a:xfrm>
            <a:off x="1068188" y="1164028"/>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Agroindustrial</a:t>
            </a:r>
          </a:p>
        </p:txBody>
      </p:sp>
      <p:pic>
        <p:nvPicPr>
          <p:cNvPr id="12" name="Imagem 11"/>
          <p:cNvPicPr/>
          <p:nvPr/>
        </p:nvPicPr>
        <p:blipFill rotWithShape="1">
          <a:blip r:embed="rId4" cstate="print">
            <a:extLst>
              <a:ext uri="{28A0092B-C50C-407E-A947-70E740481C1C}">
                <a14:useLocalDpi xmlns:a14="http://schemas.microsoft.com/office/drawing/2010/main" val="0"/>
              </a:ext>
            </a:extLst>
          </a:blip>
          <a:srcRect l="18735" t="2208" r="18295" b="6786"/>
          <a:stretch/>
        </p:blipFill>
        <p:spPr bwMode="auto">
          <a:xfrm>
            <a:off x="4291625" y="1547132"/>
            <a:ext cx="2707252" cy="2550105"/>
          </a:xfrm>
          <a:prstGeom prst="rect">
            <a:avLst/>
          </a:prstGeom>
          <a:ln>
            <a:noFill/>
          </a:ln>
          <a:extLst>
            <a:ext uri="{53640926-AAD7-44D8-BBD7-CCE9431645EC}">
              <a14:shadowObscured xmlns:a14="http://schemas.microsoft.com/office/drawing/2010/main"/>
            </a:ext>
          </a:extLst>
        </p:spPr>
      </p:pic>
      <p:sp>
        <p:nvSpPr>
          <p:cNvPr id="13" name="CaixaDeTexto 12"/>
          <p:cNvSpPr txBox="1"/>
          <p:nvPr/>
        </p:nvSpPr>
        <p:spPr>
          <a:xfrm>
            <a:off x="4504219" y="1145507"/>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Comércio e Serviços</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4" name="Imagem 13" descr="Mapa&#10;&#10;Descrição gerada automaticamente"/>
          <p:cNvPicPr/>
          <p:nvPr/>
        </p:nvPicPr>
        <p:blipFill rotWithShape="1">
          <a:blip r:embed="rId5" cstate="print">
            <a:extLst>
              <a:ext uri="{28A0092B-C50C-407E-A947-70E740481C1C}">
                <a14:useLocalDpi xmlns:a14="http://schemas.microsoft.com/office/drawing/2010/main" val="0"/>
              </a:ext>
            </a:extLst>
          </a:blip>
          <a:srcRect l="16264" r="18001" b="5305"/>
          <a:stretch/>
        </p:blipFill>
        <p:spPr bwMode="auto">
          <a:xfrm>
            <a:off x="7715150" y="1533358"/>
            <a:ext cx="2656778" cy="2550105"/>
          </a:xfrm>
          <a:prstGeom prst="rect">
            <a:avLst/>
          </a:prstGeom>
          <a:ln>
            <a:noFill/>
          </a:ln>
          <a:extLst>
            <a:ext uri="{53640926-AAD7-44D8-BBD7-CCE9431645EC}">
              <a14:shadowObscured xmlns:a14="http://schemas.microsoft.com/office/drawing/2010/main"/>
            </a:ext>
          </a:extLst>
        </p:spPr>
      </p:pic>
      <p:sp>
        <p:nvSpPr>
          <p:cNvPr id="2" name="Retângulo 1"/>
          <p:cNvSpPr/>
          <p:nvPr/>
        </p:nvSpPr>
        <p:spPr>
          <a:xfrm>
            <a:off x="8408672" y="1093351"/>
            <a:ext cx="1069524" cy="369332"/>
          </a:xfrm>
          <a:prstGeom prst="rect">
            <a:avLst/>
          </a:prstGeom>
        </p:spPr>
        <p:txBody>
          <a:bodyPr wrap="none">
            <a:spAutoFit/>
          </a:bodyPr>
          <a:lstStyle/>
          <a:p>
            <a:r>
              <a:rPr lang="pt-BR" dirty="0">
                <a:latin typeface="Times New Roman" panose="02020603050405020304" pitchFamily="18" charset="0"/>
                <a:ea typeface="Calibri" panose="020F0502020204030204" pitchFamily="34" charset="0"/>
              </a:rPr>
              <a:t>Industrial</a:t>
            </a:r>
            <a:endParaRPr lang="pt-BR" dirty="0"/>
          </a:p>
        </p:txBody>
      </p:sp>
      <p:pic>
        <p:nvPicPr>
          <p:cNvPr id="15" name="Imagem 14"/>
          <p:cNvPicPr/>
          <p:nvPr/>
        </p:nvPicPr>
        <p:blipFill rotWithShape="1">
          <a:blip r:embed="rId6" cstate="print">
            <a:extLst>
              <a:ext uri="{28A0092B-C50C-407E-A947-70E740481C1C}">
                <a14:useLocalDpi xmlns:a14="http://schemas.microsoft.com/office/drawing/2010/main" val="0"/>
              </a:ext>
            </a:extLst>
          </a:blip>
          <a:srcRect l="17520" t="1719" r="18642" b="8258"/>
          <a:stretch/>
        </p:blipFill>
        <p:spPr bwMode="auto">
          <a:xfrm>
            <a:off x="4367212" y="4554132"/>
            <a:ext cx="2512298" cy="2325329"/>
          </a:xfrm>
          <a:prstGeom prst="rect">
            <a:avLst/>
          </a:prstGeom>
          <a:ln>
            <a:noFill/>
          </a:ln>
          <a:extLst>
            <a:ext uri="{53640926-AAD7-44D8-BBD7-CCE9431645EC}">
              <a14:shadowObscured xmlns:a14="http://schemas.microsoft.com/office/drawing/2010/main"/>
            </a:ext>
          </a:extLst>
        </p:spPr>
      </p:pic>
      <p:sp>
        <p:nvSpPr>
          <p:cNvPr id="16" name="CaixaDeTexto 15"/>
          <p:cNvSpPr txBox="1"/>
          <p:nvPr/>
        </p:nvSpPr>
        <p:spPr>
          <a:xfrm>
            <a:off x="4590668" y="4163341"/>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Energia</a:t>
            </a:r>
          </a:p>
        </p:txBody>
      </p:sp>
      <p:pic>
        <p:nvPicPr>
          <p:cNvPr id="17" name="Imagem 16" descr="Mapa&#10;&#10;Descrição gerada automaticamente"/>
          <p:cNvPicPr/>
          <p:nvPr/>
        </p:nvPicPr>
        <p:blipFill rotWithShape="1">
          <a:blip r:embed="rId7" cstate="print">
            <a:extLst>
              <a:ext uri="{28A0092B-C50C-407E-A947-70E740481C1C}">
                <a14:useLocalDpi xmlns:a14="http://schemas.microsoft.com/office/drawing/2010/main" val="0"/>
              </a:ext>
            </a:extLst>
          </a:blip>
          <a:srcRect l="18735" t="2454" r="18121" b="8259"/>
          <a:stretch/>
        </p:blipFill>
        <p:spPr bwMode="auto">
          <a:xfrm>
            <a:off x="1009129" y="4532671"/>
            <a:ext cx="2566223" cy="2304136"/>
          </a:xfrm>
          <a:prstGeom prst="rect">
            <a:avLst/>
          </a:prstGeom>
          <a:ln>
            <a:noFill/>
          </a:ln>
          <a:extLst>
            <a:ext uri="{53640926-AAD7-44D8-BBD7-CCE9431645EC}">
              <a14:shadowObscured xmlns:a14="http://schemas.microsoft.com/office/drawing/2010/main"/>
            </a:ext>
          </a:extLst>
        </p:spPr>
      </p:pic>
      <p:sp>
        <p:nvSpPr>
          <p:cNvPr id="18" name="CaixaDeTexto 17"/>
          <p:cNvSpPr txBox="1"/>
          <p:nvPr/>
        </p:nvSpPr>
        <p:spPr>
          <a:xfrm>
            <a:off x="1232583" y="4218832"/>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Rural</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19" name="Imagem 18" descr="Mapa&#10;&#10;Descrição gerada automaticamente"/>
          <p:cNvPicPr/>
          <p:nvPr/>
        </p:nvPicPr>
        <p:blipFill rotWithShape="1">
          <a:blip r:embed="rId8" cstate="print">
            <a:extLst>
              <a:ext uri="{28A0092B-C50C-407E-A947-70E740481C1C}">
                <a14:useLocalDpi xmlns:a14="http://schemas.microsoft.com/office/drawing/2010/main" val="0"/>
              </a:ext>
            </a:extLst>
          </a:blip>
          <a:srcRect l="16621" t="2254" r="5966" b="4701"/>
          <a:stretch/>
        </p:blipFill>
        <p:spPr bwMode="auto">
          <a:xfrm>
            <a:off x="7725297" y="4532671"/>
            <a:ext cx="2743200" cy="2331720"/>
          </a:xfrm>
          <a:prstGeom prst="rect">
            <a:avLst/>
          </a:prstGeom>
          <a:ln>
            <a:noFill/>
          </a:ln>
          <a:extLst>
            <a:ext uri="{53640926-AAD7-44D8-BBD7-CCE9431645EC}">
              <a14:shadowObscured xmlns:a14="http://schemas.microsoft.com/office/drawing/2010/main"/>
            </a:ext>
          </a:extLst>
        </p:spPr>
      </p:pic>
      <p:sp>
        <p:nvSpPr>
          <p:cNvPr id="20" name="CaixaDeTexto 19"/>
          <p:cNvSpPr txBox="1"/>
          <p:nvPr/>
        </p:nvSpPr>
        <p:spPr>
          <a:xfrm>
            <a:off x="7901452" y="4218832"/>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Turismo</a:t>
            </a:r>
          </a:p>
        </p:txBody>
      </p:sp>
    </p:spTree>
    <p:extLst>
      <p:ext uri="{BB962C8B-B14F-4D97-AF65-F5344CB8AC3E}">
        <p14:creationId xmlns:p14="http://schemas.microsoft.com/office/powerpoint/2010/main" val="68822781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8" name="CaixaDeTexto 7"/>
          <p:cNvSpPr txBox="1"/>
          <p:nvPr/>
        </p:nvSpPr>
        <p:spPr>
          <a:xfrm>
            <a:off x="1472602" y="447022"/>
            <a:ext cx="104747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QL e Análise Setorial da Alocação do FCO</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11" name="CaixaDeTexto 10"/>
          <p:cNvSpPr txBox="1"/>
          <p:nvPr/>
        </p:nvSpPr>
        <p:spPr>
          <a:xfrm>
            <a:off x="1068188" y="1164028"/>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Agroindustrial</a:t>
            </a:r>
          </a:p>
        </p:txBody>
      </p:sp>
      <p:pic>
        <p:nvPicPr>
          <p:cNvPr id="17" name="Imagem 16" descr="Mapa&#10;&#10;Descrição gerada automaticamente"/>
          <p:cNvPicPr/>
          <p:nvPr/>
        </p:nvPicPr>
        <p:blipFill rotWithShape="1">
          <a:blip r:embed="rId3" cstate="print">
            <a:extLst>
              <a:ext uri="{28A0092B-C50C-407E-A947-70E740481C1C}">
                <a14:useLocalDpi xmlns:a14="http://schemas.microsoft.com/office/drawing/2010/main" val="0"/>
              </a:ext>
            </a:extLst>
          </a:blip>
          <a:srcRect l="18041" t="2453" r="17948" b="7768"/>
          <a:stretch/>
        </p:blipFill>
        <p:spPr bwMode="auto">
          <a:xfrm>
            <a:off x="1068188" y="1604035"/>
            <a:ext cx="2530418" cy="2451109"/>
          </a:xfrm>
          <a:prstGeom prst="rect">
            <a:avLst/>
          </a:prstGeom>
          <a:ln>
            <a:noFill/>
          </a:ln>
          <a:extLst>
            <a:ext uri="{53640926-AAD7-44D8-BBD7-CCE9431645EC}">
              <a14:shadowObscured xmlns:a14="http://schemas.microsoft.com/office/drawing/2010/main"/>
            </a:ext>
          </a:extLst>
        </p:spPr>
      </p:pic>
      <p:pic>
        <p:nvPicPr>
          <p:cNvPr id="18" name="Imagem 17" descr="Mapa&#10;&#10;Descrição gerada automaticamente"/>
          <p:cNvPicPr/>
          <p:nvPr/>
        </p:nvPicPr>
        <p:blipFill rotWithShape="1">
          <a:blip r:embed="rId4" cstate="print">
            <a:extLst>
              <a:ext uri="{28A0092B-C50C-407E-A947-70E740481C1C}">
                <a14:useLocalDpi xmlns:a14="http://schemas.microsoft.com/office/drawing/2010/main" val="0"/>
              </a:ext>
            </a:extLst>
          </a:blip>
          <a:srcRect l="18214" t="1963" r="18295" b="8013"/>
          <a:stretch/>
        </p:blipFill>
        <p:spPr bwMode="auto">
          <a:xfrm>
            <a:off x="4117778" y="1507728"/>
            <a:ext cx="2636983" cy="2529410"/>
          </a:xfrm>
          <a:prstGeom prst="rect">
            <a:avLst/>
          </a:prstGeom>
          <a:ln>
            <a:noFill/>
          </a:ln>
          <a:extLst>
            <a:ext uri="{53640926-AAD7-44D8-BBD7-CCE9431645EC}">
              <a14:shadowObscured xmlns:a14="http://schemas.microsoft.com/office/drawing/2010/main"/>
            </a:ext>
          </a:extLst>
        </p:spPr>
      </p:pic>
      <p:pic>
        <p:nvPicPr>
          <p:cNvPr id="19" name="Imagem 18" descr="Mapa&#10;&#10;Descrição gerada automaticamente"/>
          <p:cNvPicPr/>
          <p:nvPr/>
        </p:nvPicPr>
        <p:blipFill rotWithShape="1">
          <a:blip r:embed="rId5" cstate="print">
            <a:extLst>
              <a:ext uri="{28A0092B-C50C-407E-A947-70E740481C1C}">
                <a14:useLocalDpi xmlns:a14="http://schemas.microsoft.com/office/drawing/2010/main" val="0"/>
              </a:ext>
            </a:extLst>
          </a:blip>
          <a:srcRect l="17777" t="2699" r="18469" b="8466"/>
          <a:stretch/>
        </p:blipFill>
        <p:spPr bwMode="auto">
          <a:xfrm>
            <a:off x="7573297" y="1601543"/>
            <a:ext cx="2435942" cy="2453601"/>
          </a:xfrm>
          <a:prstGeom prst="rect">
            <a:avLst/>
          </a:prstGeom>
          <a:ln>
            <a:noFill/>
          </a:ln>
          <a:extLst>
            <a:ext uri="{53640926-AAD7-44D8-BBD7-CCE9431645EC}">
              <a14:shadowObscured xmlns:a14="http://schemas.microsoft.com/office/drawing/2010/main"/>
            </a:ext>
          </a:extLst>
        </p:spPr>
      </p:pic>
      <p:sp>
        <p:nvSpPr>
          <p:cNvPr id="20" name="CaixaDeTexto 19"/>
          <p:cNvSpPr txBox="1"/>
          <p:nvPr/>
        </p:nvSpPr>
        <p:spPr>
          <a:xfrm>
            <a:off x="4359390" y="1138397"/>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Industrial</a:t>
            </a:r>
          </a:p>
        </p:txBody>
      </p:sp>
      <p:sp>
        <p:nvSpPr>
          <p:cNvPr id="21" name="CaixaDeTexto 20"/>
          <p:cNvSpPr txBox="1"/>
          <p:nvPr/>
        </p:nvSpPr>
        <p:spPr>
          <a:xfrm>
            <a:off x="7573297" y="1138397"/>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Energia</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pic>
        <p:nvPicPr>
          <p:cNvPr id="22" name="Imagem 21" descr="Mapa&#10;&#10;Descrição gerada automaticamente"/>
          <p:cNvPicPr/>
          <p:nvPr/>
        </p:nvPicPr>
        <p:blipFill rotWithShape="1">
          <a:blip r:embed="rId6" cstate="print">
            <a:extLst>
              <a:ext uri="{28A0092B-C50C-407E-A947-70E740481C1C}">
                <a14:useLocalDpi xmlns:a14="http://schemas.microsoft.com/office/drawing/2010/main" val="0"/>
              </a:ext>
            </a:extLst>
          </a:blip>
          <a:srcRect l="18562" t="2454" r="18642" b="8259"/>
          <a:stretch/>
        </p:blipFill>
        <p:spPr bwMode="auto">
          <a:xfrm>
            <a:off x="1054952" y="4562168"/>
            <a:ext cx="2543654" cy="2295832"/>
          </a:xfrm>
          <a:prstGeom prst="rect">
            <a:avLst/>
          </a:prstGeom>
          <a:ln>
            <a:noFill/>
          </a:ln>
          <a:extLst>
            <a:ext uri="{53640926-AAD7-44D8-BBD7-CCE9431645EC}">
              <a14:shadowObscured xmlns:a14="http://schemas.microsoft.com/office/drawing/2010/main"/>
            </a:ext>
          </a:extLst>
        </p:spPr>
      </p:pic>
      <p:sp>
        <p:nvSpPr>
          <p:cNvPr id="23" name="CaixaDeTexto 22"/>
          <p:cNvSpPr txBox="1"/>
          <p:nvPr/>
        </p:nvSpPr>
        <p:spPr>
          <a:xfrm>
            <a:off x="1068188" y="4142088"/>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Rural</a:t>
            </a:r>
          </a:p>
        </p:txBody>
      </p:sp>
      <p:pic>
        <p:nvPicPr>
          <p:cNvPr id="24" name="Imagem 23" descr="Mapa&#10;&#10;Descrição gerada automaticamente"/>
          <p:cNvPicPr/>
          <p:nvPr/>
        </p:nvPicPr>
        <p:blipFill rotWithShape="1">
          <a:blip r:embed="rId7" cstate="print">
            <a:extLst>
              <a:ext uri="{28A0092B-C50C-407E-A947-70E740481C1C}">
                <a14:useLocalDpi xmlns:a14="http://schemas.microsoft.com/office/drawing/2010/main" val="0"/>
              </a:ext>
            </a:extLst>
          </a:blip>
          <a:srcRect l="17867" r="19262" b="7766"/>
          <a:stretch/>
        </p:blipFill>
        <p:spPr bwMode="auto">
          <a:xfrm>
            <a:off x="7573298" y="4562169"/>
            <a:ext cx="2435942" cy="2305592"/>
          </a:xfrm>
          <a:prstGeom prst="rect">
            <a:avLst/>
          </a:prstGeom>
          <a:ln>
            <a:noFill/>
          </a:ln>
          <a:extLst>
            <a:ext uri="{53640926-AAD7-44D8-BBD7-CCE9431645EC}">
              <a14:shadowObscured xmlns:a14="http://schemas.microsoft.com/office/drawing/2010/main"/>
            </a:ext>
          </a:extLst>
        </p:spPr>
      </p:pic>
      <p:sp>
        <p:nvSpPr>
          <p:cNvPr id="25" name="CaixaDeTexto 24"/>
          <p:cNvSpPr txBox="1"/>
          <p:nvPr/>
        </p:nvSpPr>
        <p:spPr>
          <a:xfrm>
            <a:off x="4376612" y="4080011"/>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rgbClr val="000000"/>
                </a:solidFill>
                <a:effectLst/>
                <a:uFillTx/>
                <a:latin typeface="+mj-lt"/>
                <a:ea typeface="+mj-ea"/>
                <a:cs typeface="+mj-cs"/>
                <a:sym typeface="Calibri"/>
              </a:rPr>
              <a:t>Turismo</a:t>
            </a:r>
          </a:p>
        </p:txBody>
      </p:sp>
      <p:pic>
        <p:nvPicPr>
          <p:cNvPr id="27" name="Imagem 26" descr="Mapa&#10;&#10;Descrição gerada automaticamente"/>
          <p:cNvPicPr/>
          <p:nvPr/>
        </p:nvPicPr>
        <p:blipFill rotWithShape="1">
          <a:blip r:embed="rId8" cstate="print">
            <a:extLst>
              <a:ext uri="{28A0092B-C50C-407E-A947-70E740481C1C}">
                <a14:useLocalDpi xmlns:a14="http://schemas.microsoft.com/office/drawing/2010/main" val="0"/>
              </a:ext>
            </a:extLst>
          </a:blip>
          <a:srcRect l="18561" t="3434" r="9547" b="5560"/>
          <a:stretch/>
        </p:blipFill>
        <p:spPr bwMode="auto">
          <a:xfrm>
            <a:off x="4322828" y="4492214"/>
            <a:ext cx="2494315" cy="2392309"/>
          </a:xfrm>
          <a:prstGeom prst="rect">
            <a:avLst/>
          </a:prstGeom>
          <a:ln>
            <a:noFill/>
          </a:ln>
          <a:extLst>
            <a:ext uri="{53640926-AAD7-44D8-BBD7-CCE9431645EC}">
              <a14:shadowObscured xmlns:a14="http://schemas.microsoft.com/office/drawing/2010/main"/>
            </a:ext>
          </a:extLst>
        </p:spPr>
      </p:pic>
      <p:sp>
        <p:nvSpPr>
          <p:cNvPr id="28" name="CaixaDeTexto 27"/>
          <p:cNvSpPr txBox="1"/>
          <p:nvPr/>
        </p:nvSpPr>
        <p:spPr>
          <a:xfrm>
            <a:off x="7650593" y="4094118"/>
            <a:ext cx="211931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t>Infraestrutura</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91621716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47" name="Rectangle 2"/>
          <p:cNvSpPr txBox="1"/>
          <p:nvPr/>
        </p:nvSpPr>
        <p:spPr>
          <a:xfrm>
            <a:off x="1677912" y="307373"/>
            <a:ext cx="824931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Roteiro Apresentação</a:t>
            </a:r>
            <a:endParaRPr dirty="0"/>
          </a:p>
        </p:txBody>
      </p:sp>
      <p:sp>
        <p:nvSpPr>
          <p:cNvPr id="6" name="CaixaDeTexto 5"/>
          <p:cNvSpPr txBox="1"/>
          <p:nvPr/>
        </p:nvSpPr>
        <p:spPr>
          <a:xfrm>
            <a:off x="1009914" y="995914"/>
            <a:ext cx="11280408" cy="5878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pt-BR" sz="2200" dirty="0">
                <a:latin typeface="+mn-lt"/>
              </a:rPr>
              <a:t>Relatório Atual</a:t>
            </a:r>
          </a:p>
          <a:p>
            <a:pPr marL="457200" marR="0" indent="-457200" algn="l" defTabSz="914400" rtl="0" fontAlgn="auto" latinLnBrk="0" hangingPunct="0">
              <a:lnSpc>
                <a:spcPct val="100000"/>
              </a:lnSpc>
              <a:spcBef>
                <a:spcPts val="0"/>
              </a:spcBef>
              <a:spcAft>
                <a:spcPts val="0"/>
              </a:spcAft>
              <a:buClrTx/>
              <a:buSzTx/>
              <a:buAutoNum type="arabicPeriod"/>
              <a:tabLst/>
            </a:pPr>
            <a:r>
              <a:rPr lang="pt-BR" sz="2000" dirty="0">
                <a:latin typeface="+mn-lt"/>
              </a:rPr>
              <a:t>Desigualdade Regional no Brasil e no Mundo:</a:t>
            </a:r>
          </a:p>
          <a:p>
            <a:pPr marR="0" algn="l" defTabSz="914400" rtl="0" fontAlgn="auto" latinLnBrk="0" hangingPunct="0">
              <a:lnSpc>
                <a:spcPct val="100000"/>
              </a:lnSpc>
              <a:spcBef>
                <a:spcPts val="0"/>
              </a:spcBef>
              <a:spcAft>
                <a:spcPts val="0"/>
              </a:spcAft>
              <a:buClrTx/>
              <a:buSzTx/>
              <a:tabLst/>
            </a:pPr>
            <a:endParaRPr lang="pt-BR" sz="900" dirty="0">
              <a:latin typeface="+mn-lt"/>
            </a:endParaRPr>
          </a:p>
          <a:p>
            <a:pPr lvl="6" indent="0"/>
            <a:r>
              <a:rPr lang="pt-BR" sz="2000" dirty="0">
                <a:latin typeface="+mn-lt"/>
              </a:rPr>
              <a:t>	i.  Origens e Causas</a:t>
            </a:r>
          </a:p>
          <a:p>
            <a:pPr lvl="6" indent="0"/>
            <a:r>
              <a:rPr lang="pt-BR" sz="2000" dirty="0">
                <a:latin typeface="+mn-lt"/>
              </a:rPr>
              <a:t>	</a:t>
            </a:r>
            <a:r>
              <a:rPr lang="pt-BR" sz="2000" dirty="0" err="1">
                <a:latin typeface="+mn-lt"/>
              </a:rPr>
              <a:t>ii</a:t>
            </a:r>
            <a:r>
              <a:rPr lang="pt-BR" sz="2000" dirty="0">
                <a:latin typeface="+mn-lt"/>
              </a:rPr>
              <a:t>. Consequências da Desigualdade Regional</a:t>
            </a:r>
          </a:p>
          <a:p>
            <a:pPr lvl="6" indent="0"/>
            <a:endParaRPr lang="pt-BR" sz="900" dirty="0">
              <a:latin typeface="+mn-lt"/>
            </a:endParaRPr>
          </a:p>
          <a:p>
            <a:r>
              <a:rPr lang="pt-BR" sz="2000" dirty="0">
                <a:latin typeface="+mn-lt"/>
              </a:rPr>
              <a:t>2. A Política Nacional de Desenvolvimento Regional </a:t>
            </a:r>
          </a:p>
          <a:p>
            <a:r>
              <a:rPr lang="pt-BR" sz="2000" dirty="0">
                <a:latin typeface="+mn-lt"/>
              </a:rPr>
              <a:t>	i.  Instrumento de Planejamento e ações de governança em 2023</a:t>
            </a:r>
          </a:p>
          <a:p>
            <a:r>
              <a:rPr lang="pt-BR" sz="2000" dirty="0">
                <a:latin typeface="+mn-lt"/>
              </a:rPr>
              <a:t>	</a:t>
            </a:r>
          </a:p>
          <a:p>
            <a:r>
              <a:rPr lang="pt-BR" sz="2000" dirty="0">
                <a:latin typeface="+mn-lt"/>
              </a:rPr>
              <a:t>3. O Ano de 2023: Economia Brasileira e Análise Desempenho Regional</a:t>
            </a:r>
          </a:p>
          <a:p>
            <a:endParaRPr lang="pt-BR" sz="1200" dirty="0">
              <a:latin typeface="+mn-lt"/>
            </a:endParaRPr>
          </a:p>
          <a:p>
            <a:r>
              <a:rPr lang="pt-BR" sz="2000" dirty="0">
                <a:latin typeface="+mn-lt"/>
              </a:rPr>
              <a:t>4. Fundos Constitucionais:</a:t>
            </a:r>
          </a:p>
          <a:p>
            <a:r>
              <a:rPr lang="pt-BR" sz="2400" dirty="0">
                <a:latin typeface="+mn-lt"/>
              </a:rPr>
              <a:t>	</a:t>
            </a:r>
            <a:r>
              <a:rPr lang="pt-BR" sz="2000" dirty="0">
                <a:latin typeface="+mn-lt"/>
              </a:rPr>
              <a:t>i. Programação x Executado</a:t>
            </a:r>
          </a:p>
          <a:p>
            <a:r>
              <a:rPr lang="pt-BR" sz="2000" dirty="0">
                <a:latin typeface="+mn-lt"/>
              </a:rPr>
              <a:t>	</a:t>
            </a:r>
            <a:r>
              <a:rPr lang="pt-BR" sz="2000" dirty="0" err="1">
                <a:latin typeface="+mn-lt"/>
              </a:rPr>
              <a:t>ii</a:t>
            </a:r>
            <a:r>
              <a:rPr lang="pt-BR" sz="2000" dirty="0">
                <a:latin typeface="+mn-lt"/>
              </a:rPr>
              <a:t>. Análise Territorial: Tipologia PNDR e recortes especiais: Fronteira, Amazônia Legal     	    e Semiárido</a:t>
            </a:r>
          </a:p>
          <a:p>
            <a:r>
              <a:rPr lang="pt-BR" sz="2000" dirty="0">
                <a:latin typeface="+mn-lt"/>
              </a:rPr>
              <a:t>	</a:t>
            </a:r>
            <a:r>
              <a:rPr lang="pt-BR" sz="2000" dirty="0" err="1">
                <a:latin typeface="+mn-lt"/>
              </a:rPr>
              <a:t>iii</a:t>
            </a:r>
            <a:r>
              <a:rPr lang="pt-BR" sz="2000" dirty="0">
                <a:latin typeface="+mn-lt"/>
              </a:rPr>
              <a:t>. Análise Setorial</a:t>
            </a:r>
          </a:p>
          <a:p>
            <a:r>
              <a:rPr lang="pt-BR" sz="2000" dirty="0">
                <a:latin typeface="+mn-lt"/>
              </a:rPr>
              <a:t>	</a:t>
            </a:r>
            <a:r>
              <a:rPr lang="pt-BR" sz="2000" dirty="0" err="1">
                <a:latin typeface="+mn-lt"/>
              </a:rPr>
              <a:t>iv</a:t>
            </a:r>
            <a:r>
              <a:rPr lang="pt-BR" sz="2000" dirty="0">
                <a:latin typeface="+mn-lt"/>
              </a:rPr>
              <a:t>. Análise Exploratória Espacial.</a:t>
            </a:r>
          </a:p>
          <a:p>
            <a:r>
              <a:rPr lang="pt-BR" sz="2000" dirty="0">
                <a:latin typeface="+mn-lt"/>
              </a:rPr>
              <a:t>5. Recomendações, Produtos Esperados e </a:t>
            </a:r>
          </a:p>
          <a:p>
            <a:r>
              <a:rPr lang="pt-BR" sz="2000" dirty="0">
                <a:latin typeface="+mn-lt"/>
              </a:rPr>
              <a:t>Discussão de Proposta de Relatório de Monitoramento</a:t>
            </a:r>
          </a:p>
          <a:p>
            <a:r>
              <a:rPr lang="pt-BR" sz="2000" dirty="0">
                <a:latin typeface="+mn-lt"/>
              </a:rPr>
              <a:t>	</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Recorte Territorial Especial</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5" name="Retângulo 4"/>
          <p:cNvSpPr/>
          <p:nvPr/>
        </p:nvSpPr>
        <p:spPr>
          <a:xfrm>
            <a:off x="1215103" y="6360126"/>
            <a:ext cx="5221622" cy="369332"/>
          </a:xfrm>
          <a:prstGeom prst="rect">
            <a:avLst/>
          </a:prstGeom>
        </p:spPr>
        <p:txBody>
          <a:bodyPr wrap="none">
            <a:spAutoFit/>
          </a:bodyPr>
          <a:lstStyle/>
          <a:p>
            <a:pPr lvl="0" indent="90488" algn="just" eaLnBrk="0" fontAlgn="base">
              <a:spcBef>
                <a:spcPct val="0"/>
              </a:spcBef>
              <a:spcAft>
                <a:spcPct val="0"/>
              </a:spcAft>
            </a:pP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Fonte: Elabora</a:t>
            </a:r>
            <a:r>
              <a:rPr lang="pt-BR" alt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ç</a:t>
            </a: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ão pr</a:t>
            </a:r>
            <a:r>
              <a:rPr lang="pt-BR" alt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pria a partir de dados do IBGE.</a:t>
            </a:r>
            <a:endParaRPr lang="pt-BR" altLang="pt-BR" dirty="0">
              <a:solidFill>
                <a:schemeClr val="tx1"/>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2790732352"/>
              </p:ext>
            </p:extLst>
          </p:nvPr>
        </p:nvGraphicFramePr>
        <p:xfrm>
          <a:off x="1171254" y="1330177"/>
          <a:ext cx="8486453" cy="4670350"/>
        </p:xfrm>
        <a:graphic>
          <a:graphicData uri="http://schemas.openxmlformats.org/drawingml/2006/table">
            <a:tbl>
              <a:tblPr firstRow="1" firstCol="1" bandRow="1">
                <a:tableStyleId>{5940675A-B579-460E-94D1-54222C63F5DA}</a:tableStyleId>
              </a:tblPr>
              <a:tblGrid>
                <a:gridCol w="3870475"/>
                <a:gridCol w="1847821"/>
                <a:gridCol w="1257058"/>
                <a:gridCol w="1511099"/>
              </a:tblGrid>
              <a:tr h="908431">
                <a:tc>
                  <a:txBody>
                    <a:bodyPr/>
                    <a:lstStyle/>
                    <a:p>
                      <a:pPr algn="ctr">
                        <a:lnSpc>
                          <a:spcPct val="107000"/>
                        </a:lnSpc>
                        <a:spcAft>
                          <a:spcPts val="0"/>
                        </a:spcAft>
                      </a:pPr>
                      <a:r>
                        <a:rPr lang="pt-BR" sz="1400" kern="0" dirty="0">
                          <a:effectLst/>
                        </a:rPr>
                        <a:t>Variáveis</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pt-BR" sz="1400" kern="0">
                          <a:effectLst/>
                        </a:rPr>
                        <a:t>Amazônia Legal</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pt-BR" sz="1400" kern="0">
                          <a:effectLst/>
                        </a:rPr>
                        <a:t>Semiárido</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pt-BR" sz="1400" kern="0">
                          <a:effectLst/>
                        </a:rPr>
                        <a:t>Fronteira</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r>
              <a:tr h="316146">
                <a:tc>
                  <a:txBody>
                    <a:bodyPr/>
                    <a:lstStyle/>
                    <a:p>
                      <a:pPr algn="l">
                        <a:lnSpc>
                          <a:spcPct val="107000"/>
                        </a:lnSpc>
                        <a:spcAft>
                          <a:spcPts val="0"/>
                        </a:spcAft>
                      </a:pPr>
                      <a:r>
                        <a:rPr lang="pt-BR" sz="1400" kern="0" dirty="0">
                          <a:effectLst/>
                        </a:rPr>
                        <a:t>Número de municípios</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772</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1.477</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588</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na área total do Brasil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59,1</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15,7</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26,5</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na população do Brasil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13,1</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15,3</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5,8</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no PIB do Brasil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10,1</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6,2</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5,8</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600459">
                <a:tc>
                  <a:txBody>
                    <a:bodyPr/>
                    <a:lstStyle/>
                    <a:p>
                      <a:pPr algn="l">
                        <a:lnSpc>
                          <a:spcPct val="107000"/>
                        </a:lnSpc>
                        <a:spcAft>
                          <a:spcPts val="0"/>
                        </a:spcAft>
                      </a:pPr>
                      <a:r>
                        <a:rPr lang="pt-BR" sz="1400" kern="0" dirty="0">
                          <a:effectLst/>
                        </a:rPr>
                        <a:t>PIB per capita (em R$)</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34.156 </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pt-BR" sz="1400" kern="0">
                          <a:effectLst/>
                        </a:rPr>
                        <a:t>17.973 </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c>
                  <a:txBody>
                    <a:bodyPr/>
                    <a:lstStyle/>
                    <a:p>
                      <a:pPr algn="ctr">
                        <a:lnSpc>
                          <a:spcPct val="107000"/>
                        </a:lnSpc>
                        <a:spcAft>
                          <a:spcPts val="0"/>
                        </a:spcAft>
                      </a:pPr>
                      <a:r>
                        <a:rPr lang="pt-BR" sz="1400" kern="0" dirty="0">
                          <a:effectLst/>
                        </a:rPr>
                        <a:t>44.369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ctr"/>
                </a:tc>
              </a:tr>
              <a:tr h="316146">
                <a:tc>
                  <a:txBody>
                    <a:bodyPr/>
                    <a:lstStyle/>
                    <a:p>
                      <a:pPr algn="l">
                        <a:lnSpc>
                          <a:spcPct val="107000"/>
                        </a:lnSpc>
                        <a:spcAft>
                          <a:spcPts val="0"/>
                        </a:spcAft>
                      </a:pPr>
                      <a:r>
                        <a:rPr lang="pt-BR" sz="1400" kern="0" dirty="0">
                          <a:effectLst/>
                        </a:rPr>
                        <a:t>Participação da agropecuária no VAB total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18,7</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12,9</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25,0</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da indústria no VAB total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27,7</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18,0</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19,9</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dos serviços no VAB total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34,0</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39,2</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38,2</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Participação da </a:t>
                      </a:r>
                      <a:r>
                        <a:rPr lang="pt-BR" sz="1400" kern="0" dirty="0" err="1">
                          <a:effectLst/>
                        </a:rPr>
                        <a:t>adm</a:t>
                      </a:r>
                      <a:r>
                        <a:rPr lang="pt-BR" sz="1400" kern="0" dirty="0">
                          <a:effectLst/>
                        </a:rPr>
                        <a:t> pública no VAB total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19,6</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29,9</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16,9</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GINI_PIB</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0,772</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0,681</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0,664</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r h="316146">
                <a:tc>
                  <a:txBody>
                    <a:bodyPr/>
                    <a:lstStyle/>
                    <a:p>
                      <a:pPr algn="l">
                        <a:lnSpc>
                          <a:spcPct val="107000"/>
                        </a:lnSpc>
                        <a:spcAft>
                          <a:spcPts val="0"/>
                        </a:spcAft>
                      </a:pPr>
                      <a:r>
                        <a:rPr lang="pt-BR" sz="1400" kern="0" dirty="0">
                          <a:effectLst/>
                        </a:rPr>
                        <a:t>Percentual de esgoto (%)</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20,1</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a:effectLst/>
                        </a:rPr>
                        <a:t>29,5</a:t>
                      </a:r>
                      <a:endParaRPr lang="pt-BR" sz="1400" kern="10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c>
                  <a:txBody>
                    <a:bodyPr/>
                    <a:lstStyle/>
                    <a:p>
                      <a:pPr algn="ctr">
                        <a:lnSpc>
                          <a:spcPct val="107000"/>
                        </a:lnSpc>
                        <a:spcAft>
                          <a:spcPts val="0"/>
                        </a:spcAft>
                      </a:pPr>
                      <a:r>
                        <a:rPr lang="pt-BR" sz="1400" kern="0" dirty="0">
                          <a:effectLst/>
                        </a:rPr>
                        <a:t>32,4</a:t>
                      </a:r>
                      <a:endParaRPr lang="pt-BR" sz="1400" kern="100" dirty="0">
                        <a:effectLst/>
                        <a:latin typeface="Calibri" panose="020F0502020204030204" pitchFamily="34" charset="0"/>
                        <a:ea typeface="Calibri" panose="020F0502020204030204" pitchFamily="34" charset="0"/>
                        <a:cs typeface="Arial" panose="020B0604020202020204" pitchFamily="34" charset="0"/>
                      </a:endParaRPr>
                    </a:p>
                  </a:txBody>
                  <a:tcPr marL="44450" marR="44450" marT="0" marB="0" anchor="b"/>
                </a:tc>
              </a:tr>
            </a:tbl>
          </a:graphicData>
        </a:graphic>
      </p:graphicFrame>
    </p:spTree>
    <p:extLst>
      <p:ext uri="{BB962C8B-B14F-4D97-AF65-F5344CB8AC3E}">
        <p14:creationId xmlns:p14="http://schemas.microsoft.com/office/powerpoint/2010/main" val="404331194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Recorte Territorial Especial</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4" name="Rectangle 1"/>
          <p:cNvSpPr>
            <a:spLocks noChangeArrowheads="1"/>
          </p:cNvSpPr>
          <p:nvPr/>
        </p:nvSpPr>
        <p:spPr bwMode="auto">
          <a:xfrm>
            <a:off x="4430524" y="1172074"/>
            <a:ext cx="18232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90488"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 PNDR</a:t>
            </a:r>
            <a:endParaRPr kumimoji="0" lang="pt-BR" altLang="pt-BR" sz="2000" b="0" i="0" u="none" strike="noStrike" cap="none" normalizeH="0" baseline="0" dirty="0">
              <a:ln>
                <a:noFill/>
              </a:ln>
              <a:solidFill>
                <a:schemeClr val="tx1"/>
              </a:solidFill>
              <a:effectLst/>
            </a:endParaRPr>
          </a:p>
        </p:txBody>
      </p:sp>
      <p:sp>
        <p:nvSpPr>
          <p:cNvPr id="5" name="Retângulo 4"/>
          <p:cNvSpPr/>
          <p:nvPr/>
        </p:nvSpPr>
        <p:spPr>
          <a:xfrm>
            <a:off x="1215103" y="6360126"/>
            <a:ext cx="5221622" cy="369332"/>
          </a:xfrm>
          <a:prstGeom prst="rect">
            <a:avLst/>
          </a:prstGeom>
        </p:spPr>
        <p:txBody>
          <a:bodyPr wrap="none">
            <a:spAutoFit/>
          </a:bodyPr>
          <a:lstStyle/>
          <a:p>
            <a:pPr lvl="0" indent="90488" algn="just" eaLnBrk="0" fontAlgn="base">
              <a:spcBef>
                <a:spcPct val="0"/>
              </a:spcBef>
              <a:spcAft>
                <a:spcPct val="0"/>
              </a:spcAft>
            </a:pP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Fonte: Elabora</a:t>
            </a:r>
            <a:r>
              <a:rPr lang="pt-BR" alt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ç</a:t>
            </a: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ão pr</a:t>
            </a:r>
            <a:r>
              <a:rPr lang="pt-BR" altLang="pt-BR"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pt-BR" altLang="pt-BR"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pria a partir de dados do IBGE.</a:t>
            </a:r>
            <a:endParaRPr lang="pt-BR" altLang="pt-BR" dirty="0">
              <a:solidFill>
                <a:schemeClr val="tx1"/>
              </a:solidFill>
            </a:endParaRPr>
          </a:p>
        </p:txBody>
      </p:sp>
      <p:graphicFrame>
        <p:nvGraphicFramePr>
          <p:cNvPr id="6" name="Tabela 5"/>
          <p:cNvGraphicFramePr>
            <a:graphicFrameLocks noGrp="1"/>
          </p:cNvGraphicFramePr>
          <p:nvPr/>
        </p:nvGraphicFramePr>
        <p:xfrm>
          <a:off x="1397306" y="1694976"/>
          <a:ext cx="8126837" cy="4536609"/>
        </p:xfrm>
        <a:graphic>
          <a:graphicData uri="http://schemas.openxmlformats.org/drawingml/2006/table">
            <a:tbl>
              <a:tblPr firstRow="1" firstCol="1" bandRow="1">
                <a:tableStyleId>{5940675A-B579-460E-94D1-54222C63F5DA}</a:tableStyleId>
              </a:tblPr>
              <a:tblGrid>
                <a:gridCol w="2927981">
                  <a:extLst>
                    <a:ext uri="{9D8B030D-6E8A-4147-A177-3AD203B41FA5}">
                      <a16:colId xmlns="" xmlns:a16="http://schemas.microsoft.com/office/drawing/2014/main" val="20000"/>
                    </a:ext>
                  </a:extLst>
                </a:gridCol>
                <a:gridCol w="1695909">
                  <a:extLst>
                    <a:ext uri="{9D8B030D-6E8A-4147-A177-3AD203B41FA5}">
                      <a16:colId xmlns="" xmlns:a16="http://schemas.microsoft.com/office/drawing/2014/main" val="20001"/>
                    </a:ext>
                  </a:extLst>
                </a:gridCol>
                <a:gridCol w="1956819">
                  <a:extLst>
                    <a:ext uri="{9D8B030D-6E8A-4147-A177-3AD203B41FA5}">
                      <a16:colId xmlns="" xmlns:a16="http://schemas.microsoft.com/office/drawing/2014/main" val="20002"/>
                    </a:ext>
                  </a:extLst>
                </a:gridCol>
                <a:gridCol w="1546128">
                  <a:extLst>
                    <a:ext uri="{9D8B030D-6E8A-4147-A177-3AD203B41FA5}">
                      <a16:colId xmlns="" xmlns:a16="http://schemas.microsoft.com/office/drawing/2014/main" val="20003"/>
                    </a:ext>
                  </a:extLst>
                </a:gridCol>
              </a:tblGrid>
              <a:tr h="544605">
                <a:tc>
                  <a:txBody>
                    <a:bodyPr/>
                    <a:lstStyle/>
                    <a:p>
                      <a:pPr algn="ctr">
                        <a:lnSpc>
                          <a:spcPct val="107000"/>
                        </a:lnSpc>
                        <a:spcAft>
                          <a:spcPts val="0"/>
                        </a:spcAft>
                      </a:pPr>
                      <a:r>
                        <a:rPr lang="pt-BR" sz="1600" kern="100" dirty="0">
                          <a:effectLst/>
                          <a:latin typeface="+mn-lt"/>
                        </a:rPr>
                        <a:t>Variáveis</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pt-BR" sz="1600" kern="100">
                          <a:effectLst/>
                          <a:latin typeface="+mn-lt"/>
                        </a:rPr>
                        <a:t>Valores totais</a:t>
                      </a:r>
                    </a:p>
                    <a:p>
                      <a:pPr algn="ctr">
                        <a:lnSpc>
                          <a:spcPct val="107000"/>
                        </a:lnSpc>
                        <a:spcAft>
                          <a:spcPts val="0"/>
                        </a:spcAft>
                      </a:pPr>
                      <a:r>
                        <a:rPr lang="pt-BR" sz="1600" kern="100">
                          <a:effectLst/>
                          <a:latin typeface="+mn-lt"/>
                        </a:rPr>
                        <a:t>(R$ Bilhões)</a:t>
                      </a:r>
                      <a:endParaRPr lang="pt-BR" sz="16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pt-BR" sz="1600" kern="100">
                          <a:effectLst/>
                          <a:latin typeface="+mn-lt"/>
                        </a:rPr>
                        <a:t>No. de Operações (Mil)</a:t>
                      </a:r>
                      <a:endParaRPr lang="pt-BR" sz="16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pt-BR" sz="1600" kern="100">
                          <a:effectLst/>
                          <a:latin typeface="+mn-lt"/>
                        </a:rPr>
                        <a:t>Valor Médio (R$ Mil)</a:t>
                      </a:r>
                      <a:endParaRPr lang="pt-BR" sz="16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544605">
                <a:tc>
                  <a:txBody>
                    <a:bodyPr/>
                    <a:lstStyle/>
                    <a:p>
                      <a:pPr algn="ctr">
                        <a:lnSpc>
                          <a:spcPct val="107000"/>
                        </a:lnSpc>
                        <a:spcAft>
                          <a:spcPts val="0"/>
                        </a:spcAft>
                      </a:pPr>
                      <a:r>
                        <a:rPr lang="pt-BR" sz="1600" kern="100" dirty="0">
                          <a:effectLst/>
                          <a:latin typeface="+mn-lt"/>
                        </a:rPr>
                        <a:t>Amazônia Legal</a:t>
                      </a:r>
                    </a:p>
                    <a:p>
                      <a:pPr algn="l">
                        <a:lnSpc>
                          <a:spcPct val="107000"/>
                        </a:lnSpc>
                        <a:spcAft>
                          <a:spcPts val="0"/>
                        </a:spcAft>
                      </a:pPr>
                      <a:r>
                        <a:rPr lang="pt-BR" sz="1600" kern="100" dirty="0">
                          <a:effectLst/>
                          <a:latin typeface="+mn-lt"/>
                        </a:rPr>
                        <a:t>BNDES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6,3</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6,0</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1.048,1</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1"/>
                  </a:ext>
                </a:extLst>
              </a:tr>
              <a:tr h="262021">
                <a:tc>
                  <a:txBody>
                    <a:bodyPr/>
                    <a:lstStyle/>
                    <a:p>
                      <a:pPr algn="l">
                        <a:lnSpc>
                          <a:spcPct val="107000"/>
                        </a:lnSpc>
                        <a:spcAft>
                          <a:spcPts val="0"/>
                        </a:spcAft>
                      </a:pPr>
                      <a:r>
                        <a:rPr lang="pt-BR" sz="1600" kern="100" dirty="0">
                          <a:effectLst/>
                          <a:latin typeface="+mn-lt"/>
                        </a:rPr>
                        <a:t>FCO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3,3</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6,0</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555,9</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2"/>
                  </a:ext>
                </a:extLst>
              </a:tr>
              <a:tr h="262021">
                <a:tc>
                  <a:txBody>
                    <a:bodyPr/>
                    <a:lstStyle/>
                    <a:p>
                      <a:pPr algn="l">
                        <a:lnSpc>
                          <a:spcPct val="107000"/>
                        </a:lnSpc>
                        <a:spcAft>
                          <a:spcPts val="0"/>
                        </a:spcAft>
                      </a:pPr>
                      <a:r>
                        <a:rPr lang="pt-BR" sz="1600" kern="100" dirty="0">
                          <a:effectLst/>
                          <a:latin typeface="+mn-lt"/>
                        </a:rPr>
                        <a:t>FNE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3,8</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33,9</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112,9</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3"/>
                  </a:ext>
                </a:extLst>
              </a:tr>
              <a:tr h="262021">
                <a:tc>
                  <a:txBody>
                    <a:bodyPr/>
                    <a:lstStyle/>
                    <a:p>
                      <a:pPr algn="l">
                        <a:lnSpc>
                          <a:spcPct val="107000"/>
                        </a:lnSpc>
                        <a:spcAft>
                          <a:spcPts val="0"/>
                        </a:spcAft>
                      </a:pPr>
                      <a:r>
                        <a:rPr lang="pt-BR" sz="1600" kern="100" dirty="0">
                          <a:effectLst/>
                          <a:latin typeface="+mn-lt"/>
                        </a:rPr>
                        <a:t>FNO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11,2</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20,9</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537,2</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4"/>
                  </a:ext>
                </a:extLst>
              </a:tr>
              <a:tr h="544605">
                <a:tc>
                  <a:txBody>
                    <a:bodyPr/>
                    <a:lstStyle/>
                    <a:p>
                      <a:pPr algn="ctr">
                        <a:lnSpc>
                          <a:spcPct val="107000"/>
                        </a:lnSpc>
                        <a:spcAft>
                          <a:spcPts val="0"/>
                        </a:spcAft>
                      </a:pPr>
                      <a:r>
                        <a:rPr lang="pt-BR" sz="1600" kern="100" dirty="0">
                          <a:effectLst/>
                          <a:latin typeface="+mn-lt"/>
                        </a:rPr>
                        <a:t>Fronteira</a:t>
                      </a:r>
                    </a:p>
                    <a:p>
                      <a:pPr algn="l">
                        <a:lnSpc>
                          <a:spcPct val="107000"/>
                        </a:lnSpc>
                        <a:spcAft>
                          <a:spcPts val="0"/>
                        </a:spcAft>
                      </a:pPr>
                      <a:r>
                        <a:rPr lang="pt-BR" sz="1600" kern="100" dirty="0">
                          <a:effectLst/>
                          <a:latin typeface="+mn-lt"/>
                        </a:rPr>
                        <a:t>BNDES</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 </a:t>
                      </a:r>
                    </a:p>
                    <a:p>
                      <a:pPr algn="ctr">
                        <a:lnSpc>
                          <a:spcPct val="107000"/>
                        </a:lnSpc>
                        <a:spcAft>
                          <a:spcPts val="0"/>
                        </a:spcAft>
                      </a:pPr>
                      <a:r>
                        <a:rPr lang="pt-BR" sz="1600" kern="100" dirty="0">
                          <a:effectLst/>
                          <a:latin typeface="+mn-lt"/>
                        </a:rPr>
                        <a:t>9,2</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pt-BR" sz="1600" kern="100">
                          <a:effectLst/>
                          <a:latin typeface="+mn-lt"/>
                        </a:rPr>
                        <a:t> </a:t>
                      </a:r>
                    </a:p>
                    <a:p>
                      <a:pPr algn="ctr">
                        <a:lnSpc>
                          <a:spcPct val="107000"/>
                        </a:lnSpc>
                        <a:spcAft>
                          <a:spcPts val="0"/>
                        </a:spcAft>
                      </a:pPr>
                      <a:r>
                        <a:rPr lang="pt-BR" sz="1600" kern="100">
                          <a:effectLst/>
                          <a:latin typeface="+mn-lt"/>
                        </a:rPr>
                        <a:t>16,1</a:t>
                      </a:r>
                      <a:endParaRPr lang="pt-BR" sz="1600" kern="1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pt-BR" sz="1600" kern="100">
                          <a:effectLst/>
                          <a:latin typeface="+mn-lt"/>
                        </a:rPr>
                        <a:t> </a:t>
                      </a:r>
                    </a:p>
                    <a:p>
                      <a:pPr algn="ctr">
                        <a:lnSpc>
                          <a:spcPct val="107000"/>
                        </a:lnSpc>
                        <a:spcAft>
                          <a:spcPts val="0"/>
                        </a:spcAft>
                      </a:pPr>
                      <a:r>
                        <a:rPr lang="pt-BR" sz="1600" kern="100">
                          <a:effectLst/>
                          <a:latin typeface="+mn-lt"/>
                        </a:rPr>
                        <a:t>576,4 </a:t>
                      </a:r>
                      <a:endParaRPr lang="pt-BR" sz="1600" kern="100">
                        <a:effectLst/>
                        <a:latin typeface="+mn-lt"/>
                        <a:ea typeface="Calibri" panose="020F0502020204030204" pitchFamily="34" charset="0"/>
                        <a:cs typeface="Arial" panose="020B0604020202020204" pitchFamily="34" charset="0"/>
                      </a:endParaRPr>
                    </a:p>
                  </a:txBody>
                  <a:tcPr marL="68580" marR="68580" marT="0" marB="0" anchor="ctr"/>
                </a:tc>
                <a:extLst>
                  <a:ext uri="{0D108BD9-81ED-4DB2-BD59-A6C34878D82A}">
                    <a16:rowId xmlns="" xmlns:a16="http://schemas.microsoft.com/office/drawing/2014/main" val="10005"/>
                  </a:ext>
                </a:extLst>
              </a:tr>
              <a:tr h="262021">
                <a:tc>
                  <a:txBody>
                    <a:bodyPr/>
                    <a:lstStyle/>
                    <a:p>
                      <a:pPr algn="l">
                        <a:lnSpc>
                          <a:spcPct val="107000"/>
                        </a:lnSpc>
                        <a:spcAft>
                          <a:spcPts val="0"/>
                        </a:spcAft>
                      </a:pPr>
                      <a:r>
                        <a:rPr lang="pt-BR" sz="1600" kern="100" dirty="0">
                          <a:effectLst/>
                          <a:latin typeface="+mn-lt"/>
                        </a:rPr>
                        <a:t>FCO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1,9</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4,0</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493,5</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6"/>
                  </a:ext>
                </a:extLst>
              </a:tr>
              <a:tr h="262021">
                <a:tc>
                  <a:txBody>
                    <a:bodyPr/>
                    <a:lstStyle/>
                    <a:p>
                      <a:pPr algn="l">
                        <a:lnSpc>
                          <a:spcPct val="107000"/>
                        </a:lnSpc>
                        <a:spcAft>
                          <a:spcPts val="0"/>
                        </a:spcAft>
                      </a:pPr>
                      <a:r>
                        <a:rPr lang="pt-BR" sz="1600" kern="100" dirty="0">
                          <a:effectLst/>
                          <a:latin typeface="+mn-lt"/>
                        </a:rPr>
                        <a:t>FNE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7"/>
                  </a:ext>
                </a:extLst>
              </a:tr>
              <a:tr h="262021">
                <a:tc>
                  <a:txBody>
                    <a:bodyPr/>
                    <a:lstStyle/>
                    <a:p>
                      <a:pPr algn="l">
                        <a:lnSpc>
                          <a:spcPct val="107000"/>
                        </a:lnSpc>
                        <a:spcAft>
                          <a:spcPts val="0"/>
                        </a:spcAft>
                      </a:pPr>
                      <a:r>
                        <a:rPr lang="pt-BR" sz="1600" kern="100" dirty="0">
                          <a:effectLst/>
                          <a:latin typeface="+mn-lt"/>
                        </a:rPr>
                        <a:t>FNO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2,7</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6,3</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428,7</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8"/>
                  </a:ext>
                </a:extLst>
              </a:tr>
              <a:tr h="544605">
                <a:tc>
                  <a:txBody>
                    <a:bodyPr/>
                    <a:lstStyle/>
                    <a:p>
                      <a:pPr algn="ctr">
                        <a:lnSpc>
                          <a:spcPct val="107000"/>
                        </a:lnSpc>
                        <a:spcAft>
                          <a:spcPts val="0"/>
                        </a:spcAft>
                      </a:pPr>
                      <a:r>
                        <a:rPr lang="pt-BR" sz="1600" kern="100" dirty="0">
                          <a:effectLst/>
                          <a:latin typeface="+mn-lt"/>
                        </a:rPr>
                        <a:t>Semiárido</a:t>
                      </a:r>
                    </a:p>
                    <a:p>
                      <a:pPr algn="l">
                        <a:lnSpc>
                          <a:spcPct val="107000"/>
                        </a:lnSpc>
                        <a:spcAft>
                          <a:spcPts val="0"/>
                        </a:spcAft>
                      </a:pPr>
                      <a:r>
                        <a:rPr lang="pt-BR" sz="1600" kern="100" dirty="0">
                          <a:effectLst/>
                          <a:latin typeface="+mn-lt"/>
                        </a:rPr>
                        <a:t>BNDES</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pt-BR" sz="1600" kern="100">
                          <a:effectLst/>
                          <a:latin typeface="+mn-lt"/>
                        </a:rPr>
                        <a:t>2,6</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pt-BR" sz="1600" kern="100" dirty="0">
                          <a:effectLst/>
                          <a:latin typeface="+mn-lt"/>
                        </a:rPr>
                        <a:t>2,4</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800"/>
                        </a:spcAft>
                      </a:pPr>
                      <a:r>
                        <a:rPr lang="pt-BR" sz="1600" kern="100">
                          <a:effectLst/>
                          <a:latin typeface="+mn-lt"/>
                        </a:rPr>
                        <a:t>1.073,1</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09"/>
                  </a:ext>
                </a:extLst>
              </a:tr>
              <a:tr h="262021">
                <a:tc>
                  <a:txBody>
                    <a:bodyPr/>
                    <a:lstStyle/>
                    <a:p>
                      <a:pPr algn="l">
                        <a:lnSpc>
                          <a:spcPct val="107000"/>
                        </a:lnSpc>
                        <a:spcAft>
                          <a:spcPts val="0"/>
                        </a:spcAft>
                      </a:pPr>
                      <a:r>
                        <a:rPr lang="pt-BR" sz="1600" kern="100" dirty="0">
                          <a:effectLst/>
                          <a:latin typeface="+mn-lt"/>
                        </a:rPr>
                        <a:t>FCO</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10"/>
                  </a:ext>
                </a:extLst>
              </a:tr>
              <a:tr h="262021">
                <a:tc>
                  <a:txBody>
                    <a:bodyPr/>
                    <a:lstStyle/>
                    <a:p>
                      <a:pPr algn="l">
                        <a:lnSpc>
                          <a:spcPct val="107000"/>
                        </a:lnSpc>
                        <a:spcAft>
                          <a:spcPts val="0"/>
                        </a:spcAft>
                      </a:pPr>
                      <a:r>
                        <a:rPr lang="pt-BR" sz="1600" kern="100" dirty="0">
                          <a:effectLst/>
                          <a:latin typeface="+mn-lt"/>
                        </a:rPr>
                        <a:t>FNE</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28,1</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316,2</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88,9</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11"/>
                  </a:ext>
                </a:extLst>
              </a:tr>
              <a:tr h="262021">
                <a:tc>
                  <a:txBody>
                    <a:bodyPr/>
                    <a:lstStyle/>
                    <a:p>
                      <a:pPr algn="l">
                        <a:lnSpc>
                          <a:spcPct val="107000"/>
                        </a:lnSpc>
                        <a:spcAft>
                          <a:spcPts val="0"/>
                        </a:spcAft>
                      </a:pPr>
                      <a:r>
                        <a:rPr lang="pt-BR" sz="1600" kern="100" dirty="0">
                          <a:effectLst/>
                          <a:latin typeface="+mn-lt"/>
                        </a:rPr>
                        <a:t>FNO</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a:effectLst/>
                          <a:latin typeface="+mn-lt"/>
                        </a:rPr>
                        <a:t> </a:t>
                      </a:r>
                      <a:endParaRPr lang="pt-BR" sz="1600" kern="100">
                        <a:effectLst/>
                        <a:latin typeface="+mn-lt"/>
                        <a:ea typeface="Calibri" panose="020F0502020204030204" pitchFamily="34" charset="0"/>
                        <a:cs typeface="Arial" panose="020B0604020202020204" pitchFamily="34" charset="0"/>
                      </a:endParaRPr>
                    </a:p>
                  </a:txBody>
                  <a:tcPr marL="68580" marR="68580" marT="0" marB="0" anchor="b"/>
                </a:tc>
                <a:tc>
                  <a:txBody>
                    <a:bodyPr/>
                    <a:lstStyle/>
                    <a:p>
                      <a:pPr algn="ctr">
                        <a:lnSpc>
                          <a:spcPct val="107000"/>
                        </a:lnSpc>
                        <a:spcAft>
                          <a:spcPts val="0"/>
                        </a:spcAft>
                      </a:pPr>
                      <a:r>
                        <a:rPr lang="pt-BR" sz="1600" kern="100" dirty="0">
                          <a:effectLst/>
                          <a:latin typeface="+mn-lt"/>
                        </a:rPr>
                        <a:t> </a:t>
                      </a:r>
                      <a:endParaRPr lang="pt-BR" sz="1600" kern="100" dirty="0">
                        <a:effectLst/>
                        <a:latin typeface="+mn-lt"/>
                        <a:ea typeface="Calibri" panose="020F0502020204030204" pitchFamily="34" charset="0"/>
                        <a:cs typeface="Arial" panose="020B0604020202020204" pitchFamily="34" charset="0"/>
                      </a:endParaRPr>
                    </a:p>
                  </a:txBody>
                  <a:tcPr marL="68580" marR="68580" marT="0" marB="0" anchor="b"/>
                </a:tc>
                <a:extLst>
                  <a:ext uri="{0D108BD9-81ED-4DB2-BD59-A6C34878D82A}">
                    <a16:rowId xmlns="" xmlns:a16="http://schemas.microsoft.com/office/drawing/2014/main" val="10012"/>
                  </a:ext>
                </a:extLst>
              </a:tr>
            </a:tbl>
          </a:graphicData>
        </a:graphic>
      </p:graphicFrame>
    </p:spTree>
    <p:extLst>
      <p:ext uri="{BB962C8B-B14F-4D97-AF65-F5344CB8AC3E}">
        <p14:creationId xmlns:p14="http://schemas.microsoft.com/office/powerpoint/2010/main" val="328418012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Recorte Territorial Especial</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4" name="Rectangle 1"/>
          <p:cNvSpPr>
            <a:spLocks noChangeArrowheads="1"/>
          </p:cNvSpPr>
          <p:nvPr/>
        </p:nvSpPr>
        <p:spPr bwMode="auto">
          <a:xfrm>
            <a:off x="1056123" y="1211270"/>
            <a:ext cx="33412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90488"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a:t>
            </a: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Médio por Munícipio</a:t>
            </a:r>
            <a:endParaRPr kumimoji="0" lang="pt-BR" altLang="pt-BR" sz="2000" b="0" i="0" u="none" strike="noStrike" cap="none" normalizeH="0" baseline="0" dirty="0">
              <a:ln>
                <a:noFill/>
              </a:ln>
              <a:solidFill>
                <a:schemeClr val="tx1"/>
              </a:solidFill>
              <a:effectLst/>
            </a:endParaRPr>
          </a:p>
        </p:txBody>
      </p:sp>
      <p:sp>
        <p:nvSpPr>
          <p:cNvPr id="5" name="Retângulo 4"/>
          <p:cNvSpPr/>
          <p:nvPr/>
        </p:nvSpPr>
        <p:spPr>
          <a:xfrm>
            <a:off x="588460" y="6469400"/>
            <a:ext cx="3623428" cy="276999"/>
          </a:xfrm>
          <a:prstGeom prst="rect">
            <a:avLst/>
          </a:prstGeom>
        </p:spPr>
        <p:txBody>
          <a:bodyPr wrap="none">
            <a:spAutoFit/>
          </a:bodyPr>
          <a:lstStyle/>
          <a:p>
            <a:pPr lvl="0" indent="90488" algn="just" eaLnBrk="0" fontAlgn="base">
              <a:spcBef>
                <a:spcPct val="0"/>
              </a:spcBef>
              <a:spcAft>
                <a:spcPct val="0"/>
              </a:spcAft>
            </a:pP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Fonte: Elabora</a:t>
            </a:r>
            <a:r>
              <a:rPr lang="pt-BR" alt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ç</a:t>
            </a: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ão pr</a:t>
            </a:r>
            <a:r>
              <a:rPr lang="pt-BR" alt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pria a partir de dados do MIDR.</a:t>
            </a:r>
            <a:endParaRPr lang="pt-BR" altLang="pt-BR" sz="1200" dirty="0">
              <a:solidFill>
                <a:schemeClr val="tx1"/>
              </a:solidFill>
            </a:endParaRPr>
          </a:p>
        </p:txBody>
      </p:sp>
      <p:pic>
        <p:nvPicPr>
          <p:cNvPr id="9" name="Imagem 8" descr="Mapa&#10;&#10;Descrição gerada automaticamente"/>
          <p:cNvPicPr/>
          <p:nvPr/>
        </p:nvPicPr>
        <p:blipFill>
          <a:blip r:embed="rId3">
            <a:extLst>
              <a:ext uri="{28A0092B-C50C-407E-A947-70E740481C1C}">
                <a14:useLocalDpi xmlns:a14="http://schemas.microsoft.com/office/drawing/2010/main" val="0"/>
              </a:ext>
            </a:extLst>
          </a:blip>
          <a:stretch>
            <a:fillRect/>
          </a:stretch>
        </p:blipFill>
        <p:spPr>
          <a:xfrm>
            <a:off x="588460" y="1770771"/>
            <a:ext cx="4753692" cy="4679031"/>
          </a:xfrm>
          <a:prstGeom prst="rect">
            <a:avLst/>
          </a:prstGeom>
        </p:spPr>
      </p:pic>
      <p:pic>
        <p:nvPicPr>
          <p:cNvPr id="10" name="Imagem 9"/>
          <p:cNvPicPr/>
          <p:nvPr/>
        </p:nvPicPr>
        <p:blipFill>
          <a:blip r:embed="rId4">
            <a:extLst>
              <a:ext uri="{28A0092B-C50C-407E-A947-70E740481C1C}">
                <a14:useLocalDpi xmlns:a14="http://schemas.microsoft.com/office/drawing/2010/main" val="0"/>
              </a:ext>
            </a:extLst>
          </a:blip>
          <a:srcRect/>
          <a:stretch>
            <a:fillRect/>
          </a:stretch>
        </p:blipFill>
        <p:spPr bwMode="auto">
          <a:xfrm>
            <a:off x="6558116" y="1714891"/>
            <a:ext cx="4794739" cy="4734911"/>
          </a:xfrm>
          <a:prstGeom prst="rect">
            <a:avLst/>
          </a:prstGeom>
          <a:noFill/>
          <a:ln>
            <a:noFill/>
          </a:ln>
        </p:spPr>
      </p:pic>
      <p:sp>
        <p:nvSpPr>
          <p:cNvPr id="11" name="Rectangle 1"/>
          <p:cNvSpPr>
            <a:spLocks noChangeArrowheads="1"/>
          </p:cNvSpPr>
          <p:nvPr/>
        </p:nvSpPr>
        <p:spPr bwMode="auto">
          <a:xfrm>
            <a:off x="7220081" y="1201471"/>
            <a:ext cx="33412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90488"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a:t>
            </a: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Médio por Munícipio</a:t>
            </a:r>
            <a:endParaRPr kumimoji="0" lang="pt-BR" altLang="pt-BR" sz="2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6803494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1433"/>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157998"/>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Recorte Territorial Especial</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4" name="Rectangle 1"/>
          <p:cNvSpPr>
            <a:spLocks noChangeArrowheads="1"/>
          </p:cNvSpPr>
          <p:nvPr/>
        </p:nvSpPr>
        <p:spPr bwMode="auto">
          <a:xfrm>
            <a:off x="1152521" y="829705"/>
            <a:ext cx="3745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90488"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a:t>
            </a: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 capita por Munícipio:</a:t>
            </a:r>
          </a:p>
          <a:p>
            <a:pPr marL="0" marR="0" lvl="0" indent="90488" algn="ctr"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Semiárido </a:t>
            </a:r>
            <a:endParaRPr kumimoji="0" lang="pt-BR" altLang="pt-BR" sz="2000" b="0" i="0" u="none" strike="noStrike" cap="none" normalizeH="0" baseline="0" dirty="0">
              <a:ln>
                <a:noFill/>
              </a:ln>
              <a:solidFill>
                <a:schemeClr val="tx1"/>
              </a:solidFill>
              <a:effectLst/>
            </a:endParaRPr>
          </a:p>
        </p:txBody>
      </p:sp>
      <p:sp>
        <p:nvSpPr>
          <p:cNvPr id="5" name="Retângulo 4"/>
          <p:cNvSpPr/>
          <p:nvPr/>
        </p:nvSpPr>
        <p:spPr>
          <a:xfrm>
            <a:off x="578628" y="6617710"/>
            <a:ext cx="3623428" cy="276999"/>
          </a:xfrm>
          <a:prstGeom prst="rect">
            <a:avLst/>
          </a:prstGeom>
        </p:spPr>
        <p:txBody>
          <a:bodyPr wrap="none">
            <a:spAutoFit/>
          </a:bodyPr>
          <a:lstStyle/>
          <a:p>
            <a:pPr lvl="0" indent="90488" algn="just" eaLnBrk="0" fontAlgn="base">
              <a:spcBef>
                <a:spcPct val="0"/>
              </a:spcBef>
              <a:spcAft>
                <a:spcPct val="0"/>
              </a:spcAft>
            </a:pP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Fonte: Elabora</a:t>
            </a:r>
            <a:r>
              <a:rPr lang="pt-BR" alt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ç</a:t>
            </a: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ão pr</a:t>
            </a:r>
            <a:r>
              <a:rPr lang="pt-BR" altLang="pt-BR" sz="1200" dirty="0">
                <a:solidFill>
                  <a:schemeClr val="tx1"/>
                </a:solidFill>
                <a:latin typeface="Calibri" panose="020F0502020204030204" pitchFamily="34" charset="0"/>
                <a:ea typeface="Calibri" panose="020F0502020204030204" pitchFamily="34" charset="0"/>
                <a:cs typeface="Times New Roman" panose="02020603050405020304" pitchFamily="18" charset="0"/>
              </a:rPr>
              <a:t>ó</a:t>
            </a:r>
            <a:r>
              <a:rPr lang="pt-BR" altLang="pt-BR" sz="1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pria a partir de dados do MIDR.</a:t>
            </a:r>
            <a:endParaRPr lang="pt-BR" altLang="pt-BR" sz="1200" dirty="0">
              <a:solidFill>
                <a:schemeClr val="tx1"/>
              </a:solidFill>
            </a:endParaRPr>
          </a:p>
        </p:txBody>
      </p:sp>
      <p:sp>
        <p:nvSpPr>
          <p:cNvPr id="11" name="Rectangle 1"/>
          <p:cNvSpPr>
            <a:spLocks noChangeArrowheads="1"/>
          </p:cNvSpPr>
          <p:nvPr/>
        </p:nvSpPr>
        <p:spPr bwMode="auto">
          <a:xfrm>
            <a:off x="7472882" y="883896"/>
            <a:ext cx="3745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90488"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90488" algn="ctr"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Valores</a:t>
            </a: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altLang="pt-BR" sz="2000" dirty="0" bmk="_Toc163049454">
                <a:latin typeface="Times New Roman" panose="02020603050405020304" pitchFamily="18" charset="0"/>
                <a:ea typeface="Calibri" panose="020F0502020204030204" pitchFamily="34" charset="0"/>
                <a:cs typeface="Times New Roman" panose="02020603050405020304" pitchFamily="18" charset="0"/>
              </a:rPr>
              <a:t>per capita </a:t>
            </a: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por Munícipio:</a:t>
            </a:r>
          </a:p>
          <a:p>
            <a:pPr marL="0" marR="0" lvl="0" indent="90488" algn="ctr"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dirty="0" bmk="_Toc163049454">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Fronteira</a:t>
            </a:r>
            <a:endParaRPr kumimoji="0" lang="pt-BR" altLang="pt-BR" sz="2000" b="0" i="0" u="none" strike="noStrike" cap="none" normalizeH="0" baseline="0" dirty="0">
              <a:ln>
                <a:noFill/>
              </a:ln>
              <a:solidFill>
                <a:schemeClr val="tx1"/>
              </a:solidFill>
              <a:effectLst/>
            </a:endParaRPr>
          </a:p>
        </p:txBody>
      </p:sp>
      <p:pic>
        <p:nvPicPr>
          <p:cNvPr id="12" name="Imagem 11" descr="Mapa&#10;&#10;Descrição gerada automaticamente"/>
          <p:cNvPicPr/>
          <p:nvPr/>
        </p:nvPicPr>
        <p:blipFill>
          <a:blip r:embed="rId3">
            <a:extLst>
              <a:ext uri="{28A0092B-C50C-407E-A947-70E740481C1C}">
                <a14:useLocalDpi xmlns:a14="http://schemas.microsoft.com/office/drawing/2010/main" val="0"/>
              </a:ext>
            </a:extLst>
          </a:blip>
          <a:srcRect/>
          <a:stretch>
            <a:fillRect/>
          </a:stretch>
        </p:blipFill>
        <p:spPr bwMode="auto">
          <a:xfrm>
            <a:off x="6843251" y="1714891"/>
            <a:ext cx="4704848" cy="4915809"/>
          </a:xfrm>
          <a:prstGeom prst="rect">
            <a:avLst/>
          </a:prstGeom>
          <a:noFill/>
          <a:ln>
            <a:noFill/>
          </a:ln>
        </p:spPr>
      </p:pic>
      <p:pic>
        <p:nvPicPr>
          <p:cNvPr id="13" name="Imagem 12" descr="Mapa&#10;&#10;Descrição gerada automaticamente"/>
          <p:cNvPicPr/>
          <p:nvPr/>
        </p:nvPicPr>
        <p:blipFill>
          <a:blip r:embed="rId4">
            <a:extLst>
              <a:ext uri="{28A0092B-C50C-407E-A947-70E740481C1C}">
                <a14:useLocalDpi xmlns:a14="http://schemas.microsoft.com/office/drawing/2010/main" val="0"/>
              </a:ext>
            </a:extLst>
          </a:blip>
          <a:srcRect/>
          <a:stretch>
            <a:fillRect/>
          </a:stretch>
        </p:blipFill>
        <p:spPr bwMode="auto">
          <a:xfrm>
            <a:off x="854148" y="1527302"/>
            <a:ext cx="5098138" cy="5090408"/>
          </a:xfrm>
          <a:prstGeom prst="rect">
            <a:avLst/>
          </a:prstGeom>
          <a:noFill/>
          <a:ln>
            <a:noFill/>
          </a:ln>
        </p:spPr>
      </p:pic>
    </p:spTree>
    <p:extLst>
      <p:ext uri="{BB962C8B-B14F-4D97-AF65-F5344CB8AC3E}">
        <p14:creationId xmlns:p14="http://schemas.microsoft.com/office/powerpoint/2010/main" val="356544822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Considerações Finais</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8" name="CaixaDeTexto 7"/>
          <p:cNvSpPr txBox="1"/>
          <p:nvPr/>
        </p:nvSpPr>
        <p:spPr>
          <a:xfrm>
            <a:off x="315716" y="1467134"/>
            <a:ext cx="11899144" cy="44319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just" defTabSz="914400" rtl="0" fontAlgn="auto" latinLnBrk="0" hangingPunct="0">
              <a:lnSpc>
                <a:spcPct val="100000"/>
              </a:lnSpc>
              <a:spcBef>
                <a:spcPts val="0"/>
              </a:spcBef>
              <a:spcAft>
                <a:spcPts val="0"/>
              </a:spcAft>
              <a:buClrTx/>
              <a:buSzTx/>
              <a:tabLst/>
            </a:pPr>
            <a:endParaRPr lang="pt-BR" sz="2400" dirty="0">
              <a:latin typeface="+mn-lt"/>
            </a:endParaRP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Recuperação do Sistema de Planejamento e a construção de indicadores para resultados e programação do PPA passo extremamente importante no sentido de nortear a política e o planejamento. </a:t>
            </a:r>
          </a:p>
          <a:p>
            <a:pPr marR="0" algn="just" defTabSz="914400" rtl="0" fontAlgn="auto" latinLnBrk="0" hangingPunct="0">
              <a:lnSpc>
                <a:spcPct val="100000"/>
              </a:lnSpc>
              <a:spcBef>
                <a:spcPts val="0"/>
              </a:spcBef>
              <a:spcAft>
                <a:spcPts val="0"/>
              </a:spcAft>
              <a:buClrTx/>
              <a:buSzTx/>
              <a:tabLst/>
            </a:pPr>
            <a:endParaRPr lang="pt-BR" sz="2400" dirty="0">
              <a:latin typeface="+mn-lt"/>
            </a:endParaRPr>
          </a:p>
          <a:p>
            <a:pPr marL="285750" indent="-285750" algn="just">
              <a:buFont typeface="Arial" panose="020B0604020202020204" pitchFamily="34" charset="0"/>
              <a:buChar char="•"/>
            </a:pPr>
            <a:r>
              <a:rPr lang="pt-BR" sz="2400" dirty="0">
                <a:latin typeface="+mn-lt"/>
              </a:rPr>
              <a:t>Alocação dos Fundos </a:t>
            </a:r>
            <a:r>
              <a:rPr lang="pt-BR" sz="2400" b="1" dirty="0">
                <a:latin typeface="+mn-lt"/>
              </a:rPr>
              <a:t>parece estar motivada pela demanda</a:t>
            </a:r>
            <a:r>
              <a:rPr lang="pt-BR" sz="2400" dirty="0">
                <a:latin typeface="+mn-lt"/>
              </a:rPr>
              <a:t>, concentrada fortemente no agro em municípios do Matopiba e áreas produtoras de commodities agrícolas. </a:t>
            </a:r>
            <a:r>
              <a:rPr lang="pt-BR" sz="2400" i="1" dirty="0">
                <a:latin typeface="+mn-lt"/>
              </a:rPr>
              <a:t>Importante avaliar o impacto dessa alocação de recursos</a:t>
            </a:r>
            <a:r>
              <a:rPr lang="pt-BR" sz="2400" dirty="0">
                <a:latin typeface="+mn-lt"/>
              </a:rPr>
              <a:t>. </a:t>
            </a:r>
          </a:p>
          <a:p>
            <a:pPr lvl="2" indent="0" algn="just"/>
            <a:endParaRPr lang="pt-BR" dirty="0"/>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Próximos Passos: Consolidar uma primeira proposta de monitoramento para o próximo ciclo: utilizar os indicadores e insumo em acordo com o esforço já realizado.</a:t>
            </a:r>
          </a:p>
          <a:p>
            <a:pPr marL="285750" marR="0" indent="-285750" algn="just"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pt-BR" sz="2400" dirty="0">
              <a:latin typeface="+mn-lt"/>
            </a:endParaRPr>
          </a:p>
        </p:txBody>
      </p:sp>
    </p:spTree>
    <p:extLst>
      <p:ext uri="{BB962C8B-B14F-4D97-AF65-F5344CB8AC3E}">
        <p14:creationId xmlns:p14="http://schemas.microsoft.com/office/powerpoint/2010/main" val="117610632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Considerações Finais</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8" name="CaixaDeTexto 7"/>
          <p:cNvSpPr txBox="1"/>
          <p:nvPr/>
        </p:nvSpPr>
        <p:spPr>
          <a:xfrm>
            <a:off x="292856" y="1710813"/>
            <a:ext cx="10689776"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a:latin typeface="+mn-lt"/>
              </a:rPr>
              <a:t>Perspectivas para 2024 são positivas: inflação controlada, crescimento menor que 2023, mas possivelmente com menor concentração no agro e aumento do investimento. Taxa de juros real ainda elevada.</a:t>
            </a:r>
            <a:endParaRPr kumimoji="0" lang="pt-BR" b="0" i="0" u="none" strike="noStrike" cap="none" spc="0" normalizeH="0" baseline="0" dirty="0">
              <a:ln>
                <a:noFill/>
              </a:ln>
              <a:solidFill>
                <a:srgbClr val="000000"/>
              </a:solidFill>
              <a:effectLst/>
              <a:uFillTx/>
              <a:latin typeface="+mj-lt"/>
              <a:ea typeface="+mj-ea"/>
              <a:cs typeface="+mj-cs"/>
              <a:sym typeface="Calibri"/>
            </a:endParaRPr>
          </a:p>
        </p:txBody>
      </p:sp>
      <p:graphicFrame>
        <p:nvGraphicFramePr>
          <p:cNvPr id="5" name="Tabela 4"/>
          <p:cNvGraphicFramePr>
            <a:graphicFrameLocks noGrp="1"/>
          </p:cNvGraphicFramePr>
          <p:nvPr>
            <p:extLst>
              <p:ext uri="{D42A27DB-BD31-4B8C-83A1-F6EECF244321}">
                <p14:modId xmlns:p14="http://schemas.microsoft.com/office/powerpoint/2010/main" val="799864270"/>
              </p:ext>
            </p:extLst>
          </p:nvPr>
        </p:nvGraphicFramePr>
        <p:xfrm>
          <a:off x="1710814" y="3493371"/>
          <a:ext cx="7049728" cy="2377440"/>
        </p:xfrm>
        <a:graphic>
          <a:graphicData uri="http://schemas.openxmlformats.org/drawingml/2006/table">
            <a:tbl>
              <a:tblPr/>
              <a:tblGrid>
                <a:gridCol w="2959509">
                  <a:extLst>
                    <a:ext uri="{9D8B030D-6E8A-4147-A177-3AD203B41FA5}">
                      <a16:colId xmlns="" xmlns:a16="http://schemas.microsoft.com/office/drawing/2014/main" val="20000"/>
                    </a:ext>
                  </a:extLst>
                </a:gridCol>
                <a:gridCol w="875071">
                  <a:extLst>
                    <a:ext uri="{9D8B030D-6E8A-4147-A177-3AD203B41FA5}">
                      <a16:colId xmlns="" xmlns:a16="http://schemas.microsoft.com/office/drawing/2014/main" val="20001"/>
                    </a:ext>
                  </a:extLst>
                </a:gridCol>
                <a:gridCol w="1083174">
                  <a:extLst>
                    <a:ext uri="{9D8B030D-6E8A-4147-A177-3AD203B41FA5}">
                      <a16:colId xmlns="" xmlns:a16="http://schemas.microsoft.com/office/drawing/2014/main" val="20002"/>
                    </a:ext>
                  </a:extLst>
                </a:gridCol>
                <a:gridCol w="1065987">
                  <a:extLst>
                    <a:ext uri="{9D8B030D-6E8A-4147-A177-3AD203B41FA5}">
                      <a16:colId xmlns="" xmlns:a16="http://schemas.microsoft.com/office/drawing/2014/main" val="20003"/>
                    </a:ext>
                  </a:extLst>
                </a:gridCol>
                <a:gridCol w="1065987">
                  <a:extLst>
                    <a:ext uri="{9D8B030D-6E8A-4147-A177-3AD203B41FA5}">
                      <a16:colId xmlns="" xmlns:a16="http://schemas.microsoft.com/office/drawing/2014/main" val="20004"/>
                    </a:ext>
                  </a:extLst>
                </a:gridCol>
              </a:tblGrid>
              <a:tr h="127000">
                <a:tc>
                  <a:txBody>
                    <a:bodyPr/>
                    <a:lstStyle/>
                    <a:p>
                      <a:pPr algn="ctr" rtl="0" fontAlgn="base"/>
                      <a:r>
                        <a:rPr lang="pt-BR" sz="1800" b="1" i="0" dirty="0">
                          <a:effectLst/>
                          <a:latin typeface="Times New Roman" panose="02020603050405020304" pitchFamily="18" charset="0"/>
                        </a:rPr>
                        <a:t>Séries</a:t>
                      </a:r>
                      <a:r>
                        <a:rPr lang="pt-BR" sz="1800" b="0" i="0" dirty="0">
                          <a:effectLst/>
                          <a:latin typeface="Times New Roman" panose="02020603050405020304" pitchFamily="18" charset="0"/>
                        </a:rPr>
                        <a:t> </a:t>
                      </a:r>
                      <a:endParaRPr lang="pt-BR" sz="1800" b="0" i="0" dirty="0">
                        <a:effectLst/>
                      </a:endParaRP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pt-BR" sz="1800" b="1" i="0" dirty="0">
                          <a:effectLst/>
                          <a:latin typeface="Times New Roman" panose="02020603050405020304" pitchFamily="18" charset="0"/>
                        </a:rPr>
                        <a:t>Focus</a:t>
                      </a:r>
                      <a:r>
                        <a:rPr lang="pt-BR" sz="1800" b="0" i="0" dirty="0">
                          <a:effectLst/>
                          <a:latin typeface="Times New Roman" panose="02020603050405020304" pitchFamily="18" charset="0"/>
                        </a:rPr>
                        <a:t> </a:t>
                      </a:r>
                      <a:endParaRPr lang="pt-BR" sz="1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pt-BR" sz="1800" b="1" i="0" dirty="0">
                          <a:effectLst/>
                          <a:latin typeface="Times New Roman" panose="02020603050405020304" pitchFamily="18" charset="0"/>
                        </a:rPr>
                        <a:t>BACEN</a:t>
                      </a:r>
                      <a:r>
                        <a:rPr lang="pt-BR" sz="1800" b="0" i="0" dirty="0">
                          <a:effectLst/>
                          <a:latin typeface="Times New Roman" panose="02020603050405020304" pitchFamily="18" charset="0"/>
                        </a:rPr>
                        <a:t> </a:t>
                      </a:r>
                      <a:endParaRPr lang="pt-BR" sz="1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pt-BR" sz="1800" b="1" i="0" dirty="0">
                          <a:effectLst/>
                          <a:latin typeface="Times New Roman" panose="02020603050405020304" pitchFamily="18" charset="0"/>
                        </a:rPr>
                        <a:t>SPE</a:t>
                      </a:r>
                      <a:r>
                        <a:rPr lang="pt-BR" sz="1800" b="0" i="0" dirty="0">
                          <a:effectLst/>
                          <a:latin typeface="Times New Roman" panose="02020603050405020304" pitchFamily="18" charset="0"/>
                        </a:rPr>
                        <a:t> </a:t>
                      </a:r>
                      <a:endParaRPr lang="pt-BR" sz="1800" b="0" i="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r>
                        <a:rPr lang="pt-BR" sz="1800" b="1" i="0" dirty="0">
                          <a:effectLst/>
                          <a:latin typeface="Times New Roman" panose="02020603050405020304" pitchFamily="18" charset="0"/>
                        </a:rPr>
                        <a:t>FMI</a:t>
                      </a:r>
                      <a:r>
                        <a:rPr lang="pt-BR" sz="1800" b="0" i="0" dirty="0">
                          <a:effectLst/>
                          <a:latin typeface="Times New Roman" panose="02020603050405020304" pitchFamily="18" charset="0"/>
                        </a:rPr>
                        <a:t> </a:t>
                      </a:r>
                      <a:endParaRPr lang="pt-BR" sz="1800" b="0" i="0" dirty="0">
                        <a:effectLst/>
                      </a:endParaRP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27000">
                <a:tc>
                  <a:txBody>
                    <a:bodyPr/>
                    <a:lstStyle/>
                    <a:p>
                      <a:pPr algn="l" rtl="0" fontAlgn="base"/>
                      <a:r>
                        <a:rPr lang="pt-BR" sz="1800" b="0" i="0" dirty="0">
                          <a:effectLst/>
                          <a:latin typeface="Times New Roman" panose="02020603050405020304" pitchFamily="18" charset="0"/>
                        </a:rPr>
                        <a:t>IPCA (12 meses fim do ano) </a:t>
                      </a:r>
                      <a:endParaRPr lang="pt-BR" sz="1800" b="0" i="0" dirty="0">
                        <a:effectLst/>
                      </a:endParaRP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ase"/>
                      <a:r>
                        <a:rPr lang="pt-BR" sz="1800" b="0" i="0" dirty="0">
                          <a:effectLst/>
                          <a:latin typeface="Times New Roman" panose="02020603050405020304" pitchFamily="18" charset="0"/>
                        </a:rPr>
                        <a:t>3,75% </a:t>
                      </a:r>
                      <a:endParaRPr lang="pt-BR" sz="1800" b="0" i="0" dirty="0">
                        <a:effectLst/>
                      </a:endParaRP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ase"/>
                      <a:r>
                        <a:rPr lang="pt-BR" sz="1800" b="0" i="0" dirty="0">
                          <a:effectLst/>
                          <a:latin typeface="Times New Roman" panose="02020603050405020304" pitchFamily="18" charset="0"/>
                        </a:rPr>
                        <a:t>3,50% </a:t>
                      </a:r>
                      <a:endParaRPr lang="pt-BR" sz="1800" b="0" i="0" dirty="0">
                        <a:effectLst/>
                      </a:endParaRP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ase"/>
                      <a:r>
                        <a:rPr lang="pt-BR" sz="1800" b="0" i="0" dirty="0">
                          <a:effectLst/>
                          <a:latin typeface="Times New Roman" panose="02020603050405020304" pitchFamily="18" charset="0"/>
                        </a:rPr>
                        <a:t>3,50% </a:t>
                      </a:r>
                      <a:endParaRPr lang="pt-BR" sz="1800" b="0" i="0" dirty="0">
                        <a:effectLst/>
                      </a:endParaRPr>
                    </a:p>
                  </a:txBody>
                  <a:tcPr>
                    <a:lnL>
                      <a:noFill/>
                    </a:lnL>
                    <a:lnR>
                      <a:noFill/>
                    </a:lnR>
                    <a:lnT w="12700" cap="flat" cmpd="sng" algn="ctr">
                      <a:solidFill>
                        <a:schemeClr val="tx1"/>
                      </a:solidFill>
                      <a:prstDash val="solid"/>
                      <a:round/>
                      <a:headEnd type="none" w="med" len="med"/>
                      <a:tailEnd type="none" w="med" len="med"/>
                    </a:lnT>
                    <a:lnB>
                      <a:noFill/>
                    </a:lnB>
                  </a:tcPr>
                </a:tc>
                <a:tc>
                  <a:txBody>
                    <a:bodyPr/>
                    <a:lstStyle/>
                    <a:p>
                      <a:pPr algn="ctr" rtl="0" fontAlgn="base"/>
                      <a:r>
                        <a:rPr lang="pt-BR" sz="1800" b="0" i="0">
                          <a:effectLst/>
                          <a:latin typeface="Times New Roman" panose="02020603050405020304" pitchFamily="18" charset="0"/>
                        </a:rPr>
                        <a:t>4,45%* </a:t>
                      </a:r>
                      <a:endParaRPr lang="pt-BR" sz="1800" b="0" i="0">
                        <a:effectLst/>
                      </a:endParaRPr>
                    </a:p>
                  </a:txBody>
                  <a:tcPr>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27000">
                <a:tc>
                  <a:txBody>
                    <a:bodyPr/>
                    <a:lstStyle/>
                    <a:p>
                      <a:pPr algn="l" rtl="0" fontAlgn="base"/>
                      <a:r>
                        <a:rPr lang="pt-BR" sz="1800" b="0" i="0" dirty="0">
                          <a:effectLst/>
                          <a:latin typeface="Times New Roman" panose="02020603050405020304" pitchFamily="18" charset="0"/>
                        </a:rPr>
                        <a:t>PIB (variação % ano anterior) </a:t>
                      </a:r>
                      <a:endParaRPr lang="pt-BR" sz="1800" b="0" i="0" dirty="0">
                        <a:effectLst/>
                      </a:endParaRPr>
                    </a:p>
                  </a:txBody>
                  <a:tcPr>
                    <a:lnL>
                      <a:noFill/>
                    </a:lnL>
                    <a:lnR>
                      <a:noFill/>
                    </a:lnR>
                    <a:lnT>
                      <a:noFill/>
                    </a:lnT>
                    <a:lnB>
                      <a:noFill/>
                    </a:lnB>
                  </a:tcPr>
                </a:tc>
                <a:tc>
                  <a:txBody>
                    <a:bodyPr/>
                    <a:lstStyle/>
                    <a:p>
                      <a:pPr algn="ctr" rtl="0" fontAlgn="base"/>
                      <a:r>
                        <a:rPr lang="pt-BR" sz="1800" b="0" i="0">
                          <a:effectLst/>
                          <a:latin typeface="Times New Roman" panose="02020603050405020304" pitchFamily="18" charset="0"/>
                        </a:rPr>
                        <a:t>1,85% </a:t>
                      </a:r>
                      <a:endParaRPr lang="pt-BR" sz="1800" b="0" i="0">
                        <a:effectLst/>
                      </a:endParaRPr>
                    </a:p>
                  </a:txBody>
                  <a:tcPr>
                    <a:lnL>
                      <a:noFill/>
                    </a:lnL>
                    <a:lnR>
                      <a:noFill/>
                    </a:lnR>
                    <a:lnT>
                      <a:noFill/>
                    </a:lnT>
                    <a:lnB>
                      <a:noFill/>
                    </a:lnB>
                  </a:tcPr>
                </a:tc>
                <a:tc>
                  <a:txBody>
                    <a:bodyPr/>
                    <a:lstStyle/>
                    <a:p>
                      <a:pPr algn="ctr" rtl="0" fontAlgn="base"/>
                      <a:r>
                        <a:rPr lang="pt-BR" sz="1800" b="0" i="0" dirty="0">
                          <a:effectLst/>
                          <a:latin typeface="Times New Roman" panose="02020603050405020304" pitchFamily="18" charset="0"/>
                        </a:rPr>
                        <a:t>1,9% </a:t>
                      </a:r>
                      <a:endParaRPr lang="pt-BR" sz="1800" b="0" i="0" dirty="0">
                        <a:effectLst/>
                      </a:endParaRPr>
                    </a:p>
                  </a:txBody>
                  <a:tcPr>
                    <a:lnL>
                      <a:noFill/>
                    </a:lnL>
                    <a:lnR>
                      <a:noFill/>
                    </a:lnR>
                    <a:lnT>
                      <a:noFill/>
                    </a:lnT>
                    <a:lnB>
                      <a:noFill/>
                    </a:lnB>
                  </a:tcPr>
                </a:tc>
                <a:tc>
                  <a:txBody>
                    <a:bodyPr/>
                    <a:lstStyle/>
                    <a:p>
                      <a:pPr algn="ctr" rtl="0" fontAlgn="base"/>
                      <a:r>
                        <a:rPr lang="pt-BR" sz="1800" b="0" i="0" dirty="0">
                          <a:effectLst/>
                          <a:latin typeface="Times New Roman" panose="02020603050405020304" pitchFamily="18" charset="0"/>
                        </a:rPr>
                        <a:t>2,2% </a:t>
                      </a:r>
                      <a:endParaRPr lang="pt-BR" sz="1800" b="0" i="0" dirty="0">
                        <a:effectLst/>
                      </a:endParaRPr>
                    </a:p>
                  </a:txBody>
                  <a:tcPr>
                    <a:lnL>
                      <a:noFill/>
                    </a:lnL>
                    <a:lnR>
                      <a:noFill/>
                    </a:lnR>
                    <a:lnT>
                      <a:noFill/>
                    </a:lnT>
                    <a:lnB>
                      <a:noFill/>
                    </a:lnB>
                  </a:tcPr>
                </a:tc>
                <a:tc>
                  <a:txBody>
                    <a:bodyPr/>
                    <a:lstStyle/>
                    <a:p>
                      <a:pPr algn="ctr" rtl="0" fontAlgn="base"/>
                      <a:r>
                        <a:rPr lang="pt-BR" sz="1800" b="0" i="0" dirty="0">
                          <a:effectLst/>
                          <a:latin typeface="Times New Roman" panose="02020603050405020304" pitchFamily="18" charset="0"/>
                        </a:rPr>
                        <a:t>1,7% </a:t>
                      </a:r>
                      <a:endParaRPr lang="pt-BR" sz="1800" b="0" i="0" dirty="0">
                        <a:effectLst/>
                      </a:endParaRPr>
                    </a:p>
                  </a:txBody>
                  <a:tcPr>
                    <a:lnL>
                      <a:noFill/>
                    </a:lnL>
                    <a:lnR>
                      <a:noFill/>
                    </a:lnR>
                    <a:lnT>
                      <a:noFill/>
                    </a:lnT>
                    <a:lnB>
                      <a:noFill/>
                    </a:lnB>
                  </a:tcPr>
                </a:tc>
                <a:extLst>
                  <a:ext uri="{0D108BD9-81ED-4DB2-BD59-A6C34878D82A}">
                    <a16:rowId xmlns="" xmlns:a16="http://schemas.microsoft.com/office/drawing/2014/main" val="10002"/>
                  </a:ext>
                </a:extLst>
              </a:tr>
              <a:tr h="127000">
                <a:tc>
                  <a:txBody>
                    <a:bodyPr/>
                    <a:lstStyle/>
                    <a:p>
                      <a:pPr algn="l" rtl="0" fontAlgn="base"/>
                      <a:r>
                        <a:rPr lang="pt-BR" sz="1800" b="0" i="0">
                          <a:effectLst/>
                          <a:latin typeface="Times New Roman" panose="02020603050405020304" pitchFamily="18" charset="0"/>
                        </a:rPr>
                        <a:t>Selic (% a.a.) fim do ano </a:t>
                      </a:r>
                      <a:endParaRPr lang="pt-BR" sz="1800" b="0" i="0">
                        <a:effectLst/>
                      </a:endParaRPr>
                    </a:p>
                  </a:txBody>
                  <a:tcPr>
                    <a:lnL>
                      <a:noFill/>
                    </a:lnL>
                    <a:lnR>
                      <a:noFill/>
                    </a:lnR>
                    <a:lnT>
                      <a:noFill/>
                    </a:lnT>
                    <a:lnB>
                      <a:noFill/>
                    </a:lnB>
                  </a:tcPr>
                </a:tc>
                <a:tc>
                  <a:txBody>
                    <a:bodyPr/>
                    <a:lstStyle/>
                    <a:p>
                      <a:pPr algn="ctr" rtl="0" fontAlgn="base"/>
                      <a:r>
                        <a:rPr lang="pt-BR" sz="1800" b="0" i="0">
                          <a:effectLst/>
                          <a:latin typeface="Times New Roman" panose="02020603050405020304" pitchFamily="18" charset="0"/>
                        </a:rPr>
                        <a:t>9% </a:t>
                      </a:r>
                      <a:endParaRPr lang="pt-BR" sz="1800" b="0" i="0">
                        <a:effectLst/>
                      </a:endParaRPr>
                    </a:p>
                  </a:txBody>
                  <a:tcPr>
                    <a:lnL>
                      <a:noFill/>
                    </a:lnL>
                    <a:lnR>
                      <a:noFill/>
                    </a:lnR>
                    <a:lnT>
                      <a:noFill/>
                    </a:lnT>
                    <a:lnB>
                      <a:noFill/>
                    </a:lnB>
                  </a:tcPr>
                </a:tc>
                <a:tc>
                  <a:txBody>
                    <a:bodyPr/>
                    <a:lstStyle/>
                    <a:p>
                      <a:pPr algn="ctr" rtl="0" fontAlgn="base"/>
                      <a:r>
                        <a:rPr lang="pt-BR" sz="1800" b="0" i="0">
                          <a:effectLst/>
                          <a:latin typeface="Times New Roman" panose="02020603050405020304" pitchFamily="18" charset="0"/>
                        </a:rPr>
                        <a:t>- </a:t>
                      </a:r>
                      <a:endParaRPr lang="pt-BR" sz="1800" b="0" i="0">
                        <a:effectLst/>
                      </a:endParaRPr>
                    </a:p>
                  </a:txBody>
                  <a:tcPr>
                    <a:lnL>
                      <a:noFill/>
                    </a:lnL>
                    <a:lnR>
                      <a:noFill/>
                    </a:lnR>
                    <a:lnT>
                      <a:noFill/>
                    </a:lnT>
                    <a:lnB>
                      <a:noFill/>
                    </a:lnB>
                  </a:tcPr>
                </a:tc>
                <a:tc>
                  <a:txBody>
                    <a:bodyPr/>
                    <a:lstStyle/>
                    <a:p>
                      <a:pPr algn="ctr" rtl="0" fontAlgn="base"/>
                      <a:r>
                        <a:rPr lang="pt-BR" sz="1800" b="0" i="0">
                          <a:effectLst/>
                          <a:latin typeface="Times New Roman" panose="02020603050405020304" pitchFamily="18" charset="0"/>
                        </a:rPr>
                        <a:t>- </a:t>
                      </a:r>
                      <a:endParaRPr lang="pt-BR" sz="1800" b="0" i="0">
                        <a:effectLst/>
                      </a:endParaRPr>
                    </a:p>
                  </a:txBody>
                  <a:tcPr>
                    <a:lnL>
                      <a:noFill/>
                    </a:lnL>
                    <a:lnR>
                      <a:noFill/>
                    </a:lnR>
                    <a:lnT>
                      <a:noFill/>
                    </a:lnT>
                    <a:lnB>
                      <a:noFill/>
                    </a:lnB>
                  </a:tcPr>
                </a:tc>
                <a:tc>
                  <a:txBody>
                    <a:bodyPr/>
                    <a:lstStyle/>
                    <a:p>
                      <a:pPr algn="ctr" rtl="0" fontAlgn="base"/>
                      <a:r>
                        <a:rPr lang="pt-BR" sz="1800" b="0" i="0" dirty="0">
                          <a:effectLst/>
                          <a:latin typeface="Times New Roman" panose="02020603050405020304" pitchFamily="18" charset="0"/>
                        </a:rPr>
                        <a:t>- </a:t>
                      </a:r>
                      <a:endParaRPr lang="pt-BR" sz="1800" b="0" i="0" dirty="0">
                        <a:effectLst/>
                      </a:endParaRPr>
                    </a:p>
                  </a:txBody>
                  <a:tcPr>
                    <a:lnL>
                      <a:noFill/>
                    </a:lnL>
                    <a:lnR>
                      <a:noFill/>
                    </a:lnR>
                    <a:lnT>
                      <a:noFill/>
                    </a:lnT>
                    <a:lnB>
                      <a:noFill/>
                    </a:lnB>
                  </a:tcPr>
                </a:tc>
                <a:extLst>
                  <a:ext uri="{0D108BD9-81ED-4DB2-BD59-A6C34878D82A}">
                    <a16:rowId xmlns="" xmlns:a16="http://schemas.microsoft.com/office/drawing/2014/main" val="10003"/>
                  </a:ext>
                </a:extLst>
              </a:tr>
              <a:tr h="127000">
                <a:tc>
                  <a:txBody>
                    <a:bodyPr/>
                    <a:lstStyle/>
                    <a:p>
                      <a:pPr algn="l" rtl="0" fontAlgn="base"/>
                      <a:r>
                        <a:rPr lang="pt-BR" sz="1800" b="0" i="0">
                          <a:effectLst/>
                          <a:latin typeface="Times New Roman" panose="02020603050405020304" pitchFamily="18" charset="0"/>
                        </a:rPr>
                        <a:t>Economia Mundial Crescimento </a:t>
                      </a:r>
                      <a:endParaRPr lang="pt-BR" sz="1800" b="0" i="0">
                        <a:effectLst/>
                      </a:endParaRPr>
                    </a:p>
                  </a:txBody>
                  <a:tcPr>
                    <a:lnL>
                      <a:noFill/>
                    </a:lnL>
                    <a:lnR>
                      <a:noFill/>
                    </a:lnR>
                    <a:lnT>
                      <a:noFill/>
                    </a:lnT>
                    <a:lnB w="6350" cap="flat" cmpd="sng" algn="ctr">
                      <a:solidFill>
                        <a:srgbClr val="40AA83"/>
                      </a:solidFill>
                      <a:prstDash val="solid"/>
                      <a:round/>
                      <a:headEnd type="none" w="med" len="med"/>
                      <a:tailEnd type="none" w="med" len="med"/>
                    </a:lnB>
                  </a:tcPr>
                </a:tc>
                <a:tc>
                  <a:txBody>
                    <a:bodyPr/>
                    <a:lstStyle/>
                    <a:p>
                      <a:pPr algn="ctr" rtl="0" fontAlgn="base"/>
                      <a:r>
                        <a:rPr lang="pt-BR" sz="1800" b="0" i="0">
                          <a:effectLst/>
                          <a:latin typeface="Times New Roman" panose="02020603050405020304" pitchFamily="18" charset="0"/>
                        </a:rPr>
                        <a:t>- </a:t>
                      </a:r>
                      <a:endParaRPr lang="pt-BR" sz="1800" b="0" i="0">
                        <a:effectLst/>
                      </a:endParaRPr>
                    </a:p>
                  </a:txBody>
                  <a:tcPr>
                    <a:lnL>
                      <a:noFill/>
                    </a:lnL>
                    <a:lnR>
                      <a:noFill/>
                    </a:lnR>
                    <a:lnT>
                      <a:noFill/>
                    </a:lnT>
                    <a:lnB w="6350" cap="flat" cmpd="sng" algn="ctr">
                      <a:solidFill>
                        <a:srgbClr val="60AD83"/>
                      </a:solidFill>
                      <a:prstDash val="solid"/>
                      <a:round/>
                      <a:headEnd type="none" w="med" len="med"/>
                      <a:tailEnd type="none" w="med" len="med"/>
                    </a:lnB>
                  </a:tcPr>
                </a:tc>
                <a:tc>
                  <a:txBody>
                    <a:bodyPr/>
                    <a:lstStyle/>
                    <a:p>
                      <a:pPr algn="ctr" rtl="0" fontAlgn="base"/>
                      <a:r>
                        <a:rPr lang="pt-BR" sz="1800" b="0" i="0">
                          <a:effectLst/>
                          <a:latin typeface="Times New Roman" panose="02020603050405020304" pitchFamily="18" charset="0"/>
                        </a:rPr>
                        <a:t>- </a:t>
                      </a:r>
                      <a:endParaRPr lang="pt-BR" sz="1800" b="0" i="0">
                        <a:effectLst/>
                      </a:endParaRPr>
                    </a:p>
                  </a:txBody>
                  <a:tcPr>
                    <a:lnL>
                      <a:noFill/>
                    </a:lnL>
                    <a:lnR>
                      <a:noFill/>
                    </a:lnR>
                    <a:lnT>
                      <a:noFill/>
                    </a:lnT>
                    <a:lnB w="6350" cap="flat" cmpd="sng" algn="ctr">
                      <a:solidFill>
                        <a:srgbClr val="A0A583"/>
                      </a:solidFill>
                      <a:prstDash val="solid"/>
                      <a:round/>
                      <a:headEnd type="none" w="med" len="med"/>
                      <a:tailEnd type="none" w="med" len="med"/>
                    </a:lnB>
                  </a:tcPr>
                </a:tc>
                <a:tc>
                  <a:txBody>
                    <a:bodyPr/>
                    <a:lstStyle/>
                    <a:p>
                      <a:pPr algn="ctr" rtl="0" fontAlgn="base"/>
                      <a:r>
                        <a:rPr lang="pt-BR" sz="1800" b="0" i="0">
                          <a:effectLst/>
                          <a:latin typeface="Times New Roman" panose="02020603050405020304" pitchFamily="18" charset="0"/>
                        </a:rPr>
                        <a:t>- </a:t>
                      </a:r>
                      <a:endParaRPr lang="pt-BR" sz="1800" b="0" i="0">
                        <a:effectLst/>
                      </a:endParaRPr>
                    </a:p>
                  </a:txBody>
                  <a:tcPr>
                    <a:lnL>
                      <a:noFill/>
                    </a:lnL>
                    <a:lnR>
                      <a:noFill/>
                    </a:lnR>
                    <a:lnT>
                      <a:noFill/>
                    </a:lnT>
                    <a:lnB w="6350" cap="flat" cmpd="sng" algn="ctr">
                      <a:solidFill>
                        <a:srgbClr val="A0A583"/>
                      </a:solidFill>
                      <a:prstDash val="solid"/>
                      <a:round/>
                      <a:headEnd type="none" w="med" len="med"/>
                      <a:tailEnd type="none" w="med" len="med"/>
                    </a:lnB>
                  </a:tcPr>
                </a:tc>
                <a:tc>
                  <a:txBody>
                    <a:bodyPr/>
                    <a:lstStyle/>
                    <a:p>
                      <a:pPr algn="ctr" rtl="0" fontAlgn="base"/>
                      <a:r>
                        <a:rPr lang="pt-BR" sz="1800" b="0" i="0" dirty="0">
                          <a:effectLst/>
                          <a:latin typeface="Times New Roman" panose="02020603050405020304" pitchFamily="18" charset="0"/>
                        </a:rPr>
                        <a:t>3,1% </a:t>
                      </a:r>
                      <a:endParaRPr lang="pt-BR" sz="1800" b="0" i="0" dirty="0">
                        <a:effectLst/>
                      </a:endParaRPr>
                    </a:p>
                  </a:txBody>
                  <a:tcPr>
                    <a:lnL>
                      <a:noFill/>
                    </a:lnL>
                    <a:lnR>
                      <a:noFill/>
                    </a:lnR>
                    <a:lnT>
                      <a:noFill/>
                    </a:lnT>
                    <a:lnB w="6350" cap="flat" cmpd="sng" algn="ctr">
                      <a:solidFill>
                        <a:srgbClr val="C0A583"/>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Retângulo 5"/>
          <p:cNvSpPr/>
          <p:nvPr/>
        </p:nvSpPr>
        <p:spPr>
          <a:xfrm>
            <a:off x="1710814" y="6056876"/>
            <a:ext cx="6096000" cy="646331"/>
          </a:xfrm>
          <a:prstGeom prst="rect">
            <a:avLst/>
          </a:prstGeom>
        </p:spPr>
        <p:txBody>
          <a:bodyPr>
            <a:spAutoFit/>
          </a:bodyPr>
          <a:lstStyle/>
          <a:p>
            <a:r>
              <a:rPr lang="pt-BR" sz="1200" dirty="0">
                <a:latin typeface="Times New Roman" panose="02020603050405020304" pitchFamily="18" charset="0"/>
              </a:rPr>
              <a:t>Fonte: Focus: 22/03. Bacen: Relatório de Inflação – março 2024. SPE – Balanço Macrofiscal e perspectivas para 2024 – março 2024. FMI – World </a:t>
            </a:r>
            <a:r>
              <a:rPr lang="pt-BR" sz="1200" dirty="0" err="1">
                <a:latin typeface="Times New Roman" panose="02020603050405020304" pitchFamily="18" charset="0"/>
              </a:rPr>
              <a:t>Economic</a:t>
            </a:r>
            <a:r>
              <a:rPr lang="pt-BR" sz="1200" dirty="0">
                <a:latin typeface="Times New Roman" panose="02020603050405020304" pitchFamily="18" charset="0"/>
              </a:rPr>
              <a:t> Outlook – 2024 – janeiro 2024. * Previsão de outubro de 2023. </a:t>
            </a:r>
            <a:endParaRPr lang="pt-BR" sz="1200" dirty="0"/>
          </a:p>
        </p:txBody>
      </p:sp>
    </p:spTree>
    <p:extLst>
      <p:ext uri="{BB962C8B-B14F-4D97-AF65-F5344CB8AC3E}">
        <p14:creationId xmlns:p14="http://schemas.microsoft.com/office/powerpoint/2010/main" val="253987959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Considerações Finais</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8" name="CaixaDeTexto 7"/>
          <p:cNvSpPr txBox="1"/>
          <p:nvPr/>
        </p:nvSpPr>
        <p:spPr>
          <a:xfrm>
            <a:off x="292856" y="1710813"/>
            <a:ext cx="10689776"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endParaRPr lang="pt-BR" sz="2400" dirty="0">
              <a:latin typeface="+mn-lt"/>
            </a:endParaRPr>
          </a:p>
          <a:p>
            <a:pPr lvl="2" indent="0"/>
            <a:endParaRPr kumimoji="0" lang="pt-BR" b="0" i="0" u="none" strike="noStrike" cap="none" spc="0" normalizeH="0" baseline="0" dirty="0">
              <a:ln>
                <a:noFill/>
              </a:ln>
              <a:solidFill>
                <a:srgbClr val="000000"/>
              </a:solidFill>
              <a:effectLst/>
              <a:uFillTx/>
              <a:latin typeface="+mj-lt"/>
              <a:ea typeface="+mj-ea"/>
              <a:cs typeface="+mj-cs"/>
              <a:sym typeface="Calibri"/>
            </a:endParaRPr>
          </a:p>
        </p:txBody>
      </p:sp>
      <p:graphicFrame>
        <p:nvGraphicFramePr>
          <p:cNvPr id="2" name="Diagrama 1"/>
          <p:cNvGraphicFramePr/>
          <p:nvPr>
            <p:extLst>
              <p:ext uri="{D42A27DB-BD31-4B8C-83A1-F6EECF244321}">
                <p14:modId xmlns:p14="http://schemas.microsoft.com/office/powerpoint/2010/main" val="1554407978"/>
              </p:ext>
            </p:extLst>
          </p:nvPr>
        </p:nvGraphicFramePr>
        <p:xfrm>
          <a:off x="681451" y="1330172"/>
          <a:ext cx="9478549" cy="5168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112098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5" name="Rectangle 2"/>
          <p:cNvSpPr txBox="1"/>
          <p:nvPr/>
        </p:nvSpPr>
        <p:spPr>
          <a:xfrm>
            <a:off x="1520596" y="739241"/>
            <a:ext cx="8249310" cy="59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a:pPr>
            <a:endParaRPr dirty="0"/>
          </a:p>
        </p:txBody>
      </p:sp>
      <p:sp>
        <p:nvSpPr>
          <p:cNvPr id="3" name="CaixaDeTexto 2"/>
          <p:cNvSpPr txBox="1"/>
          <p:nvPr/>
        </p:nvSpPr>
        <p:spPr>
          <a:xfrm>
            <a:off x="1520596" y="491484"/>
            <a:ext cx="983225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pt-BR" sz="3600" b="1" dirty="0">
                <a:solidFill>
                  <a:schemeClr val="accent1">
                    <a:lumMod val="50000"/>
                  </a:schemeClr>
                </a:solidFill>
                <a:latin typeface="+mn-lt"/>
              </a:rPr>
              <a:t>Considerações Finais</a:t>
            </a:r>
            <a:endParaRPr kumimoji="0" lang="pt-BR" sz="3600" b="1" i="0" u="none" strike="noStrike" cap="none" spc="0" normalizeH="0" baseline="0" dirty="0">
              <a:ln>
                <a:noFill/>
              </a:ln>
              <a:solidFill>
                <a:schemeClr val="accent1">
                  <a:lumMod val="50000"/>
                </a:schemeClr>
              </a:solidFill>
              <a:effectLst/>
              <a:uFillTx/>
              <a:latin typeface="+mn-lt"/>
              <a:sym typeface="Calibri"/>
            </a:endParaRPr>
          </a:p>
        </p:txBody>
      </p:sp>
      <p:sp>
        <p:nvSpPr>
          <p:cNvPr id="8" name="CaixaDeTexto 7"/>
          <p:cNvSpPr txBox="1"/>
          <p:nvPr/>
        </p:nvSpPr>
        <p:spPr>
          <a:xfrm>
            <a:off x="247136" y="2057069"/>
            <a:ext cx="11899144"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just" defTabSz="914400" rtl="0" fontAlgn="auto" latinLnBrk="0" hangingPunct="0">
              <a:lnSpc>
                <a:spcPct val="100000"/>
              </a:lnSpc>
              <a:spcBef>
                <a:spcPts val="0"/>
              </a:spcBef>
              <a:spcAft>
                <a:spcPts val="0"/>
              </a:spcAft>
              <a:buClrTx/>
              <a:buSzTx/>
              <a:tabLst/>
            </a:pPr>
            <a:r>
              <a:rPr lang="pt-BR" sz="2400" dirty="0" smtClean="0">
                <a:latin typeface="+mn-lt"/>
              </a:rPr>
              <a:t>Algumas outras constatações:</a:t>
            </a:r>
          </a:p>
          <a:p>
            <a:pPr marL="342900" marR="0" indent="-342900" algn="just" defTabSz="914400" rtl="0" fontAlgn="auto" latinLnBrk="0" hangingPunct="0">
              <a:lnSpc>
                <a:spcPct val="100000"/>
              </a:lnSpc>
              <a:spcBef>
                <a:spcPts val="0"/>
              </a:spcBef>
              <a:spcAft>
                <a:spcPts val="0"/>
              </a:spcAft>
              <a:buClrTx/>
              <a:buSzTx/>
              <a:buFont typeface="Arial" panose="020B0604020202020204" pitchFamily="34" charset="0"/>
              <a:buChar char="•"/>
              <a:tabLst/>
            </a:pPr>
            <a:r>
              <a:rPr lang="pt-BR" sz="2400" dirty="0" smtClean="0">
                <a:latin typeface="+mn-lt"/>
              </a:rPr>
              <a:t>Valores médios de contratos por município mais elevados para regiões com presença mais relevante do setor agro.</a:t>
            </a:r>
          </a:p>
          <a:p>
            <a:pPr marL="342900" indent="-342900" algn="just">
              <a:buFont typeface="Arial" panose="020B0604020202020204" pitchFamily="34" charset="0"/>
              <a:buChar char="•"/>
            </a:pPr>
            <a:r>
              <a:rPr lang="pt-BR" sz="2400" dirty="0"/>
              <a:t>O crédito público, contratado pelo BNDES e pelos Fundos Constitucionais, concentram sobremaneira nas regiões de operação do agronegócio</a:t>
            </a:r>
            <a:r>
              <a:rPr lang="pt-BR" sz="2400" dirty="0" smtClean="0"/>
              <a:t>. </a:t>
            </a:r>
          </a:p>
          <a:p>
            <a:pPr lvl="1" indent="0" algn="just"/>
            <a:r>
              <a:rPr lang="pt-BR" sz="2400" dirty="0" smtClean="0"/>
              <a:t>	</a:t>
            </a:r>
            <a:r>
              <a:rPr lang="pt-BR" sz="2400" b="1" dirty="0" smtClean="0"/>
              <a:t>Sugestão:</a:t>
            </a:r>
            <a:r>
              <a:rPr lang="pt-BR" sz="2400" dirty="0" smtClean="0"/>
              <a:t> Possibilidade de se pensar integração entre as ações dos diversos agentes 	públicos.</a:t>
            </a:r>
          </a:p>
          <a:p>
            <a:pPr marL="342900" indent="-342900" algn="just">
              <a:buFont typeface="Arial" panose="020B0604020202020204" pitchFamily="34" charset="0"/>
              <a:buChar char="•"/>
            </a:pPr>
            <a:r>
              <a:rPr lang="pt-BR" sz="2400" dirty="0" smtClean="0"/>
              <a:t>Ausência clara de descrição de eixo ou objetivo da PNDR a ser atacado nos empréstimos.</a:t>
            </a:r>
          </a:p>
          <a:p>
            <a:pPr algn="just"/>
            <a:r>
              <a:rPr lang="pt-BR" sz="2400" dirty="0"/>
              <a:t>	</a:t>
            </a:r>
            <a:r>
              <a:rPr lang="pt-BR" sz="2400" b="1" dirty="0" smtClean="0"/>
              <a:t>Sugestão: </a:t>
            </a:r>
            <a:r>
              <a:rPr lang="pt-BR" sz="2400" dirty="0" smtClean="0"/>
              <a:t>Solicitar </a:t>
            </a:r>
            <a:r>
              <a:rPr lang="pt-BR" sz="2400" dirty="0"/>
              <a:t>que </a:t>
            </a:r>
            <a:r>
              <a:rPr lang="pt-BR" sz="2400" dirty="0" smtClean="0"/>
              <a:t>a programação dos fundos </a:t>
            </a:r>
            <a:r>
              <a:rPr lang="pt-BR" sz="2400" dirty="0"/>
              <a:t>incluíssem nas planilhas de </a:t>
            </a:r>
            <a:r>
              <a:rPr lang="pt-BR" sz="2400" dirty="0" smtClean="0"/>
              <a:t>	informações </a:t>
            </a:r>
            <a:r>
              <a:rPr lang="pt-BR" sz="2400" dirty="0"/>
              <a:t>sobre os recursos dos fundos constitucionais a classificação de qual eixo de </a:t>
            </a:r>
            <a:r>
              <a:rPr lang="pt-BR" sz="2400" dirty="0" smtClean="0"/>
              <a:t>	intervenção </a:t>
            </a:r>
            <a:r>
              <a:rPr lang="pt-BR" sz="2400" dirty="0"/>
              <a:t>da PNDR aquela ação se enquadra. Além de incluir possíveis resultados </a:t>
            </a:r>
            <a:r>
              <a:rPr lang="pt-BR" sz="2400" dirty="0" smtClean="0"/>
              <a:t>	esperados</a:t>
            </a:r>
            <a:r>
              <a:rPr lang="pt-BR" sz="2400" dirty="0"/>
              <a:t>.</a:t>
            </a:r>
            <a:endParaRPr lang="pt-BR" sz="2400" dirty="0">
              <a:latin typeface="+mn-lt"/>
            </a:endParaRPr>
          </a:p>
        </p:txBody>
      </p:sp>
    </p:spTree>
    <p:extLst>
      <p:ext uri="{BB962C8B-B14F-4D97-AF65-F5344CB8AC3E}">
        <p14:creationId xmlns:p14="http://schemas.microsoft.com/office/powerpoint/2010/main" val="42753057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Rectangle 2"/>
          <p:cNvSpPr txBox="1"/>
          <p:nvPr/>
        </p:nvSpPr>
        <p:spPr>
          <a:xfrm>
            <a:off x="1520596" y="458679"/>
            <a:ext cx="824931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Origens e Causas</a:t>
            </a:r>
            <a:endParaRPr dirty="0"/>
          </a:p>
        </p:txBody>
      </p:sp>
      <p:sp>
        <p:nvSpPr>
          <p:cNvPr id="4" name="CaixaDeTexto 3"/>
          <p:cNvSpPr txBox="1"/>
          <p:nvPr/>
        </p:nvSpPr>
        <p:spPr>
          <a:xfrm>
            <a:off x="801188" y="1300819"/>
            <a:ext cx="10380618" cy="1231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pt-BR" sz="2000" b="1" i="0" u="none" strike="noStrike" cap="none" spc="0" normalizeH="0" baseline="0" dirty="0">
                <a:ln>
                  <a:noFill/>
                </a:ln>
                <a:solidFill>
                  <a:schemeClr val="accent1">
                    <a:lumMod val="50000"/>
                  </a:schemeClr>
                </a:solidFill>
                <a:effectLst/>
                <a:uFillTx/>
                <a:latin typeface="+mn-lt"/>
                <a:ea typeface="+mj-ea"/>
                <a:cs typeface="+mj-cs"/>
                <a:sym typeface="Calibri"/>
              </a:rPr>
              <a:t>Fato 1: Brasil</a:t>
            </a:r>
            <a:r>
              <a:rPr kumimoji="0" lang="pt-BR" sz="2000" b="1" i="0" u="none" strike="noStrike" cap="none" spc="0" normalizeH="0" dirty="0">
                <a:ln>
                  <a:noFill/>
                </a:ln>
                <a:solidFill>
                  <a:schemeClr val="accent1">
                    <a:lumMod val="50000"/>
                  </a:schemeClr>
                </a:solidFill>
                <a:effectLst/>
                <a:uFillTx/>
                <a:latin typeface="+mn-lt"/>
                <a:ea typeface="+mj-ea"/>
                <a:cs typeface="+mj-cs"/>
                <a:sym typeface="Calibri"/>
              </a:rPr>
              <a:t> com um das maiores desigualdades regionais no Mundo: </a:t>
            </a:r>
          </a:p>
          <a:p>
            <a:pPr marL="0" marR="0" indent="0" algn="just" defTabSz="914400" rtl="0" fontAlgn="auto" latinLnBrk="0" hangingPunct="0">
              <a:lnSpc>
                <a:spcPct val="100000"/>
              </a:lnSpc>
              <a:spcBef>
                <a:spcPts val="0"/>
              </a:spcBef>
              <a:spcAft>
                <a:spcPts val="0"/>
              </a:spcAft>
              <a:buClrTx/>
              <a:buSzTx/>
              <a:buFontTx/>
              <a:buNone/>
              <a:tabLst/>
            </a:pPr>
            <a:r>
              <a:rPr kumimoji="0" lang="pt-BR" b="0" i="0" u="none" strike="noStrike" cap="none" spc="0" normalizeH="0" baseline="0" dirty="0">
                <a:ln>
                  <a:noFill/>
                </a:ln>
                <a:solidFill>
                  <a:schemeClr val="accent1">
                    <a:lumMod val="50000"/>
                  </a:schemeClr>
                </a:solidFill>
                <a:effectLst/>
                <a:uFillTx/>
                <a:latin typeface="+mn-lt"/>
                <a:sym typeface="Calibri"/>
              </a:rPr>
              <a:t>Brasil não</a:t>
            </a:r>
            <a:r>
              <a:rPr kumimoji="0" lang="pt-BR" b="0" i="0" u="none" strike="noStrike" cap="none" spc="0" normalizeH="0" dirty="0">
                <a:ln>
                  <a:noFill/>
                </a:ln>
                <a:solidFill>
                  <a:schemeClr val="accent1">
                    <a:lumMod val="50000"/>
                  </a:schemeClr>
                </a:solidFill>
                <a:effectLst/>
                <a:uFillTx/>
                <a:latin typeface="+mn-lt"/>
                <a:sym typeface="Calibri"/>
              </a:rPr>
              <a:t> é apenas um dos país mais desiguais em termos de renda interpessoal, mas também regional. Williamson (1970) estimava que o Brasil era o mais desigual entre um grupo de países selecionados. Evid</a:t>
            </a:r>
            <a:r>
              <a:rPr lang="pt-BR" dirty="0">
                <a:solidFill>
                  <a:schemeClr val="accent1">
                    <a:lumMod val="50000"/>
                  </a:schemeClr>
                </a:solidFill>
                <a:latin typeface="+mn-lt"/>
              </a:rPr>
              <a:t>ência atual se mantém: </a:t>
            </a:r>
            <a:r>
              <a:rPr lang="pt-BR" b="1" i="1" dirty="0">
                <a:solidFill>
                  <a:schemeClr val="accent1">
                    <a:lumMod val="50000"/>
                  </a:schemeClr>
                </a:solidFill>
                <a:latin typeface="+mn-lt"/>
              </a:rPr>
              <a:t>DESIGUALDADE não só é alta como persistente. </a:t>
            </a:r>
            <a:endParaRPr kumimoji="0" lang="pt-BR" b="1" i="1" u="none" strike="noStrike" cap="none" spc="0" normalizeH="0" baseline="0" dirty="0">
              <a:ln>
                <a:noFill/>
              </a:ln>
              <a:solidFill>
                <a:schemeClr val="accent1">
                  <a:lumMod val="50000"/>
                </a:schemeClr>
              </a:solidFill>
              <a:effectLst/>
              <a:uFillTx/>
              <a:latin typeface="+mn-lt"/>
              <a:sym typeface="Calibri"/>
            </a:endParaRPr>
          </a:p>
        </p:txBody>
      </p:sp>
      <p:sp>
        <p:nvSpPr>
          <p:cNvPr id="7" name="Retângulo de cantos arredondados 6"/>
          <p:cNvSpPr/>
          <p:nvPr/>
        </p:nvSpPr>
        <p:spPr>
          <a:xfrm>
            <a:off x="313506" y="2690949"/>
            <a:ext cx="3500846" cy="738051"/>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pt-BR" sz="1800" b="0" i="0" u="none" strike="noStrike" cap="none" spc="0" normalizeH="0" baseline="0">
              <a:ln>
                <a:noFill/>
              </a:ln>
              <a:solidFill>
                <a:srgbClr val="000000"/>
              </a:solidFill>
              <a:effectLst/>
              <a:uFillTx/>
              <a:latin typeface="+mj-lt"/>
              <a:ea typeface="+mj-ea"/>
              <a:cs typeface="+mj-cs"/>
              <a:sym typeface="Calibri"/>
            </a:endParaRPr>
          </a:p>
        </p:txBody>
      </p:sp>
      <p:sp>
        <p:nvSpPr>
          <p:cNvPr id="6" name="CaixaDeTexto 5"/>
          <p:cNvSpPr txBox="1"/>
          <p:nvPr/>
        </p:nvSpPr>
        <p:spPr>
          <a:xfrm>
            <a:off x="383174" y="2736809"/>
            <a:ext cx="3361509" cy="646329"/>
          </a:xfrm>
          <a:prstGeom prst="rect">
            <a:avLst/>
          </a:prstGeom>
          <a:ln>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t">
            <a:spAutoFit/>
          </a:bodyPr>
          <a:lstStyle/>
          <a:p>
            <a:pPr algn="ctr"/>
            <a:r>
              <a:rPr lang="pt-BR" dirty="0">
                <a:solidFill>
                  <a:schemeClr val="accent1">
                    <a:lumMod val="50000"/>
                  </a:schemeClr>
                </a:solidFill>
                <a:latin typeface="+mn-lt"/>
              </a:rPr>
              <a:t>Causas de 1ª. Ordem: Diferenças de dotação natural</a:t>
            </a:r>
            <a:r>
              <a:rPr lang="pt-BR" dirty="0"/>
              <a:t>.</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
        <p:nvSpPr>
          <p:cNvPr id="11" name="Retângulo de cantos arredondados 10"/>
          <p:cNvSpPr/>
          <p:nvPr/>
        </p:nvSpPr>
        <p:spPr>
          <a:xfrm>
            <a:off x="313505" y="3611264"/>
            <a:ext cx="3500846"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solidFill>
                  <a:schemeClr val="accent1">
                    <a:lumMod val="50000"/>
                  </a:schemeClr>
                </a:solidFill>
                <a:latin typeface="+mn-lt"/>
                <a:ea typeface="+mn-ea"/>
                <a:cs typeface="+mn-cs"/>
              </a:rPr>
              <a:t>Processo Histórico: Colonização e Escravidão. Economia primário-exportadora</a:t>
            </a:r>
          </a:p>
        </p:txBody>
      </p:sp>
      <p:sp>
        <p:nvSpPr>
          <p:cNvPr id="12" name="Retângulo de cantos arredondados 11"/>
          <p:cNvSpPr/>
          <p:nvPr/>
        </p:nvSpPr>
        <p:spPr>
          <a:xfrm>
            <a:off x="313505" y="4939944"/>
            <a:ext cx="3500846" cy="1021554"/>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pt-BR" dirty="0">
                <a:solidFill>
                  <a:schemeClr val="accent1">
                    <a:lumMod val="50000"/>
                  </a:schemeClr>
                </a:solidFill>
                <a:latin typeface="+mn-lt"/>
                <a:ea typeface="+mn-ea"/>
                <a:cs typeface="+mn-cs"/>
              </a:rPr>
              <a:t>Café + industrialização em SP – efeitos economia de aglomeração</a:t>
            </a:r>
          </a:p>
        </p:txBody>
      </p:sp>
      <p:sp>
        <p:nvSpPr>
          <p:cNvPr id="14" name="Retângulo de cantos arredondados 13"/>
          <p:cNvSpPr/>
          <p:nvPr/>
        </p:nvSpPr>
        <p:spPr>
          <a:xfrm>
            <a:off x="7876900" y="2736809"/>
            <a:ext cx="3500846"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pt-BR" dirty="0">
                <a:solidFill>
                  <a:schemeClr val="accent1">
                    <a:lumMod val="50000"/>
                  </a:schemeClr>
                </a:solidFill>
                <a:latin typeface="+mn-lt"/>
                <a:ea typeface="+mn-ea"/>
                <a:cs typeface="+mn-cs"/>
              </a:rPr>
              <a:t>Desigualdade Interpessoal de Renda e Riqueza</a:t>
            </a:r>
          </a:p>
        </p:txBody>
      </p:sp>
      <p:sp>
        <p:nvSpPr>
          <p:cNvPr id="15" name="Retângulo de cantos arredondados 14"/>
          <p:cNvSpPr/>
          <p:nvPr/>
        </p:nvSpPr>
        <p:spPr>
          <a:xfrm>
            <a:off x="7876900" y="4632818"/>
            <a:ext cx="3500846"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pt-BR" dirty="0">
                <a:solidFill>
                  <a:schemeClr val="accent1">
                    <a:lumMod val="50000"/>
                  </a:schemeClr>
                </a:solidFill>
                <a:latin typeface="+mn-lt"/>
                <a:ea typeface="+mn-ea"/>
                <a:cs typeface="+mn-cs"/>
              </a:rPr>
              <a:t>Estrutura produtiva Pouco Integrada e heterogênea</a:t>
            </a:r>
          </a:p>
        </p:txBody>
      </p:sp>
      <p:cxnSp>
        <p:nvCxnSpPr>
          <p:cNvPr id="10" name="Conector de seta reta 9"/>
          <p:cNvCxnSpPr>
            <a:stCxn id="7" idx="3"/>
          </p:cNvCxnSpPr>
          <p:nvPr/>
        </p:nvCxnSpPr>
        <p:spPr>
          <a:xfrm>
            <a:off x="3814352" y="3059975"/>
            <a:ext cx="940528" cy="47741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Conector de seta reta 17"/>
          <p:cNvCxnSpPr/>
          <p:nvPr/>
        </p:nvCxnSpPr>
        <p:spPr>
          <a:xfrm flipH="1">
            <a:off x="7182391" y="3102457"/>
            <a:ext cx="694511" cy="28068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Conector de seta reta 20"/>
          <p:cNvCxnSpPr>
            <a:stCxn id="15" idx="1"/>
          </p:cNvCxnSpPr>
          <p:nvPr/>
        </p:nvCxnSpPr>
        <p:spPr>
          <a:xfrm flipH="1" flipV="1">
            <a:off x="7159529" y="4674316"/>
            <a:ext cx="717371" cy="316046"/>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Conector de seta reta 25"/>
          <p:cNvCxnSpPr/>
          <p:nvPr/>
        </p:nvCxnSpPr>
        <p:spPr>
          <a:xfrm>
            <a:off x="3853539" y="4122041"/>
            <a:ext cx="940529" cy="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Conector de seta reta 27"/>
          <p:cNvCxnSpPr>
            <a:stCxn id="12" idx="3"/>
          </p:cNvCxnSpPr>
          <p:nvPr/>
        </p:nvCxnSpPr>
        <p:spPr>
          <a:xfrm flipV="1">
            <a:off x="3814351" y="4939944"/>
            <a:ext cx="1018906" cy="510777"/>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3" name="Retângulo de cantos arredondados 32"/>
          <p:cNvSpPr/>
          <p:nvPr/>
        </p:nvSpPr>
        <p:spPr>
          <a:xfrm>
            <a:off x="4833257" y="3213666"/>
            <a:ext cx="2349134" cy="1634488"/>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dirty="0">
                <a:solidFill>
                  <a:schemeClr val="accent1">
                    <a:lumMod val="50000"/>
                  </a:schemeClr>
                </a:solidFill>
                <a:latin typeface="+mn-lt"/>
                <a:ea typeface="+mn-ea"/>
                <a:cs typeface="+mn-cs"/>
              </a:rPr>
              <a:t>Elevada Desigualdade Regional de Renda no Brasil em várias escalas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Rectangle 2"/>
          <p:cNvSpPr txBox="1"/>
          <p:nvPr/>
        </p:nvSpPr>
        <p:spPr>
          <a:xfrm>
            <a:off x="1520596" y="458679"/>
            <a:ext cx="824931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Desigualdade Regional Recente</a:t>
            </a:r>
            <a:endParaRPr dirty="0"/>
          </a:p>
        </p:txBody>
      </p:sp>
      <p:graphicFrame>
        <p:nvGraphicFramePr>
          <p:cNvPr id="12" name="Gráfico 11">
            <a:extLst>
              <a:ext uri="{FF2B5EF4-FFF2-40B4-BE49-F238E27FC236}">
                <a16:creationId xmlns="" xmlns:a16="http://schemas.microsoft.com/office/drawing/2014/main" id="{00000000-0008-0000-0300-000005000000}"/>
              </a:ext>
            </a:extLst>
          </p:cNvPr>
          <p:cNvGraphicFramePr/>
          <p:nvPr>
            <p:extLst>
              <p:ext uri="{D42A27DB-BD31-4B8C-83A1-F6EECF244321}">
                <p14:modId xmlns:p14="http://schemas.microsoft.com/office/powerpoint/2010/main" val="378566446"/>
              </p:ext>
            </p:extLst>
          </p:nvPr>
        </p:nvGraphicFramePr>
        <p:xfrm>
          <a:off x="5966268" y="1737256"/>
          <a:ext cx="5766122" cy="2521816"/>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p:cNvSpPr txBox="1"/>
          <p:nvPr/>
        </p:nvSpPr>
        <p:spPr>
          <a:xfrm>
            <a:off x="5828132" y="1219569"/>
            <a:ext cx="618098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pt-BR" i="1" dirty="0"/>
              <a:t>Coeficiente de Williamson para o Brasil: 2002-2020</a:t>
            </a: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cxnSp>
        <p:nvCxnSpPr>
          <p:cNvPr id="13" name="Conector reto 12"/>
          <p:cNvCxnSpPr/>
          <p:nvPr/>
        </p:nvCxnSpPr>
        <p:spPr>
          <a:xfrm flipV="1">
            <a:off x="191589" y="5569801"/>
            <a:ext cx="12000411" cy="21103"/>
          </a:xfrm>
          <a:prstGeom prst="lin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15" name="Conector reto 14"/>
          <p:cNvCxnSpPr/>
          <p:nvPr/>
        </p:nvCxnSpPr>
        <p:spPr>
          <a:xfrm>
            <a:off x="1332411" y="5590903"/>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16" name="CaixaDeTexto 15"/>
          <p:cNvSpPr txBox="1"/>
          <p:nvPr/>
        </p:nvSpPr>
        <p:spPr>
          <a:xfrm>
            <a:off x="269965" y="5989946"/>
            <a:ext cx="2124891"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mn-lt"/>
                <a:ea typeface="+mj-ea"/>
                <a:cs typeface="+mj-cs"/>
                <a:sym typeface="Calibri"/>
              </a:rPr>
              <a:t>Fim Século XIX:</a:t>
            </a:r>
            <a:r>
              <a:rPr kumimoji="0" lang="pt-BR" sz="1200" b="0" i="0" u="none" strike="noStrike" cap="none" spc="0" normalizeH="0" dirty="0">
                <a:ln>
                  <a:noFill/>
                </a:ln>
                <a:solidFill>
                  <a:srgbClr val="000000"/>
                </a:solidFill>
                <a:effectLst/>
                <a:uFillTx/>
                <a:latin typeface="+mn-lt"/>
                <a:ea typeface="+mj-ea"/>
                <a:cs typeface="+mj-cs"/>
                <a:sym typeface="Calibri"/>
              </a:rPr>
              <a:t> Início divergência</a:t>
            </a:r>
            <a:endParaRPr kumimoji="0" lang="pt-BR" sz="1200" b="0" i="0" u="none" strike="noStrike" cap="none" spc="0" normalizeH="0" baseline="0" dirty="0">
              <a:ln>
                <a:noFill/>
              </a:ln>
              <a:solidFill>
                <a:srgbClr val="000000"/>
              </a:solidFill>
              <a:effectLst/>
              <a:uFillTx/>
              <a:latin typeface="+mn-lt"/>
              <a:ea typeface="+mj-ea"/>
              <a:cs typeface="+mj-cs"/>
              <a:sym typeface="Calibri"/>
            </a:endParaRPr>
          </a:p>
        </p:txBody>
      </p:sp>
      <p:cxnSp>
        <p:nvCxnSpPr>
          <p:cNvPr id="20" name="Conector reto 19"/>
          <p:cNvCxnSpPr/>
          <p:nvPr/>
        </p:nvCxnSpPr>
        <p:spPr>
          <a:xfrm>
            <a:off x="3640179" y="5569801"/>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1" name="CaixaDeTexto 20"/>
          <p:cNvSpPr txBox="1"/>
          <p:nvPr/>
        </p:nvSpPr>
        <p:spPr>
          <a:xfrm>
            <a:off x="2129242" y="5990054"/>
            <a:ext cx="303058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mn-lt"/>
                <a:ea typeface="+mj-ea"/>
                <a:cs typeface="+mj-cs"/>
                <a:sym typeface="Calibri"/>
              </a:rPr>
              <a:t>1950: Industrialização e Economia de Aglomeração</a:t>
            </a:r>
            <a:r>
              <a:rPr kumimoji="0" lang="pt-BR" sz="1200" b="0" i="0" u="none" strike="noStrike" cap="none" spc="0" normalizeH="0" dirty="0">
                <a:ln>
                  <a:noFill/>
                </a:ln>
                <a:solidFill>
                  <a:srgbClr val="000000"/>
                </a:solidFill>
                <a:effectLst/>
                <a:uFillTx/>
                <a:latin typeface="+mn-lt"/>
                <a:ea typeface="+mj-ea"/>
                <a:cs typeface="+mj-cs"/>
                <a:sym typeface="Calibri"/>
              </a:rPr>
              <a:t> – Plano de Metas e Estruturas nacionais de Política regional</a:t>
            </a:r>
            <a:endParaRPr kumimoji="0" lang="pt-BR" sz="1200" b="0" i="0" u="none" strike="noStrike" cap="none" spc="0" normalizeH="0" baseline="0" dirty="0">
              <a:ln>
                <a:noFill/>
              </a:ln>
              <a:solidFill>
                <a:srgbClr val="000000"/>
              </a:solidFill>
              <a:effectLst/>
              <a:uFillTx/>
              <a:latin typeface="+mn-lt"/>
              <a:ea typeface="+mj-ea"/>
              <a:cs typeface="+mj-cs"/>
              <a:sym typeface="Calibri"/>
            </a:endParaRPr>
          </a:p>
        </p:txBody>
      </p:sp>
      <p:cxnSp>
        <p:nvCxnSpPr>
          <p:cNvPr id="22" name="Conector reto 21"/>
          <p:cNvCxnSpPr/>
          <p:nvPr/>
        </p:nvCxnSpPr>
        <p:spPr>
          <a:xfrm>
            <a:off x="5765074" y="5126426"/>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23" name="Conector reto 22"/>
          <p:cNvCxnSpPr/>
          <p:nvPr/>
        </p:nvCxnSpPr>
        <p:spPr>
          <a:xfrm>
            <a:off x="7807233" y="5114463"/>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4" name="CaixaDeTexto 23"/>
          <p:cNvSpPr txBox="1"/>
          <p:nvPr/>
        </p:nvSpPr>
        <p:spPr>
          <a:xfrm>
            <a:off x="4776650" y="4594330"/>
            <a:ext cx="197684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mj-lt"/>
                <a:ea typeface="+mj-ea"/>
                <a:cs typeface="+mj-cs"/>
                <a:sym typeface="Calibri"/>
              </a:rPr>
              <a:t>1975: “Modernização Conservadora”/II PND</a:t>
            </a:r>
          </a:p>
        </p:txBody>
      </p:sp>
      <p:sp>
        <p:nvSpPr>
          <p:cNvPr id="25" name="CaixaDeTexto 24"/>
          <p:cNvSpPr txBox="1"/>
          <p:nvPr/>
        </p:nvSpPr>
        <p:spPr>
          <a:xfrm>
            <a:off x="7097483" y="4637492"/>
            <a:ext cx="141949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latin typeface="+mj-lt"/>
                <a:ea typeface="+mj-ea"/>
                <a:cs typeface="+mj-cs"/>
                <a:sym typeface="Calibri"/>
              </a:rPr>
              <a:t>1985: Instabilidade Macroeconômica</a:t>
            </a:r>
          </a:p>
        </p:txBody>
      </p:sp>
      <p:cxnSp>
        <p:nvCxnSpPr>
          <p:cNvPr id="26" name="Conector reto 25"/>
          <p:cNvCxnSpPr/>
          <p:nvPr/>
        </p:nvCxnSpPr>
        <p:spPr>
          <a:xfrm>
            <a:off x="9437824" y="5172892"/>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7" name="CaixaDeTexto 26"/>
          <p:cNvSpPr txBox="1"/>
          <p:nvPr/>
        </p:nvSpPr>
        <p:spPr>
          <a:xfrm>
            <a:off x="8725988" y="4625694"/>
            <a:ext cx="176731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rgbClr val="000000"/>
                </a:solidFill>
                <a:effectLst/>
                <a:uFillTx/>
                <a:sym typeface="Calibri"/>
              </a:rPr>
              <a:t>1995: Polígono</a:t>
            </a:r>
            <a:r>
              <a:rPr kumimoji="0" lang="pt-BR" sz="1200" b="0" i="0" u="none" strike="noStrike" cap="none" spc="0" normalizeH="0" dirty="0">
                <a:ln>
                  <a:noFill/>
                </a:ln>
                <a:solidFill>
                  <a:srgbClr val="000000"/>
                </a:solidFill>
                <a:effectLst/>
                <a:uFillTx/>
                <a:sym typeface="Calibri"/>
              </a:rPr>
              <a:t> Campolina </a:t>
            </a:r>
          </a:p>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dirty="0">
                <a:ln>
                  <a:noFill/>
                </a:ln>
                <a:solidFill>
                  <a:srgbClr val="000000"/>
                </a:solidFill>
                <a:effectLst/>
                <a:uFillTx/>
                <a:sym typeface="Calibri"/>
              </a:rPr>
              <a:t>e lenta converg</a:t>
            </a:r>
            <a:r>
              <a:rPr lang="pt-BR" sz="1200" dirty="0"/>
              <a:t>ência</a:t>
            </a:r>
            <a:endParaRPr kumimoji="0" lang="pt-BR" sz="1200" b="0" i="0" u="none" strike="noStrike" cap="none" spc="0" normalizeH="0" baseline="0" dirty="0">
              <a:ln>
                <a:noFill/>
              </a:ln>
              <a:solidFill>
                <a:srgbClr val="000000"/>
              </a:solidFill>
              <a:effectLst/>
              <a:uFillTx/>
              <a:sym typeface="Calibri"/>
            </a:endParaRPr>
          </a:p>
        </p:txBody>
      </p:sp>
      <p:cxnSp>
        <p:nvCxnSpPr>
          <p:cNvPr id="28" name="Conector reto 27"/>
          <p:cNvCxnSpPr/>
          <p:nvPr/>
        </p:nvCxnSpPr>
        <p:spPr>
          <a:xfrm>
            <a:off x="11723681" y="5072921"/>
            <a:ext cx="8709" cy="418011"/>
          </a:xfrm>
          <a:prstGeom prst="line">
            <a:avLst/>
          </a:prstGeom>
          <a:noFill/>
          <a:ln w="28575"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cxnSp>
      <p:sp>
        <p:nvSpPr>
          <p:cNvPr id="29" name="CaixaDeTexto 28"/>
          <p:cNvSpPr txBox="1"/>
          <p:nvPr/>
        </p:nvSpPr>
        <p:spPr>
          <a:xfrm>
            <a:off x="10489490" y="4611258"/>
            <a:ext cx="1767316"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pt-BR" sz="1200" dirty="0"/>
              <a:t>2002</a:t>
            </a:r>
            <a:r>
              <a:rPr kumimoji="0" lang="pt-BR" sz="1200" b="0" i="0" u="none" strike="noStrike" cap="none" spc="0" normalizeH="0" baseline="0" dirty="0">
                <a:ln>
                  <a:noFill/>
                </a:ln>
                <a:solidFill>
                  <a:srgbClr val="000000"/>
                </a:solidFill>
                <a:effectLst/>
                <a:uFillTx/>
                <a:sym typeface="Calibri"/>
              </a:rPr>
              <a:t>: transferências</a:t>
            </a:r>
            <a:r>
              <a:rPr kumimoji="0" lang="pt-BR" sz="1200" b="0" i="0" u="none" strike="noStrike" cap="none" spc="0" normalizeH="0" dirty="0">
                <a:ln>
                  <a:noFill/>
                </a:ln>
                <a:solidFill>
                  <a:srgbClr val="000000"/>
                </a:solidFill>
                <a:effectLst/>
                <a:uFillTx/>
                <a:sym typeface="Calibri"/>
              </a:rPr>
              <a:t> de renda e consolidação agro</a:t>
            </a:r>
            <a:endParaRPr kumimoji="0" lang="pt-BR" sz="1200" b="0" i="0" u="none" strike="noStrike" cap="none" spc="0" normalizeH="0" baseline="0" dirty="0">
              <a:ln>
                <a:noFill/>
              </a:ln>
              <a:solidFill>
                <a:srgbClr val="000000"/>
              </a:solidFill>
              <a:effectLst/>
              <a:uFillTx/>
              <a:sym typeface="Calibri"/>
            </a:endParaRPr>
          </a:p>
        </p:txBody>
      </p:sp>
      <p:sp>
        <p:nvSpPr>
          <p:cNvPr id="18" name="CaixaDeTexto 17"/>
          <p:cNvSpPr txBox="1"/>
          <p:nvPr/>
        </p:nvSpPr>
        <p:spPr>
          <a:xfrm>
            <a:off x="1119046" y="5136449"/>
            <a:ext cx="487018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chemeClr val="accent3">
                    <a:lumMod val="75000"/>
                  </a:schemeClr>
                </a:solidFill>
                <a:effectLst/>
                <a:uFillTx/>
                <a:latin typeface="+mn-lt"/>
                <a:ea typeface="+mj-ea"/>
                <a:cs typeface="+mj-cs"/>
                <a:sym typeface="Calibri"/>
              </a:rPr>
              <a:t>Concentração Regional da Renda</a:t>
            </a:r>
          </a:p>
        </p:txBody>
      </p:sp>
      <p:sp>
        <p:nvSpPr>
          <p:cNvPr id="31" name="CaixaDeTexto 30"/>
          <p:cNvSpPr txBox="1"/>
          <p:nvPr/>
        </p:nvSpPr>
        <p:spPr>
          <a:xfrm>
            <a:off x="5828132" y="5170533"/>
            <a:ext cx="3215994" cy="2802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chemeClr val="accent1">
                    <a:lumMod val="50000"/>
                  </a:schemeClr>
                </a:solidFill>
                <a:effectLst/>
                <a:uFillTx/>
                <a:latin typeface="+mn-lt"/>
                <a:ea typeface="+mj-ea"/>
                <a:cs typeface="+mj-cs"/>
                <a:sym typeface="Calibri"/>
              </a:rPr>
              <a:t>Desconcentração Regional</a:t>
            </a:r>
          </a:p>
        </p:txBody>
      </p:sp>
      <p:sp>
        <p:nvSpPr>
          <p:cNvPr id="32" name="CaixaDeTexto 31"/>
          <p:cNvSpPr txBox="1"/>
          <p:nvPr/>
        </p:nvSpPr>
        <p:spPr>
          <a:xfrm>
            <a:off x="9633941" y="5184969"/>
            <a:ext cx="487018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200" b="0" i="0" u="none" strike="noStrike" cap="none" spc="0" normalizeH="0" baseline="0" dirty="0">
                <a:ln>
                  <a:noFill/>
                </a:ln>
                <a:solidFill>
                  <a:schemeClr val="accent1">
                    <a:lumMod val="50000"/>
                  </a:schemeClr>
                </a:solidFill>
                <a:effectLst/>
                <a:uFillTx/>
                <a:latin typeface="+mn-lt"/>
                <a:ea typeface="+mj-ea"/>
                <a:cs typeface="+mj-cs"/>
                <a:sym typeface="Calibri"/>
              </a:rPr>
              <a:t>Desconcentração Regional</a:t>
            </a:r>
          </a:p>
        </p:txBody>
      </p:sp>
      <p:sp>
        <p:nvSpPr>
          <p:cNvPr id="19" name="CaixaDeTexto 18"/>
          <p:cNvSpPr txBox="1"/>
          <p:nvPr/>
        </p:nvSpPr>
        <p:spPr>
          <a:xfrm>
            <a:off x="269965" y="2205844"/>
            <a:ext cx="5168226" cy="2123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indent="-285750">
              <a:buFont typeface="Arial" panose="020B0604020202020204" pitchFamily="34" charset="0"/>
              <a:buChar char="•"/>
            </a:pPr>
            <a:r>
              <a:rPr lang="pt-BR" sz="1600" dirty="0">
                <a:latin typeface="+mn-lt"/>
              </a:rPr>
              <a:t>Várias fases: Concentração até 1975, década de 1990: polígono Campolina, 2002: Desconcentração lenta</a:t>
            </a:r>
          </a:p>
          <a:p>
            <a:endParaRPr lang="pt-BR" sz="1600" dirty="0">
              <a:latin typeface="+mn-lt"/>
            </a:endParaRPr>
          </a:p>
          <a:p>
            <a:pPr marL="285750" indent="-285750">
              <a:buFont typeface="Arial" panose="020B0604020202020204" pitchFamily="34" charset="0"/>
              <a:buChar char="•"/>
            </a:pPr>
            <a:r>
              <a:rPr lang="pt-BR" sz="1600" dirty="0">
                <a:latin typeface="+mn-lt"/>
              </a:rPr>
              <a:t>Período Recente: 2017-2020: Concentração Regional</a:t>
            </a:r>
          </a:p>
          <a:p>
            <a:pPr marL="285750" indent="-285750">
              <a:buFont typeface="Arial" panose="020B0604020202020204" pitchFamily="34" charset="0"/>
              <a:buChar char="•"/>
            </a:pPr>
            <a:endParaRPr lang="pt-BR" dirty="0">
              <a:latin typeface="+mn-lt"/>
            </a:endParaRPr>
          </a:p>
          <a:p>
            <a:pPr marL="0" marR="0" indent="0" algn="l" defTabSz="914400" rtl="0" fontAlgn="auto" latinLnBrk="0" hangingPunct="0">
              <a:lnSpc>
                <a:spcPct val="100000"/>
              </a:lnSpc>
              <a:spcBef>
                <a:spcPts val="0"/>
              </a:spcBef>
              <a:spcAft>
                <a:spcPts val="0"/>
              </a:spcAft>
              <a:buClrTx/>
              <a:buSzTx/>
              <a:buFontTx/>
              <a:buNone/>
              <a:tabLst/>
            </a:pPr>
            <a:endParaRPr kumimoji="0" lang="pt-BR" sz="18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8243696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Rectangle 2"/>
          <p:cNvSpPr txBox="1"/>
          <p:nvPr/>
        </p:nvSpPr>
        <p:spPr>
          <a:xfrm>
            <a:off x="1520596" y="458679"/>
            <a:ext cx="824931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endParaRPr dirty="0"/>
          </a:p>
        </p:txBody>
      </p:sp>
      <p:graphicFrame>
        <p:nvGraphicFramePr>
          <p:cNvPr id="30" name="Gráfico 29"/>
          <p:cNvGraphicFramePr>
            <a:graphicFrameLocks noGrp="1"/>
          </p:cNvGraphicFramePr>
          <p:nvPr>
            <p:extLst>
              <p:ext uri="{D42A27DB-BD31-4B8C-83A1-F6EECF244321}">
                <p14:modId xmlns:p14="http://schemas.microsoft.com/office/powerpoint/2010/main" val="678745976"/>
              </p:ext>
            </p:extLst>
          </p:nvPr>
        </p:nvGraphicFramePr>
        <p:xfrm>
          <a:off x="2003015" y="1413639"/>
          <a:ext cx="7766891" cy="4808207"/>
        </p:xfrm>
        <a:graphic>
          <a:graphicData uri="http://schemas.openxmlformats.org/drawingml/2006/chart">
            <c:chart xmlns:c="http://schemas.openxmlformats.org/drawingml/2006/chart" xmlns:r="http://schemas.openxmlformats.org/officeDocument/2006/relationships" r:id="rId3"/>
          </a:graphicData>
        </a:graphic>
      </p:graphicFrame>
      <p:sp>
        <p:nvSpPr>
          <p:cNvPr id="2" name="Retângulo 1"/>
          <p:cNvSpPr/>
          <p:nvPr/>
        </p:nvSpPr>
        <p:spPr>
          <a:xfrm>
            <a:off x="1520595" y="291321"/>
            <a:ext cx="9943817" cy="830997"/>
          </a:xfrm>
          <a:prstGeom prst="rect">
            <a:avLst/>
          </a:prstGeom>
        </p:spPr>
        <p:txBody>
          <a:bodyPr wrap="square">
            <a:spAutoFit/>
          </a:bodyPr>
          <a:lstStyle/>
          <a:p>
            <a:r>
              <a:rPr lang="pt-BR" sz="2400" b="1" dirty="0">
                <a:solidFill>
                  <a:schemeClr val="accent1">
                    <a:lumMod val="50000"/>
                  </a:schemeClr>
                </a:solidFill>
                <a:latin typeface="+mn-lt"/>
              </a:rPr>
              <a:t>PIB per capita Brasil, Estados Nordeste em 2030 cenário base e com ganhos de produtividade</a:t>
            </a:r>
          </a:p>
        </p:txBody>
      </p:sp>
      <p:sp>
        <p:nvSpPr>
          <p:cNvPr id="34" name="CaixaDeTexto 33"/>
          <p:cNvSpPr txBox="1"/>
          <p:nvPr/>
        </p:nvSpPr>
        <p:spPr>
          <a:xfrm>
            <a:off x="2315438" y="6529746"/>
            <a:ext cx="9716877" cy="430887"/>
          </a:xfrm>
          <a:prstGeom prst="rect">
            <a:avLst/>
          </a:prstGeom>
          <a:noFill/>
        </p:spPr>
        <p:txBody>
          <a:bodyPr wrap="square" rtlCol="0">
            <a:spAutoFit/>
          </a:bodyPr>
          <a:lstStyle/>
          <a:p>
            <a:r>
              <a:rPr lang="pt-BR" sz="1100" dirty="0"/>
              <a:t>_ _ _ 75% PIB per capita nacional cenário produtividade  ____ 75% PIB per capita cenário base</a:t>
            </a:r>
          </a:p>
          <a:p>
            <a:endParaRPr lang="pt-BR" sz="1100" dirty="0"/>
          </a:p>
        </p:txBody>
      </p:sp>
      <p:sp>
        <p:nvSpPr>
          <p:cNvPr id="4" name="CaixaDeTexto 3"/>
          <p:cNvSpPr txBox="1"/>
          <p:nvPr/>
        </p:nvSpPr>
        <p:spPr>
          <a:xfrm>
            <a:off x="0" y="5840361"/>
            <a:ext cx="2003015"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pt-BR" sz="1000" b="0" i="0" u="none" strike="noStrike" cap="none" spc="0" normalizeH="0" baseline="0" dirty="0" smtClean="0">
                <a:ln>
                  <a:noFill/>
                </a:ln>
                <a:solidFill>
                  <a:srgbClr val="000000"/>
                </a:solidFill>
                <a:effectLst/>
                <a:uFillTx/>
                <a:latin typeface="+mj-lt"/>
                <a:ea typeface="+mj-ea"/>
                <a:cs typeface="+mj-cs"/>
                <a:sym typeface="Calibri"/>
              </a:rPr>
              <a:t>Fonte: Elaboração Própria – Oliveira e Cruz (2021)</a:t>
            </a:r>
            <a:endParaRPr kumimoji="0" lang="pt-BR" sz="1000" b="0" i="0" u="none" strike="noStrike" cap="none" spc="0" normalizeH="0" baseline="0" dirty="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1088328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1"/>
            <a:ext cx="12192000" cy="6858000"/>
          </a:xfrm>
          <a:prstGeom prst="rect">
            <a:avLst/>
          </a:prstGeom>
          <a:ln w="12700">
            <a:miter lim="400000"/>
          </a:ln>
        </p:spPr>
      </p:pic>
      <p:sp>
        <p:nvSpPr>
          <p:cNvPr id="151" name="Rectangle 2"/>
          <p:cNvSpPr txBox="1"/>
          <p:nvPr/>
        </p:nvSpPr>
        <p:spPr>
          <a:xfrm>
            <a:off x="1520596" y="458679"/>
            <a:ext cx="8249310" cy="6098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Origens e Causas</a:t>
            </a:r>
            <a:endParaRPr dirty="0"/>
          </a:p>
        </p:txBody>
      </p:sp>
      <p:sp>
        <p:nvSpPr>
          <p:cNvPr id="4" name="Retângulo 3"/>
          <p:cNvSpPr/>
          <p:nvPr/>
        </p:nvSpPr>
        <p:spPr>
          <a:xfrm>
            <a:off x="692332" y="3074835"/>
            <a:ext cx="11103427" cy="2554545"/>
          </a:xfrm>
          <a:prstGeom prst="rect">
            <a:avLst/>
          </a:prstGeom>
        </p:spPr>
        <p:txBody>
          <a:bodyPr wrap="square">
            <a:spAutoFit/>
          </a:bodyPr>
          <a:lstStyle/>
          <a:p>
            <a:pPr algn="r"/>
            <a:r>
              <a:rPr lang="pt-BR" sz="4000" dirty="0">
                <a:latin typeface="WordVisi_MSFontService"/>
              </a:rPr>
              <a:t>o Brasil é um "imenso contínuo territorial, dotado de unidade política e cultural, mas descontínuo e heterogêneo do ponto de vista econômico</a:t>
            </a:r>
            <a:r>
              <a:rPr lang="pt-BR" dirty="0">
                <a:latin typeface="WordVisi_MSFontService"/>
              </a:rPr>
              <a:t>“ (Furtado, 1960)</a:t>
            </a:r>
            <a:endParaRPr lang="pt-BR" dirty="0"/>
          </a:p>
        </p:txBody>
      </p:sp>
    </p:spTree>
    <p:extLst>
      <p:ext uri="{BB962C8B-B14F-4D97-AF65-F5344CB8AC3E}">
        <p14:creationId xmlns:p14="http://schemas.microsoft.com/office/powerpoint/2010/main" val="250995620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m 11" descr="Imagem 1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1" name="Rectangle 2"/>
          <p:cNvSpPr txBox="1"/>
          <p:nvPr/>
        </p:nvSpPr>
        <p:spPr>
          <a:xfrm>
            <a:off x="1598973" y="92244"/>
            <a:ext cx="8249310" cy="10895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Quais as Consequências dessa desigualdade?</a:t>
            </a:r>
            <a:endParaRPr dirty="0"/>
          </a:p>
        </p:txBody>
      </p:sp>
      <p:sp>
        <p:nvSpPr>
          <p:cNvPr id="2" name="CaixaDeTexto 1"/>
          <p:cNvSpPr txBox="1"/>
          <p:nvPr/>
        </p:nvSpPr>
        <p:spPr>
          <a:xfrm>
            <a:off x="1184366" y="1117448"/>
            <a:ext cx="10493828" cy="1015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pt-BR" sz="2000" b="0" i="0" u="none" strike="noStrike" cap="none" spc="0" normalizeH="0" baseline="0" dirty="0">
                <a:ln>
                  <a:noFill/>
                </a:ln>
                <a:solidFill>
                  <a:schemeClr val="accent1">
                    <a:lumMod val="50000"/>
                  </a:schemeClr>
                </a:solidFill>
                <a:effectLst/>
                <a:uFillTx/>
                <a:latin typeface="+mn-lt"/>
                <a:sym typeface="Calibri"/>
              </a:rPr>
              <a:t>Foram identificadas no relatório</a:t>
            </a:r>
            <a:r>
              <a:rPr kumimoji="0" lang="pt-BR" sz="2000" b="0" i="0" u="none" strike="noStrike" cap="none" spc="0" normalizeH="0" dirty="0">
                <a:ln>
                  <a:noFill/>
                </a:ln>
                <a:solidFill>
                  <a:schemeClr val="accent1">
                    <a:lumMod val="50000"/>
                  </a:schemeClr>
                </a:solidFill>
                <a:effectLst/>
                <a:uFillTx/>
                <a:latin typeface="+mn-lt"/>
                <a:sym typeface="Calibri"/>
              </a:rPr>
              <a:t> 10 consequências das desigualdades regionais. Esta lista não tem o objetivo de ser exaustiva, mas apenas auxiliar a compreender o problema e como a política pode atuar</a:t>
            </a:r>
            <a:r>
              <a:rPr lang="pt-BR" sz="2000" dirty="0">
                <a:solidFill>
                  <a:schemeClr val="accent1">
                    <a:lumMod val="50000"/>
                  </a:schemeClr>
                </a:solidFill>
                <a:latin typeface="+mn-lt"/>
              </a:rPr>
              <a:t>:</a:t>
            </a:r>
            <a:endParaRPr kumimoji="0" lang="pt-BR" sz="2000" b="0" i="0" u="none" strike="noStrike" cap="none" spc="0" normalizeH="0" baseline="0" dirty="0">
              <a:ln>
                <a:noFill/>
              </a:ln>
              <a:solidFill>
                <a:schemeClr val="accent1">
                  <a:lumMod val="50000"/>
                </a:schemeClr>
              </a:solidFill>
              <a:effectLst/>
              <a:uFillTx/>
              <a:latin typeface="+mn-lt"/>
              <a:sym typeface="Calibri"/>
            </a:endParaRPr>
          </a:p>
        </p:txBody>
      </p:sp>
      <p:sp>
        <p:nvSpPr>
          <p:cNvPr id="8" name="Retângulo de cantos arredondados 7"/>
          <p:cNvSpPr/>
          <p:nvPr/>
        </p:nvSpPr>
        <p:spPr>
          <a:xfrm>
            <a:off x="209006" y="2271115"/>
            <a:ext cx="5268686"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Regiões Periféricas</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com baixa resiliências: climáticos, sanitários ou econômicos</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9" name="Retângulo de cantos arredondados 8"/>
          <p:cNvSpPr/>
          <p:nvPr/>
        </p:nvSpPr>
        <p:spPr>
          <a:xfrm>
            <a:off x="209006" y="4147526"/>
            <a:ext cx="5268686"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Baixa</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Mobilidade </a:t>
            </a:r>
            <a:r>
              <a:rPr kumimoji="0" lang="pt-BR" sz="1800" b="0" i="0" u="none" strike="noStrike" cap="none" spc="0" normalizeH="0" dirty="0" err="1">
                <a:ln>
                  <a:noFill/>
                </a:ln>
                <a:solidFill>
                  <a:schemeClr val="accent1">
                    <a:lumMod val="50000"/>
                  </a:schemeClr>
                </a:solidFill>
                <a:effectLst/>
                <a:uFillTx/>
                <a:latin typeface="+mj-lt"/>
                <a:ea typeface="+mj-ea"/>
                <a:cs typeface="+mj-cs"/>
                <a:sym typeface="Calibri"/>
              </a:rPr>
              <a:t>Intergeracional</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e persistência do ciclo da pobreza</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0" name="Retângulo de cantos arredondados 9"/>
          <p:cNvSpPr/>
          <p:nvPr/>
        </p:nvSpPr>
        <p:spPr>
          <a:xfrm>
            <a:off x="209006" y="5138624"/>
            <a:ext cx="5172892"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Violência e vulnerabilidade social</a:t>
            </a:r>
          </a:p>
        </p:txBody>
      </p:sp>
      <p:sp>
        <p:nvSpPr>
          <p:cNvPr id="11" name="Retângulo de cantos arredondados 10"/>
          <p:cNvSpPr/>
          <p:nvPr/>
        </p:nvSpPr>
        <p:spPr>
          <a:xfrm>
            <a:off x="209006" y="5897412"/>
            <a:ext cx="5172892"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Baixo Capital social e menor</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coesão social</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2" name="Retângulo de cantos arredondados 11"/>
          <p:cNvSpPr/>
          <p:nvPr/>
        </p:nvSpPr>
        <p:spPr>
          <a:xfrm>
            <a:off x="209006" y="3186675"/>
            <a:ext cx="5268686"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Incentivo</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a atividades pouco sustentáveis ou predatórias</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3" name="Retângulo de cantos arredondados 12"/>
          <p:cNvSpPr/>
          <p:nvPr/>
        </p:nvSpPr>
        <p:spPr>
          <a:xfrm>
            <a:off x="5982788" y="2271115"/>
            <a:ext cx="5869577"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Baixa Eficiência</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e subutilização das capacidades da população</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4" name="Retângulo de cantos arredondados 13"/>
          <p:cNvSpPr/>
          <p:nvPr/>
        </p:nvSpPr>
        <p:spPr>
          <a:xfrm>
            <a:off x="5956663" y="3186675"/>
            <a:ext cx="5965371" cy="715087"/>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Risco de Fragmentação territorial</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e “geografia dos descontentes” com impacto sobre democracia representativa</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5" name="Retângulo de cantos arredondados 14"/>
          <p:cNvSpPr/>
          <p:nvPr/>
        </p:nvSpPr>
        <p:spPr>
          <a:xfrm>
            <a:off x="5956663" y="4147526"/>
            <a:ext cx="596537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Dimensões Éticas e morais: igualdade de oportunidades</a:t>
            </a:r>
          </a:p>
        </p:txBody>
      </p:sp>
      <p:sp>
        <p:nvSpPr>
          <p:cNvPr id="16" name="Retângulo de cantos arredondados 15"/>
          <p:cNvSpPr/>
          <p:nvPr/>
        </p:nvSpPr>
        <p:spPr>
          <a:xfrm>
            <a:off x="5956664" y="4801910"/>
            <a:ext cx="5965370"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Eficiência,</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liberdade e o </a:t>
            </a: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Espaço de capacidades</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 (</a:t>
            </a:r>
            <a:r>
              <a:rPr kumimoji="0" lang="pt-BR" sz="1800" b="0" i="0" u="none" strike="noStrike" cap="none" spc="0" normalizeH="0" dirty="0" err="1">
                <a:ln>
                  <a:noFill/>
                </a:ln>
                <a:solidFill>
                  <a:schemeClr val="accent1">
                    <a:lumMod val="50000"/>
                  </a:schemeClr>
                </a:solidFill>
                <a:effectLst/>
                <a:uFillTx/>
                <a:latin typeface="+mj-lt"/>
                <a:ea typeface="+mj-ea"/>
                <a:cs typeface="+mj-cs"/>
                <a:sym typeface="Calibri"/>
              </a:rPr>
              <a:t>Sen</a:t>
            </a:r>
            <a:r>
              <a:rPr kumimoji="0" lang="pt-BR" sz="1800" b="0" i="0" u="none" strike="noStrike" cap="none" spc="0" normalizeH="0" dirty="0">
                <a:ln>
                  <a:noFill/>
                </a:ln>
                <a:solidFill>
                  <a:schemeClr val="accent1">
                    <a:lumMod val="50000"/>
                  </a:schemeClr>
                </a:solidFill>
                <a:effectLst/>
                <a:uFillTx/>
                <a:latin typeface="+mj-lt"/>
                <a:ea typeface="+mj-ea"/>
                <a:cs typeface="+mj-cs"/>
                <a:sym typeface="Calibri"/>
              </a:rPr>
              <a:t>)</a:t>
            </a:r>
            <a:endPar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endParaRPr>
          </a:p>
        </p:txBody>
      </p:sp>
      <p:sp>
        <p:nvSpPr>
          <p:cNvPr id="17" name="Retângulo de cantos arredondados 16"/>
          <p:cNvSpPr/>
          <p:nvPr/>
        </p:nvSpPr>
        <p:spPr>
          <a:xfrm>
            <a:off x="5982788" y="5547244"/>
            <a:ext cx="5965371" cy="408620"/>
          </a:xfrm>
          <a:prstGeom prst="roundRect">
            <a:avLst/>
          </a:prstGeom>
          <a:solidFill>
            <a:srgbClr val="FFFFFF"/>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pt-BR" sz="1800" b="0" i="0" u="none" strike="noStrike" cap="none" spc="0" normalizeH="0" baseline="0" dirty="0">
                <a:ln>
                  <a:noFill/>
                </a:ln>
                <a:solidFill>
                  <a:schemeClr val="accent1">
                    <a:lumMod val="50000"/>
                  </a:schemeClr>
                </a:solidFill>
                <a:effectLst/>
                <a:uFillTx/>
                <a:latin typeface="+mj-lt"/>
                <a:ea typeface="+mj-ea"/>
                <a:cs typeface="+mj-cs"/>
                <a:sym typeface="Calibri"/>
              </a:rPr>
              <a:t>Limitação Territorial dos Empregos de Qualidade</a:t>
            </a:r>
          </a:p>
        </p:txBody>
      </p:sp>
    </p:spTree>
    <p:extLst>
      <p:ext uri="{BB962C8B-B14F-4D97-AF65-F5344CB8AC3E}">
        <p14:creationId xmlns:p14="http://schemas.microsoft.com/office/powerpoint/2010/main" val="379050556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m 11" descr="Imagem 11"/>
          <p:cNvPicPr>
            <a:picLocks noChangeAspect="1"/>
          </p:cNvPicPr>
          <p:nvPr/>
        </p:nvPicPr>
        <p:blipFill>
          <a:blip r:embed="rId2"/>
          <a:stretch>
            <a:fillRect/>
          </a:stretch>
        </p:blipFill>
        <p:spPr>
          <a:xfrm>
            <a:off x="-33618" y="-8557"/>
            <a:ext cx="12192000" cy="6858000"/>
          </a:xfrm>
          <a:prstGeom prst="rect">
            <a:avLst/>
          </a:prstGeom>
          <a:ln w="12700">
            <a:miter lim="400000"/>
          </a:ln>
        </p:spPr>
      </p:pic>
      <p:sp>
        <p:nvSpPr>
          <p:cNvPr id="155" name="Rectangle 2"/>
          <p:cNvSpPr txBox="1"/>
          <p:nvPr/>
        </p:nvSpPr>
        <p:spPr>
          <a:xfrm>
            <a:off x="1935214" y="98846"/>
            <a:ext cx="8249310" cy="6098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nSpc>
                <a:spcPct val="90000"/>
              </a:lnSpc>
              <a:defRPr sz="3600" b="1">
                <a:solidFill>
                  <a:srgbClr val="015174"/>
                </a:solidFill>
                <a:latin typeface="Arial"/>
                <a:ea typeface="Arial"/>
                <a:cs typeface="Arial"/>
                <a:sym typeface="Arial"/>
              </a:defRPr>
            </a:lvl1pPr>
          </a:lstStyle>
          <a:p>
            <a:r>
              <a:rPr lang="pt-BR" dirty="0"/>
              <a:t>PNDR – Principais características</a:t>
            </a:r>
            <a:endParaRPr dirty="0"/>
          </a:p>
        </p:txBody>
      </p:sp>
      <p:sp>
        <p:nvSpPr>
          <p:cNvPr id="156" name="CaixaDeTexto 3"/>
          <p:cNvSpPr txBox="1"/>
          <p:nvPr/>
        </p:nvSpPr>
        <p:spPr>
          <a:xfrm>
            <a:off x="292856" y="1068562"/>
            <a:ext cx="11853424" cy="5232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800"/>
            </a:pPr>
            <a:endParaRPr dirty="0"/>
          </a:p>
        </p:txBody>
      </p:sp>
      <p:graphicFrame>
        <p:nvGraphicFramePr>
          <p:cNvPr id="10" name="Tabela 9">
            <a:extLst>
              <a:ext uri="{FF2B5EF4-FFF2-40B4-BE49-F238E27FC236}">
                <a16:creationId xmlns="" xmlns:a16="http://schemas.microsoft.com/office/drawing/2014/main" id="{37F9F4F4-DFA0-2EA3-0355-732B61CBF9E9}"/>
              </a:ext>
            </a:extLst>
          </p:cNvPr>
          <p:cNvGraphicFramePr>
            <a:graphicFrameLocks noGrp="1"/>
          </p:cNvGraphicFramePr>
          <p:nvPr/>
        </p:nvGraphicFramePr>
        <p:xfrm>
          <a:off x="942719" y="686410"/>
          <a:ext cx="11007237" cy="4329536"/>
        </p:xfrm>
        <a:graphic>
          <a:graphicData uri="http://schemas.openxmlformats.org/drawingml/2006/table">
            <a:tbl>
              <a:tblPr firstRow="1" bandRow="1">
                <a:tableStyleId>{5940675A-B579-460E-94D1-54222C63F5DA}</a:tableStyleId>
              </a:tblPr>
              <a:tblGrid>
                <a:gridCol w="3669079">
                  <a:extLst>
                    <a:ext uri="{9D8B030D-6E8A-4147-A177-3AD203B41FA5}">
                      <a16:colId xmlns="" xmlns:a16="http://schemas.microsoft.com/office/drawing/2014/main" val="566322918"/>
                    </a:ext>
                  </a:extLst>
                </a:gridCol>
                <a:gridCol w="3669079">
                  <a:extLst>
                    <a:ext uri="{9D8B030D-6E8A-4147-A177-3AD203B41FA5}">
                      <a16:colId xmlns="" xmlns:a16="http://schemas.microsoft.com/office/drawing/2014/main" val="668037861"/>
                    </a:ext>
                  </a:extLst>
                </a:gridCol>
                <a:gridCol w="3669079">
                  <a:extLst>
                    <a:ext uri="{9D8B030D-6E8A-4147-A177-3AD203B41FA5}">
                      <a16:colId xmlns="" xmlns:a16="http://schemas.microsoft.com/office/drawing/2014/main" val="2830979811"/>
                    </a:ext>
                  </a:extLst>
                </a:gridCol>
              </a:tblGrid>
              <a:tr h="397616">
                <a:tc>
                  <a:txBody>
                    <a:bodyPr/>
                    <a:lstStyle/>
                    <a:p>
                      <a:pPr algn="ctr"/>
                      <a:r>
                        <a:rPr lang="pt-BR" b="1" dirty="0">
                          <a:latin typeface="Arial"/>
                        </a:rPr>
                        <a:t>OBJETIVOS</a:t>
                      </a:r>
                    </a:p>
                  </a:txBody>
                  <a:tcPr anchor="ctr"/>
                </a:tc>
                <a:tc>
                  <a:txBody>
                    <a:bodyPr/>
                    <a:lstStyle/>
                    <a:p>
                      <a:pPr algn="ctr"/>
                      <a:r>
                        <a:rPr lang="pt-BR" b="1" dirty="0">
                          <a:latin typeface="Arial"/>
                        </a:rPr>
                        <a:t>EIXOS</a:t>
                      </a:r>
                    </a:p>
                  </a:txBody>
                  <a:tcPr anchor="ctr"/>
                </a:tc>
                <a:tc>
                  <a:txBody>
                    <a:bodyPr/>
                    <a:lstStyle/>
                    <a:p>
                      <a:pPr algn="ctr"/>
                      <a:r>
                        <a:rPr lang="pt-BR" b="1" dirty="0">
                          <a:latin typeface="Arial"/>
                        </a:rPr>
                        <a:t>INSTRUMENTOS</a:t>
                      </a:r>
                    </a:p>
                  </a:txBody>
                  <a:tcPr anchor="ctr"/>
                </a:tc>
                <a:extLst>
                  <a:ext uri="{0D108BD9-81ED-4DB2-BD59-A6C34878D82A}">
                    <a16:rowId xmlns="" xmlns:a16="http://schemas.microsoft.com/office/drawing/2014/main" val="2037503351"/>
                  </a:ext>
                </a:extLst>
              </a:tr>
              <a:tr h="397616">
                <a:tc>
                  <a:txBody>
                    <a:bodyPr/>
                    <a:lstStyle/>
                    <a:p>
                      <a:pPr lvl="0" algn="just">
                        <a:lnSpc>
                          <a:spcPct val="100000"/>
                        </a:lnSpc>
                        <a:spcBef>
                          <a:spcPts val="0"/>
                        </a:spcBef>
                        <a:spcAft>
                          <a:spcPts val="0"/>
                        </a:spcAft>
                        <a:buNone/>
                      </a:pPr>
                      <a:r>
                        <a:rPr lang="pt-BR" dirty="0">
                          <a:latin typeface="Arial"/>
                        </a:rPr>
                        <a:t>I - promover a convergência dos níveis de desenvolvimento e de qualidade de vida intrarregional e inter-regional no País e a equidade no acesso a oportunidades de desenvolvimento em regiões que apresentem baixos indicadores socioeconômicos;</a:t>
                      </a:r>
                      <a:endParaRPr lang="pt-BR">
                        <a:latin typeface="Arial"/>
                      </a:endParaRPr>
                    </a:p>
                    <a:p>
                      <a:pPr lvl="0" algn="just">
                        <a:lnSpc>
                          <a:spcPct val="100000"/>
                        </a:lnSpc>
                        <a:spcBef>
                          <a:spcPts val="0"/>
                        </a:spcBef>
                        <a:spcAft>
                          <a:spcPts val="0"/>
                        </a:spcAft>
                        <a:buNone/>
                      </a:pPr>
                      <a:r>
                        <a:rPr lang="pt-BR" dirty="0">
                          <a:latin typeface="Arial"/>
                        </a:rPr>
                        <a:t>II - consolidar uma rede </a:t>
                      </a:r>
                      <a:r>
                        <a:rPr lang="pt-BR" err="1">
                          <a:latin typeface="Arial"/>
                        </a:rPr>
                        <a:t>policêntrica</a:t>
                      </a:r>
                      <a:r>
                        <a:rPr lang="pt-BR" dirty="0">
                          <a:latin typeface="Arial"/>
                        </a:rPr>
                        <a:t> de cidades, em apoio à desconcentração e à interiorização do desenvolvimento regional do País, de forma a considerar as especificidades de cada região; </a:t>
                      </a:r>
                      <a:endParaRPr lang="pt-BR">
                        <a:latin typeface="Arial"/>
                      </a:endParaRPr>
                    </a:p>
                    <a:p>
                      <a:pPr lvl="0" algn="just">
                        <a:lnSpc>
                          <a:spcPct val="100000"/>
                        </a:lnSpc>
                        <a:spcBef>
                          <a:spcPts val="0"/>
                        </a:spcBef>
                        <a:spcAft>
                          <a:spcPts val="0"/>
                        </a:spcAft>
                        <a:buNone/>
                      </a:pPr>
                      <a:r>
                        <a:rPr lang="pt-BR" dirty="0">
                          <a:latin typeface="Arial"/>
                        </a:rPr>
                        <a:t>III - estimular ganhos de produtividade e aumento da competitividade regional, sobretudo em regiões que apresentem declínio populacional e elevadas taxas de emigração; e</a:t>
                      </a:r>
                      <a:endParaRPr lang="pt-BR">
                        <a:latin typeface="Arial"/>
                      </a:endParaRPr>
                    </a:p>
                    <a:p>
                      <a:pPr lvl="0" algn="just">
                        <a:lnSpc>
                          <a:spcPct val="100000"/>
                        </a:lnSpc>
                        <a:spcBef>
                          <a:spcPts val="0"/>
                        </a:spcBef>
                        <a:spcAft>
                          <a:spcPts val="0"/>
                        </a:spcAft>
                        <a:buNone/>
                      </a:pPr>
                      <a:r>
                        <a:rPr lang="pt-BR" dirty="0">
                          <a:latin typeface="Arial"/>
                        </a:rPr>
                        <a:t>IV - fomentar a agregação de valor e a diversificação econômica em cadeias produtivas estratégicas para o desenvolvimento regional, observados critérios como geração de renda e sustentabilidade, sobretudo em regiões com forte especialização na produção de commodities agrícolas ou minerais. (PNDR II e III)</a:t>
                      </a:r>
                    </a:p>
                  </a:txBody>
                  <a:tcPr/>
                </a:tc>
                <a:tc>
                  <a:txBody>
                    <a:bodyPr/>
                    <a:lstStyle/>
                    <a:p>
                      <a:pPr lvl="0" algn="just">
                        <a:lnSpc>
                          <a:spcPct val="100000"/>
                        </a:lnSpc>
                        <a:spcBef>
                          <a:spcPts val="0"/>
                        </a:spcBef>
                        <a:spcAft>
                          <a:spcPts val="0"/>
                        </a:spcAft>
                        <a:buNone/>
                      </a:pPr>
                      <a:r>
                        <a:rPr lang="gl" err="1">
                          <a:latin typeface="Arial"/>
                        </a:rPr>
                        <a:t>Estratégicos</a:t>
                      </a:r>
                      <a:r>
                        <a:rPr lang="gl" dirty="0">
                          <a:latin typeface="Arial"/>
                        </a:rPr>
                        <a:t>:</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 </a:t>
                      </a:r>
                      <a:r>
                        <a:rPr lang="gl" err="1">
                          <a:latin typeface="Arial"/>
                        </a:rPr>
                        <a:t>desenvolvimento</a:t>
                      </a:r>
                      <a:r>
                        <a:rPr lang="gl" dirty="0">
                          <a:latin typeface="Arial"/>
                        </a:rPr>
                        <a:t> produtivo;</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II – </a:t>
                      </a:r>
                      <a:r>
                        <a:rPr lang="gl" err="1">
                          <a:latin typeface="Arial"/>
                        </a:rPr>
                        <a:t>difusão</a:t>
                      </a:r>
                      <a:r>
                        <a:rPr lang="gl" dirty="0">
                          <a:latin typeface="Arial"/>
                        </a:rPr>
                        <a:t> do </a:t>
                      </a:r>
                      <a:r>
                        <a:rPr lang="gl" err="1">
                          <a:latin typeface="Arial"/>
                        </a:rPr>
                        <a:t>conhecimento</a:t>
                      </a:r>
                      <a:r>
                        <a:rPr lang="gl" dirty="0">
                          <a:latin typeface="Arial"/>
                        </a:rPr>
                        <a:t>, da </a:t>
                      </a:r>
                      <a:r>
                        <a:rPr lang="gl" err="1">
                          <a:latin typeface="Arial"/>
                        </a:rPr>
                        <a:t>tecnologia</a:t>
                      </a:r>
                      <a:r>
                        <a:rPr lang="gl" dirty="0">
                          <a:latin typeface="Arial"/>
                        </a:rPr>
                        <a:t> e da </a:t>
                      </a:r>
                      <a:r>
                        <a:rPr lang="gl" err="1">
                          <a:latin typeface="Arial"/>
                        </a:rPr>
                        <a:t>inovação</a:t>
                      </a:r>
                      <a:r>
                        <a:rPr lang="gl" dirty="0">
                          <a:latin typeface="Arial"/>
                        </a:rPr>
                        <a:t>;</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III -</a:t>
                      </a:r>
                      <a:r>
                        <a:rPr lang="gl" err="1">
                          <a:latin typeface="Arial"/>
                        </a:rPr>
                        <a:t>educação</a:t>
                      </a:r>
                      <a:r>
                        <a:rPr lang="gl" dirty="0">
                          <a:latin typeface="Arial"/>
                        </a:rPr>
                        <a:t> e </a:t>
                      </a:r>
                      <a:r>
                        <a:rPr lang="gl" err="1">
                          <a:latin typeface="Arial"/>
                        </a:rPr>
                        <a:t>qualificação</a:t>
                      </a:r>
                      <a:r>
                        <a:rPr lang="gl" dirty="0">
                          <a:latin typeface="Arial"/>
                        </a:rPr>
                        <a:t> </a:t>
                      </a:r>
                      <a:r>
                        <a:rPr lang="gl" err="1">
                          <a:latin typeface="Arial"/>
                        </a:rPr>
                        <a:t>profissional</a:t>
                      </a:r>
                      <a:r>
                        <a:rPr lang="gl" dirty="0">
                          <a:latin typeface="Arial"/>
                        </a:rPr>
                        <a:t>;</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IV – infraestrutura </a:t>
                      </a:r>
                      <a:r>
                        <a:rPr lang="gl" err="1">
                          <a:latin typeface="Arial"/>
                        </a:rPr>
                        <a:t>econômica</a:t>
                      </a:r>
                      <a:r>
                        <a:rPr lang="gl" dirty="0">
                          <a:latin typeface="Arial"/>
                        </a:rPr>
                        <a:t> e urbana;</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V – </a:t>
                      </a:r>
                      <a:r>
                        <a:rPr lang="gl" err="1">
                          <a:latin typeface="Arial"/>
                        </a:rPr>
                        <a:t>desenvolvimento</a:t>
                      </a:r>
                      <a:r>
                        <a:rPr lang="gl" dirty="0">
                          <a:latin typeface="Arial"/>
                        </a:rPr>
                        <a:t> social e </a:t>
                      </a:r>
                      <a:r>
                        <a:rPr lang="gl" err="1">
                          <a:latin typeface="Arial"/>
                        </a:rPr>
                        <a:t>acesso</a:t>
                      </a:r>
                      <a:r>
                        <a:rPr lang="gl" dirty="0">
                          <a:latin typeface="Arial"/>
                        </a:rPr>
                        <a:t> a </a:t>
                      </a:r>
                      <a:r>
                        <a:rPr lang="gl" err="1">
                          <a:latin typeface="Arial"/>
                        </a:rPr>
                        <a:t>serviços</a:t>
                      </a:r>
                      <a:r>
                        <a:rPr lang="gl" dirty="0">
                          <a:latin typeface="Arial"/>
                        </a:rPr>
                        <a:t> </a:t>
                      </a:r>
                      <a:r>
                        <a:rPr lang="gl" err="1">
                          <a:latin typeface="Arial"/>
                        </a:rPr>
                        <a:t>essenciais</a:t>
                      </a:r>
                      <a:r>
                        <a:rPr lang="gl" dirty="0">
                          <a:latin typeface="Arial"/>
                        </a:rPr>
                        <a:t>;</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VI – </a:t>
                      </a:r>
                      <a:r>
                        <a:rPr lang="gl" err="1">
                          <a:latin typeface="Arial"/>
                        </a:rPr>
                        <a:t>fotalecimento</a:t>
                      </a:r>
                      <a:r>
                        <a:rPr lang="gl" dirty="0">
                          <a:latin typeface="Arial"/>
                        </a:rPr>
                        <a:t> das capacidades </a:t>
                      </a:r>
                      <a:r>
                        <a:rPr lang="gl" err="1">
                          <a:latin typeface="Arial"/>
                        </a:rPr>
                        <a:t>governativas</a:t>
                      </a:r>
                      <a:r>
                        <a:rPr lang="gl" dirty="0">
                          <a:latin typeface="Arial"/>
                        </a:rPr>
                        <a:t> dos entes federativos; e</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VII – </a:t>
                      </a:r>
                      <a:r>
                        <a:rPr lang="gl" err="1">
                          <a:latin typeface="Arial"/>
                        </a:rPr>
                        <a:t>meio</a:t>
                      </a:r>
                      <a:r>
                        <a:rPr lang="gl" dirty="0">
                          <a:latin typeface="Arial"/>
                        </a:rPr>
                        <a:t> ambiente e sustentabilidade</a:t>
                      </a: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(PNDR III)</a:t>
                      </a:r>
                    </a:p>
                  </a:txBody>
                  <a:tcPr/>
                </a:tc>
                <a:tc>
                  <a:txBody>
                    <a:bodyPr/>
                    <a:lstStyle/>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a:t>
                      </a:r>
                      <a:r>
                        <a:rPr lang="gl" dirty="0" err="1">
                          <a:latin typeface="Arial"/>
                        </a:rPr>
                        <a:t>Orçamento</a:t>
                      </a:r>
                      <a:r>
                        <a:rPr lang="gl" dirty="0">
                          <a:latin typeface="Arial"/>
                        </a:rPr>
                        <a:t> </a:t>
                      </a:r>
                      <a:r>
                        <a:rPr lang="gl" dirty="0" err="1">
                          <a:latin typeface="Arial"/>
                        </a:rPr>
                        <a:t>Geral</a:t>
                      </a:r>
                      <a:r>
                        <a:rPr lang="gl" dirty="0">
                          <a:latin typeface="Arial"/>
                        </a:rPr>
                        <a:t> da </a:t>
                      </a:r>
                      <a:r>
                        <a:rPr lang="gl" dirty="0" err="1">
                          <a:latin typeface="Arial"/>
                        </a:rPr>
                        <a:t>União</a:t>
                      </a:r>
                      <a:r>
                        <a:rPr lang="gl" dirty="0">
                          <a:latin typeface="Arial"/>
                        </a:rPr>
                        <a:t>;</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II-Fundos Constitucionais de Financiamento do Norte, do Nordeste e do Centro-Oeste;</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III -Fundos de </a:t>
                      </a:r>
                      <a:r>
                        <a:rPr lang="gl" err="1">
                          <a:latin typeface="Arial"/>
                        </a:rPr>
                        <a:t>Desenvolvimento</a:t>
                      </a:r>
                      <a:r>
                        <a:rPr lang="gl" dirty="0">
                          <a:latin typeface="Arial"/>
                        </a:rPr>
                        <a:t> da </a:t>
                      </a:r>
                      <a:r>
                        <a:rPr lang="gl" err="1">
                          <a:latin typeface="Arial"/>
                        </a:rPr>
                        <a:t>Amazônia</a:t>
                      </a:r>
                      <a:r>
                        <a:rPr lang="gl" dirty="0">
                          <a:latin typeface="Arial"/>
                        </a:rPr>
                        <a:t>, do Nordeste e do Centro-Oeste;</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IV – programas de </a:t>
                      </a:r>
                      <a:r>
                        <a:rPr lang="gl" err="1">
                          <a:latin typeface="Arial"/>
                        </a:rPr>
                        <a:t>desenvolvimento</a:t>
                      </a:r>
                      <a:r>
                        <a:rPr lang="gl" dirty="0">
                          <a:latin typeface="Arial"/>
                        </a:rPr>
                        <a:t> </a:t>
                      </a:r>
                      <a:r>
                        <a:rPr lang="gl" err="1">
                          <a:latin typeface="Arial"/>
                        </a:rPr>
                        <a:t>regional</a:t>
                      </a:r>
                      <a:r>
                        <a:rPr lang="gl" dirty="0">
                          <a:latin typeface="Arial"/>
                        </a:rPr>
                        <a:t> de bancos públicos federais;</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V – incentivos e </a:t>
                      </a:r>
                      <a:r>
                        <a:rPr lang="gl" err="1">
                          <a:latin typeface="Arial"/>
                        </a:rPr>
                        <a:t>benefícios</a:t>
                      </a:r>
                      <a:r>
                        <a:rPr lang="gl" dirty="0">
                          <a:latin typeface="Arial"/>
                        </a:rPr>
                        <a:t> de natureza financeira, </a:t>
                      </a:r>
                      <a:r>
                        <a:rPr lang="gl" err="1">
                          <a:latin typeface="Arial"/>
                        </a:rPr>
                        <a:t>tributária</a:t>
                      </a:r>
                      <a:r>
                        <a:rPr lang="gl" dirty="0">
                          <a:latin typeface="Arial"/>
                        </a:rPr>
                        <a:t> ou </a:t>
                      </a:r>
                      <a:r>
                        <a:rPr lang="gl" err="1">
                          <a:latin typeface="Arial"/>
                        </a:rPr>
                        <a:t>creditícia</a:t>
                      </a:r>
                      <a:r>
                        <a:rPr lang="gl" dirty="0">
                          <a:latin typeface="Arial"/>
                        </a:rPr>
                        <a:t>; e </a:t>
                      </a:r>
                      <a:endParaRPr lang="pt-BR">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VI – outras fontes de recursos nacionais e internacionais.</a:t>
                      </a: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endParaRPr lang="gl" dirty="0">
                        <a:latin typeface="Arial"/>
                      </a:endParaRPr>
                    </a:p>
                    <a:p>
                      <a:pPr lvl="0" algn="just">
                        <a:lnSpc>
                          <a:spcPct val="100000"/>
                        </a:lnSpc>
                        <a:spcBef>
                          <a:spcPts val="0"/>
                        </a:spcBef>
                        <a:spcAft>
                          <a:spcPts val="0"/>
                        </a:spcAft>
                        <a:buNone/>
                      </a:pPr>
                      <a:r>
                        <a:rPr lang="gl" dirty="0">
                          <a:latin typeface="Arial"/>
                        </a:rPr>
                        <a:t>(PNDR I,II e III)</a:t>
                      </a:r>
                    </a:p>
                  </a:txBody>
                  <a:tcPr/>
                </a:tc>
                <a:extLst>
                  <a:ext uri="{0D108BD9-81ED-4DB2-BD59-A6C34878D82A}">
                    <a16:rowId xmlns="" xmlns:a16="http://schemas.microsoft.com/office/drawing/2014/main" val="3912417643"/>
                  </a:ext>
                </a:extLst>
              </a:tr>
            </a:tbl>
          </a:graphicData>
        </a:graphic>
      </p:graphicFrame>
      <p:sp>
        <p:nvSpPr>
          <p:cNvPr id="12" name="CaixaDeTexto 11">
            <a:extLst>
              <a:ext uri="{FF2B5EF4-FFF2-40B4-BE49-F238E27FC236}">
                <a16:creationId xmlns="" xmlns:a16="http://schemas.microsoft.com/office/drawing/2014/main" id="{7FD09AB0-883C-3D63-FD4E-E4C03096561E}"/>
              </a:ext>
            </a:extLst>
          </p:cNvPr>
          <p:cNvSpPr txBox="1"/>
          <p:nvPr/>
        </p:nvSpPr>
        <p:spPr>
          <a:xfrm>
            <a:off x="157530" y="5304552"/>
            <a:ext cx="1178420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r>
              <a:rPr lang="pt-BR" b="1" dirty="0"/>
              <a:t>ESCALAS GEOGRÁFICAS E ÁREAS PRIORITÁRIAS:</a:t>
            </a:r>
          </a:p>
          <a:p>
            <a:r>
              <a:rPr lang="pt-BR" dirty="0"/>
              <a:t> - Macrorregional</a:t>
            </a:r>
          </a:p>
          <a:p>
            <a:pPr marL="285750" indent="-285750">
              <a:buFont typeface="Calibri"/>
              <a:buChar char="-"/>
            </a:pPr>
            <a:r>
              <a:rPr lang="pt-BR" dirty="0"/>
              <a:t>Sub-regional: faixas de fronteira, Rides, Semiárido (PNDR I, II, III) e Áreas estabelecidas pelo CE (PNDR III)</a:t>
            </a:r>
          </a:p>
          <a:p>
            <a:pPr marL="285750" indent="-285750">
              <a:buFont typeface="Calibri"/>
              <a:buChar char="-"/>
            </a:pPr>
            <a:r>
              <a:rPr lang="pt-BR" dirty="0"/>
              <a:t>Definição pela tipologia (PNDR II e III)</a:t>
            </a:r>
          </a:p>
        </p:txBody>
      </p:sp>
    </p:spTree>
    <p:extLst>
      <p:ext uri="{BB962C8B-B14F-4D97-AF65-F5344CB8AC3E}">
        <p14:creationId xmlns:p14="http://schemas.microsoft.com/office/powerpoint/2010/main" val="1819162178"/>
      </p:ext>
    </p:extLst>
  </p:cSld>
  <p:clrMapOvr>
    <a:masterClrMapping/>
  </p:clrMapOvr>
  <p:transition spd="med"/>
</p:sld>
</file>

<file path=ppt/theme/theme1.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o Office">
  <a:themeElements>
    <a:clrScheme name="Tema do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o Office">
      <a:majorFont>
        <a:latin typeface="Calibri"/>
        <a:ea typeface="Calibri"/>
        <a:cs typeface="Calibri"/>
      </a:majorFont>
      <a:minorFont>
        <a:latin typeface="Helvetica"/>
        <a:ea typeface="Helvetica"/>
        <a:cs typeface="Helvetica"/>
      </a:minorFont>
    </a:fontScheme>
    <a:fmtScheme name="Tema do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B424E612495CA49BA2B3EE0A4C46307" ma:contentTypeVersion="14" ma:contentTypeDescription="Crie um novo documento." ma:contentTypeScope="" ma:versionID="eb4cb73517f485673a2f29650b9d7008">
  <xsd:schema xmlns:xsd="http://www.w3.org/2001/XMLSchema" xmlns:xs="http://www.w3.org/2001/XMLSchema" xmlns:p="http://schemas.microsoft.com/office/2006/metadata/properties" xmlns:ns2="b57a855c-efc8-46ea-97a0-c43d7e8e6e79" xmlns:ns3="78db5608-8c2c-4db4-8a2c-3ba50e2ca056" targetNamespace="http://schemas.microsoft.com/office/2006/metadata/properties" ma:root="true" ma:fieldsID="7a4a07e45e99145b0585ad3bf1091eab" ns2:_="" ns3:_="">
    <xsd:import namespace="b57a855c-efc8-46ea-97a0-c43d7e8e6e79"/>
    <xsd:import namespace="78db5608-8c2c-4db4-8a2c-3ba50e2ca05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7a855c-efc8-46ea-97a0-c43d7e8e6e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Marcações de imagem" ma:readOnly="false" ma:fieldId="{5cf76f15-5ced-4ddc-b409-7134ff3c332f}" ma:taxonomyMulti="true" ma:sspId="5fd7c703-4c59-4b94-8590-81cf4c39697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db5608-8c2c-4db4-8a2c-3ba50e2ca056" elementFormDefault="qualified">
    <xsd:import namespace="http://schemas.microsoft.com/office/2006/documentManagement/types"/>
    <xsd:import namespace="http://schemas.microsoft.com/office/infopath/2007/PartnerControls"/>
    <xsd:element name="SharedWithUsers" ma:index="16"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hes de Compartilhado Com" ma:internalName="SharedWithDetails" ma:readOnly="true">
      <xsd:simpleType>
        <xsd:restriction base="dms:Note">
          <xsd:maxLength value="255"/>
        </xsd:restriction>
      </xsd:simpleType>
    </xsd:element>
    <xsd:element name="TaxCatchAll" ma:index="20" nillable="true" ma:displayName="Taxonomy Catch All Column" ma:hidden="true" ma:list="{6a54f877-c3a7-4ab3-8f7c-c41cf1dbebab}" ma:internalName="TaxCatchAll" ma:showField="CatchAllData" ma:web="78db5608-8c2c-4db4-8a2c-3ba50e2ca0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7a855c-efc8-46ea-97a0-c43d7e8e6e79">
      <Terms xmlns="http://schemas.microsoft.com/office/infopath/2007/PartnerControls"/>
    </lcf76f155ced4ddcb4097134ff3c332f>
    <TaxCatchAll xmlns="78db5608-8c2c-4db4-8a2c-3ba50e2ca056" xsi:nil="true"/>
  </documentManagement>
</p:properties>
</file>

<file path=customXml/itemProps1.xml><?xml version="1.0" encoding="utf-8"?>
<ds:datastoreItem xmlns:ds="http://schemas.openxmlformats.org/officeDocument/2006/customXml" ds:itemID="{B7A5010F-9BA1-4D40-A7AD-1B05CAD56C3C}"/>
</file>

<file path=customXml/itemProps2.xml><?xml version="1.0" encoding="utf-8"?>
<ds:datastoreItem xmlns:ds="http://schemas.openxmlformats.org/officeDocument/2006/customXml" ds:itemID="{1529FD04-D039-4815-8DB1-4C3480E3F980}"/>
</file>

<file path=customXml/itemProps3.xml><?xml version="1.0" encoding="utf-8"?>
<ds:datastoreItem xmlns:ds="http://schemas.openxmlformats.org/officeDocument/2006/customXml" ds:itemID="{6A50947C-1BAC-4118-9450-1E1B60D50FBB}"/>
</file>

<file path=docProps/app.xml><?xml version="1.0" encoding="utf-8"?>
<Properties xmlns="http://schemas.openxmlformats.org/officeDocument/2006/extended-properties" xmlns:vt="http://schemas.openxmlformats.org/officeDocument/2006/docPropsVTypes">
  <TotalTime>5455</TotalTime>
  <Words>2447</Words>
  <Application>Microsoft Office PowerPoint</Application>
  <PresentationFormat>Widescreen</PresentationFormat>
  <Paragraphs>450</Paragraphs>
  <Slides>37</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37</vt:i4>
      </vt:variant>
    </vt:vector>
  </HeadingPairs>
  <TitlesOfParts>
    <vt:vector size="43" baseType="lpstr">
      <vt:lpstr>Arial</vt:lpstr>
      <vt:lpstr>Calibri</vt:lpstr>
      <vt:lpstr>Helvetica</vt:lpstr>
      <vt:lpstr>Times New Roman</vt:lpstr>
      <vt:lpstr>WordVisi_MSFontService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Oliveira Cruz</dc:creator>
  <cp:lastModifiedBy>Bruno Oliveira Cruz</cp:lastModifiedBy>
  <cp:revision>83</cp:revision>
  <dcterms:modified xsi:type="dcterms:W3CDTF">2024-04-17T12:41:00Z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0x010100FB424E612495CA49BA2B3EE0A4C46307</vt:lpwstr>
  </property>
</Properties>
</file>