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8" r:id="rId7"/>
    <p:sldId id="259" r:id="rId8"/>
    <p:sldId id="287" r:id="rId9"/>
    <p:sldId id="284" r:id="rId10"/>
    <p:sldId id="285" r:id="rId11"/>
    <p:sldId id="286" r:id="rId12"/>
    <p:sldId id="283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ara" initials="N" lastIdx="5" clrIdx="0">
    <p:extLst>
      <p:ext uri="{19B8F6BF-5375-455C-9EA6-DF929625EA0E}">
        <p15:presenceInfo xmlns:p15="http://schemas.microsoft.com/office/powerpoint/2012/main" userId="Na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C3635"/>
    <a:srgbClr val="1D3836"/>
    <a:srgbClr val="1C3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76" y="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5E658-868D-4BB9-B66E-019A00D6E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06DEDA-5F0D-4CBD-8748-1C71ECC51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9B856D-941B-4C8A-AF20-D97296EF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FA70-A12E-45AB-8F76-7B62A87FFD94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B90A1A-8FBF-4BF1-A41C-63D08A20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D06889-1BB4-4E64-97DB-1610AEFD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9EA4-421A-4922-8CE7-149C43EAC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68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E3003-DD81-4F62-A822-0682AF6C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F9D82B-0267-4F9A-8387-8752FA274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176304-8DD6-4A0C-BD7E-6547658A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FA70-A12E-45AB-8F76-7B62A87FFD94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8F3CB5-E308-4DAA-97F5-A7D2680E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93C599-F7FB-4E1F-87BF-CCC6AE64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9EA4-421A-4922-8CE7-149C43EAC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9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5F0F11-3350-4EAB-B561-3FA16784F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2669CA-84B7-490B-AACB-C01567C8D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4C7758-F2D6-415A-915A-85EDC4C3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FA70-A12E-45AB-8F76-7B62A87FFD94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B64926-B147-45E3-B40A-BE078166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FD61E2-4F29-4B2E-A442-1C759F81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9EA4-421A-4922-8CE7-149C43EAC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9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868DF-03DA-4EF5-A17F-C767AD21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0A64C6-7E83-480A-80F4-89ACB3FBE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ABF696-0D08-4201-93A3-E3A6712D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FA70-A12E-45AB-8F76-7B62A87FFD94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AF8D7F-5A8F-4A63-A665-1BB15420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F929B1-7166-4626-9273-30298F22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9EA4-421A-4922-8CE7-149C43EAC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79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73192-3902-4FAF-8042-3C92624C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98D23A-31DA-435B-8EDE-560A879CB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64A74D-D895-4433-B8FF-C00A7ABD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FA70-A12E-45AB-8F76-7B62A87FFD94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1CB3CC-45BE-4A7B-95AF-444564C5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351B3B-0582-4F4A-AAC7-A24D8554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9EA4-421A-4922-8CE7-149C43EAC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25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BFDC3-BBA6-4542-A986-0EF938B8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8ABCF3-E962-4E87-A2CD-038E5FD0E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3C2F3A-5133-407E-ADDF-F6C7AB4A2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0DD70A-4EF1-4064-AAE5-DF7CB296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FA70-A12E-45AB-8F76-7B62A87FFD94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D147D3-1E7D-4038-8FED-80092977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C656E8-1AED-4D56-8B13-A9B6E443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9EA4-421A-4922-8CE7-149C43EAC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86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A0E21-38DD-4B3D-B129-C553BB29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4869BF-2D58-4434-86CF-ACB2829E4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99432D-A736-4EE7-A727-3E3FC7634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CE80EBA-6B98-43DD-9327-C5817C569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429AB5-13B9-41F5-9ED8-CDC9B54D5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ECDAE1B-78B4-41C5-A536-1FDA3B1E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FA70-A12E-45AB-8F76-7B62A87FFD94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FEB6D1-9F59-4A80-A613-CAE8BBF9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FD0F777-31E1-41E5-8CF6-58C11B3B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9EA4-421A-4922-8CE7-149C43EAC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06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C418C-3C3B-4BE2-8DAD-8366DBDE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FB11F60-A2DB-4CD2-A565-597A995E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FA70-A12E-45AB-8F76-7B62A87FFD94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00A79D3-EA2B-441C-8261-5D825C58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CB782A-400C-4B12-8B8D-EAEB8DF4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9EA4-421A-4922-8CE7-149C43EAC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44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7DB8C5-45F0-4B58-9EB0-B6E6786A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FA70-A12E-45AB-8F76-7B62A87FFD94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BB26886-9CB5-4515-86E3-9A767108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793819-C6EB-44AA-B302-653EB3DF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9EA4-421A-4922-8CE7-149C43EAC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75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1B076-4EE6-4D2D-B94A-8CA0139A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737726-F373-4881-A214-A894C5250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65E634-7096-44FA-8992-843D43D93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CE2FD5-A6A4-4F62-A591-FE258E36A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FA70-A12E-45AB-8F76-7B62A87FFD94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22D05B-AF3A-420D-9C88-6593BB74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ABEBA1-A1B6-4526-B423-D101D738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9EA4-421A-4922-8CE7-149C43EAC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77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F1304-E590-4C91-B1B5-9179FB69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F820CB-6A3B-4FAC-ADF6-5B0F622CE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4B3808-07B4-4F5C-B1FD-87B12E81F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924CA0-3FB6-4E27-AAEF-3B7CE28B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FA70-A12E-45AB-8F76-7B62A87FFD94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C6B81F-06F8-470F-BE37-633D61D94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26285F-8BE6-4F63-8333-E1E5EACE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9EA4-421A-4922-8CE7-149C43EAC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16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4DD72E-C1CA-4A10-BA39-A5B7F2CA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4A0618-EE0D-41D1-B371-4D1ED3F60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CCC20A-5910-4150-BB58-4DA60B8F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FA70-A12E-45AB-8F76-7B62A87FFD94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EDC53A-73B6-4DA5-ABCD-A44761A22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9AC920-87A8-458B-9B14-A82EB6C35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9EA4-421A-4922-8CE7-149C43EAC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4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A1C45-A0AC-4739-A96A-5B4D073BE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078" y="2923504"/>
            <a:ext cx="10366310" cy="2369713"/>
          </a:xfrm>
        </p:spPr>
        <p:txBody>
          <a:bodyPr anchor="ctr"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Indicadores PRDA e dos instrumentos de desenvolvimento da SUDAM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05BEAF-6E4F-41A0-BB43-C602D9697116}"/>
              </a:ext>
            </a:extLst>
          </p:cNvPr>
          <p:cNvSpPr txBox="1">
            <a:spLocks/>
          </p:cNvSpPr>
          <p:nvPr/>
        </p:nvSpPr>
        <p:spPr>
          <a:xfrm>
            <a:off x="1402702" y="5866802"/>
            <a:ext cx="9144000" cy="844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39090" y="5369932"/>
            <a:ext cx="394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COORDENAÇÃO GERAL DE AVALIAÇÃO DE PLANOS, PROGRAMAS E INSTRUMENTOS DE DESENVOLVIMENTO (CGAVI)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892896" y="5369932"/>
            <a:ext cx="394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COORDENAÇÃO-GERAL DE PLANEJAMENTO REGIONAL (CGPLA)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9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2E16D-E4A9-41F1-AF98-DCE60920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0"/>
            <a:ext cx="10959680" cy="1016001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1C3534"/>
                </a:solidFill>
                <a:latin typeface="+mn-lt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2E6E79-4585-4334-94EE-04835A1EC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8" y="1001487"/>
            <a:ext cx="11448662" cy="5160161"/>
          </a:xfrm>
        </p:spPr>
        <p:txBody>
          <a:bodyPr>
            <a:noAutofit/>
          </a:bodyPr>
          <a:lstStyle/>
          <a:p>
            <a:pPr marL="342900" lvl="2" indent="-342900" algn="just">
              <a:lnSpc>
                <a:spcPct val="150000"/>
              </a:lnSpc>
              <a:spcBef>
                <a:spcPts val="1000"/>
              </a:spcBef>
            </a:pPr>
            <a:r>
              <a:rPr lang="pt-BR" sz="2800" b="1" dirty="0">
                <a:solidFill>
                  <a:schemeClr val="dk1"/>
                </a:solidFill>
                <a:sym typeface="Calibri"/>
              </a:rPr>
              <a:t>NORMATIVOS</a:t>
            </a:r>
          </a:p>
          <a:p>
            <a:pPr marL="800100" lvl="3" indent="-34290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dk1"/>
                </a:solidFill>
                <a:sym typeface="Calibri"/>
              </a:rPr>
              <a:t>Plano Regional de Desenvolvimento da Amazônia (PRDA); </a:t>
            </a:r>
          </a:p>
          <a:p>
            <a:pPr marL="800100" lvl="3" indent="-34290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dk1"/>
                </a:solidFill>
                <a:sym typeface="Calibri"/>
              </a:rPr>
              <a:t>Manual de Avaliação dos Incentivos Fiscais da SUDAM (Resolução SUDAM n° 654/2022); </a:t>
            </a:r>
            <a:r>
              <a:rPr lang="pt-BR" sz="2400" dirty="0"/>
              <a:t> </a:t>
            </a:r>
          </a:p>
          <a:p>
            <a:pPr marL="800100" lvl="3" indent="-34290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BR" sz="2400" dirty="0"/>
              <a:t>FNO: Projetos de Avaliação (Portaria Interministerial n° 4.905/2022)</a:t>
            </a:r>
          </a:p>
          <a:p>
            <a:pPr marL="800100" lvl="3" indent="-34290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BR" sz="2400" dirty="0"/>
              <a:t>FDA: Em avaliação.  </a:t>
            </a:r>
          </a:p>
          <a:p>
            <a:pPr marL="0" lvl="2" indent="0" algn="just">
              <a:lnSpc>
                <a:spcPct val="150000"/>
              </a:lnSpc>
              <a:spcBef>
                <a:spcPts val="1000"/>
              </a:spcBef>
              <a:buNone/>
            </a:pPr>
            <a:endParaRPr lang="pt-BR" sz="800" dirty="0">
              <a:solidFill>
                <a:schemeClr val="dk1"/>
              </a:solidFill>
              <a:sym typeface="Calibri"/>
            </a:endParaRPr>
          </a:p>
          <a:p>
            <a:pPr marL="0" lvl="2" indent="0">
              <a:spcBef>
                <a:spcPts val="1000"/>
              </a:spcBef>
              <a:buNone/>
            </a:pPr>
            <a:endParaRPr lang="pt-BR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68FE3DD-1374-4FED-B32B-2BBD9B37B04B}"/>
              </a:ext>
            </a:extLst>
          </p:cNvPr>
          <p:cNvCxnSpPr/>
          <p:nvPr/>
        </p:nvCxnSpPr>
        <p:spPr>
          <a:xfrm>
            <a:off x="6487887" y="1001486"/>
            <a:ext cx="5776686" cy="0"/>
          </a:xfrm>
          <a:prstGeom prst="line">
            <a:avLst/>
          </a:prstGeom>
          <a:ln w="25400">
            <a:solidFill>
              <a:srgbClr val="1D383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70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2511340">
            <a:off x="-3289892" y="805596"/>
            <a:ext cx="8904887" cy="8904887"/>
          </a:xfrm>
          <a:custGeom>
            <a:avLst/>
            <a:gdLst/>
            <a:ahLst/>
            <a:cxnLst/>
            <a:rect l="l" t="t" r="r" b="b"/>
            <a:pathLst>
              <a:path w="13357331" h="13357331">
                <a:moveTo>
                  <a:pt x="0" y="0"/>
                </a:moveTo>
                <a:lnTo>
                  <a:pt x="13357331" y="0"/>
                </a:lnTo>
                <a:lnTo>
                  <a:pt x="13357331" y="13357330"/>
                </a:lnTo>
                <a:lnTo>
                  <a:pt x="0" y="133573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685800" y="2061819"/>
            <a:ext cx="3315455" cy="1970108"/>
            <a:chOff x="0" y="0"/>
            <a:chExt cx="1301198" cy="7731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1198" cy="773197"/>
            </a:xfrm>
            <a:custGeom>
              <a:avLst/>
              <a:gdLst/>
              <a:ahLst/>
              <a:cxnLst/>
              <a:rect l="l" t="t" r="r" b="b"/>
              <a:pathLst>
                <a:path w="1301198" h="773197">
                  <a:moveTo>
                    <a:pt x="79393" y="0"/>
                  </a:moveTo>
                  <a:lnTo>
                    <a:pt x="1221805" y="0"/>
                  </a:lnTo>
                  <a:cubicBezTo>
                    <a:pt x="1242862" y="0"/>
                    <a:pt x="1263056" y="8365"/>
                    <a:pt x="1277945" y="23254"/>
                  </a:cubicBezTo>
                  <a:cubicBezTo>
                    <a:pt x="1292834" y="38143"/>
                    <a:pt x="1301198" y="58337"/>
                    <a:pt x="1301198" y="79393"/>
                  </a:cubicBezTo>
                  <a:lnTo>
                    <a:pt x="1301198" y="693804"/>
                  </a:lnTo>
                  <a:cubicBezTo>
                    <a:pt x="1301198" y="714860"/>
                    <a:pt x="1292834" y="735055"/>
                    <a:pt x="1277945" y="749944"/>
                  </a:cubicBezTo>
                  <a:cubicBezTo>
                    <a:pt x="1263056" y="764833"/>
                    <a:pt x="1242862" y="773197"/>
                    <a:pt x="1221805" y="773197"/>
                  </a:cubicBezTo>
                  <a:lnTo>
                    <a:pt x="79393" y="773197"/>
                  </a:lnTo>
                  <a:cubicBezTo>
                    <a:pt x="58337" y="773197"/>
                    <a:pt x="38143" y="764833"/>
                    <a:pt x="23254" y="749944"/>
                  </a:cubicBezTo>
                  <a:cubicBezTo>
                    <a:pt x="8365" y="735055"/>
                    <a:pt x="0" y="714860"/>
                    <a:pt x="0" y="693804"/>
                  </a:cubicBezTo>
                  <a:lnTo>
                    <a:pt x="0" y="79393"/>
                  </a:lnTo>
                  <a:cubicBezTo>
                    <a:pt x="0" y="58337"/>
                    <a:pt x="8365" y="38143"/>
                    <a:pt x="23254" y="23254"/>
                  </a:cubicBezTo>
                  <a:cubicBezTo>
                    <a:pt x="38143" y="8365"/>
                    <a:pt x="58337" y="0"/>
                    <a:pt x="7939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B6FF89">
                  <a:alpha val="24706"/>
                </a:srgbClr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14744" y="4202092"/>
            <a:ext cx="7188029" cy="1970108"/>
            <a:chOff x="0" y="0"/>
            <a:chExt cx="2821047" cy="7731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1047" cy="773197"/>
            </a:xfrm>
            <a:custGeom>
              <a:avLst/>
              <a:gdLst/>
              <a:ahLst/>
              <a:cxnLst/>
              <a:rect l="l" t="t" r="r" b="b"/>
              <a:pathLst>
                <a:path w="2821047" h="773197">
                  <a:moveTo>
                    <a:pt x="36620" y="0"/>
                  </a:moveTo>
                  <a:lnTo>
                    <a:pt x="2784427" y="0"/>
                  </a:lnTo>
                  <a:cubicBezTo>
                    <a:pt x="2804651" y="0"/>
                    <a:pt x="2821047" y="16395"/>
                    <a:pt x="2821047" y="36620"/>
                  </a:cubicBezTo>
                  <a:lnTo>
                    <a:pt x="2821047" y="736577"/>
                  </a:lnTo>
                  <a:cubicBezTo>
                    <a:pt x="2821047" y="756802"/>
                    <a:pt x="2804651" y="773197"/>
                    <a:pt x="2784427" y="773197"/>
                  </a:cubicBezTo>
                  <a:lnTo>
                    <a:pt x="36620" y="773197"/>
                  </a:lnTo>
                  <a:cubicBezTo>
                    <a:pt x="16395" y="773197"/>
                    <a:pt x="0" y="756802"/>
                    <a:pt x="0" y="736577"/>
                  </a:cubicBezTo>
                  <a:lnTo>
                    <a:pt x="0" y="36620"/>
                  </a:lnTo>
                  <a:cubicBezTo>
                    <a:pt x="0" y="16395"/>
                    <a:pt x="16395" y="0"/>
                    <a:pt x="3662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FF5468">
                  <a:alpha val="24706"/>
                </a:srgbClr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0" name="Freeform 10"/>
          <p:cNvSpPr/>
          <p:nvPr/>
        </p:nvSpPr>
        <p:spPr>
          <a:xfrm rot="-8100000">
            <a:off x="7605364" y="-1322842"/>
            <a:ext cx="5760519" cy="5760519"/>
          </a:xfrm>
          <a:custGeom>
            <a:avLst/>
            <a:gdLst/>
            <a:ahLst/>
            <a:cxnLst/>
            <a:rect l="l" t="t" r="r" b="b"/>
            <a:pathLst>
              <a:path w="8640778" h="8640778">
                <a:moveTo>
                  <a:pt x="0" y="0"/>
                </a:moveTo>
                <a:lnTo>
                  <a:pt x="8640778" y="0"/>
                </a:lnTo>
                <a:lnTo>
                  <a:pt x="8640778" y="8640778"/>
                </a:lnTo>
                <a:lnTo>
                  <a:pt x="0" y="8640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1" name="Group 11"/>
          <p:cNvGrpSpPr/>
          <p:nvPr/>
        </p:nvGrpSpPr>
        <p:grpSpPr>
          <a:xfrm>
            <a:off x="4172250" y="2061819"/>
            <a:ext cx="3860202" cy="1970108"/>
            <a:chOff x="0" y="0"/>
            <a:chExt cx="1606712" cy="8200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06712" cy="820008"/>
            </a:xfrm>
            <a:custGeom>
              <a:avLst/>
              <a:gdLst/>
              <a:ahLst/>
              <a:cxnLst/>
              <a:rect l="l" t="t" r="r" b="b"/>
              <a:pathLst>
                <a:path w="1606712" h="820008">
                  <a:moveTo>
                    <a:pt x="68190" y="0"/>
                  </a:moveTo>
                  <a:lnTo>
                    <a:pt x="1538523" y="0"/>
                  </a:lnTo>
                  <a:cubicBezTo>
                    <a:pt x="1556608" y="0"/>
                    <a:pt x="1573952" y="7184"/>
                    <a:pt x="1586740" y="19972"/>
                  </a:cubicBezTo>
                  <a:cubicBezTo>
                    <a:pt x="1599528" y="32760"/>
                    <a:pt x="1606712" y="50105"/>
                    <a:pt x="1606712" y="68190"/>
                  </a:cubicBezTo>
                  <a:lnTo>
                    <a:pt x="1606712" y="751818"/>
                  </a:lnTo>
                  <a:cubicBezTo>
                    <a:pt x="1606712" y="789478"/>
                    <a:pt x="1576183" y="820008"/>
                    <a:pt x="1538523" y="820008"/>
                  </a:cubicBezTo>
                  <a:lnTo>
                    <a:pt x="68190" y="820008"/>
                  </a:lnTo>
                  <a:cubicBezTo>
                    <a:pt x="30529" y="820008"/>
                    <a:pt x="0" y="789478"/>
                    <a:pt x="0" y="751818"/>
                  </a:cubicBezTo>
                  <a:lnTo>
                    <a:pt x="0" y="68190"/>
                  </a:lnTo>
                  <a:cubicBezTo>
                    <a:pt x="0" y="30529"/>
                    <a:pt x="30529" y="0"/>
                    <a:pt x="68190" y="0"/>
                  </a:cubicBezTo>
                  <a:close/>
                </a:path>
              </a:pathLst>
            </a:custGeom>
            <a:solidFill>
              <a:srgbClr val="89FFDB">
                <a:alpha val="6667"/>
              </a:srgbClr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03901" y="2061820"/>
            <a:ext cx="3302299" cy="4110381"/>
            <a:chOff x="0" y="0"/>
            <a:chExt cx="1374499" cy="17108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74499" cy="1710843"/>
            </a:xfrm>
            <a:custGeom>
              <a:avLst/>
              <a:gdLst/>
              <a:ahLst/>
              <a:cxnLst/>
              <a:rect l="l" t="t" r="r" b="b"/>
              <a:pathLst>
                <a:path w="1374499" h="1710843">
                  <a:moveTo>
                    <a:pt x="79710" y="0"/>
                  </a:moveTo>
                  <a:lnTo>
                    <a:pt x="1294789" y="0"/>
                  </a:lnTo>
                  <a:cubicBezTo>
                    <a:pt x="1338812" y="0"/>
                    <a:pt x="1374499" y="35687"/>
                    <a:pt x="1374499" y="79710"/>
                  </a:cubicBezTo>
                  <a:lnTo>
                    <a:pt x="1374499" y="1631133"/>
                  </a:lnTo>
                  <a:cubicBezTo>
                    <a:pt x="1374499" y="1652273"/>
                    <a:pt x="1366101" y="1672548"/>
                    <a:pt x="1351153" y="1687496"/>
                  </a:cubicBezTo>
                  <a:cubicBezTo>
                    <a:pt x="1336204" y="1702445"/>
                    <a:pt x="1315930" y="1710843"/>
                    <a:pt x="1294789" y="1710843"/>
                  </a:cubicBezTo>
                  <a:lnTo>
                    <a:pt x="79710" y="1710843"/>
                  </a:lnTo>
                  <a:cubicBezTo>
                    <a:pt x="58569" y="1710843"/>
                    <a:pt x="38295" y="1702445"/>
                    <a:pt x="23346" y="1687496"/>
                  </a:cubicBezTo>
                  <a:cubicBezTo>
                    <a:pt x="8398" y="1672548"/>
                    <a:pt x="0" y="1652273"/>
                    <a:pt x="0" y="1631133"/>
                  </a:cubicBezTo>
                  <a:lnTo>
                    <a:pt x="0" y="79710"/>
                  </a:lnTo>
                  <a:cubicBezTo>
                    <a:pt x="0" y="58569"/>
                    <a:pt x="8398" y="38295"/>
                    <a:pt x="23346" y="23346"/>
                  </a:cubicBezTo>
                  <a:cubicBezTo>
                    <a:pt x="38295" y="8398"/>
                    <a:pt x="58569" y="0"/>
                    <a:pt x="79710" y="0"/>
                  </a:cubicBezTo>
                  <a:close/>
                </a:path>
              </a:pathLst>
            </a:custGeom>
            <a:solidFill>
              <a:srgbClr val="89FFDB">
                <a:alpha val="6667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777489" y="3896157"/>
            <a:ext cx="2155124" cy="2155124"/>
            <a:chOff x="0" y="0"/>
            <a:chExt cx="4310248" cy="4310248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0" y="0"/>
              <a:ext cx="4310248" cy="4310248"/>
              <a:chOff x="0" y="0"/>
              <a:chExt cx="2540000" cy="254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1E2534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20FF87"/>
              </a:solidFill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9110291" y="4202092"/>
            <a:ext cx="1489517" cy="1496194"/>
            <a:chOff x="1813" y="0"/>
            <a:chExt cx="809173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0FF8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30513" y="111898"/>
              <a:ext cx="579534" cy="6247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666"/>
                </a:lnSpc>
              </a:pPr>
              <a:r>
                <a:rPr lang="en-US" sz="3333" dirty="0">
                  <a:solidFill>
                    <a:srgbClr val="000000"/>
                  </a:solidFill>
                  <a:latin typeface="Poppins"/>
                </a:rPr>
                <a:t>100%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85800" y="685800"/>
            <a:ext cx="744561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47"/>
              </a:lnSpc>
            </a:pPr>
            <a:r>
              <a:rPr lang="en-US" sz="6134" spc="-153" dirty="0">
                <a:solidFill>
                  <a:srgbClr val="FFFFFF"/>
                </a:solidFill>
                <a:latin typeface="Poppins Ultra-Bold"/>
              </a:rPr>
              <a:t>PRDA 2024-2027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5800" y="2833446"/>
            <a:ext cx="3263891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spc="-125" dirty="0">
                <a:solidFill>
                  <a:srgbClr val="B6FF89"/>
                </a:solidFill>
                <a:latin typeface="Poppins Ultra-Bold"/>
              </a:rPr>
              <a:t>06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14744" y="4973719"/>
            <a:ext cx="6999987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spc="-125" dirty="0">
                <a:solidFill>
                  <a:srgbClr val="FF5468"/>
                </a:solidFill>
                <a:latin typeface="Poppins Ultra-Bold"/>
              </a:rPr>
              <a:t>78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5800" y="2433228"/>
            <a:ext cx="331545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4"/>
              </a:lnSpc>
            </a:pPr>
            <a:r>
              <a:rPr lang="en-US" sz="2013" spc="-50">
                <a:solidFill>
                  <a:srgbClr val="B6FF89"/>
                </a:solidFill>
                <a:latin typeface="Poppins Medium"/>
              </a:rPr>
              <a:t>Eixos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14744" y="4565080"/>
            <a:ext cx="699998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4"/>
              </a:lnSpc>
            </a:pPr>
            <a:r>
              <a:rPr lang="en-US" sz="2013" spc="-50">
                <a:solidFill>
                  <a:srgbClr val="FF5468"/>
                </a:solidFill>
                <a:latin typeface="Poppins Medium"/>
              </a:rPr>
              <a:t>Ações Estratégicas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895697" y="2839576"/>
            <a:ext cx="847668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19"/>
              </a:lnSpc>
            </a:pPr>
            <a:r>
              <a:rPr lang="en-US" sz="5018" spc="-125" dirty="0">
                <a:solidFill>
                  <a:srgbClr val="89FFDB"/>
                </a:solidFill>
                <a:latin typeface="Poppins Ultra-Bold"/>
              </a:rPr>
              <a:t>11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80552" y="2433190"/>
            <a:ext cx="1410885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en-US" sz="2016" spc="-50" dirty="0" err="1">
                <a:solidFill>
                  <a:srgbClr val="B6FF89"/>
                </a:solidFill>
                <a:latin typeface="Poppins Medium"/>
              </a:rPr>
              <a:t>Programas</a:t>
            </a:r>
            <a:endParaRPr lang="en-US" sz="2016" spc="-50" dirty="0">
              <a:solidFill>
                <a:srgbClr val="B6FF89"/>
              </a:solidFill>
              <a:latin typeface="Poppins Medium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283694" y="2077891"/>
            <a:ext cx="3142714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4"/>
              </a:lnSpc>
            </a:pPr>
            <a:r>
              <a:rPr lang="en-US" sz="2013" spc="-50">
                <a:solidFill>
                  <a:srgbClr val="FFFFFF"/>
                </a:solidFill>
                <a:latin typeface="Poppins Medium"/>
              </a:rPr>
              <a:t>Alinhamento com Programas do PPA Federal e com os Objetivos do Desenvolvimento Sustentável (ODS)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605364" y="581237"/>
            <a:ext cx="3900836" cy="1100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99"/>
              </a:lnSpc>
            </a:pPr>
            <a:r>
              <a:rPr lang="en-US" sz="1466">
                <a:solidFill>
                  <a:srgbClr val="FFFFFF">
                    <a:alpha val="74902"/>
                  </a:srgbClr>
                </a:solidFill>
                <a:latin typeface="Poppins"/>
              </a:rPr>
              <a:t>O PRDA 2024-2027 possui um desenho estratégico feito em consonância com o MIDR e MPO, buscando alinhamento com os Programas do PPA Federal.</a:t>
            </a:r>
          </a:p>
        </p:txBody>
      </p:sp>
      <p:sp>
        <p:nvSpPr>
          <p:cNvPr id="33" name="Freeform 33"/>
          <p:cNvSpPr/>
          <p:nvPr/>
        </p:nvSpPr>
        <p:spPr>
          <a:xfrm>
            <a:off x="9065662" y="6349347"/>
            <a:ext cx="2212335" cy="431451"/>
          </a:xfrm>
          <a:custGeom>
            <a:avLst/>
            <a:gdLst/>
            <a:ahLst/>
            <a:cxnLst/>
            <a:rect l="l" t="t" r="r" b="b"/>
            <a:pathLst>
              <a:path w="3318502" h="647177">
                <a:moveTo>
                  <a:pt x="0" y="0"/>
                </a:moveTo>
                <a:lnTo>
                  <a:pt x="3318502" y="0"/>
                </a:lnTo>
                <a:lnTo>
                  <a:pt x="3318502" y="647176"/>
                </a:lnTo>
                <a:lnTo>
                  <a:pt x="0" y="6471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760539" y="1496481"/>
            <a:ext cx="10670923" cy="4721647"/>
          </a:xfrm>
          <a:custGeom>
            <a:avLst/>
            <a:gdLst/>
            <a:ahLst/>
            <a:cxnLst/>
            <a:rect l="l" t="t" r="r" b="b"/>
            <a:pathLst>
              <a:path w="16006384" h="7082471">
                <a:moveTo>
                  <a:pt x="0" y="0"/>
                </a:moveTo>
                <a:lnTo>
                  <a:pt x="16006384" y="0"/>
                </a:lnTo>
                <a:lnTo>
                  <a:pt x="16006384" y="7082471"/>
                </a:lnTo>
                <a:lnTo>
                  <a:pt x="0" y="7082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760539" y="536765"/>
            <a:ext cx="10670923" cy="64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0"/>
              </a:lnSpc>
              <a:spcBef>
                <a:spcPct val="0"/>
              </a:spcBef>
            </a:pPr>
            <a:r>
              <a:rPr lang="en-US" sz="4467">
                <a:solidFill>
                  <a:srgbClr val="20FF87"/>
                </a:solidFill>
                <a:latin typeface="Open Sans 1 Bold"/>
              </a:rPr>
              <a:t>Eixos e Programas do PRDA 2024-2027</a:t>
            </a:r>
          </a:p>
        </p:txBody>
      </p:sp>
      <p:sp>
        <p:nvSpPr>
          <p:cNvPr id="5" name="Freeform 5"/>
          <p:cNvSpPr/>
          <p:nvPr/>
        </p:nvSpPr>
        <p:spPr>
          <a:xfrm>
            <a:off x="9065662" y="6349347"/>
            <a:ext cx="2212335" cy="431451"/>
          </a:xfrm>
          <a:custGeom>
            <a:avLst/>
            <a:gdLst/>
            <a:ahLst/>
            <a:cxnLst/>
            <a:rect l="l" t="t" r="r" b="b"/>
            <a:pathLst>
              <a:path w="3318502" h="647177">
                <a:moveTo>
                  <a:pt x="0" y="0"/>
                </a:moveTo>
                <a:lnTo>
                  <a:pt x="3318502" y="0"/>
                </a:lnTo>
                <a:lnTo>
                  <a:pt x="3318502" y="647176"/>
                </a:lnTo>
                <a:lnTo>
                  <a:pt x="0" y="6471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2E16D-E4A9-41F1-AF98-DCE60920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0"/>
            <a:ext cx="10959680" cy="1016001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1C3534"/>
                </a:solidFill>
                <a:latin typeface="+mn-lt"/>
              </a:rPr>
              <a:t>PRDA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2E6E79-4585-4334-94EE-04835A1EC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8" y="1001487"/>
            <a:ext cx="11448662" cy="5160161"/>
          </a:xfrm>
        </p:spPr>
        <p:txBody>
          <a:bodyPr>
            <a:noAutofit/>
          </a:bodyPr>
          <a:lstStyle/>
          <a:p>
            <a:pPr marL="0" lvl="2" indent="0" algn="just">
              <a:lnSpc>
                <a:spcPct val="150000"/>
              </a:lnSpc>
              <a:spcBef>
                <a:spcPts val="1000"/>
              </a:spcBef>
              <a:buNone/>
            </a:pPr>
            <a:endParaRPr lang="pt-BR" sz="800" dirty="0">
              <a:solidFill>
                <a:schemeClr val="dk1"/>
              </a:solidFill>
              <a:sym typeface="Calibri"/>
            </a:endParaRPr>
          </a:p>
          <a:p>
            <a:pPr marL="0" lvl="2" indent="0">
              <a:spcBef>
                <a:spcPts val="1000"/>
              </a:spcBef>
              <a:buNone/>
            </a:pPr>
            <a:endParaRPr lang="pt-BR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68FE3DD-1374-4FED-B32B-2BBD9B37B04B}"/>
              </a:ext>
            </a:extLst>
          </p:cNvPr>
          <p:cNvCxnSpPr/>
          <p:nvPr/>
        </p:nvCxnSpPr>
        <p:spPr>
          <a:xfrm>
            <a:off x="6487887" y="1001486"/>
            <a:ext cx="5776686" cy="0"/>
          </a:xfrm>
          <a:prstGeom prst="line">
            <a:avLst/>
          </a:prstGeom>
          <a:ln w="25400">
            <a:solidFill>
              <a:srgbClr val="1D383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D1E22D7B-9AC4-4B63-BED7-281EE012D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87" t="18960" r="48799" b="53150"/>
          <a:stretch/>
        </p:blipFill>
        <p:spPr>
          <a:xfrm>
            <a:off x="597319" y="1016000"/>
            <a:ext cx="10820098" cy="48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1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2E16D-E4A9-41F1-AF98-DCE60920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0"/>
            <a:ext cx="10959680" cy="1016001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1C3534"/>
                </a:solidFill>
                <a:latin typeface="+mn-lt"/>
              </a:rPr>
              <a:t>PRDA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2E6E79-4585-4334-94EE-04835A1EC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8" y="1001487"/>
            <a:ext cx="11448662" cy="5160161"/>
          </a:xfrm>
        </p:spPr>
        <p:txBody>
          <a:bodyPr>
            <a:noAutofit/>
          </a:bodyPr>
          <a:lstStyle/>
          <a:p>
            <a:pPr marL="0" lvl="2" indent="0" algn="just">
              <a:lnSpc>
                <a:spcPct val="150000"/>
              </a:lnSpc>
              <a:spcBef>
                <a:spcPts val="1000"/>
              </a:spcBef>
              <a:buNone/>
            </a:pPr>
            <a:endParaRPr lang="pt-BR" sz="800" dirty="0">
              <a:solidFill>
                <a:schemeClr val="dk1"/>
              </a:solidFill>
              <a:sym typeface="Calibri"/>
            </a:endParaRPr>
          </a:p>
          <a:p>
            <a:pPr marL="0" lvl="2" indent="0">
              <a:spcBef>
                <a:spcPts val="1000"/>
              </a:spcBef>
              <a:buNone/>
            </a:pPr>
            <a:endParaRPr lang="pt-BR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68FE3DD-1374-4FED-B32B-2BBD9B37B04B}"/>
              </a:ext>
            </a:extLst>
          </p:cNvPr>
          <p:cNvCxnSpPr/>
          <p:nvPr/>
        </p:nvCxnSpPr>
        <p:spPr>
          <a:xfrm>
            <a:off x="6487887" y="1001486"/>
            <a:ext cx="5776686" cy="0"/>
          </a:xfrm>
          <a:prstGeom prst="line">
            <a:avLst/>
          </a:prstGeom>
          <a:ln w="25400">
            <a:solidFill>
              <a:srgbClr val="1D383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485756"/>
              </p:ext>
            </p:extLst>
          </p:nvPr>
        </p:nvGraphicFramePr>
        <p:xfrm>
          <a:off x="124703" y="1001486"/>
          <a:ext cx="11967213" cy="481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lanilha" r:id="rId2" imgW="12963493" imgH="5210006" progId="Excel.Sheet.12">
                  <p:embed/>
                </p:oleObj>
              </mc:Choice>
              <mc:Fallback>
                <p:oleObj name="Planilha" r:id="rId2" imgW="12963493" imgH="5210006" progId="Excel.Sheet.12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703" y="1001486"/>
                        <a:ext cx="11967213" cy="4810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91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2E16D-E4A9-41F1-AF98-DCE60920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0"/>
            <a:ext cx="10959680" cy="1016001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rgbClr val="1C3534"/>
                </a:solidFill>
                <a:latin typeface="+mn-lt"/>
              </a:rPr>
              <a:t>INCENTIVOS FISCAIS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2E6E79-4585-4334-94EE-04835A1EC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8" y="1001487"/>
            <a:ext cx="11448662" cy="5160161"/>
          </a:xfrm>
        </p:spPr>
        <p:txBody>
          <a:bodyPr>
            <a:noAutofit/>
          </a:bodyPr>
          <a:lstStyle/>
          <a:p>
            <a:pPr marL="0" lvl="2" indent="0" algn="just">
              <a:lnSpc>
                <a:spcPct val="150000"/>
              </a:lnSpc>
              <a:spcBef>
                <a:spcPts val="1000"/>
              </a:spcBef>
              <a:buNone/>
            </a:pPr>
            <a:endParaRPr lang="pt-BR" sz="800" dirty="0">
              <a:solidFill>
                <a:schemeClr val="dk1"/>
              </a:solidFill>
              <a:sym typeface="Calibri"/>
            </a:endParaRPr>
          </a:p>
          <a:p>
            <a:pPr marL="0" lvl="2" indent="0">
              <a:spcBef>
                <a:spcPts val="1000"/>
              </a:spcBef>
              <a:buNone/>
            </a:pPr>
            <a:endParaRPr lang="pt-BR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68FE3DD-1374-4FED-B32B-2BBD9B37B04B}"/>
              </a:ext>
            </a:extLst>
          </p:cNvPr>
          <p:cNvCxnSpPr/>
          <p:nvPr/>
        </p:nvCxnSpPr>
        <p:spPr>
          <a:xfrm>
            <a:off x="6487887" y="1001486"/>
            <a:ext cx="5776686" cy="0"/>
          </a:xfrm>
          <a:prstGeom prst="line">
            <a:avLst/>
          </a:prstGeom>
          <a:ln w="25400">
            <a:solidFill>
              <a:srgbClr val="1D383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352460"/>
              </p:ext>
            </p:extLst>
          </p:nvPr>
        </p:nvGraphicFramePr>
        <p:xfrm>
          <a:off x="353302" y="1174788"/>
          <a:ext cx="11448663" cy="43472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27617">
                  <a:extLst>
                    <a:ext uri="{9D8B030D-6E8A-4147-A177-3AD203B41FA5}">
                      <a16:colId xmlns:a16="http://schemas.microsoft.com/office/drawing/2014/main" val="3946814792"/>
                    </a:ext>
                  </a:extLst>
                </a:gridCol>
                <a:gridCol w="1787237">
                  <a:extLst>
                    <a:ext uri="{9D8B030D-6E8A-4147-A177-3AD203B41FA5}">
                      <a16:colId xmlns:a16="http://schemas.microsoft.com/office/drawing/2014/main" val="4082830760"/>
                    </a:ext>
                  </a:extLst>
                </a:gridCol>
                <a:gridCol w="3008942">
                  <a:extLst>
                    <a:ext uri="{9D8B030D-6E8A-4147-A177-3AD203B41FA5}">
                      <a16:colId xmlns:a16="http://schemas.microsoft.com/office/drawing/2014/main" val="3114864497"/>
                    </a:ext>
                  </a:extLst>
                </a:gridCol>
                <a:gridCol w="3823855">
                  <a:extLst>
                    <a:ext uri="{9D8B030D-6E8A-4147-A177-3AD203B41FA5}">
                      <a16:colId xmlns:a16="http://schemas.microsoft.com/office/drawing/2014/main" val="1277740386"/>
                    </a:ext>
                  </a:extLst>
                </a:gridCol>
                <a:gridCol w="2101012">
                  <a:extLst>
                    <a:ext uri="{9D8B030D-6E8A-4147-A177-3AD203B41FA5}">
                      <a16:colId xmlns:a16="http://schemas.microsoft.com/office/drawing/2014/main" val="1701742579"/>
                    </a:ext>
                  </a:extLst>
                </a:gridCol>
              </a:tblGrid>
              <a:tr h="199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pt-PT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ANÁLISE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R="907415" algn="ctr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PERGUNTA ORIENTADORA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R="1285875" algn="ctr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CÁLCULO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pt-PT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517723"/>
                  </a:ext>
                </a:extLst>
              </a:tr>
              <a:tr h="99726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pt-PT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Execução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320675">
                        <a:lnSpc>
                          <a:spcPct val="11500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Taxa</a:t>
                      </a:r>
                      <a:r>
                        <a:rPr lang="pt-PT" sz="10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Esforço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Fiscal</a:t>
                      </a:r>
                      <a:r>
                        <a:rPr lang="pt-PT" sz="10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pt-PT" sz="1000" spc="-23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Incentivo (TEFI)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tamanho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esforço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fiscal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487680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instrumento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pt-PT" sz="10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relação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PIB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regional </a:t>
                      </a:r>
                      <a:r>
                        <a:rPr lang="pt-PT" sz="1000" spc="-23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(Amazônia</a:t>
                      </a:r>
                      <a:r>
                        <a:rPr lang="pt-PT" sz="1000" spc="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Legal)?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118110">
                        <a:lnSpc>
                          <a:spcPct val="11500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(Σ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desconto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referente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redução / isenção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PIB</a:t>
                      </a:r>
                      <a:r>
                        <a:rPr lang="pt-PT" sz="1000" spc="-23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Regional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previsto) x 100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RFB ou SIAV ou DGT/RFB* e IBGE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374207"/>
                  </a:ext>
                </a:extLst>
              </a:tr>
              <a:tr h="997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7955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</a:t>
                      </a:r>
                      <a:r>
                        <a:rPr lang="pt-PT" sz="1000" spc="-3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Tributários</a:t>
                      </a:r>
                      <a:r>
                        <a:rPr lang="pt-PT" sz="1000" spc="-3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</a:t>
                      </a:r>
                      <a:r>
                        <a:rPr lang="pt-PT" sz="10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</a:t>
                      </a:r>
                      <a:r>
                        <a:rPr lang="pt-PT" sz="1000" spc="-23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(GTPC)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volume dos incentivos fiscais </a:t>
                      </a:r>
                      <a:r>
                        <a:rPr lang="pt-PT" sz="10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capita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vem aumentando nos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últimos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anos?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7345">
                        <a:lnSpc>
                          <a:spcPct val="115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(Σ</a:t>
                      </a:r>
                      <a:r>
                        <a:rPr lang="pt-PT" sz="10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desconto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referente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redução / isenção / População Amazônica) x 100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RFB ou SIAV ou DGT/RFB* e IBGE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837694"/>
                  </a:ext>
                </a:extLst>
              </a:tr>
              <a:tr h="63581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pt-PT" sz="10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Eficiência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51435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Taxa</a:t>
                      </a:r>
                      <a:r>
                        <a:rPr lang="pt-PT" sz="1000" spc="-3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3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Efetivação</a:t>
                      </a:r>
                      <a:r>
                        <a:rPr lang="pt-PT" sz="10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 Demanda (TED) **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594995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nível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aprovação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</a:t>
                      </a:r>
                      <a:r>
                        <a:rPr lang="pt-PT" sz="10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pleitos </a:t>
                      </a:r>
                      <a:r>
                        <a:rPr lang="pt-PT" sz="1000" spc="-23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apresentados?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683895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(Nº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pleitos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aprovados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Sudam</a:t>
                      </a:r>
                      <a:r>
                        <a:rPr lang="pt-PT" sz="10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</a:t>
                      </a:r>
                      <a:r>
                        <a:rPr lang="pt-PT" sz="1000" spc="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pleitos </a:t>
                      </a:r>
                      <a:r>
                        <a:rPr lang="pt-PT" sz="1000" spc="-23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apresentados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à Sudam) x 100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83895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12251"/>
                  </a:ext>
                </a:extLst>
              </a:tr>
              <a:tr h="827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419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Índice de custo-benefício</a:t>
                      </a:r>
                      <a:r>
                        <a:rPr lang="pt-PT" sz="100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</a:t>
                      </a:r>
                      <a:r>
                        <a:rPr lang="pt-PT" sz="10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incentivo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(ICBSI)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 estabelecimentos incentivados tem criado</a:t>
                      </a:r>
                      <a:r>
                        <a:rPr lang="pt-PT" sz="1000" spc="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riqueza</a:t>
                      </a:r>
                      <a:r>
                        <a:rPr lang="pt-PT" sz="10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</a:t>
                      </a:r>
                      <a:r>
                        <a:rPr lang="pt-PT" sz="10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superior</a:t>
                      </a:r>
                      <a:r>
                        <a:rPr lang="pt-PT" sz="10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benefício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recebido?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7360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Despesas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pessoal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encargos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Impostos,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taxas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pt-PT" sz="1000" spc="-23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contribuições / Σ Valor do desconto de IR referente à</a:t>
                      </a:r>
                      <a:r>
                        <a:rPr lang="pt-PT" sz="1000" spc="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redução / isenção.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SIAV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226930"/>
                  </a:ext>
                </a:extLst>
              </a:tr>
              <a:tr h="6208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15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Índice de custo-benefício geral </a:t>
                      </a:r>
                      <a:r>
                        <a:rPr lang="pt-PT" sz="1000" spc="-24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incentivo (ICBGI)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22885">
                        <a:lnSpc>
                          <a:spcPct val="115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estabelecimentos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incentivados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</a:t>
                      </a:r>
                      <a:r>
                        <a:rPr lang="pt-PT" sz="10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criado </a:t>
                      </a:r>
                      <a:r>
                        <a:rPr lang="pt-PT" sz="1000" spc="-23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riqueza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superior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benefício recebido?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121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pt-PT" sz="10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Remuneração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próprio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Remuneração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 de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terceiros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Despesas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pt-PT" sz="10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pessoal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encargos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Impostos, taxas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contribuições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r>
                        <a:rPr lang="pt-PT" sz="1000" spc="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desconto de</a:t>
                      </a:r>
                      <a:r>
                        <a:rPr lang="pt-PT" sz="10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referente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à reduçao/isenção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pt-PT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SIAV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08" marR="14208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776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9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133293"/>
              </p:ext>
            </p:extLst>
          </p:nvPr>
        </p:nvGraphicFramePr>
        <p:xfrm>
          <a:off x="399010" y="365125"/>
          <a:ext cx="11180620" cy="53872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31274">
                  <a:extLst>
                    <a:ext uri="{9D8B030D-6E8A-4147-A177-3AD203B41FA5}">
                      <a16:colId xmlns:a16="http://schemas.microsoft.com/office/drawing/2014/main" val="3382393241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814950895"/>
                    </a:ext>
                  </a:extLst>
                </a:gridCol>
                <a:gridCol w="3092334">
                  <a:extLst>
                    <a:ext uri="{9D8B030D-6E8A-4147-A177-3AD203B41FA5}">
                      <a16:colId xmlns:a16="http://schemas.microsoft.com/office/drawing/2014/main" val="2380691904"/>
                    </a:ext>
                  </a:extLst>
                </a:gridCol>
                <a:gridCol w="2818015">
                  <a:extLst>
                    <a:ext uri="{9D8B030D-6E8A-4147-A177-3AD203B41FA5}">
                      <a16:colId xmlns:a16="http://schemas.microsoft.com/office/drawing/2014/main" val="1150842098"/>
                    </a:ext>
                  </a:extLst>
                </a:gridCol>
                <a:gridCol w="1512917">
                  <a:extLst>
                    <a:ext uri="{9D8B030D-6E8A-4147-A177-3AD203B41FA5}">
                      <a16:colId xmlns:a16="http://schemas.microsoft.com/office/drawing/2014/main" val="3005888321"/>
                    </a:ext>
                  </a:extLst>
                </a:gridCol>
              </a:tblGrid>
              <a:tr h="4726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Eficácia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9870" algn="ctr">
                        <a:lnSpc>
                          <a:spcPct val="115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r>
                        <a:rPr lang="pt-PT" sz="1000" b="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pt-PT" sz="1000" b="0" spc="-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b="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Incentivos</a:t>
                      </a:r>
                      <a:r>
                        <a:rPr lang="pt-PT" sz="1000" b="0" spc="-2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Concedidos</a:t>
                      </a:r>
                      <a:r>
                        <a:rPr lang="pt-PT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(NTIC)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15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número de estabelecimentos beneficiados tem crescido nos</a:t>
                      </a:r>
                      <a:r>
                        <a:rPr lang="pt-PT" sz="10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últimos</a:t>
                      </a:r>
                      <a:r>
                        <a:rPr lang="pt-PT" sz="1000" b="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anos?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r>
                        <a:rPr lang="pt-PT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pt-PT" sz="1000" b="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b="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estabelecimentos</a:t>
                      </a:r>
                      <a:r>
                        <a:rPr lang="pt-PT" sz="10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incentivados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922715"/>
                  </a:ext>
                </a:extLst>
              </a:tr>
              <a:tr h="549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88290" algn="ctr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r>
                        <a:rPr lang="pt-PT" sz="1000" spc="-4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4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Responsabilidade</a:t>
                      </a:r>
                      <a:r>
                        <a:rPr lang="pt-PT" sz="1000" spc="-23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Socioambiental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(VRS)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334010" algn="ctr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estabelecimentos</a:t>
                      </a:r>
                      <a:r>
                        <a:rPr lang="pt-PT" sz="10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incentivados</a:t>
                      </a:r>
                      <a:r>
                        <a:rPr lang="pt-PT" sz="10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possuem responsabilidade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socioambiental?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ctr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projetos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sociais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ambientais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apoiados </a:t>
                      </a:r>
                      <a:r>
                        <a:rPr lang="pt-PT" sz="1000" spc="-23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pelos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estabelecimentos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SIAV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36309"/>
                  </a:ext>
                </a:extLst>
              </a:tr>
              <a:tr h="1232984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Efetividade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23850">
                        <a:lnSpc>
                          <a:spcPct val="115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Quantitativo</a:t>
                      </a:r>
                      <a:r>
                        <a:rPr lang="pt-PT" sz="1000" spc="-4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4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Empregos (QE)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164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Quanto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emprego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existente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supera</a:t>
                      </a:r>
                      <a:r>
                        <a:rPr lang="pt-PT" sz="10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empregos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estimados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nos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projetos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 estabelecimentos</a:t>
                      </a:r>
                      <a:r>
                        <a:rPr lang="pt-PT" sz="1000" spc="-3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incentivados?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1290">
                        <a:lnSpc>
                          <a:spcPct val="115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empregos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diretos em</a:t>
                      </a:r>
                      <a:r>
                        <a:rPr lang="pt-PT" sz="10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31/12</a:t>
                      </a:r>
                      <a:r>
                        <a:rPr lang="pt-PT" sz="100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Σ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empregos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diretos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estimados </a:t>
                      </a:r>
                      <a:r>
                        <a:rPr lang="pt-PT" sz="1000" spc="-23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projeto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61290">
                        <a:lnSpc>
                          <a:spcPct val="115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03835" algn="ctr">
                        <a:lnSpc>
                          <a:spcPct val="150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SIAV e </a:t>
                      </a:r>
                      <a:r>
                        <a:rPr lang="pt-PT" sz="1000" spc="-23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649928"/>
                  </a:ext>
                </a:extLst>
              </a:tr>
              <a:tr h="599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7937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Renda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Gerada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(VRG)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1000" spc="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montante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renda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gerada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(massa salarial)</a:t>
                      </a:r>
                      <a:r>
                        <a:rPr lang="pt-PT" sz="10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estabelecimentos</a:t>
                      </a:r>
                      <a:r>
                        <a:rPr lang="pt-PT" sz="10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incentivados </a:t>
                      </a:r>
                      <a:r>
                        <a:rPr lang="pt-PT" sz="1000" spc="-23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proporcionaram</a:t>
                      </a:r>
                      <a:r>
                        <a:rPr lang="pt-PT" sz="10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 a região?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Despesas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pessoal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encargos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SIAV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31197"/>
                  </a:ext>
                </a:extLst>
              </a:tr>
              <a:tr h="590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30835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r>
                        <a:rPr lang="pt-PT" sz="1000" spc="-4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Adicional</a:t>
                      </a:r>
                      <a:r>
                        <a:rPr lang="pt-PT" sz="1000" spc="-4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Investido </a:t>
                      </a:r>
                      <a:r>
                        <a:rPr lang="pt-PT" sz="1000" spc="-23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(VADI)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16383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estabelecimentos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incentivados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têm</a:t>
                      </a:r>
                      <a:r>
                        <a:rPr lang="pt-PT" sz="1000" spc="-3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elevado seus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investimentos</a:t>
                      </a:r>
                      <a:r>
                        <a:rPr lang="pt-PT" sz="1000" spc="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região?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226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 Investimentos (</a:t>
                      </a:r>
                      <a:r>
                        <a:rPr lang="pt-PT" sz="10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 Expenditure - CAPEX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fruto dos </a:t>
                      </a:r>
                      <a:r>
                        <a:rPr lang="pt-PT" sz="1000" spc="-23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estabelecimentos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incentivados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SIAV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56460"/>
                  </a:ext>
                </a:extLst>
              </a:tr>
              <a:tr h="708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r>
                        <a:rPr lang="pt-PT" sz="10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Adicionado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(VTA)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31775">
                        <a:lnSpc>
                          <a:spcPct val="115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 estabelecimentos incentivados têm criado riqueza para a região?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168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pt-PT" sz="10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Remuneração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próprio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Remuneração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</a:t>
                      </a:r>
                      <a:r>
                        <a:rPr lang="pt-PT" sz="1000" spc="-23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terceiros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essoal e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encargos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Impostos, taxas e contribuições.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SIAV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690324"/>
                  </a:ext>
                </a:extLst>
              </a:tr>
              <a:tr h="1232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84150">
                        <a:lnSpc>
                          <a:spcPct val="115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</a:t>
                      </a:r>
                      <a:r>
                        <a:rPr lang="pt-PT" sz="10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pt-PT" sz="1000" spc="-3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Impacto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pt-PT" sz="10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PIB </a:t>
                      </a:r>
                      <a:r>
                        <a:rPr lang="pt-PT" sz="1000" spc="-23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(IIP)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</a:t>
                      </a:r>
                      <a:r>
                        <a:rPr lang="pt-PT" sz="100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impacto</a:t>
                      </a:r>
                      <a:r>
                        <a:rPr lang="pt-PT" sz="1000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investimentos</a:t>
                      </a:r>
                      <a:r>
                        <a:rPr lang="pt-PT" sz="1000" spc="-1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 estabelecimentos incentivados sobre o PIB dos </a:t>
                      </a:r>
                      <a:r>
                        <a:rPr lang="pt-PT" sz="1000" spc="-23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estados?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Investimentos</a:t>
                      </a:r>
                      <a:r>
                        <a:rPr lang="pt-PT" sz="1000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PT" sz="10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</a:t>
                      </a:r>
                      <a:r>
                        <a:rPr lang="pt-PT" sz="1000" i="1" spc="-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Expenditure -</a:t>
                      </a:r>
                      <a:r>
                        <a:rPr lang="pt-PT" sz="1000" i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CAPEX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pt-PT" sz="10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fruto</a:t>
                      </a: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 estabelecimentos</a:t>
                      </a:r>
                      <a:r>
                        <a:rPr lang="pt-PT" sz="10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incentivados</a:t>
                      </a:r>
                      <a:r>
                        <a:rPr lang="pt-PT" sz="10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aplicados</a:t>
                      </a:r>
                      <a:r>
                        <a:rPr lang="pt-PT" sz="10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PT" sz="10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Matriz</a:t>
                      </a:r>
                      <a:r>
                        <a:rPr lang="pt-PT" sz="10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Insumo </a:t>
                      </a:r>
                      <a:r>
                        <a:rPr lang="pt-PT" sz="1000" spc="-23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Produto (MIP)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R="203835" algn="ctr">
                        <a:lnSpc>
                          <a:spcPct val="150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pt-PT" sz="10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SIAV e MIP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6" marR="37346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1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46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4000" dirty="0"/>
              <a:t>MUITO OBRIGADO</a:t>
            </a:r>
          </a:p>
        </p:txBody>
      </p:sp>
    </p:spTree>
    <p:extLst>
      <p:ext uri="{BB962C8B-B14F-4D97-AF65-F5344CB8AC3E}">
        <p14:creationId xmlns:p14="http://schemas.microsoft.com/office/powerpoint/2010/main" val="3733468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424E612495CA49BA2B3EE0A4C46307" ma:contentTypeVersion="13" ma:contentTypeDescription="Crie um novo documento." ma:contentTypeScope="" ma:versionID="3602576dea253148ba40aeb5dbaec110">
  <xsd:schema xmlns:xsd="http://www.w3.org/2001/XMLSchema" xmlns:xs="http://www.w3.org/2001/XMLSchema" xmlns:p="http://schemas.microsoft.com/office/2006/metadata/properties" xmlns:ns2="b57a855c-efc8-46ea-97a0-c43d7e8e6e79" xmlns:ns3="78db5608-8c2c-4db4-8a2c-3ba50e2ca056" targetNamespace="http://schemas.microsoft.com/office/2006/metadata/properties" ma:root="true" ma:fieldsID="24c83a761fefa2e65d815ba9c48df86d" ns2:_="" ns3:_="">
    <xsd:import namespace="b57a855c-efc8-46ea-97a0-c43d7e8e6e79"/>
    <xsd:import namespace="78db5608-8c2c-4db4-8a2c-3ba50e2ca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a855c-efc8-46ea-97a0-c43d7e8e6e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5fd7c703-4c59-4b94-8590-81cf4c3969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5608-8c2c-4db4-8a2c-3ba50e2ca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a54f877-c3a7-4ab3-8f7c-c41cf1dbebab}" ma:internalName="TaxCatchAll" ma:showField="CatchAllData" ma:web="78db5608-8c2c-4db4-8a2c-3ba50e2ca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7a855c-efc8-46ea-97a0-c43d7e8e6e79">
      <Terms xmlns="http://schemas.microsoft.com/office/infopath/2007/PartnerControls"/>
    </lcf76f155ced4ddcb4097134ff3c332f>
    <TaxCatchAll xmlns="78db5608-8c2c-4db4-8a2c-3ba50e2ca056" xsi:nil="true"/>
    <SharedWithUsers xmlns="78db5608-8c2c-4db4-8a2c-3ba50e2ca056">
      <UserInfo>
        <DisplayName>Carlos Henrique Rosa</DisplayName>
        <AccountId>14</AccountId>
        <AccountType/>
      </UserInfo>
      <UserInfo>
        <DisplayName>Marcia Severino Sousa Silva</DisplayName>
        <AccountId>12</AccountId>
        <AccountType/>
      </UserInfo>
      <UserInfo>
        <DisplayName>Ari Domiciano Costa Azevedo</DisplayName>
        <AccountId>43</AccountId>
        <AccountType/>
      </UserInfo>
      <UserInfo>
        <DisplayName>Vicente Correia Lima Neto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BB05053-FA61-44B2-BCE3-B7690228D5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4A94CB-C441-4661-A857-51135930BA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7a855c-efc8-46ea-97a0-c43d7e8e6e79"/>
    <ds:schemaRef ds:uri="78db5608-8c2c-4db4-8a2c-3ba50e2ca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5290E1-32A3-4EBB-9A48-E5A4C7CDB46C}">
  <ds:schemaRefs>
    <ds:schemaRef ds:uri="http://schemas.microsoft.com/office/2006/metadata/properties"/>
    <ds:schemaRef ds:uri="http://schemas.microsoft.com/office/infopath/2007/PartnerControls"/>
    <ds:schemaRef ds:uri="b57a855c-efc8-46ea-97a0-c43d7e8e6e79"/>
    <ds:schemaRef ds:uri="78db5608-8c2c-4db4-8a2c-3ba50e2ca05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4841</TotalTime>
  <Words>651</Words>
  <Application>Microsoft Office PowerPoint</Application>
  <PresentationFormat>Widescreen</PresentationFormat>
  <Paragraphs>113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Indicadores PRDA e dos instrumentos de desenvolvimento da SUDAM</vt:lpstr>
      <vt:lpstr>INTRODUÇÃO</vt:lpstr>
      <vt:lpstr>Apresentação do PowerPoint</vt:lpstr>
      <vt:lpstr>Apresentação do PowerPoint</vt:lpstr>
      <vt:lpstr>PRDA</vt:lpstr>
      <vt:lpstr>PRDA</vt:lpstr>
      <vt:lpstr>INCENTIVOS FISCAIS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Vilhena</dc:creator>
  <cp:lastModifiedBy>Carlos Henrique Rosa</cp:lastModifiedBy>
  <cp:revision>113</cp:revision>
  <dcterms:created xsi:type="dcterms:W3CDTF">2021-01-25T16:12:38Z</dcterms:created>
  <dcterms:modified xsi:type="dcterms:W3CDTF">2024-04-30T14:40:12Z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0x010100FB424E612495CA49BA2B3EE0A4C46307</vt:lpwstr>
  </property>
</Properties>
</file>