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5" r:id="rId6"/>
    <p:sldId id="260" r:id="rId7"/>
    <p:sldId id="261" r:id="rId8"/>
    <p:sldId id="264" r:id="rId9"/>
    <p:sldId id="262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80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35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93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63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18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6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8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27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89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84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06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4D3E3-C1A6-423F-BE88-55FD50E2ED9A}" type="datetimeFigureOut">
              <a:rPr lang="pt-BR" smtClean="0"/>
              <a:t>30/04/2024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A0CE-0549-4C5F-B25A-202474AB3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46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"/>
            <a:ext cx="12192000" cy="6858000"/>
          </a:xfrm>
          <a:prstGeom prst="rect">
            <a:avLst/>
          </a:prstGeom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31488" y="1568955"/>
            <a:ext cx="9697451" cy="302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Indicadores e Simulações ex-ante: Algumas propostas iniciais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84938" y="5118983"/>
            <a:ext cx="9144001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tabLst>
                <a:tab pos="3141663" algn="ctr"/>
                <a:tab pos="6096000" algn="r"/>
              </a:tabLst>
              <a:defRPr/>
            </a:pPr>
            <a:r>
              <a:rPr lang="pt-BR" b="1" i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05 de setembro de 2023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967818" y="5751253"/>
            <a:ext cx="4784539" cy="8156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7E3A"/>
              </a:buClr>
              <a:buFont typeface="Wingdings" pitchFamily="2" charset="2"/>
              <a:buChar char="ü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Bruno de Oliveira Cruz</a:t>
            </a:r>
          </a:p>
          <a:p>
            <a:pPr eaLnBrk="1" hangingPunct="1">
              <a:defRPr/>
            </a:pPr>
            <a:r>
              <a:rPr lang="pt-BR" sz="15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Técnico de Planejamento e Pesquisa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93" y="6087137"/>
            <a:ext cx="2119163" cy="4797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1488" y="571384"/>
            <a:ext cx="896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Núcleo de Inteligência Regional – IPEA - MIDR</a:t>
            </a:r>
          </a:p>
        </p:txBody>
      </p:sp>
    </p:spTree>
    <p:extLst>
      <p:ext uri="{BB962C8B-B14F-4D97-AF65-F5344CB8AC3E}">
        <p14:creationId xmlns:p14="http://schemas.microsoft.com/office/powerpoint/2010/main" val="390897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Treinamento e Capacitação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60026" y="1270236"/>
            <a:ext cx="11161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Oferta de curso de R e </a:t>
            </a:r>
            <a:r>
              <a:rPr lang="pt-BR" sz="2800" dirty="0" err="1"/>
              <a:t>Qgis</a:t>
            </a:r>
            <a:r>
              <a:rPr lang="pt-BR" sz="28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Estamos estruturando o banco de dados interno da </a:t>
            </a:r>
            <a:r>
              <a:rPr lang="pt-BR" sz="2800" dirty="0" err="1"/>
              <a:t>Dirur</a:t>
            </a:r>
            <a:r>
              <a:rPr lang="pt-BR" sz="2800" dirty="0"/>
              <a:t> e a proposta é auxiliar e treinar parceiros para utilizar ferramentas úteis.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2073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 e modelos </a:t>
            </a:r>
            <a:r>
              <a:rPr lang="pt-BR" sz="3600" b="1" dirty="0" err="1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IF´s</a:t>
            </a:r>
            <a:endParaRPr lang="pt-BR" sz="3600" b="1" dirty="0">
              <a:solidFill>
                <a:srgbClr val="01517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60026" y="1270236"/>
            <a:ext cx="107658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Atualizando o modelo </a:t>
            </a:r>
            <a:r>
              <a:rPr lang="pt-BR" sz="2800" dirty="0" err="1"/>
              <a:t>IF´s</a:t>
            </a:r>
            <a:r>
              <a:rPr lang="pt-BR" sz="2800" dirty="0"/>
              <a:t>, proposta de análise do PAC e cenários de mudança e efeitos regionais.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O </a:t>
            </a:r>
            <a:r>
              <a:rPr lang="pt-BR" sz="2800" dirty="0" err="1"/>
              <a:t>IF´s</a:t>
            </a:r>
            <a:r>
              <a:rPr lang="pt-BR" sz="2800" dirty="0"/>
              <a:t> seria uma primeira ferramenta para a construção de cenários de longo prazo.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Primeira etapa: Análise do PAC e composição dos projetos.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8990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Revisão de metodologia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60026" y="1270236"/>
            <a:ext cx="107658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Fazer uma revisão e apresentação de modelos de análise de impacto ex-ante.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Modelo lógico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Métodos qualitativos: entrevistas e levantamentos diretos com participantes e </a:t>
            </a:r>
            <a:r>
              <a:rPr lang="pt-BR" sz="2800" dirty="0" err="1"/>
              <a:t>publico-alvo</a:t>
            </a: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Métodos quantitativos: Insumo-produto e modelos de equilíbrio geral.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Já há esforços em andamento na DIRUR de avaliação </a:t>
            </a:r>
            <a:r>
              <a:rPr lang="pt-BR" sz="2800" dirty="0" err="1"/>
              <a:t>ex-post</a:t>
            </a:r>
            <a:r>
              <a:rPr lang="pt-BR" sz="2800" dirty="0"/>
              <a:t> dos fundos constitucionais. Continuidade do trabalho, importante fluxo de informações dos fundos. </a:t>
            </a:r>
          </a:p>
        </p:txBody>
      </p:sp>
    </p:spTree>
    <p:extLst>
      <p:ext uri="{BB962C8B-B14F-4D97-AF65-F5344CB8AC3E}">
        <p14:creationId xmlns:p14="http://schemas.microsoft.com/office/powerpoint/2010/main" val="392751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Matriz de Comércio e notas fiscais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60026" y="1270236"/>
            <a:ext cx="10765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Utilizar os dados de notas fiscais para construir a matriz de comércio interno.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Garantir acesso a dados atualizados (Receita Federal/Serpro).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Ampliar a análise para complexidade econômica (parceria </a:t>
            </a:r>
            <a:r>
              <a:rPr lang="pt-BR" sz="2800" dirty="0" err="1"/>
              <a:t>Cedeplar</a:t>
            </a:r>
            <a:r>
              <a:rPr lang="pt-BR" sz="2800" dirty="0"/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Possibilidade de trabalho em conjunto com estados que calculam matrizes insumos-produto estaduais, parcerias com instituições estaduais.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6492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Estudo de Caso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60026" y="1270236"/>
            <a:ext cx="107658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Primeira proposta: análise de mercado de trabalho indústria naval e impacto sobre trabalhadores.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Selecionar um caso específico ou projeto específico para análise de impacto e quais tipos de avaliação ex-ante serão implementadas.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8205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Passos necessários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60026" y="1270236"/>
            <a:ext cx="10765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Garantir acesso a dados de fundos constitucionais.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Auxiliar na internalização de dados de notas fiscais.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Acesso </a:t>
            </a:r>
            <a:r>
              <a:rPr lang="pt-BR" sz="2800" dirty="0" err="1"/>
              <a:t>Siops</a:t>
            </a:r>
            <a:r>
              <a:rPr lang="pt-BR" sz="2800" dirty="0"/>
              <a:t> nível mais elevado.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80091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Cronograma Preliminar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32502"/>
              </p:ext>
            </p:extLst>
          </p:nvPr>
        </p:nvGraphicFramePr>
        <p:xfrm>
          <a:off x="2331017" y="2083846"/>
          <a:ext cx="6376670" cy="3429000"/>
        </p:xfrm>
        <a:graphic>
          <a:graphicData uri="http://schemas.openxmlformats.org/drawingml/2006/table">
            <a:tbl>
              <a:tblPr firstRow="1" firstCol="1" bandRow="1"/>
              <a:tblGrid>
                <a:gridCol w="314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e Relatórios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Dez/2023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Mar/2023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Jun/2023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Mapa Turismo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1ª. Versão e definição de indicadores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2ª. Versão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Mapa do Emprego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Definição de indicadores e literatura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Montagem de base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 e visualização dos dados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1ª. Versão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Versão Final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Regionalização Gastos Federais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Banco de dados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Censo demográfico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População e domicílios: Primeiras Análises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Painéis de Indicadores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Painéis de Indicadores (1ª. Versão)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Painel de indicadores (Versão Final)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Relatório de Monitoramento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Treinamento e Capitação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545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Cronograma Preliminar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61258"/>
              </p:ext>
            </p:extLst>
          </p:nvPr>
        </p:nvGraphicFramePr>
        <p:xfrm>
          <a:off x="1713471" y="2034739"/>
          <a:ext cx="7595287" cy="3270428"/>
        </p:xfrm>
        <a:graphic>
          <a:graphicData uri="http://schemas.openxmlformats.org/drawingml/2006/table">
            <a:tbl>
              <a:tblPr firstRow="1" firstCol="1" bandRow="1"/>
              <a:tblGrid>
                <a:gridCol w="385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Cenário Ex-Ante e Simulações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Dez/2023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Mar/2023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Jun/2023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 e modelo IF´s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Atualização modelo IF´s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 – comparativo de ações cenário base e simulação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Primeiros resultados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Relatório Final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Revisão Metodologia Impacto ex-ante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Matriz de Comércio Interno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Montagem base de dados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Relatório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Estudos de Caso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Seleção de Caso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Coleta de dados e Simulação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Relatório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01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8340750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Parceria IPEA - MIDR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50788" y="1068562"/>
            <a:ext cx="1154121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 proposta consiste em duas ações simultâneas, na construção de um base de dados para a produção de análises e relatório de monitoramento das dinâmica territorial, uma segunda ação concomitante de produção de análises ex-ante para construção de cenário e comparativo de escolha de políticas..</a:t>
            </a:r>
          </a:p>
          <a:p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Essas duas grandes linhas pretendem utilizar bases já disponíveis e construção de novas informações a partir de registros administrativos acessíveis (dados fundos e notas fiscais eletrônicas). Ações complementares às já desenvolvidas pelo MIDR e pela equipe do </a:t>
            </a:r>
            <a:r>
              <a:rPr lang="pt-BR" sz="2800" dirty="0" err="1"/>
              <a:t>Cedeplar</a:t>
            </a:r>
            <a:r>
              <a:rPr lang="pt-BR" sz="2800" dirty="0"/>
              <a:t>.</a:t>
            </a:r>
          </a:p>
          <a:p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Importante tentar assegurar acesso a esses registros de forma a enriquecer a análise da dinâmica regional.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12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65270" t="18949" r="4595" b="20510"/>
          <a:stretch/>
        </p:blipFill>
        <p:spPr>
          <a:xfrm>
            <a:off x="1481033" y="721868"/>
            <a:ext cx="9582384" cy="54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69730" t="21832" r="8446" b="18589"/>
          <a:stretch/>
        </p:blipFill>
        <p:spPr>
          <a:xfrm>
            <a:off x="1631093" y="233690"/>
            <a:ext cx="8073082" cy="61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0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8340750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Tendências Regionais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10599" y="1270236"/>
            <a:ext cx="116932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Mapa do Emprego: Analisar a evolução do emprego formal por meio da RAIS, avaliando em especial a dinâmica de criação e destruição de empregos formais. (</a:t>
            </a:r>
            <a:r>
              <a:rPr lang="pt-BR" sz="2800" dirty="0" err="1"/>
              <a:t>Corsueil</a:t>
            </a:r>
            <a:r>
              <a:rPr lang="pt-BR" sz="2800" dirty="0"/>
              <a:t> et. al., 2006; Davis e </a:t>
            </a:r>
            <a:r>
              <a:rPr lang="pt-BR" sz="2800" dirty="0" err="1"/>
              <a:t>Haltiwanger</a:t>
            </a:r>
            <a:r>
              <a:rPr lang="pt-BR" sz="2800" dirty="0"/>
              <a:t>, 1999).</a:t>
            </a:r>
          </a:p>
          <a:p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Mapa Turismo: Classificação de cidades turísticas e mercado de trabalho turismo.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 Regionalização Gastos Federais: foco em especial na regionalização dos investimentos federais.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Censo Demográfico: Avaliação de dados e preparação para análise de dados.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00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Tendências Regionais – Propostas Futuras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60026" y="1270236"/>
            <a:ext cx="116932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Possibilidade de tentar fazer previsão de dados e antecipar dados de contas regionais. Fazer modelos de previsão, usar dados RAIS e </a:t>
            </a:r>
            <a:r>
              <a:rPr lang="pt-BR" sz="2800" dirty="0" err="1"/>
              <a:t>PNADc</a:t>
            </a:r>
            <a:r>
              <a:rPr lang="pt-BR" sz="2800" dirty="0"/>
              <a:t> e registros administrativos.</a:t>
            </a:r>
          </a:p>
          <a:p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Acesso a dados de satélites e análise de uso da terra/estimação de dados econômicos usando esses dados.</a:t>
            </a:r>
          </a:p>
          <a:p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Tentativa de acesso a registros administrativos de dados de notas fiscais e utilizar tanto para antecipação de dados de contas regionais, como dados trimestrais. </a:t>
            </a:r>
          </a:p>
          <a:p>
            <a:r>
              <a:rPr lang="pt-BR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00867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Painéis de Indicadores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92978" y="1146668"/>
            <a:ext cx="112189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Painéis de indicadores usar o relatório como base, o </a:t>
            </a:r>
            <a:r>
              <a:rPr lang="pt-BR" sz="2800" dirty="0" err="1"/>
              <a:t>Regions</a:t>
            </a:r>
            <a:r>
              <a:rPr lang="pt-BR" sz="2800" dirty="0"/>
              <a:t> </a:t>
            </a:r>
            <a:r>
              <a:rPr lang="pt-BR" sz="2800" dirty="0" err="1"/>
              <a:t>at</a:t>
            </a:r>
            <a:r>
              <a:rPr lang="pt-BR" sz="2800" dirty="0"/>
              <a:t> a </a:t>
            </a:r>
            <a:r>
              <a:rPr lang="pt-BR" sz="2800" dirty="0" err="1"/>
              <a:t>Glance</a:t>
            </a:r>
            <a:r>
              <a:rPr lang="pt-BR" sz="2800" dirty="0"/>
              <a:t>, ou seja divisão temática com análise da evolução durante um período de tempo, proposta seria anual.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Atividade complementar a ações do Pedro Amaral e equipe </a:t>
            </a:r>
            <a:r>
              <a:rPr lang="pt-BR" sz="2800" dirty="0" err="1"/>
              <a:t>Cedeplar</a:t>
            </a:r>
            <a:r>
              <a:rPr lang="pt-BR" sz="2800" dirty="0"/>
              <a:t>, utilizar algumas bases internalizadas no IPEA assim num primeiro momento a proposta seria: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Utilizar </a:t>
            </a:r>
            <a:r>
              <a:rPr lang="pt-BR" sz="2800" dirty="0" err="1"/>
              <a:t>pnadc</a:t>
            </a:r>
            <a:r>
              <a:rPr lang="pt-BR" sz="2800" dirty="0"/>
              <a:t> e </a:t>
            </a:r>
            <a:r>
              <a:rPr lang="pt-BR" sz="2800" dirty="0" err="1"/>
              <a:t>Rais</a:t>
            </a:r>
            <a:r>
              <a:rPr lang="pt-BR" sz="2800" dirty="0"/>
              <a:t> para o mercado de trabalho em vários recortes territoriais.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Contas regionais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Gastos Federal: regionalização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Fundos Constitucionais.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Cidades Médias e região influência.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2800" dirty="0"/>
              <a:t>Fronteiras</a:t>
            </a:r>
          </a:p>
          <a:p>
            <a:r>
              <a:rPr lang="pt-BR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0054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Painel de Indicadores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65473" t="19189" r="4594" b="20991"/>
          <a:stretch/>
        </p:blipFill>
        <p:spPr>
          <a:xfrm>
            <a:off x="1070349" y="1325076"/>
            <a:ext cx="8839771" cy="49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10206378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Relatório Monitoramento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60026" y="1270236"/>
            <a:ext cx="116932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Estruturar o relatório com os objetivos da PNDR:</a:t>
            </a:r>
          </a:p>
          <a:p>
            <a:pPr fontAlgn="base"/>
            <a:r>
              <a:rPr lang="pt-BR" sz="2800" dirty="0"/>
              <a:t>Convergência; Cidades Policêntrica; Diversificação e estrutura produtiva; Produtividade.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Primeiro produto analisar a situação atual e comparativo pós pandemia.</a:t>
            </a:r>
          </a:p>
          <a:p>
            <a:r>
              <a:rPr lang="pt-BR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36859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a855c-efc8-46ea-97a0-c43d7e8e6e79">
      <Terms xmlns="http://schemas.microsoft.com/office/infopath/2007/PartnerControls"/>
    </lcf76f155ced4ddcb4097134ff3c332f>
    <TaxCatchAll xmlns="78db5608-8c2c-4db4-8a2c-3ba50e2ca056" xsi:nil="true"/>
    <SharedWithUsers xmlns="78db5608-8c2c-4db4-8a2c-3ba50e2ca056">
      <UserInfo>
        <DisplayName>Carlos Henrique Rosa</DisplayName>
        <AccountId>14</AccountId>
        <AccountType/>
      </UserInfo>
      <UserInfo>
        <DisplayName>Marcia Severino Sousa Silva</DisplayName>
        <AccountId>12</AccountId>
        <AccountType/>
      </UserInfo>
      <UserInfo>
        <DisplayName>Ari Domiciano Costa Azevedo</DisplayName>
        <AccountId>43</AccountId>
        <AccountType/>
      </UserInfo>
      <UserInfo>
        <DisplayName>Vicente Correia Lima Neto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424E612495CA49BA2B3EE0A4C46307" ma:contentTypeVersion="13" ma:contentTypeDescription="Crie um novo documento." ma:contentTypeScope="" ma:versionID="3602576dea253148ba40aeb5dbaec110">
  <xsd:schema xmlns:xsd="http://www.w3.org/2001/XMLSchema" xmlns:xs="http://www.w3.org/2001/XMLSchema" xmlns:p="http://schemas.microsoft.com/office/2006/metadata/properties" xmlns:ns2="b57a855c-efc8-46ea-97a0-c43d7e8e6e79" xmlns:ns3="78db5608-8c2c-4db4-8a2c-3ba50e2ca056" targetNamespace="http://schemas.microsoft.com/office/2006/metadata/properties" ma:root="true" ma:fieldsID="24c83a761fefa2e65d815ba9c48df86d" ns2:_="" ns3:_="">
    <xsd:import namespace="b57a855c-efc8-46ea-97a0-c43d7e8e6e79"/>
    <xsd:import namespace="78db5608-8c2c-4db4-8a2c-3ba50e2c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a855c-efc8-46ea-97a0-c43d7e8e6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5608-8c2c-4db4-8a2c-3ba50e2ca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54f877-c3a7-4ab3-8f7c-c41cf1dbebab}" ma:internalName="TaxCatchAll" ma:showField="CatchAllData" ma:web="78db5608-8c2c-4db4-8a2c-3ba50e2c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995515-7E9E-4F7B-85C5-C7865639D948}">
  <ds:schemaRefs>
    <ds:schemaRef ds:uri="http://schemas.microsoft.com/office/2006/metadata/properties"/>
    <ds:schemaRef ds:uri="http://schemas.microsoft.com/office/infopath/2007/PartnerControls"/>
    <ds:schemaRef ds:uri="b57a855c-efc8-46ea-97a0-c43d7e8e6e79"/>
    <ds:schemaRef ds:uri="78db5608-8c2c-4db4-8a2c-3ba50e2ca056"/>
  </ds:schemaRefs>
</ds:datastoreItem>
</file>

<file path=customXml/itemProps2.xml><?xml version="1.0" encoding="utf-8"?>
<ds:datastoreItem xmlns:ds="http://schemas.openxmlformats.org/officeDocument/2006/customXml" ds:itemID="{EBBA6455-9EB2-4B9A-A30B-5B530AC6D4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CB4BD-56B4-4C3C-B7CD-150E68489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a855c-efc8-46ea-97a0-c43d7e8e6e79"/>
    <ds:schemaRef ds:uri="78db5608-8c2c-4db4-8a2c-3ba50e2ca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953</Words>
  <Application>Microsoft Office PowerPoint</Application>
  <PresentationFormat>Widescreen</PresentationFormat>
  <Paragraphs>205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Oliveira Cruz</dc:creator>
  <cp:lastModifiedBy>Carlos Henrique Rosa</cp:lastModifiedBy>
  <cp:revision>20</cp:revision>
  <cp:lastPrinted>2023-09-05T15:46:20Z</cp:lastPrinted>
  <dcterms:created xsi:type="dcterms:W3CDTF">2023-09-05T12:37:37Z</dcterms:created>
  <dcterms:modified xsi:type="dcterms:W3CDTF">2024-04-30T14:43:16Z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0x010100FB424E612495CA49BA2B3EE0A4C46307</vt:lpwstr>
  </property>
</Properties>
</file>