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55" r:id="rId4"/>
  </p:sldMasterIdLst>
  <p:notesMasterIdLst>
    <p:notesMasterId r:id="rId18"/>
  </p:notesMasterIdLst>
  <p:handoutMasterIdLst>
    <p:handoutMasterId r:id="rId19"/>
  </p:handoutMasterIdLst>
  <p:sldIdLst>
    <p:sldId id="1089" r:id="rId5"/>
    <p:sldId id="1107" r:id="rId6"/>
    <p:sldId id="1083" r:id="rId7"/>
    <p:sldId id="1103" r:id="rId8"/>
    <p:sldId id="1102" r:id="rId9"/>
    <p:sldId id="1094" r:id="rId10"/>
    <p:sldId id="1092" r:id="rId11"/>
    <p:sldId id="1093" r:id="rId12"/>
    <p:sldId id="1099" r:id="rId13"/>
    <p:sldId id="1104" r:id="rId14"/>
    <p:sldId id="1105" r:id="rId15"/>
    <p:sldId id="1106" r:id="rId16"/>
    <p:sldId id="1101" r:id="rId17"/>
  </p:sldIdLst>
  <p:sldSz cx="12192000" cy="6858000"/>
  <p:notesSz cx="6858000" cy="9144000"/>
  <p:embeddedFontLst>
    <p:embeddedFont>
      <p:font typeface="Arial Black" panose="020B0A04020102020204" pitchFamily="34" charset="0"/>
      <p:bold r:id="rId20"/>
    </p:embeddedFont>
    <p:embeddedFont>
      <p:font typeface="Bebas Neue" panose="020B0606020202050201" pitchFamily="34" charset="0"/>
      <p:regular r:id="rId21"/>
    </p:embeddedFont>
    <p:embeddedFont>
      <p:font typeface="Montserrat Hairline" panose="020B0604020202020204" charset="0"/>
      <p:regular r:id="rId22"/>
    </p:embeddedFont>
  </p:embeddedFontLst>
  <p:defaultTextStyle>
    <a:defPPr>
      <a:defRPr lang="id-ID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ontserrat Hairline" pitchFamily="50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ontserrat Hairline" pitchFamily="50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ontserrat Hairline" pitchFamily="50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ontserrat Hairline" pitchFamily="50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ontserrat Hairline" pitchFamily="50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Montserrat Hairline" pitchFamily="50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Montserrat Hairline" pitchFamily="50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Montserrat Hairline" pitchFamily="50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Montserrat Hairline" pitchFamily="50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EF7E2C"/>
    <a:srgbClr val="ECECEC"/>
    <a:srgbClr val="7E7E7E"/>
    <a:srgbClr val="DBF6CC"/>
    <a:srgbClr val="6BC0C4"/>
    <a:srgbClr val="009999"/>
    <a:srgbClr val="F69F11"/>
    <a:srgbClr val="FFA51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8C7D123-27A9-4F17-87C6-33C095E2C6EC}" v="13" dt="2024-11-28T17:44:01.7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0" d="100"/>
          <a:sy n="150" d="100"/>
        </p:scale>
        <p:origin x="588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font" Target="fonts/font2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1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3.fntdata"/><Relationship Id="rId27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1B87CAD-913F-2D89-B08B-F78ABB388BF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7FE5D7-43D0-C9AE-715C-CD2DE1C9E2A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88CCE13-B6F4-4B0A-ADDF-41E80566ED50}" type="datetimeFigureOut">
              <a:rPr lang="id-ID"/>
              <a:pPr>
                <a:defRPr/>
              </a:pPr>
              <a:t>06/12/2024</a:t>
            </a:fld>
            <a:endParaRPr lang="id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441D7A-666F-DDED-D7E5-07FB370AE26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0AAA3D-1367-FC0E-F237-0A0BDDFAED1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291CF01-8DEB-4425-834F-CDC73EED6FF7}" type="slidenum">
              <a:rPr lang="id-ID" altLang="pt-BR"/>
              <a:pPr>
                <a:defRPr/>
              </a:pPr>
              <a:t>‹nº›</a:t>
            </a:fld>
            <a:endParaRPr lang="id-ID" altLang="pt-B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E7795F3-2340-85DA-6505-91DBB8564EC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4094FA-9D5D-7E7E-60CB-65C7F28E2A1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BA2C4A5-C412-4C8D-A96E-29AE24F59249}" type="datetimeFigureOut">
              <a:rPr lang="id-ID"/>
              <a:pPr>
                <a:defRPr/>
              </a:pPr>
              <a:t>06/12/2024</a:t>
            </a:fld>
            <a:endParaRPr lang="id-ID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16D2A6FA-A468-282A-7881-15FB48DAC6D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d-ID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47F33B58-F68B-EEDE-FDD7-B00566E3D3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id-ID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A973E5-FD65-6E91-8773-0812A71D847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22109D-FDDA-D086-D4E0-FE777FDB0C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95E7F24-C2CF-4FD7-AF85-EB5C59C06D7D}" type="slidenum">
              <a:rPr lang="id-ID" altLang="pt-BR"/>
              <a:pPr>
                <a:defRPr/>
              </a:pPr>
              <a:t>‹nº›</a:t>
            </a:fld>
            <a:endParaRPr lang="id-ID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pt-BR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Art. 15.  As Superintendências do Desenvolvimento da Amazônia, do Nordeste e do Centro-Oeste, em conjunto com o Ministério da Integração e do Desenvolvimento Regional, são responsáveis por publicar anualmente os resultados do monitoramento das concessões e das aplicações dos recursos provenientes dos instrumentos de financiamento de que tratam os incisos II, III e V do </a:t>
            </a:r>
            <a:r>
              <a:rPr lang="pt-BR" sz="1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caput 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do art. 14, de forma a evidenciar o emprego desses recursos em consonância com os objetivos da PNDR.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pt-BR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§ 1º  As instituições financeiras operadoras dos recursos provenientes dos Fundos Constitucionais de Financiamento e dos Fundos de Desenvolvimento são responsáveis por disponibilizar ao Ministério da Integração e do Desenvolvimento Regional, de forma informatizada e contínua, a cada cento e oitenta dias, as informações necessárias ao monitoramento e à avaliação das concessões e das aplicações dos instrumentos de financiamento da PNDR para inserção de dados, gestão e manutenção do Sistema Nacional de Informações do Desenvolvimento Regional.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5E7F24-C2CF-4FD7-AF85-EB5C59C06D7D}" type="slidenum">
              <a:rPr lang="id-ID" altLang="pt-BR" smtClean="0"/>
              <a:pPr>
                <a:defRPr/>
              </a:pPr>
              <a:t>8</a:t>
            </a:fld>
            <a:endParaRPr lang="id-ID" altLang="pt-BR"/>
          </a:p>
        </p:txBody>
      </p:sp>
    </p:spTree>
    <p:extLst>
      <p:ext uri="{BB962C8B-B14F-4D97-AF65-F5344CB8AC3E}">
        <p14:creationId xmlns:p14="http://schemas.microsoft.com/office/powerpoint/2010/main" val="2334992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ac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84981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</p:spTree>
    <p:extLst>
      <p:ext uri="{BB962C8B-B14F-4D97-AF65-F5344CB8AC3E}">
        <p14:creationId xmlns:p14="http://schemas.microsoft.com/office/powerpoint/2010/main" val="3889976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m 3">
            <a:extLst>
              <a:ext uri="{FF2B5EF4-FFF2-40B4-BE49-F238E27FC236}">
                <a16:creationId xmlns:a16="http://schemas.microsoft.com/office/drawing/2014/main" id="{B33F3600-1BFA-0054-9B87-70BC48F0C59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4588" y="6132513"/>
            <a:ext cx="3427412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Bebas Neue" panose="020B0606020202050201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ebas Neue" panose="020B0606020202050201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ebas Neue" panose="020B0606020202050201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ebas Neue" panose="020B0606020202050201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ebas Neue" panose="020B0606020202050201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ebas Neue" panose="020B0606020202050201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ebas Neue" panose="020B0606020202050201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ebas Neue" panose="020B0606020202050201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ebas Neue" panose="020B0606020202050201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br/mdr/pt-br/assuntos/fundos-regionais-e-incentivos-fiscais/fundos-constitucionais-de-financiamento-fno-fne-e-fco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Imagem 4">
            <a:extLst>
              <a:ext uri="{FF2B5EF4-FFF2-40B4-BE49-F238E27FC236}">
                <a16:creationId xmlns:a16="http://schemas.microsoft.com/office/drawing/2014/main" id="{685D03E6-BC14-75EC-A900-E0776A91C2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" y="1775"/>
            <a:ext cx="12231688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Imagem 11">
            <a:extLst>
              <a:ext uri="{FF2B5EF4-FFF2-40B4-BE49-F238E27FC236}">
                <a16:creationId xmlns:a16="http://schemas.microsoft.com/office/drawing/2014/main" id="{210A10A4-46D1-5AB2-3DF5-738DDB926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4430713"/>
            <a:ext cx="1354138" cy="135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Imagem 16">
            <a:extLst>
              <a:ext uri="{FF2B5EF4-FFF2-40B4-BE49-F238E27FC236}">
                <a16:creationId xmlns:a16="http://schemas.microsoft.com/office/drawing/2014/main" id="{768CFE59-84A8-7A5E-3E04-A11839B1F4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396538" y="390525"/>
            <a:ext cx="1354137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Retângulo 39">
            <a:extLst>
              <a:ext uri="{FF2B5EF4-FFF2-40B4-BE49-F238E27FC236}">
                <a16:creationId xmlns:a16="http://schemas.microsoft.com/office/drawing/2014/main" id="{4EC22977-89E4-FC92-2FE2-53BE03CEA354}"/>
              </a:ext>
            </a:extLst>
          </p:cNvPr>
          <p:cNvSpPr/>
          <p:nvPr/>
        </p:nvSpPr>
        <p:spPr>
          <a:xfrm>
            <a:off x="5276850" y="4902870"/>
            <a:ext cx="5119688" cy="13328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4" name="Espaço Reservado para Imagem 33" descr="Logotipo">
            <a:extLst>
              <a:ext uri="{FF2B5EF4-FFF2-40B4-BE49-F238E27FC236}">
                <a16:creationId xmlns:a16="http://schemas.microsoft.com/office/drawing/2014/main" id="{E1023510-C4B9-C55D-CA07-9BBE8AB7B59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44" b="9344"/>
          <a:stretch>
            <a:fillRect/>
          </a:stretch>
        </p:blipFill>
        <p:spPr>
          <a:xfrm>
            <a:off x="7745412" y="5091022"/>
            <a:ext cx="2471738" cy="983224"/>
          </a:xfrm>
        </p:spPr>
      </p:pic>
      <p:pic>
        <p:nvPicPr>
          <p:cNvPr id="36" name="Imagem 35" descr="Interface gráfica do usuário, Texto&#10;&#10;Descrição gerada automaticamente com confiança média">
            <a:extLst>
              <a:ext uri="{FF2B5EF4-FFF2-40B4-BE49-F238E27FC236}">
                <a16:creationId xmlns:a16="http://schemas.microsoft.com/office/drawing/2014/main" id="{C8B817DD-67A9-A0A5-8FA9-9B66CC617E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301" y="4922662"/>
            <a:ext cx="2195283" cy="1332851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A2BC2E8C-240A-E18F-894B-0951C7354EBB}"/>
              </a:ext>
            </a:extLst>
          </p:cNvPr>
          <p:cNvSpPr txBox="1"/>
          <p:nvPr/>
        </p:nvSpPr>
        <p:spPr>
          <a:xfrm>
            <a:off x="522522" y="1416075"/>
            <a:ext cx="11320573" cy="95410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defRPr/>
            </a:pPr>
            <a:r>
              <a:rPr lang="pt-BR" sz="3200" cap="all" dirty="0">
                <a:solidFill>
                  <a:srgbClr val="EF7E2C"/>
                </a:solidFill>
                <a:latin typeface="Arial Black"/>
              </a:rPr>
              <a:t>GT Gestão da informação</a:t>
            </a:r>
          </a:p>
          <a:p>
            <a:pPr algn="ctr">
              <a:defRPr/>
            </a:pPr>
            <a:r>
              <a:rPr lang="pt-BR" sz="2400" cap="all" dirty="0">
                <a:solidFill>
                  <a:srgbClr val="EF7E2C"/>
                </a:solidFill>
                <a:latin typeface="Arial Black"/>
              </a:rPr>
              <a:t>1ª Reunião – 05/12/2024</a:t>
            </a:r>
            <a:endParaRPr lang="pt-BR" sz="3200" cap="all" dirty="0">
              <a:solidFill>
                <a:srgbClr val="EF7E2C"/>
              </a:solidFill>
              <a:latin typeface="Arial Black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E1BA7335-E31F-6C0D-5BAB-D17C3A504D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DA37CB9D-49B1-932F-7E4E-705AE1D8E762}"/>
              </a:ext>
            </a:extLst>
          </p:cNvPr>
          <p:cNvSpPr txBox="1">
            <a:spLocks/>
          </p:cNvSpPr>
          <p:nvPr/>
        </p:nvSpPr>
        <p:spPr>
          <a:xfrm>
            <a:off x="2367723" y="2279375"/>
            <a:ext cx="8655712" cy="4286468"/>
          </a:xfrm>
          <a:prstGeom prst="rect">
            <a:avLst/>
          </a:prstGeom>
        </p:spPr>
        <p:txBody>
          <a:bodyPr lIns="91440" tIns="45720" rIns="91440" bIns="45720" anchor="ctr"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pt-BR" sz="2800" b="1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Monitorar e avaliar </a:t>
            </a:r>
            <a:r>
              <a:rPr lang="pt-BR" sz="2800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os instrumentos financeiros, os planos regionais e sub-regionais, os programas e as ações da PNDR;</a:t>
            </a:r>
          </a:p>
          <a:p>
            <a:pPr marL="514350" indent="-5143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pt-BR" sz="2800" b="1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Promover a integração e a compatibilização </a:t>
            </a:r>
            <a:r>
              <a:rPr lang="pt-BR" sz="2800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dos dados e informações referentes ao desenvolvimento regional, assegurando a coerência e a complementaridade entre as diferentes esferas de governo e demais atores envolvidos;</a:t>
            </a:r>
          </a:p>
          <a:p>
            <a:pPr marL="514350" indent="-5143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pt-BR" sz="2800" b="1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Constituir-se como repositório dos dados </a:t>
            </a:r>
            <a:r>
              <a:rPr lang="pt-BR" sz="2800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disponibilizados pelas instituições financeiras operadoras dos recursos provenientes dos Fundos Constitucionais de Financiamento e dos Fundos de Desenvolvimento;</a:t>
            </a:r>
          </a:p>
          <a:p>
            <a:pPr marL="514350" indent="-5143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pt-BR" sz="2800" b="1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Facilitar o intercâmbio de informações </a:t>
            </a:r>
            <a:r>
              <a:rPr lang="pt-BR" sz="2800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entre os órgãos e entidades do Governo Federal, Estados, Distrito Federal, Municípios, sociedade civil e setor privado;</a:t>
            </a:r>
          </a:p>
          <a:p>
            <a:pPr marL="514350" indent="-5143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pt-BR" sz="2800" b="1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Disponibilizar informações atualizadas e acessíveis </a:t>
            </a:r>
            <a:r>
              <a:rPr lang="pt-BR" sz="2800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para subsidiar a formulação, execução, monitoramento e avaliação das políticas de desenvolvimento regional; e</a:t>
            </a:r>
          </a:p>
          <a:p>
            <a:pPr marL="514350" indent="-5143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pt-BR" sz="2800" b="1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Fomentar a participação e a colaboração </a:t>
            </a:r>
            <a:r>
              <a:rPr lang="pt-BR" sz="2800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entre diferentes órgãos e entidades governamentais, sociedade civil e setor privado na gestão e uso dos dados.</a:t>
            </a:r>
          </a:p>
        </p:txBody>
      </p:sp>
      <p:sp>
        <p:nvSpPr>
          <p:cNvPr id="38" name="Retângulo 37">
            <a:extLst>
              <a:ext uri="{FF2B5EF4-FFF2-40B4-BE49-F238E27FC236}">
                <a16:creationId xmlns:a16="http://schemas.microsoft.com/office/drawing/2014/main" id="{FFA22B95-ECFA-2059-B943-0697C0968108}"/>
              </a:ext>
            </a:extLst>
          </p:cNvPr>
          <p:cNvSpPr/>
          <p:nvPr/>
        </p:nvSpPr>
        <p:spPr>
          <a:xfrm>
            <a:off x="230188" y="1148667"/>
            <a:ext cx="1181100" cy="397317"/>
          </a:xfrm>
          <a:prstGeom prst="rect">
            <a:avLst/>
          </a:prstGeom>
          <a:solidFill>
            <a:srgbClr val="FFA5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D986EF5A-CD96-1BE2-98E2-54145C990EDD}"/>
              </a:ext>
            </a:extLst>
          </p:cNvPr>
          <p:cNvSpPr/>
          <p:nvPr/>
        </p:nvSpPr>
        <p:spPr>
          <a:xfrm>
            <a:off x="716884" y="1149525"/>
            <a:ext cx="11244927" cy="39731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2400"/>
          </a:p>
        </p:txBody>
      </p:sp>
      <p:sp>
        <p:nvSpPr>
          <p:cNvPr id="39" name="Título 1">
            <a:extLst>
              <a:ext uri="{FF2B5EF4-FFF2-40B4-BE49-F238E27FC236}">
                <a16:creationId xmlns:a16="http://schemas.microsoft.com/office/drawing/2014/main" id="{A2278497-CCA9-789D-5DC5-C0E5647956FC}"/>
              </a:ext>
            </a:extLst>
          </p:cNvPr>
          <p:cNvSpPr txBox="1">
            <a:spLocks/>
          </p:cNvSpPr>
          <p:nvPr/>
        </p:nvSpPr>
        <p:spPr>
          <a:xfrm>
            <a:off x="735509" y="1145905"/>
            <a:ext cx="10739607" cy="469248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Bebas Neue" panose="020B0606020202050201" pitchFamily="34" charset="0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ebas Neue" panose="020B0606020202050201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ebas Neue" panose="020B0606020202050201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ebas Neue" panose="020B0606020202050201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ebas Neue" panose="020B0606020202050201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ebas Neue" panose="020B0606020202050201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ebas Neue" panose="020B0606020202050201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ebas Neue" panose="020B0606020202050201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ebas Neue" panose="020B0606020202050201" pitchFamily="34" charset="0"/>
              </a:defRPr>
            </a:lvl9pPr>
          </a:lstStyle>
          <a:p>
            <a:pPr algn="ctr" eaLnBrk="1" hangingPunct="1">
              <a:defRPr/>
            </a:pPr>
            <a:r>
              <a:rPr lang="pt-BR" sz="2800" cap="all" dirty="0">
                <a:solidFill>
                  <a:schemeClr val="bg1"/>
                </a:solidFill>
                <a:latin typeface="Bebas Neue"/>
                <a:cs typeface="Arial"/>
              </a:rPr>
              <a:t>MINUTA DE PORTARIA</a:t>
            </a:r>
          </a:p>
        </p:txBody>
      </p:sp>
      <p:sp>
        <p:nvSpPr>
          <p:cNvPr id="40" name="Título 1">
            <a:extLst>
              <a:ext uri="{FF2B5EF4-FFF2-40B4-BE49-F238E27FC236}">
                <a16:creationId xmlns:a16="http://schemas.microsoft.com/office/drawing/2014/main" id="{3A92BADD-2769-55BE-1FFB-8FFE03CAF236}"/>
              </a:ext>
            </a:extLst>
          </p:cNvPr>
          <p:cNvSpPr txBox="1">
            <a:spLocks/>
          </p:cNvSpPr>
          <p:nvPr/>
        </p:nvSpPr>
        <p:spPr>
          <a:xfrm>
            <a:off x="206376" y="1110569"/>
            <a:ext cx="614362" cy="524508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Bebas Neue" panose="020B0606020202050201" pitchFamily="34" charset="0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ebas Neue" panose="020B0606020202050201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ebas Neue" panose="020B0606020202050201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ebas Neue" panose="020B0606020202050201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ebas Neue" panose="020B0606020202050201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ebas Neue" panose="020B0606020202050201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ebas Neue" panose="020B0606020202050201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ebas Neue" panose="020B0606020202050201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ebas Neue" panose="020B0606020202050201" pitchFamily="34" charset="0"/>
              </a:defRPr>
            </a:lvl9pPr>
          </a:lstStyle>
          <a:p>
            <a:pPr eaLnBrk="1" hangingPunct="1">
              <a:defRPr/>
            </a:pPr>
            <a:endParaRPr lang="pt-BR" sz="3200" cap="all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6165" name="Imagem 44">
            <a:extLst>
              <a:ext uri="{FF2B5EF4-FFF2-40B4-BE49-F238E27FC236}">
                <a16:creationId xmlns:a16="http://schemas.microsoft.com/office/drawing/2014/main" id="{A7A5C744-C78A-C776-6976-A5DBC90D56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" y="5327650"/>
            <a:ext cx="1354138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Agrupar 1">
            <a:extLst>
              <a:ext uri="{FF2B5EF4-FFF2-40B4-BE49-F238E27FC236}">
                <a16:creationId xmlns:a16="http://schemas.microsoft.com/office/drawing/2014/main" id="{1A3D81D3-5F3B-CFC5-4756-681874DFEF88}"/>
              </a:ext>
            </a:extLst>
          </p:cNvPr>
          <p:cNvGrpSpPr/>
          <p:nvPr/>
        </p:nvGrpSpPr>
        <p:grpSpPr>
          <a:xfrm>
            <a:off x="230187" y="133629"/>
            <a:ext cx="11731626" cy="984560"/>
            <a:chOff x="230187" y="146050"/>
            <a:chExt cx="11731626" cy="2900363"/>
          </a:xfrm>
        </p:grpSpPr>
        <p:pic>
          <p:nvPicPr>
            <p:cNvPr id="6163" name="Imagem 15">
              <a:extLst>
                <a:ext uri="{FF2B5EF4-FFF2-40B4-BE49-F238E27FC236}">
                  <a16:creationId xmlns:a16="http://schemas.microsoft.com/office/drawing/2014/main" id="{A0CE7A67-60E4-E661-9DE5-EEA0A6E6AB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188" y="176213"/>
              <a:ext cx="11731625" cy="287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66" name="Imagem 45">
              <a:extLst>
                <a:ext uri="{FF2B5EF4-FFF2-40B4-BE49-F238E27FC236}">
                  <a16:creationId xmlns:a16="http://schemas.microsoft.com/office/drawing/2014/main" id="{2B268302-5ADC-D975-C05B-775D39E2D1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10607675" y="146050"/>
              <a:ext cx="1354138" cy="1354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" name="Título 1">
              <a:extLst>
                <a:ext uri="{FF2B5EF4-FFF2-40B4-BE49-F238E27FC236}">
                  <a16:creationId xmlns:a16="http://schemas.microsoft.com/office/drawing/2014/main" id="{11C57907-09C8-A613-EB83-B047EB265290}"/>
                </a:ext>
              </a:extLst>
            </p:cNvPr>
            <p:cNvSpPr txBox="1">
              <a:spLocks/>
            </p:cNvSpPr>
            <p:nvPr/>
          </p:nvSpPr>
          <p:spPr>
            <a:xfrm>
              <a:off x="230187" y="613052"/>
              <a:ext cx="11731625" cy="1354138"/>
            </a:xfrm>
            <a:prstGeom prst="rect">
              <a:avLst/>
            </a:prstGeom>
          </p:spPr>
          <p:txBody>
            <a:bodyPr lIns="91440" tIns="45720" rIns="91440" bIns="45720" anchor="t">
              <a:noAutofit/>
            </a:bodyPr>
            <a:lstStyle>
              <a:lvl1pPr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tx1"/>
                  </a:solidFill>
                  <a:latin typeface="Bebas Neue" panose="020B0606020202050201" pitchFamily="34" charset="0"/>
                  <a:ea typeface="+mj-ea"/>
                  <a:cs typeface="+mj-cs"/>
                </a:defRPr>
              </a:lvl1pPr>
              <a:lvl2pPr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Bebas Neue" panose="020B0606020202050201" pitchFamily="34" charset="0"/>
                </a:defRPr>
              </a:lvl2pPr>
              <a:lvl3pPr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Bebas Neue" panose="020B0606020202050201" pitchFamily="34" charset="0"/>
                </a:defRPr>
              </a:lvl3pPr>
              <a:lvl4pPr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Bebas Neue" panose="020B0606020202050201" pitchFamily="34" charset="0"/>
                </a:defRPr>
              </a:lvl4pPr>
              <a:lvl5pPr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Bebas Neue" panose="020B0606020202050201" pitchFamily="34" charset="0"/>
                </a:defRPr>
              </a:lvl5pPr>
              <a:lvl6pPr marL="4572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Bebas Neue" panose="020B0606020202050201" pitchFamily="34" charset="0"/>
                </a:defRPr>
              </a:lvl6pPr>
              <a:lvl7pPr marL="9144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Bebas Neue" panose="020B0606020202050201" pitchFamily="34" charset="0"/>
                </a:defRPr>
              </a:lvl7pPr>
              <a:lvl8pPr marL="13716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Bebas Neue" panose="020B0606020202050201" pitchFamily="34" charset="0"/>
                </a:defRPr>
              </a:lvl8pPr>
              <a:lvl9pPr marL="18288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Bebas Neue" panose="020B0606020202050201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pt-BR" sz="5400" cap="all" dirty="0">
                  <a:solidFill>
                    <a:schemeClr val="bg1"/>
                  </a:solidFill>
                  <a:latin typeface="Bebas Neue"/>
                  <a:cs typeface="Arial"/>
                </a:rPr>
                <a:t>SNIDR</a:t>
              </a:r>
            </a:p>
          </p:txBody>
        </p:sp>
      </p:grpSp>
      <p:sp>
        <p:nvSpPr>
          <p:cNvPr id="6" name="Título 1">
            <a:extLst>
              <a:ext uri="{FF2B5EF4-FFF2-40B4-BE49-F238E27FC236}">
                <a16:creationId xmlns:a16="http://schemas.microsoft.com/office/drawing/2014/main" id="{DBD41D46-73EC-E0B8-B144-846812C31DE7}"/>
              </a:ext>
            </a:extLst>
          </p:cNvPr>
          <p:cNvSpPr txBox="1">
            <a:spLocks/>
          </p:cNvSpPr>
          <p:nvPr/>
        </p:nvSpPr>
        <p:spPr>
          <a:xfrm>
            <a:off x="3321151" y="1796484"/>
            <a:ext cx="5549695" cy="528212"/>
          </a:xfrm>
          <a:prstGeom prst="rect">
            <a:avLst/>
          </a:prstGeom>
        </p:spPr>
        <p:txBody>
          <a:bodyPr lIns="36000" tIns="36000" rIns="36000" bIns="36000" anchor="ctr" anchorCtr="0">
            <a:spAutoFit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Bebas Neue" panose="020B0606020202050201" pitchFamily="34" charset="0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ebas Neue" panose="020B0606020202050201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ebas Neue" panose="020B0606020202050201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ebas Neue" panose="020B0606020202050201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ebas Neue" panose="020B0606020202050201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ebas Neue" panose="020B0606020202050201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ebas Neue" panose="020B0606020202050201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ebas Neue" panose="020B0606020202050201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ebas Neue" panose="020B0606020202050201" pitchFamily="34" charset="0"/>
              </a:defRPr>
            </a:lvl9pPr>
          </a:lstStyle>
          <a:p>
            <a:pPr algn="ctr" eaLnBrk="1" hangingPunct="1">
              <a:defRPr/>
            </a:pPr>
            <a:r>
              <a:rPr lang="pt-BR" sz="3200" cap="all" dirty="0">
                <a:solidFill>
                  <a:srgbClr val="FFA512"/>
                </a:solidFill>
                <a:cs typeface="Arial" panose="020B0604020202020204" pitchFamily="34" charset="0"/>
              </a:rPr>
              <a:t>Finalidades do SNIDR</a:t>
            </a:r>
          </a:p>
        </p:txBody>
      </p:sp>
      <p:pic>
        <p:nvPicPr>
          <p:cNvPr id="8" name="Gráfico 7" descr="Documento estrutura de tópicos">
            <a:extLst>
              <a:ext uri="{FF2B5EF4-FFF2-40B4-BE49-F238E27FC236}">
                <a16:creationId xmlns:a16="http://schemas.microsoft.com/office/drawing/2014/main" id="{B9EDC970-28F6-40F0-A8BD-76F7485131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1366" y="232469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4020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C10E2BA7-6B71-E7AB-915B-DDC356F77D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D8F95250-466B-92E2-FCFB-9ECA48ABA995}"/>
              </a:ext>
            </a:extLst>
          </p:cNvPr>
          <p:cNvSpPr txBox="1">
            <a:spLocks/>
          </p:cNvSpPr>
          <p:nvPr/>
        </p:nvSpPr>
        <p:spPr>
          <a:xfrm>
            <a:off x="2367723" y="2279375"/>
            <a:ext cx="8655712" cy="4286468"/>
          </a:xfrm>
          <a:prstGeom prst="rect">
            <a:avLst/>
          </a:prstGeom>
        </p:spPr>
        <p:txBody>
          <a:bodyPr lIns="91440" tIns="45720" rIns="91440" bIns="4572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pt-BR" sz="2800" b="1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Responsável:</a:t>
            </a:r>
            <a:r>
              <a:rPr lang="pt-BR" sz="2800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 Ministério da Integração e do Desenvolvimento Regional (MIDR), por meio da Secretaria Nacional de Políticas de Desenvolvimento Regional e Territorial.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pt-BR" sz="2800" b="1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Principais atribuições: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t-BR" sz="2800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Coordenar a operacionalização, definir diretrizes e assegurar qualidade dos dados.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t-BR" sz="2800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Garantir integração entre sistemas de informação relacionados ao desenvolvimento regional.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t-BR" sz="2800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Divulgar relatórios periódicos de monitoramento e avaliação da PNDR.</a:t>
            </a:r>
          </a:p>
        </p:txBody>
      </p:sp>
      <p:sp>
        <p:nvSpPr>
          <p:cNvPr id="38" name="Retângulo 37">
            <a:extLst>
              <a:ext uri="{FF2B5EF4-FFF2-40B4-BE49-F238E27FC236}">
                <a16:creationId xmlns:a16="http://schemas.microsoft.com/office/drawing/2014/main" id="{7A299A4D-D951-BA0B-363E-F07CB88E0DD9}"/>
              </a:ext>
            </a:extLst>
          </p:cNvPr>
          <p:cNvSpPr/>
          <p:nvPr/>
        </p:nvSpPr>
        <p:spPr>
          <a:xfrm>
            <a:off x="230188" y="1148667"/>
            <a:ext cx="1181100" cy="397317"/>
          </a:xfrm>
          <a:prstGeom prst="rect">
            <a:avLst/>
          </a:prstGeom>
          <a:solidFill>
            <a:srgbClr val="FFA5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AAB6DA66-CAFF-A9CA-2E72-020BD22EEFA6}"/>
              </a:ext>
            </a:extLst>
          </p:cNvPr>
          <p:cNvSpPr/>
          <p:nvPr/>
        </p:nvSpPr>
        <p:spPr>
          <a:xfrm>
            <a:off x="716884" y="1149525"/>
            <a:ext cx="11244927" cy="39731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2400"/>
          </a:p>
        </p:txBody>
      </p:sp>
      <p:sp>
        <p:nvSpPr>
          <p:cNvPr id="39" name="Título 1">
            <a:extLst>
              <a:ext uri="{FF2B5EF4-FFF2-40B4-BE49-F238E27FC236}">
                <a16:creationId xmlns:a16="http://schemas.microsoft.com/office/drawing/2014/main" id="{778B236C-CE04-82FC-D74B-1FF1AA821367}"/>
              </a:ext>
            </a:extLst>
          </p:cNvPr>
          <p:cNvSpPr txBox="1">
            <a:spLocks/>
          </p:cNvSpPr>
          <p:nvPr/>
        </p:nvSpPr>
        <p:spPr>
          <a:xfrm>
            <a:off x="735509" y="1145905"/>
            <a:ext cx="10739607" cy="469248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Bebas Neue" panose="020B0606020202050201" pitchFamily="34" charset="0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ebas Neue" panose="020B0606020202050201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ebas Neue" panose="020B0606020202050201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ebas Neue" panose="020B0606020202050201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ebas Neue" panose="020B0606020202050201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ebas Neue" panose="020B0606020202050201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ebas Neue" panose="020B0606020202050201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ebas Neue" panose="020B0606020202050201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ebas Neue" panose="020B0606020202050201" pitchFamily="34" charset="0"/>
              </a:defRPr>
            </a:lvl9pPr>
          </a:lstStyle>
          <a:p>
            <a:pPr algn="ctr" eaLnBrk="1" hangingPunct="1">
              <a:defRPr/>
            </a:pPr>
            <a:r>
              <a:rPr lang="pt-BR" sz="2800" cap="all" dirty="0">
                <a:solidFill>
                  <a:schemeClr val="bg1"/>
                </a:solidFill>
                <a:latin typeface="Bebas Neue"/>
                <a:cs typeface="Arial"/>
              </a:rPr>
              <a:t>MINUTA DE PORTARIA</a:t>
            </a:r>
          </a:p>
        </p:txBody>
      </p:sp>
      <p:sp>
        <p:nvSpPr>
          <p:cNvPr id="40" name="Título 1">
            <a:extLst>
              <a:ext uri="{FF2B5EF4-FFF2-40B4-BE49-F238E27FC236}">
                <a16:creationId xmlns:a16="http://schemas.microsoft.com/office/drawing/2014/main" id="{D45D8311-52AF-9419-AC28-AC0F4BFC2CE5}"/>
              </a:ext>
            </a:extLst>
          </p:cNvPr>
          <p:cNvSpPr txBox="1">
            <a:spLocks/>
          </p:cNvSpPr>
          <p:nvPr/>
        </p:nvSpPr>
        <p:spPr>
          <a:xfrm>
            <a:off x="206376" y="1110569"/>
            <a:ext cx="614362" cy="524508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Bebas Neue" panose="020B0606020202050201" pitchFamily="34" charset="0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ebas Neue" panose="020B0606020202050201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ebas Neue" panose="020B0606020202050201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ebas Neue" panose="020B0606020202050201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ebas Neue" panose="020B0606020202050201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ebas Neue" panose="020B0606020202050201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ebas Neue" panose="020B0606020202050201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ebas Neue" panose="020B0606020202050201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ebas Neue" panose="020B0606020202050201" pitchFamily="34" charset="0"/>
              </a:defRPr>
            </a:lvl9pPr>
          </a:lstStyle>
          <a:p>
            <a:pPr eaLnBrk="1" hangingPunct="1">
              <a:defRPr/>
            </a:pPr>
            <a:endParaRPr lang="pt-BR" sz="3200" cap="all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6165" name="Imagem 44">
            <a:extLst>
              <a:ext uri="{FF2B5EF4-FFF2-40B4-BE49-F238E27FC236}">
                <a16:creationId xmlns:a16="http://schemas.microsoft.com/office/drawing/2014/main" id="{9C9A8285-6982-1285-28B9-38A562A488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" y="5327650"/>
            <a:ext cx="1354138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Agrupar 1">
            <a:extLst>
              <a:ext uri="{FF2B5EF4-FFF2-40B4-BE49-F238E27FC236}">
                <a16:creationId xmlns:a16="http://schemas.microsoft.com/office/drawing/2014/main" id="{002E8DC4-77CA-40F4-9E34-686E0C88FD76}"/>
              </a:ext>
            </a:extLst>
          </p:cNvPr>
          <p:cNvGrpSpPr/>
          <p:nvPr/>
        </p:nvGrpSpPr>
        <p:grpSpPr>
          <a:xfrm>
            <a:off x="230187" y="133629"/>
            <a:ext cx="11731626" cy="984560"/>
            <a:chOff x="230187" y="146050"/>
            <a:chExt cx="11731626" cy="2900363"/>
          </a:xfrm>
        </p:grpSpPr>
        <p:pic>
          <p:nvPicPr>
            <p:cNvPr id="6163" name="Imagem 15">
              <a:extLst>
                <a:ext uri="{FF2B5EF4-FFF2-40B4-BE49-F238E27FC236}">
                  <a16:creationId xmlns:a16="http://schemas.microsoft.com/office/drawing/2014/main" id="{E9AC6476-3D3F-70C9-DA58-003C940984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188" y="176213"/>
              <a:ext cx="11731625" cy="287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66" name="Imagem 45">
              <a:extLst>
                <a:ext uri="{FF2B5EF4-FFF2-40B4-BE49-F238E27FC236}">
                  <a16:creationId xmlns:a16="http://schemas.microsoft.com/office/drawing/2014/main" id="{F739F49C-2498-BCBE-C137-94B38E132F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10607675" y="146050"/>
              <a:ext cx="1354138" cy="1354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" name="Título 1">
              <a:extLst>
                <a:ext uri="{FF2B5EF4-FFF2-40B4-BE49-F238E27FC236}">
                  <a16:creationId xmlns:a16="http://schemas.microsoft.com/office/drawing/2014/main" id="{DC125C39-A2F5-CF38-D0C4-107C4FF3A9F5}"/>
                </a:ext>
              </a:extLst>
            </p:cNvPr>
            <p:cNvSpPr txBox="1">
              <a:spLocks/>
            </p:cNvSpPr>
            <p:nvPr/>
          </p:nvSpPr>
          <p:spPr>
            <a:xfrm>
              <a:off x="230187" y="613052"/>
              <a:ext cx="11731625" cy="1354138"/>
            </a:xfrm>
            <a:prstGeom prst="rect">
              <a:avLst/>
            </a:prstGeom>
          </p:spPr>
          <p:txBody>
            <a:bodyPr lIns="91440" tIns="45720" rIns="91440" bIns="45720" anchor="t">
              <a:noAutofit/>
            </a:bodyPr>
            <a:lstStyle>
              <a:lvl1pPr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tx1"/>
                  </a:solidFill>
                  <a:latin typeface="Bebas Neue" panose="020B0606020202050201" pitchFamily="34" charset="0"/>
                  <a:ea typeface="+mj-ea"/>
                  <a:cs typeface="+mj-cs"/>
                </a:defRPr>
              </a:lvl1pPr>
              <a:lvl2pPr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Bebas Neue" panose="020B0606020202050201" pitchFamily="34" charset="0"/>
                </a:defRPr>
              </a:lvl2pPr>
              <a:lvl3pPr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Bebas Neue" panose="020B0606020202050201" pitchFamily="34" charset="0"/>
                </a:defRPr>
              </a:lvl3pPr>
              <a:lvl4pPr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Bebas Neue" panose="020B0606020202050201" pitchFamily="34" charset="0"/>
                </a:defRPr>
              </a:lvl4pPr>
              <a:lvl5pPr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Bebas Neue" panose="020B0606020202050201" pitchFamily="34" charset="0"/>
                </a:defRPr>
              </a:lvl5pPr>
              <a:lvl6pPr marL="4572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Bebas Neue" panose="020B0606020202050201" pitchFamily="34" charset="0"/>
                </a:defRPr>
              </a:lvl6pPr>
              <a:lvl7pPr marL="9144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Bebas Neue" panose="020B0606020202050201" pitchFamily="34" charset="0"/>
                </a:defRPr>
              </a:lvl7pPr>
              <a:lvl8pPr marL="13716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Bebas Neue" panose="020B0606020202050201" pitchFamily="34" charset="0"/>
                </a:defRPr>
              </a:lvl8pPr>
              <a:lvl9pPr marL="18288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Bebas Neue" panose="020B0606020202050201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pt-BR" sz="5400" cap="all" dirty="0">
                  <a:solidFill>
                    <a:schemeClr val="bg1"/>
                  </a:solidFill>
                  <a:latin typeface="Bebas Neue"/>
                  <a:cs typeface="Arial"/>
                </a:rPr>
                <a:t>SNIDR</a:t>
              </a:r>
            </a:p>
          </p:txBody>
        </p:sp>
      </p:grpSp>
      <p:sp>
        <p:nvSpPr>
          <p:cNvPr id="6" name="Título 1">
            <a:extLst>
              <a:ext uri="{FF2B5EF4-FFF2-40B4-BE49-F238E27FC236}">
                <a16:creationId xmlns:a16="http://schemas.microsoft.com/office/drawing/2014/main" id="{AD3AF278-8117-2B09-8E7A-0AFDAC57D43E}"/>
              </a:ext>
            </a:extLst>
          </p:cNvPr>
          <p:cNvSpPr txBox="1">
            <a:spLocks/>
          </p:cNvSpPr>
          <p:nvPr/>
        </p:nvSpPr>
        <p:spPr>
          <a:xfrm>
            <a:off x="3321151" y="1796484"/>
            <a:ext cx="5549695" cy="528212"/>
          </a:xfrm>
          <a:prstGeom prst="rect">
            <a:avLst/>
          </a:prstGeom>
        </p:spPr>
        <p:txBody>
          <a:bodyPr lIns="36000" tIns="36000" rIns="36000" bIns="36000" anchor="ctr" anchorCtr="0">
            <a:spAutoFit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Bebas Neue" panose="020B0606020202050201" pitchFamily="34" charset="0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ebas Neue" panose="020B0606020202050201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ebas Neue" panose="020B0606020202050201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ebas Neue" panose="020B0606020202050201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ebas Neue" panose="020B0606020202050201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ebas Neue" panose="020B0606020202050201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ebas Neue" panose="020B0606020202050201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ebas Neue" panose="020B0606020202050201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ebas Neue" panose="020B0606020202050201" pitchFamily="34" charset="0"/>
              </a:defRPr>
            </a:lvl9pPr>
          </a:lstStyle>
          <a:p>
            <a:pPr algn="ctr" eaLnBrk="1" hangingPunct="1">
              <a:defRPr/>
            </a:pPr>
            <a:r>
              <a:rPr lang="pt-BR" sz="3200" cap="all" dirty="0">
                <a:solidFill>
                  <a:srgbClr val="FFA512"/>
                </a:solidFill>
                <a:cs typeface="Arial" panose="020B0604020202020204" pitchFamily="34" charset="0"/>
              </a:rPr>
              <a:t>Gestão e Governança</a:t>
            </a:r>
          </a:p>
        </p:txBody>
      </p:sp>
      <p:pic>
        <p:nvPicPr>
          <p:cNvPr id="8" name="Gráfico 7" descr="Documento estrutura de tópicos">
            <a:extLst>
              <a:ext uri="{FF2B5EF4-FFF2-40B4-BE49-F238E27FC236}">
                <a16:creationId xmlns:a16="http://schemas.microsoft.com/office/drawing/2014/main" id="{5F86298B-6A8F-A23B-1C18-5742D4DC41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1366" y="232469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7815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6E76B06A-3416-E8D9-F80E-A717E30CF3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1029A5BA-FB9E-CA33-BA4C-1E4A3DB6FA60}"/>
              </a:ext>
            </a:extLst>
          </p:cNvPr>
          <p:cNvSpPr txBox="1">
            <a:spLocks/>
          </p:cNvSpPr>
          <p:nvPr/>
        </p:nvSpPr>
        <p:spPr>
          <a:xfrm>
            <a:off x="2367723" y="2279375"/>
            <a:ext cx="8655712" cy="4286468"/>
          </a:xfrm>
          <a:prstGeom prst="rect">
            <a:avLst/>
          </a:prstGeom>
        </p:spPr>
        <p:txBody>
          <a:bodyPr lIns="91440" tIns="45720" rIns="91440" bIns="4572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pt-BR" sz="2800" b="1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Padronização e Interoperabilidade: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t-BR" sz="2800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Diretrizes estabelecidas pelo MIDR.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pt-BR" sz="2800" b="1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Responsabilidades dos parceiros: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t-BR" sz="2800" u="sng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Instituições financeiras: </a:t>
            </a:r>
            <a:r>
              <a:rPr lang="pt-BR" sz="2800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Fornecer dados dos Fundos Constitucionais e de Desenvolvimento.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t-BR" sz="2800" u="sng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Superintendências: </a:t>
            </a:r>
            <a:r>
              <a:rPr lang="pt-BR" sz="2800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Informar dados sobre Planos de Desenvolvimento Regionais.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pt-BR" sz="2800" b="1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Atualização dos dados: </a:t>
            </a:r>
            <a:r>
              <a:rPr lang="pt-BR" sz="2800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Periodicidade anual.</a:t>
            </a:r>
          </a:p>
        </p:txBody>
      </p:sp>
      <p:sp>
        <p:nvSpPr>
          <p:cNvPr id="38" name="Retângulo 37">
            <a:extLst>
              <a:ext uri="{FF2B5EF4-FFF2-40B4-BE49-F238E27FC236}">
                <a16:creationId xmlns:a16="http://schemas.microsoft.com/office/drawing/2014/main" id="{A87D9E6D-AC06-3565-481E-868E043E47CB}"/>
              </a:ext>
            </a:extLst>
          </p:cNvPr>
          <p:cNvSpPr/>
          <p:nvPr/>
        </p:nvSpPr>
        <p:spPr>
          <a:xfrm>
            <a:off x="230188" y="1148667"/>
            <a:ext cx="1181100" cy="397317"/>
          </a:xfrm>
          <a:prstGeom prst="rect">
            <a:avLst/>
          </a:prstGeom>
          <a:solidFill>
            <a:srgbClr val="FFA5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EAA1294D-7C19-60E8-6CE7-371E837EF19E}"/>
              </a:ext>
            </a:extLst>
          </p:cNvPr>
          <p:cNvSpPr/>
          <p:nvPr/>
        </p:nvSpPr>
        <p:spPr>
          <a:xfrm>
            <a:off x="716884" y="1149525"/>
            <a:ext cx="11244927" cy="39731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2400"/>
          </a:p>
        </p:txBody>
      </p:sp>
      <p:sp>
        <p:nvSpPr>
          <p:cNvPr id="39" name="Título 1">
            <a:extLst>
              <a:ext uri="{FF2B5EF4-FFF2-40B4-BE49-F238E27FC236}">
                <a16:creationId xmlns:a16="http://schemas.microsoft.com/office/drawing/2014/main" id="{AC5F5DC5-5813-501A-D71A-5B29251D5EED}"/>
              </a:ext>
            </a:extLst>
          </p:cNvPr>
          <p:cNvSpPr txBox="1">
            <a:spLocks/>
          </p:cNvSpPr>
          <p:nvPr/>
        </p:nvSpPr>
        <p:spPr>
          <a:xfrm>
            <a:off x="735509" y="1145905"/>
            <a:ext cx="10739607" cy="469248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Bebas Neue" panose="020B0606020202050201" pitchFamily="34" charset="0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ebas Neue" panose="020B0606020202050201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ebas Neue" panose="020B0606020202050201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ebas Neue" panose="020B0606020202050201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ebas Neue" panose="020B0606020202050201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ebas Neue" panose="020B0606020202050201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ebas Neue" panose="020B0606020202050201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ebas Neue" panose="020B0606020202050201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ebas Neue" panose="020B0606020202050201" pitchFamily="34" charset="0"/>
              </a:defRPr>
            </a:lvl9pPr>
          </a:lstStyle>
          <a:p>
            <a:pPr algn="ctr" eaLnBrk="1" hangingPunct="1">
              <a:defRPr/>
            </a:pPr>
            <a:r>
              <a:rPr lang="pt-BR" sz="2800" cap="all" dirty="0">
                <a:solidFill>
                  <a:schemeClr val="bg1"/>
                </a:solidFill>
                <a:latin typeface="Bebas Neue"/>
                <a:cs typeface="Arial"/>
              </a:rPr>
              <a:t>MINUTA DE PORTARIA</a:t>
            </a:r>
          </a:p>
        </p:txBody>
      </p:sp>
      <p:sp>
        <p:nvSpPr>
          <p:cNvPr id="40" name="Título 1">
            <a:extLst>
              <a:ext uri="{FF2B5EF4-FFF2-40B4-BE49-F238E27FC236}">
                <a16:creationId xmlns:a16="http://schemas.microsoft.com/office/drawing/2014/main" id="{1C120BDA-3A64-1DA4-84F6-2DDCF924138D}"/>
              </a:ext>
            </a:extLst>
          </p:cNvPr>
          <p:cNvSpPr txBox="1">
            <a:spLocks/>
          </p:cNvSpPr>
          <p:nvPr/>
        </p:nvSpPr>
        <p:spPr>
          <a:xfrm>
            <a:off x="206376" y="1110569"/>
            <a:ext cx="614362" cy="524508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Bebas Neue" panose="020B0606020202050201" pitchFamily="34" charset="0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ebas Neue" panose="020B0606020202050201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ebas Neue" panose="020B0606020202050201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ebas Neue" panose="020B0606020202050201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ebas Neue" panose="020B0606020202050201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ebas Neue" panose="020B0606020202050201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ebas Neue" panose="020B0606020202050201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ebas Neue" panose="020B0606020202050201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ebas Neue" panose="020B0606020202050201" pitchFamily="34" charset="0"/>
              </a:defRPr>
            </a:lvl9pPr>
          </a:lstStyle>
          <a:p>
            <a:pPr eaLnBrk="1" hangingPunct="1">
              <a:defRPr/>
            </a:pPr>
            <a:endParaRPr lang="pt-BR" sz="3200" cap="all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6165" name="Imagem 44">
            <a:extLst>
              <a:ext uri="{FF2B5EF4-FFF2-40B4-BE49-F238E27FC236}">
                <a16:creationId xmlns:a16="http://schemas.microsoft.com/office/drawing/2014/main" id="{CC6577D8-C6F3-5ACA-1DDB-D5DEAA40CE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" y="5327650"/>
            <a:ext cx="1354138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Agrupar 1">
            <a:extLst>
              <a:ext uri="{FF2B5EF4-FFF2-40B4-BE49-F238E27FC236}">
                <a16:creationId xmlns:a16="http://schemas.microsoft.com/office/drawing/2014/main" id="{4223F8E3-5B3D-620C-AB2B-C4B831EBC492}"/>
              </a:ext>
            </a:extLst>
          </p:cNvPr>
          <p:cNvGrpSpPr/>
          <p:nvPr/>
        </p:nvGrpSpPr>
        <p:grpSpPr>
          <a:xfrm>
            <a:off x="230187" y="133629"/>
            <a:ext cx="11731626" cy="984560"/>
            <a:chOff x="230187" y="146050"/>
            <a:chExt cx="11731626" cy="2900363"/>
          </a:xfrm>
        </p:grpSpPr>
        <p:pic>
          <p:nvPicPr>
            <p:cNvPr id="6163" name="Imagem 15">
              <a:extLst>
                <a:ext uri="{FF2B5EF4-FFF2-40B4-BE49-F238E27FC236}">
                  <a16:creationId xmlns:a16="http://schemas.microsoft.com/office/drawing/2014/main" id="{9D38C54B-44B2-A4DD-5254-AFF92704B4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188" y="176213"/>
              <a:ext cx="11731625" cy="287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66" name="Imagem 45">
              <a:extLst>
                <a:ext uri="{FF2B5EF4-FFF2-40B4-BE49-F238E27FC236}">
                  <a16:creationId xmlns:a16="http://schemas.microsoft.com/office/drawing/2014/main" id="{5BA0A4A1-8343-478E-C60A-ECFE554B95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10607675" y="146050"/>
              <a:ext cx="1354138" cy="1354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" name="Título 1">
              <a:extLst>
                <a:ext uri="{FF2B5EF4-FFF2-40B4-BE49-F238E27FC236}">
                  <a16:creationId xmlns:a16="http://schemas.microsoft.com/office/drawing/2014/main" id="{5A59B439-151B-A97A-BAA4-FBE4703B2602}"/>
                </a:ext>
              </a:extLst>
            </p:cNvPr>
            <p:cNvSpPr txBox="1">
              <a:spLocks/>
            </p:cNvSpPr>
            <p:nvPr/>
          </p:nvSpPr>
          <p:spPr>
            <a:xfrm>
              <a:off x="230187" y="613052"/>
              <a:ext cx="11731625" cy="1354138"/>
            </a:xfrm>
            <a:prstGeom prst="rect">
              <a:avLst/>
            </a:prstGeom>
          </p:spPr>
          <p:txBody>
            <a:bodyPr lIns="91440" tIns="45720" rIns="91440" bIns="45720" anchor="t">
              <a:noAutofit/>
            </a:bodyPr>
            <a:lstStyle>
              <a:lvl1pPr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tx1"/>
                  </a:solidFill>
                  <a:latin typeface="Bebas Neue" panose="020B0606020202050201" pitchFamily="34" charset="0"/>
                  <a:ea typeface="+mj-ea"/>
                  <a:cs typeface="+mj-cs"/>
                </a:defRPr>
              </a:lvl1pPr>
              <a:lvl2pPr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Bebas Neue" panose="020B0606020202050201" pitchFamily="34" charset="0"/>
                </a:defRPr>
              </a:lvl2pPr>
              <a:lvl3pPr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Bebas Neue" panose="020B0606020202050201" pitchFamily="34" charset="0"/>
                </a:defRPr>
              </a:lvl3pPr>
              <a:lvl4pPr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Bebas Neue" panose="020B0606020202050201" pitchFamily="34" charset="0"/>
                </a:defRPr>
              </a:lvl4pPr>
              <a:lvl5pPr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Bebas Neue" panose="020B0606020202050201" pitchFamily="34" charset="0"/>
                </a:defRPr>
              </a:lvl5pPr>
              <a:lvl6pPr marL="4572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Bebas Neue" panose="020B0606020202050201" pitchFamily="34" charset="0"/>
                </a:defRPr>
              </a:lvl6pPr>
              <a:lvl7pPr marL="9144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Bebas Neue" panose="020B0606020202050201" pitchFamily="34" charset="0"/>
                </a:defRPr>
              </a:lvl7pPr>
              <a:lvl8pPr marL="13716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Bebas Neue" panose="020B0606020202050201" pitchFamily="34" charset="0"/>
                </a:defRPr>
              </a:lvl8pPr>
              <a:lvl9pPr marL="18288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Bebas Neue" panose="020B0606020202050201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pt-BR" sz="5400" cap="all" dirty="0">
                  <a:solidFill>
                    <a:schemeClr val="bg1"/>
                  </a:solidFill>
                  <a:latin typeface="Bebas Neue"/>
                  <a:cs typeface="Arial"/>
                </a:rPr>
                <a:t>SNIDR</a:t>
              </a:r>
            </a:p>
          </p:txBody>
        </p:sp>
      </p:grpSp>
      <p:sp>
        <p:nvSpPr>
          <p:cNvPr id="6" name="Título 1">
            <a:extLst>
              <a:ext uri="{FF2B5EF4-FFF2-40B4-BE49-F238E27FC236}">
                <a16:creationId xmlns:a16="http://schemas.microsoft.com/office/drawing/2014/main" id="{E92B933A-5CF8-3A82-0715-6F1F576F02F7}"/>
              </a:ext>
            </a:extLst>
          </p:cNvPr>
          <p:cNvSpPr txBox="1">
            <a:spLocks/>
          </p:cNvSpPr>
          <p:nvPr/>
        </p:nvSpPr>
        <p:spPr>
          <a:xfrm>
            <a:off x="3321151" y="1796484"/>
            <a:ext cx="5549695" cy="528212"/>
          </a:xfrm>
          <a:prstGeom prst="rect">
            <a:avLst/>
          </a:prstGeom>
        </p:spPr>
        <p:txBody>
          <a:bodyPr lIns="36000" tIns="36000" rIns="36000" bIns="36000" anchor="ctr" anchorCtr="0">
            <a:spAutoFit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Bebas Neue" panose="020B0606020202050201" pitchFamily="34" charset="0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ebas Neue" panose="020B0606020202050201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ebas Neue" panose="020B0606020202050201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ebas Neue" panose="020B0606020202050201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ebas Neue" panose="020B0606020202050201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ebas Neue" panose="020B0606020202050201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ebas Neue" panose="020B0606020202050201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ebas Neue" panose="020B0606020202050201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ebas Neue" panose="020B0606020202050201" pitchFamily="34" charset="0"/>
              </a:defRPr>
            </a:lvl9pPr>
          </a:lstStyle>
          <a:p>
            <a:pPr algn="ctr" eaLnBrk="1" hangingPunct="1">
              <a:defRPr/>
            </a:pPr>
            <a:r>
              <a:rPr lang="pt-BR" sz="3200" cap="all" dirty="0">
                <a:solidFill>
                  <a:srgbClr val="FFA512"/>
                </a:solidFill>
                <a:cs typeface="Arial" panose="020B0604020202020204" pitchFamily="34" charset="0"/>
              </a:rPr>
              <a:t>Fluxo de Dados e Informações</a:t>
            </a:r>
          </a:p>
        </p:txBody>
      </p:sp>
      <p:pic>
        <p:nvPicPr>
          <p:cNvPr id="8" name="Gráfico 7" descr="Documento estrutura de tópicos">
            <a:extLst>
              <a:ext uri="{FF2B5EF4-FFF2-40B4-BE49-F238E27FC236}">
                <a16:creationId xmlns:a16="http://schemas.microsoft.com/office/drawing/2014/main" id="{49A95ADC-5416-BDCD-BE25-AF87E74177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1366" y="232469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9788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232A0606-AD36-3BCF-8727-F71657F35583}"/>
              </a:ext>
            </a:extLst>
          </p:cNvPr>
          <p:cNvSpPr txBox="1">
            <a:spLocks/>
          </p:cNvSpPr>
          <p:nvPr/>
        </p:nvSpPr>
        <p:spPr>
          <a:xfrm>
            <a:off x="452438" y="235448"/>
            <a:ext cx="11053762" cy="739775"/>
          </a:xfrm>
          <a:prstGeom prst="rect">
            <a:avLst/>
          </a:prstGeom>
        </p:spPr>
        <p:txBody>
          <a:bodyPr>
            <a:noAutofit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Bebas Neue" panose="020B0606020202050201" pitchFamily="34" charset="0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ebas Neue" panose="020B0606020202050201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ebas Neue" panose="020B0606020202050201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ebas Neue" panose="020B0606020202050201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ebas Neue" panose="020B0606020202050201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ebas Neue" panose="020B0606020202050201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ebas Neue" panose="020B0606020202050201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ebas Neue" panose="020B0606020202050201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ebas Neue" panose="020B0606020202050201" pitchFamily="34" charset="0"/>
              </a:defRPr>
            </a:lvl9pPr>
          </a:lstStyle>
          <a:p>
            <a:pPr eaLnBrk="1" hangingPunct="1">
              <a:defRPr/>
            </a:pPr>
            <a:r>
              <a:rPr lang="pt-BR" sz="4000" cap="all" dirty="0">
                <a:solidFill>
                  <a:srgbClr val="00B050"/>
                </a:solidFill>
                <a:cs typeface="Arial" panose="020B0604020202020204" pitchFamily="34" charset="0"/>
              </a:rPr>
              <a:t>Cronograma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51A1C278-FEC8-CF85-C01E-3E3CBC2773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6035" y="503402"/>
            <a:ext cx="5855096" cy="191921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72FED3E6-0ED0-7F05-B6FF-0FFD675958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5608" y="942062"/>
            <a:ext cx="8707938" cy="5680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108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46CB79-56F3-DC45-645D-E311CBD0B1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215582FA-1AE5-9AEE-9887-D512297E7AD6}"/>
              </a:ext>
            </a:extLst>
          </p:cNvPr>
          <p:cNvSpPr txBox="1">
            <a:spLocks/>
          </p:cNvSpPr>
          <p:nvPr/>
        </p:nvSpPr>
        <p:spPr>
          <a:xfrm>
            <a:off x="1151466" y="2268824"/>
            <a:ext cx="10555817" cy="3951793"/>
          </a:xfrm>
          <a:prstGeom prst="rect">
            <a:avLst/>
          </a:prstGeom>
        </p:spPr>
        <p:txBody>
          <a:bodyPr lIns="91440" tIns="45720" rIns="91440" bIns="4572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pt-BR" sz="2800" b="1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Programação: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t-BR" sz="2800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10 minutos: boas vindas e apresentação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t-BR" sz="2800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20 minutos: apresentação dos objetivos do GT e da proposta de minuta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t-BR" sz="2800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20 minutos: discussão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t-BR" sz="2800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10 minutos: encaminhamentos</a:t>
            </a:r>
          </a:p>
        </p:txBody>
      </p:sp>
      <p:sp>
        <p:nvSpPr>
          <p:cNvPr id="38" name="Retângulo 37">
            <a:extLst>
              <a:ext uri="{FF2B5EF4-FFF2-40B4-BE49-F238E27FC236}">
                <a16:creationId xmlns:a16="http://schemas.microsoft.com/office/drawing/2014/main" id="{94ABBCAE-E69A-54AA-8620-0024773C1BDA}"/>
              </a:ext>
            </a:extLst>
          </p:cNvPr>
          <p:cNvSpPr/>
          <p:nvPr/>
        </p:nvSpPr>
        <p:spPr>
          <a:xfrm>
            <a:off x="230188" y="1148667"/>
            <a:ext cx="1181100" cy="397317"/>
          </a:xfrm>
          <a:prstGeom prst="rect">
            <a:avLst/>
          </a:prstGeom>
          <a:solidFill>
            <a:srgbClr val="FFA5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D2CC5158-A074-F312-B775-21C921B9C1DD}"/>
              </a:ext>
            </a:extLst>
          </p:cNvPr>
          <p:cNvSpPr/>
          <p:nvPr/>
        </p:nvSpPr>
        <p:spPr>
          <a:xfrm>
            <a:off x="716884" y="1149525"/>
            <a:ext cx="11244927" cy="39731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2400"/>
          </a:p>
        </p:txBody>
      </p:sp>
      <p:sp>
        <p:nvSpPr>
          <p:cNvPr id="39" name="Título 1">
            <a:extLst>
              <a:ext uri="{FF2B5EF4-FFF2-40B4-BE49-F238E27FC236}">
                <a16:creationId xmlns:a16="http://schemas.microsoft.com/office/drawing/2014/main" id="{6EDB28E5-50A9-8E91-F846-04BC35BE8FC8}"/>
              </a:ext>
            </a:extLst>
          </p:cNvPr>
          <p:cNvSpPr txBox="1">
            <a:spLocks/>
          </p:cNvSpPr>
          <p:nvPr/>
        </p:nvSpPr>
        <p:spPr>
          <a:xfrm>
            <a:off x="735509" y="1145905"/>
            <a:ext cx="10739607" cy="469248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Bebas Neue" panose="020B0606020202050201" pitchFamily="34" charset="0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ebas Neue" panose="020B0606020202050201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ebas Neue" panose="020B0606020202050201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ebas Neue" panose="020B0606020202050201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ebas Neue" panose="020B0606020202050201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ebas Neue" panose="020B0606020202050201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ebas Neue" panose="020B0606020202050201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ebas Neue" panose="020B0606020202050201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ebas Neue" panose="020B0606020202050201" pitchFamily="34" charset="0"/>
              </a:defRPr>
            </a:lvl9pPr>
          </a:lstStyle>
          <a:p>
            <a:pPr algn="ctr" eaLnBrk="1" hangingPunct="1">
              <a:defRPr/>
            </a:pPr>
            <a:r>
              <a:rPr lang="pt-BR" sz="2800" cap="all" dirty="0">
                <a:solidFill>
                  <a:schemeClr val="bg1"/>
                </a:solidFill>
                <a:latin typeface="Bebas Neue"/>
                <a:cs typeface="Arial"/>
              </a:rPr>
              <a:t>Pauta</a:t>
            </a:r>
          </a:p>
        </p:txBody>
      </p:sp>
      <p:sp>
        <p:nvSpPr>
          <p:cNvPr id="40" name="Título 1">
            <a:extLst>
              <a:ext uri="{FF2B5EF4-FFF2-40B4-BE49-F238E27FC236}">
                <a16:creationId xmlns:a16="http://schemas.microsoft.com/office/drawing/2014/main" id="{6F6AE352-2445-71E0-636A-26E1501EA5C3}"/>
              </a:ext>
            </a:extLst>
          </p:cNvPr>
          <p:cNvSpPr txBox="1">
            <a:spLocks/>
          </p:cNvSpPr>
          <p:nvPr/>
        </p:nvSpPr>
        <p:spPr>
          <a:xfrm>
            <a:off x="206376" y="1110569"/>
            <a:ext cx="614362" cy="524508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Bebas Neue" panose="020B0606020202050201" pitchFamily="34" charset="0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ebas Neue" panose="020B0606020202050201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ebas Neue" panose="020B0606020202050201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ebas Neue" panose="020B0606020202050201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ebas Neue" panose="020B0606020202050201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ebas Neue" panose="020B0606020202050201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ebas Neue" panose="020B0606020202050201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ebas Neue" panose="020B0606020202050201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ebas Neue" panose="020B0606020202050201" pitchFamily="34" charset="0"/>
              </a:defRPr>
            </a:lvl9pPr>
          </a:lstStyle>
          <a:p>
            <a:pPr eaLnBrk="1" hangingPunct="1">
              <a:defRPr/>
            </a:pPr>
            <a:endParaRPr lang="pt-BR" sz="3200" cap="all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6165" name="Imagem 44">
            <a:extLst>
              <a:ext uri="{FF2B5EF4-FFF2-40B4-BE49-F238E27FC236}">
                <a16:creationId xmlns:a16="http://schemas.microsoft.com/office/drawing/2014/main" id="{3F90CEDE-73B5-1271-FBED-8ED071BD0A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" y="5327650"/>
            <a:ext cx="1354138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Agrupar 1">
            <a:extLst>
              <a:ext uri="{FF2B5EF4-FFF2-40B4-BE49-F238E27FC236}">
                <a16:creationId xmlns:a16="http://schemas.microsoft.com/office/drawing/2014/main" id="{937DAD19-FB91-C2AD-1D3C-6DB9E78E4ADD}"/>
              </a:ext>
            </a:extLst>
          </p:cNvPr>
          <p:cNvGrpSpPr/>
          <p:nvPr/>
        </p:nvGrpSpPr>
        <p:grpSpPr>
          <a:xfrm>
            <a:off x="206376" y="133629"/>
            <a:ext cx="11755437" cy="984560"/>
            <a:chOff x="206376" y="146050"/>
            <a:chExt cx="11755437" cy="2900363"/>
          </a:xfrm>
        </p:grpSpPr>
        <p:pic>
          <p:nvPicPr>
            <p:cNvPr id="6163" name="Imagem 15">
              <a:extLst>
                <a:ext uri="{FF2B5EF4-FFF2-40B4-BE49-F238E27FC236}">
                  <a16:creationId xmlns:a16="http://schemas.microsoft.com/office/drawing/2014/main" id="{E9C1387C-2795-C6EA-4969-3DDAFF5237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188" y="176213"/>
              <a:ext cx="11731625" cy="287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66" name="Imagem 45">
              <a:extLst>
                <a:ext uri="{FF2B5EF4-FFF2-40B4-BE49-F238E27FC236}">
                  <a16:creationId xmlns:a16="http://schemas.microsoft.com/office/drawing/2014/main" id="{2A707800-C079-F39F-A83A-C37B036090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10607675" y="146050"/>
              <a:ext cx="1354138" cy="1354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" name="Título 1">
              <a:extLst>
                <a:ext uri="{FF2B5EF4-FFF2-40B4-BE49-F238E27FC236}">
                  <a16:creationId xmlns:a16="http://schemas.microsoft.com/office/drawing/2014/main" id="{03F866E3-538E-CA51-AD3C-E62F94C12F0E}"/>
                </a:ext>
              </a:extLst>
            </p:cNvPr>
            <p:cNvSpPr txBox="1">
              <a:spLocks/>
            </p:cNvSpPr>
            <p:nvPr/>
          </p:nvSpPr>
          <p:spPr>
            <a:xfrm>
              <a:off x="206376" y="1115823"/>
              <a:ext cx="11731625" cy="1354138"/>
            </a:xfrm>
            <a:prstGeom prst="rect">
              <a:avLst/>
            </a:prstGeom>
          </p:spPr>
          <p:txBody>
            <a:bodyPr lIns="91440" tIns="45720" rIns="91440" bIns="45720" anchor="t">
              <a:noAutofit/>
            </a:bodyPr>
            <a:lstStyle>
              <a:lvl1pPr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tx1"/>
                  </a:solidFill>
                  <a:latin typeface="Bebas Neue" panose="020B0606020202050201" pitchFamily="34" charset="0"/>
                  <a:ea typeface="+mj-ea"/>
                  <a:cs typeface="+mj-cs"/>
                </a:defRPr>
              </a:lvl1pPr>
              <a:lvl2pPr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Bebas Neue" panose="020B0606020202050201" pitchFamily="34" charset="0"/>
                </a:defRPr>
              </a:lvl2pPr>
              <a:lvl3pPr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Bebas Neue" panose="020B0606020202050201" pitchFamily="34" charset="0"/>
                </a:defRPr>
              </a:lvl3pPr>
              <a:lvl4pPr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Bebas Neue" panose="020B0606020202050201" pitchFamily="34" charset="0"/>
                </a:defRPr>
              </a:lvl4pPr>
              <a:lvl5pPr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Bebas Neue" panose="020B0606020202050201" pitchFamily="34" charset="0"/>
                </a:defRPr>
              </a:lvl5pPr>
              <a:lvl6pPr marL="4572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Bebas Neue" panose="020B0606020202050201" pitchFamily="34" charset="0"/>
                </a:defRPr>
              </a:lvl6pPr>
              <a:lvl7pPr marL="9144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Bebas Neue" panose="020B0606020202050201" pitchFamily="34" charset="0"/>
                </a:defRPr>
              </a:lvl7pPr>
              <a:lvl8pPr marL="13716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Bebas Neue" panose="020B0606020202050201" pitchFamily="34" charset="0"/>
                </a:defRPr>
              </a:lvl8pPr>
              <a:lvl9pPr marL="18288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Bebas Neue" panose="020B0606020202050201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pt-BR" sz="3200" cap="all" dirty="0">
                  <a:solidFill>
                    <a:schemeClr val="bg1"/>
                  </a:solidFill>
                  <a:latin typeface="Bebas Neue"/>
                  <a:cs typeface="Arial"/>
                </a:rPr>
                <a:t>GT Gestão da informação</a:t>
              </a:r>
            </a:p>
          </p:txBody>
        </p:sp>
      </p:grpSp>
      <p:sp>
        <p:nvSpPr>
          <p:cNvPr id="6" name="Título 1">
            <a:extLst>
              <a:ext uri="{FF2B5EF4-FFF2-40B4-BE49-F238E27FC236}">
                <a16:creationId xmlns:a16="http://schemas.microsoft.com/office/drawing/2014/main" id="{00F1536F-F818-B69E-91F7-79B67EB45DF4}"/>
              </a:ext>
            </a:extLst>
          </p:cNvPr>
          <p:cNvSpPr txBox="1">
            <a:spLocks/>
          </p:cNvSpPr>
          <p:nvPr/>
        </p:nvSpPr>
        <p:spPr>
          <a:xfrm>
            <a:off x="1114955" y="1921342"/>
            <a:ext cx="9838266" cy="528212"/>
          </a:xfrm>
          <a:prstGeom prst="rect">
            <a:avLst/>
          </a:prstGeom>
        </p:spPr>
        <p:txBody>
          <a:bodyPr wrap="square" lIns="36000" tIns="36000" rIns="36000" bIns="36000" anchor="ctr" anchorCtr="0">
            <a:spAutoFit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Bebas Neue" panose="020B0606020202050201" pitchFamily="34" charset="0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ebas Neue" panose="020B0606020202050201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ebas Neue" panose="020B0606020202050201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ebas Neue" panose="020B0606020202050201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ebas Neue" panose="020B0606020202050201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ebas Neue" panose="020B0606020202050201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ebas Neue" panose="020B0606020202050201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ebas Neue" panose="020B0606020202050201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ebas Neue" panose="020B0606020202050201" pitchFamily="34" charset="0"/>
              </a:defRPr>
            </a:lvl9pPr>
          </a:lstStyle>
          <a:p>
            <a:pPr algn="ctr" eaLnBrk="1" hangingPunct="1">
              <a:defRPr/>
            </a:pPr>
            <a:r>
              <a:rPr lang="pt-BR" sz="3200" cap="all" dirty="0">
                <a:solidFill>
                  <a:srgbClr val="FFA512"/>
                </a:solidFill>
                <a:cs typeface="Arial" panose="020B0604020202020204" pitchFamily="34" charset="0"/>
              </a:rPr>
              <a:t>Sistema Nacional de Informações do Desenvolvimento Regional (SNIDR)</a:t>
            </a:r>
          </a:p>
        </p:txBody>
      </p:sp>
    </p:spTree>
    <p:extLst>
      <p:ext uri="{BB962C8B-B14F-4D97-AF65-F5344CB8AC3E}">
        <p14:creationId xmlns:p14="http://schemas.microsoft.com/office/powerpoint/2010/main" val="35555041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232A0606-AD36-3BCF-8727-F71657F35583}"/>
              </a:ext>
            </a:extLst>
          </p:cNvPr>
          <p:cNvSpPr txBox="1">
            <a:spLocks/>
          </p:cNvSpPr>
          <p:nvPr/>
        </p:nvSpPr>
        <p:spPr>
          <a:xfrm>
            <a:off x="443971" y="309226"/>
            <a:ext cx="11053762" cy="1379874"/>
          </a:xfrm>
          <a:prstGeom prst="rect">
            <a:avLst/>
          </a:prstGeom>
        </p:spPr>
        <p:txBody>
          <a:bodyPr>
            <a:noAutofit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Bebas Neue" panose="020B0606020202050201" pitchFamily="34" charset="0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ebas Neue" panose="020B0606020202050201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ebas Neue" panose="020B0606020202050201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ebas Neue" panose="020B0606020202050201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ebas Neue" panose="020B0606020202050201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ebas Neue" panose="020B0606020202050201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ebas Neue" panose="020B0606020202050201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ebas Neue" panose="020B0606020202050201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ebas Neue" panose="020B0606020202050201" pitchFamily="34" charset="0"/>
              </a:defRPr>
            </a:lvl9pPr>
          </a:lstStyle>
          <a:p>
            <a:pPr eaLnBrk="1" hangingPunct="1">
              <a:defRPr/>
            </a:pPr>
            <a:r>
              <a:rPr lang="pt-BR" sz="4000" cap="all" dirty="0">
                <a:solidFill>
                  <a:srgbClr val="00B050"/>
                </a:solidFill>
                <a:cs typeface="Arial" panose="020B0604020202020204" pitchFamily="34" charset="0"/>
              </a:rPr>
              <a:t>Objetivo do GT de Gestão da Informação </a:t>
            </a:r>
          </a:p>
          <a:p>
            <a:pPr marL="571500" indent="-571500" eaLnBrk="1" hangingPunct="1">
              <a:buFont typeface="Wingdings" panose="05000000000000000000" pitchFamily="2" charset="2"/>
              <a:buChar char="Ø"/>
              <a:defRPr/>
            </a:pPr>
            <a:r>
              <a:rPr lang="pt-BR" sz="4000" b="1" cap="all" dirty="0">
                <a:solidFill>
                  <a:srgbClr val="00B050"/>
                </a:solidFill>
                <a:cs typeface="Arial" panose="020B0604020202020204" pitchFamily="34" charset="0"/>
              </a:rPr>
              <a:t>Estruturação do SNIDR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156306B9-F937-C6D0-7BA7-B82EB07B7604}"/>
              </a:ext>
            </a:extLst>
          </p:cNvPr>
          <p:cNvSpPr txBox="1"/>
          <p:nvPr/>
        </p:nvSpPr>
        <p:spPr>
          <a:xfrm>
            <a:off x="511175" y="1853671"/>
            <a:ext cx="10482263" cy="38177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</a:pPr>
            <a:r>
              <a:rPr lang="pt-BR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Processos:</a:t>
            </a:r>
            <a:endParaRPr lang="pt-BR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pt-BR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Edição de Portaria de regulamentação (Conforme § 4º do art. 17 do Decreto 11.962/2024)</a:t>
            </a:r>
          </a:p>
          <a:p>
            <a:pPr marL="914400" lvl="1" indent="-4572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sz="1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Objetivos e Finalidades do Sistema</a:t>
            </a:r>
          </a:p>
          <a:p>
            <a:pPr marL="914400" lvl="1" indent="-4572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sz="1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Definição das responsabilidades para a gestão e a governança dos dados</a:t>
            </a:r>
          </a:p>
          <a:p>
            <a:pPr marL="914400" lvl="1" indent="-4572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Mecanismos para promover a participação e colaboração entre diferentes órgãos e entidades governamentais, assim como a sociedade civil e o setor privado</a:t>
            </a:r>
          </a:p>
          <a:p>
            <a:pPr marL="457200" indent="-4572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pt-BR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Desenvolvimento de Portal do SNIDR na internet, com painel de visualização interativo, incluindo mapas, gráficos, tabelas e relatórios e acesso à dados</a:t>
            </a:r>
            <a:endParaRPr lang="pt-BR" sz="20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1200"/>
              </a:spcBef>
              <a:spcAft>
                <a:spcPts val="1200"/>
              </a:spcAft>
              <a:defRPr/>
            </a:pPr>
            <a:endParaRPr lang="pt-BR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A1F2963F-0A97-53CB-F482-12F9F92244A9}"/>
              </a:ext>
            </a:extLst>
          </p:cNvPr>
          <p:cNvSpPr txBox="1"/>
          <p:nvPr/>
        </p:nvSpPr>
        <p:spPr>
          <a:xfrm>
            <a:off x="4499187" y="5556652"/>
            <a:ext cx="6803806" cy="91940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pt-BR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processo de edição de Portaria deve ser discutido no âmbito do NIR. </a:t>
            </a:r>
          </a:p>
          <a:p>
            <a:pPr algn="ctr">
              <a:defRPr/>
            </a:pPr>
            <a:r>
              <a:rPr lang="pt-BR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desenvolvimento do Portal deve andar em paralelo e ser discutido também no NIR.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7E0EE581-43B0-6595-CD10-58408C9C514F}"/>
              </a:ext>
            </a:extLst>
          </p:cNvPr>
          <p:cNvSpPr txBox="1"/>
          <p:nvPr/>
        </p:nvSpPr>
        <p:spPr>
          <a:xfrm>
            <a:off x="452436" y="2361318"/>
            <a:ext cx="10482263" cy="1866601"/>
          </a:xfrm>
          <a:prstGeom prst="rect">
            <a:avLst/>
          </a:prstGeom>
          <a:solidFill>
            <a:srgbClr val="DBF6CC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600" kern="100" dirty="0">
                <a:solidFill>
                  <a:srgbClr val="7E7E7E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Descrição: </a:t>
            </a:r>
            <a:r>
              <a:rPr lang="pt-BR" sz="1600" b="1" kern="1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Implantação do Sistema Nacional de Informações do Desenvolvimento Regional (SNIDR)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600" kern="100" dirty="0">
                <a:solidFill>
                  <a:srgbClr val="7E7E7E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Implementação do Sistema Nacional de Informações do Desenvolvimento Regional – SNIDR, por meio da concepção de estratégias, fluxos e ferramentas para difusão de informações; do monitoramento e avaliação do seu funcionamento; da proposição de mecanismos de comunicação entre os entes e do aprimoramento da temática regional junto aos Estados, para desenvolvimento de mecanismos de integração entre os níveis de planejamento regional.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600" kern="100" dirty="0">
                <a:solidFill>
                  <a:srgbClr val="7E7E7E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Unidade Responsável: 530023 - Secretaria Nacional de Políticas de Desenvolvimento Regional e Territorial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232A0606-AD36-3BCF-8727-F71657F35583}"/>
              </a:ext>
            </a:extLst>
          </p:cNvPr>
          <p:cNvSpPr txBox="1">
            <a:spLocks/>
          </p:cNvSpPr>
          <p:nvPr/>
        </p:nvSpPr>
        <p:spPr>
          <a:xfrm>
            <a:off x="452438" y="117961"/>
            <a:ext cx="11053762" cy="562320"/>
          </a:xfrm>
          <a:prstGeom prst="rect">
            <a:avLst/>
          </a:prstGeom>
        </p:spPr>
        <p:txBody>
          <a:bodyPr>
            <a:noAutofit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Bebas Neue" panose="020B0606020202050201" pitchFamily="34" charset="0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ebas Neue" panose="020B0606020202050201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ebas Neue" panose="020B0606020202050201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ebas Neue" panose="020B0606020202050201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ebas Neue" panose="020B0606020202050201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ebas Neue" panose="020B0606020202050201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ebas Neue" panose="020B0606020202050201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ebas Neue" panose="020B0606020202050201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ebas Neue" panose="020B0606020202050201" pitchFamily="34" charset="0"/>
              </a:defRPr>
            </a:lvl9pPr>
          </a:lstStyle>
          <a:p>
            <a:pPr eaLnBrk="1" hangingPunct="1">
              <a:defRPr/>
            </a:pPr>
            <a:r>
              <a:rPr lang="pt-BR" sz="4000" cap="all" dirty="0">
                <a:solidFill>
                  <a:srgbClr val="00B050"/>
                </a:solidFill>
                <a:cs typeface="Arial" panose="020B0604020202020204" pitchFamily="34" charset="0"/>
              </a:rPr>
              <a:t>Plano Plurianual 2024-2027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156306B9-F937-C6D0-7BA7-B82EB07B7604}"/>
              </a:ext>
            </a:extLst>
          </p:cNvPr>
          <p:cNvSpPr txBox="1"/>
          <p:nvPr/>
        </p:nvSpPr>
        <p:spPr>
          <a:xfrm>
            <a:off x="452438" y="707543"/>
            <a:ext cx="10482263" cy="37555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8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Programa 2317 - Desenvolvimento Regional e Ordenamento Territorial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D832A832-161F-B8F2-4D77-AF9179CDD905}"/>
              </a:ext>
            </a:extLst>
          </p:cNvPr>
          <p:cNvSpPr txBox="1"/>
          <p:nvPr/>
        </p:nvSpPr>
        <p:spPr>
          <a:xfrm>
            <a:off x="452438" y="1050443"/>
            <a:ext cx="10482263" cy="968278"/>
          </a:xfrm>
          <a:prstGeom prst="rect">
            <a:avLst/>
          </a:prstGeom>
          <a:solidFill>
            <a:srgbClr val="00B050">
              <a:alpha val="75000"/>
            </a:srgb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800" b="1" u="sng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Objetivo Específico:</a:t>
            </a:r>
            <a:r>
              <a:rPr lang="pt-BR" sz="18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0095 - Aperfeiçoar as estratégias e instrumentos de planejamento </a:t>
            </a:r>
            <a:r>
              <a:rPr lang="pt-BR" sz="1800" kern="1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multiescalar</a:t>
            </a:r>
            <a:r>
              <a:rPr lang="pt-BR" sz="18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transversal para o desenvolvimento regional e ordenamento territorial, com melhoria de governança e transparência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6CF46F7-9F6B-1B54-6A65-86B7465EDD92}"/>
              </a:ext>
            </a:extLst>
          </p:cNvPr>
          <p:cNvSpPr txBox="1"/>
          <p:nvPr/>
        </p:nvSpPr>
        <p:spPr>
          <a:xfrm>
            <a:off x="452437" y="2019448"/>
            <a:ext cx="10482263" cy="344069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600" kern="1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Medidas Institucionais e Normativas do Objetivo Específico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6D990DD6-9787-AE2C-D4A8-960082F5989B}"/>
              </a:ext>
            </a:extLst>
          </p:cNvPr>
          <p:cNvSpPr txBox="1">
            <a:spLocks/>
          </p:cNvSpPr>
          <p:nvPr/>
        </p:nvSpPr>
        <p:spPr>
          <a:xfrm>
            <a:off x="454652" y="4543815"/>
            <a:ext cx="11053762" cy="562320"/>
          </a:xfrm>
          <a:prstGeom prst="rect">
            <a:avLst/>
          </a:prstGeom>
        </p:spPr>
        <p:txBody>
          <a:bodyPr>
            <a:noAutofit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Bebas Neue" panose="020B0606020202050201" pitchFamily="34" charset="0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ebas Neue" panose="020B0606020202050201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ebas Neue" panose="020B0606020202050201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ebas Neue" panose="020B0606020202050201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ebas Neue" panose="020B0606020202050201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ebas Neue" panose="020B0606020202050201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ebas Neue" panose="020B0606020202050201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ebas Neue" panose="020B0606020202050201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ebas Neue" panose="020B0606020202050201" pitchFamily="34" charset="0"/>
              </a:defRPr>
            </a:lvl9pPr>
          </a:lstStyle>
          <a:p>
            <a:pPr eaLnBrk="1" hangingPunct="1">
              <a:defRPr/>
            </a:pPr>
            <a:r>
              <a:rPr lang="pt-BR" sz="4000" cap="all" dirty="0">
                <a:solidFill>
                  <a:srgbClr val="00B050"/>
                </a:solidFill>
                <a:cs typeface="Arial" panose="020B0604020202020204" pitchFamily="34" charset="0"/>
              </a:rPr>
              <a:t>Planejamento Estratégico Integrado MIDR 2024-2027</a:t>
            </a:r>
          </a:p>
        </p:txBody>
      </p:sp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E85D52F9-DE44-D5BC-05AE-9280E8C8BB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4963453"/>
              </p:ext>
            </p:extLst>
          </p:nvPr>
        </p:nvGraphicFramePr>
        <p:xfrm>
          <a:off x="452435" y="5140575"/>
          <a:ext cx="10565854" cy="12852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620566">
                  <a:extLst>
                    <a:ext uri="{9D8B030D-6E8A-4147-A177-3AD203B41FA5}">
                      <a16:colId xmlns:a16="http://schemas.microsoft.com/office/drawing/2014/main" val="1993804588"/>
                    </a:ext>
                  </a:extLst>
                </a:gridCol>
                <a:gridCol w="2620566">
                  <a:extLst>
                    <a:ext uri="{9D8B030D-6E8A-4147-A177-3AD203B41FA5}">
                      <a16:colId xmlns:a16="http://schemas.microsoft.com/office/drawing/2014/main" val="937254697"/>
                    </a:ext>
                  </a:extLst>
                </a:gridCol>
                <a:gridCol w="1033780">
                  <a:extLst>
                    <a:ext uri="{9D8B030D-6E8A-4147-A177-3AD203B41FA5}">
                      <a16:colId xmlns:a16="http://schemas.microsoft.com/office/drawing/2014/main" val="3101432946"/>
                    </a:ext>
                  </a:extLst>
                </a:gridCol>
                <a:gridCol w="4290942">
                  <a:extLst>
                    <a:ext uri="{9D8B030D-6E8A-4147-A177-3AD203B41FA5}">
                      <a16:colId xmlns:a16="http://schemas.microsoft.com/office/drawing/2014/main" val="13615971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Eixo Estratégico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Programa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Unidade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Iniciativa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17106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Desenvolvimento Regional e Territorial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Planejamento Regional e Ordenamento Territorial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SDR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Implantação do Sistema Nacional de Informações para o Desenvolvimento Regional - SNIDR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3344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0539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232A0606-AD36-3BCF-8727-F71657F35583}"/>
              </a:ext>
            </a:extLst>
          </p:cNvPr>
          <p:cNvSpPr txBox="1">
            <a:spLocks/>
          </p:cNvSpPr>
          <p:nvPr/>
        </p:nvSpPr>
        <p:spPr>
          <a:xfrm>
            <a:off x="452438" y="449263"/>
            <a:ext cx="11053762" cy="739775"/>
          </a:xfrm>
          <a:prstGeom prst="rect">
            <a:avLst/>
          </a:prstGeom>
        </p:spPr>
        <p:txBody>
          <a:bodyPr>
            <a:noAutofit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Bebas Neue" panose="020B0606020202050201" pitchFamily="34" charset="0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ebas Neue" panose="020B0606020202050201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ebas Neue" panose="020B0606020202050201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ebas Neue" panose="020B0606020202050201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ebas Neue" panose="020B0606020202050201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ebas Neue" panose="020B0606020202050201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ebas Neue" panose="020B0606020202050201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ebas Neue" panose="020B0606020202050201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ebas Neue" panose="020B0606020202050201" pitchFamily="34" charset="0"/>
              </a:defRPr>
            </a:lvl9pPr>
          </a:lstStyle>
          <a:p>
            <a:pPr eaLnBrk="1" hangingPunct="1">
              <a:defRPr/>
            </a:pPr>
            <a:r>
              <a:rPr lang="pt-BR" sz="4000" cap="all" dirty="0">
                <a:solidFill>
                  <a:srgbClr val="00B050"/>
                </a:solidFill>
                <a:cs typeface="Arial" panose="020B0604020202020204" pitchFamily="34" charset="0"/>
              </a:rPr>
              <a:t>Decreto nº 11.830, de 14 de dezembro de 2023 (Estrutura Regimental do MIDR)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156306B9-F937-C6D0-7BA7-B82EB07B7604}"/>
              </a:ext>
            </a:extLst>
          </p:cNvPr>
          <p:cNvSpPr txBox="1"/>
          <p:nvPr/>
        </p:nvSpPr>
        <p:spPr>
          <a:xfrm>
            <a:off x="485775" y="1760538"/>
            <a:ext cx="10482263" cy="36186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pt-B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Art. 26.  À Secretaria Nacional de Políticas de Desenvolvimento Regional e Territorial compete:</a:t>
            </a: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pt-BR" sz="2400" kern="1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(...)</a:t>
            </a: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pt-BR" sz="2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- administrar o </a:t>
            </a:r>
            <a:r>
              <a:rPr lang="pt-BR" sz="2000" b="1" u="sng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 Nacional de Informações para o Desenvolvimento Regional</a:t>
            </a:r>
            <a:r>
              <a:rPr lang="pt-BR" sz="2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em âmbito nacional, com vistas ao monitoramento e à avaliação dos planos, dos programas e das ações da PNDR;</a:t>
            </a:r>
            <a:endParaRPr lang="pt-BR" sz="2000" kern="1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endParaRPr lang="pt-BR" sz="2000" kern="1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endParaRPr lang="pt-BR" sz="20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7972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232A0606-AD36-3BCF-8727-F71657F35583}"/>
              </a:ext>
            </a:extLst>
          </p:cNvPr>
          <p:cNvSpPr txBox="1">
            <a:spLocks/>
          </p:cNvSpPr>
          <p:nvPr/>
        </p:nvSpPr>
        <p:spPr>
          <a:xfrm>
            <a:off x="452438" y="449263"/>
            <a:ext cx="11053762" cy="739775"/>
          </a:xfrm>
          <a:prstGeom prst="rect">
            <a:avLst/>
          </a:prstGeom>
        </p:spPr>
        <p:txBody>
          <a:bodyPr>
            <a:noAutofit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Bebas Neue" panose="020B0606020202050201" pitchFamily="34" charset="0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ebas Neue" panose="020B0606020202050201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ebas Neue" panose="020B0606020202050201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ebas Neue" panose="020B0606020202050201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ebas Neue" panose="020B0606020202050201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ebas Neue" panose="020B0606020202050201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ebas Neue" panose="020B0606020202050201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ebas Neue" panose="020B0606020202050201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ebas Neue" panose="020B0606020202050201" pitchFamily="34" charset="0"/>
              </a:defRPr>
            </a:lvl9pPr>
          </a:lstStyle>
          <a:p>
            <a:pPr eaLnBrk="1" hangingPunct="1">
              <a:defRPr/>
            </a:pPr>
            <a:r>
              <a:rPr lang="pt-BR" sz="4000" cap="all" dirty="0">
                <a:solidFill>
                  <a:srgbClr val="00B050"/>
                </a:solidFill>
                <a:cs typeface="Arial" panose="020B0604020202020204" pitchFamily="34" charset="0"/>
              </a:rPr>
              <a:t>Decreto nº 11.962, de 22 de março de 2024 (PNDR)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156306B9-F937-C6D0-7BA7-B82EB07B7604}"/>
              </a:ext>
            </a:extLst>
          </p:cNvPr>
          <p:cNvSpPr txBox="1"/>
          <p:nvPr/>
        </p:nvSpPr>
        <p:spPr>
          <a:xfrm>
            <a:off x="511175" y="1189038"/>
            <a:ext cx="10482263" cy="5409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Das estratégias</a:t>
            </a:r>
            <a:endParaRPr lang="pt-B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Art. 4º  São estratégias da PNDR:</a:t>
            </a: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(...)</a:t>
            </a: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VIII - estruturação do </a:t>
            </a:r>
            <a:r>
              <a:rPr lang="pt-BR" sz="1800" b="1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Sistema Nacional de Informações do Desenvolvimento Regional</a:t>
            </a: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para assegurar o </a:t>
            </a:r>
            <a:r>
              <a:rPr lang="pt-BR" sz="1800" kern="100" dirty="0">
                <a:solidFill>
                  <a:srgbClr val="F69F1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monitoramento e a avaliação da PNDR</a:t>
            </a: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o </a:t>
            </a:r>
            <a:r>
              <a:rPr lang="pt-BR" sz="1800" kern="100" dirty="0">
                <a:solidFill>
                  <a:srgbClr val="F69F1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acompanhamento da dinâmica regional brasileira</a:t>
            </a: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(...)</a:t>
            </a:r>
          </a:p>
          <a:p>
            <a:pPr algn="ctr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Sistema Nacional de Informações do Desenvolvimento Regional</a:t>
            </a:r>
            <a:endParaRPr lang="pt-B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Art. 17.  O </a:t>
            </a:r>
            <a:r>
              <a:rPr lang="pt-BR" sz="1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Sistema Nacional de Informações do Desenvolvimento Regional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coordenado pelo Ministério da Integração e do Desenvolvimento Regional</a:t>
            </a:r>
            <a:r>
              <a:rPr lang="pt-BR" dirty="0">
                <a:latin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t-BR" b="1" dirty="0">
                <a:latin typeface="Calibri" panose="020F0502020204030204" pitchFamily="34" charset="0"/>
                <a:cs typeface="Times New Roman" panose="02020603050405020304" pitchFamily="18" charset="0"/>
              </a:rPr>
              <a:t>tem o objetivo de </a:t>
            </a:r>
            <a:r>
              <a:rPr lang="pt-BR" dirty="0">
                <a:solidFill>
                  <a:srgbClr val="F69F1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monitorar e avaliar os instrumentos financeiros, os planos regionais e sub-regionais, os programas e as ações da PNDR</a:t>
            </a:r>
            <a:r>
              <a:rPr lang="pt-BR" dirty="0"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dirty="0">
                <a:latin typeface="Calibri" panose="020F0502020204030204" pitchFamily="34" charset="0"/>
                <a:cs typeface="Times New Roman" panose="02020603050405020304" pitchFamily="18" charset="0"/>
              </a:rPr>
              <a:t>(...)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dirty="0">
                <a:latin typeface="Calibri" panose="020F0502020204030204" pitchFamily="34" charset="0"/>
                <a:cs typeface="Times New Roman" panose="02020603050405020304" pitchFamily="18" charset="0"/>
              </a:rPr>
              <a:t>§ 4º  Ato do Ministro de Estado da Integração e do Desenvolvimento Regional regulamentará o funcionamento do </a:t>
            </a:r>
            <a:r>
              <a:rPr lang="pt-BR" b="1" dirty="0">
                <a:latin typeface="Calibri" panose="020F0502020204030204" pitchFamily="34" charset="0"/>
                <a:cs typeface="Times New Roman" panose="02020603050405020304" pitchFamily="18" charset="0"/>
              </a:rPr>
              <a:t>Sistema Nacional de Informações do Desenvolvimento Regional</a:t>
            </a:r>
            <a:r>
              <a:rPr lang="pt-BR" dirty="0"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defRPr/>
            </a:pPr>
            <a:endParaRPr lang="pt-BR" sz="16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8795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232A0606-AD36-3BCF-8727-F71657F35583}"/>
              </a:ext>
            </a:extLst>
          </p:cNvPr>
          <p:cNvSpPr txBox="1">
            <a:spLocks/>
          </p:cNvSpPr>
          <p:nvPr/>
        </p:nvSpPr>
        <p:spPr>
          <a:xfrm>
            <a:off x="452438" y="449263"/>
            <a:ext cx="11053762" cy="739775"/>
          </a:xfrm>
          <a:prstGeom prst="rect">
            <a:avLst/>
          </a:prstGeom>
        </p:spPr>
        <p:txBody>
          <a:bodyPr>
            <a:noAutofit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Bebas Neue" panose="020B0606020202050201" pitchFamily="34" charset="0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ebas Neue" panose="020B0606020202050201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ebas Neue" panose="020B0606020202050201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ebas Neue" panose="020B0606020202050201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ebas Neue" panose="020B0606020202050201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ebas Neue" panose="020B0606020202050201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ebas Neue" panose="020B0606020202050201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ebas Neue" panose="020B0606020202050201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ebas Neue" panose="020B0606020202050201" pitchFamily="34" charset="0"/>
              </a:defRPr>
            </a:lvl9pPr>
          </a:lstStyle>
          <a:p>
            <a:pPr eaLnBrk="1" hangingPunct="1">
              <a:defRPr/>
            </a:pPr>
            <a:r>
              <a:rPr lang="pt-BR" sz="4000" cap="all" dirty="0">
                <a:solidFill>
                  <a:srgbClr val="00B050"/>
                </a:solidFill>
                <a:cs typeface="Arial" panose="020B0604020202020204" pitchFamily="34" charset="0"/>
              </a:rPr>
              <a:t>instrumentos de financiamento da PNDR – art. 15 e 17 da PNDR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156306B9-F937-C6D0-7BA7-B82EB07B7604}"/>
              </a:ext>
            </a:extLst>
          </p:cNvPr>
          <p:cNvSpPr txBox="1"/>
          <p:nvPr/>
        </p:nvSpPr>
        <p:spPr>
          <a:xfrm>
            <a:off x="511175" y="1189038"/>
            <a:ext cx="10482263" cy="27322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- Orçamento Geral da União;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Clr>
                <a:srgbClr val="000000"/>
              </a:buClr>
              <a:buFont typeface="Symbol" panose="05050102010706020507" pitchFamily="18" charset="2"/>
              <a:buChar char=""/>
            </a:pPr>
            <a:r>
              <a:rPr lang="pt-BR" sz="1800" i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Decreto 11.962/2024 </a:t>
            </a:r>
            <a:r>
              <a:rPr lang="pt-BR" sz="1800" b="1" i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não</a:t>
            </a:r>
            <a:r>
              <a:rPr lang="pt-BR" sz="1800" i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define responsabilidades de publicação dos resultados do monitoramento </a:t>
            </a:r>
            <a:endParaRPr lang="pt-BR" sz="1800" kern="100" dirty="0">
              <a:noFill/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IV - programas de desenvolvimento regional de bancos públicos federais;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Clr>
                <a:srgbClr val="000000"/>
              </a:buClr>
              <a:buFont typeface="Symbol" panose="05050102010706020507" pitchFamily="18" charset="2"/>
              <a:buChar char=""/>
            </a:pPr>
            <a:r>
              <a:rPr lang="pt-BR" sz="1800" i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Decreto 11.962/2024 </a:t>
            </a:r>
            <a:r>
              <a:rPr lang="pt-BR" sz="1800" b="1" i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não</a:t>
            </a:r>
            <a:r>
              <a:rPr lang="pt-BR" sz="1800" i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define responsabilidades de publicação dos resultados do monitoramento </a:t>
            </a:r>
            <a:endParaRPr lang="pt-BR" sz="1800" kern="100" dirty="0">
              <a:noFill/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 - outras fontes de recursos nacionais e internacionais.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Clr>
                <a:srgbClr val="000000"/>
              </a:buClr>
              <a:buFont typeface="Symbol" panose="05050102010706020507" pitchFamily="18" charset="2"/>
              <a:buChar char=""/>
            </a:pPr>
            <a:r>
              <a:rPr lang="pt-BR" sz="1800" i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Decreto 11.962/2024 </a:t>
            </a:r>
            <a:r>
              <a:rPr lang="pt-BR" sz="1800" b="1" i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não</a:t>
            </a:r>
            <a:r>
              <a:rPr lang="pt-BR" sz="1800" i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define responsabilidades de publicação dos resultados do monitoramento </a:t>
            </a:r>
            <a:endParaRPr lang="pt-BR" sz="1800" kern="100" dirty="0">
              <a:noFill/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defRPr/>
            </a:pPr>
            <a:endParaRPr lang="pt-BR" sz="16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5518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156306B9-F937-C6D0-7BA7-B82EB07B7604}"/>
              </a:ext>
            </a:extLst>
          </p:cNvPr>
          <p:cNvSpPr txBox="1"/>
          <p:nvPr/>
        </p:nvSpPr>
        <p:spPr>
          <a:xfrm>
            <a:off x="511175" y="1189038"/>
            <a:ext cx="10482263" cy="5436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II - Fundos Constitucionais de Financiamento do Norte, do Nordeste e do Centro-Oeste;</a:t>
            </a:r>
          </a:p>
          <a:p>
            <a:pPr marL="342900" lvl="0" indent="-342900">
              <a:lnSpc>
                <a:spcPct val="107000"/>
              </a:lnSpc>
              <a:buClr>
                <a:srgbClr val="000000"/>
              </a:buClr>
              <a:buFont typeface="Symbol" panose="05050102010706020507" pitchFamily="18" charset="2"/>
              <a:buChar char=""/>
            </a:pPr>
            <a:r>
              <a:rPr lang="pt-BR" sz="1800" i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Decreto 11.962/2024 define responsabilidade de </a:t>
            </a:r>
            <a:r>
              <a:rPr lang="pt-BR" sz="1800" b="1" i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publicação</a:t>
            </a:r>
            <a:r>
              <a:rPr lang="pt-BR" sz="1800" i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dos resultados do monitoramento pelas Superintendências e MIDR</a:t>
            </a:r>
            <a:endParaRPr lang="pt-BR" sz="1800" kern="100" dirty="0">
              <a:noFill/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Clr>
                <a:srgbClr val="000000"/>
              </a:buClr>
              <a:buFont typeface="Symbol" panose="05050102010706020507" pitchFamily="18" charset="2"/>
              <a:buChar char=""/>
            </a:pPr>
            <a:r>
              <a:rPr lang="pt-BR" sz="1800" i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Decreto 11.962/2024 define responsabilidade de </a:t>
            </a:r>
            <a:r>
              <a:rPr lang="pt-BR" sz="1800" b="1" i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disponibilização</a:t>
            </a:r>
            <a:r>
              <a:rPr lang="pt-BR" sz="1800" i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informações pelas instituições financeiras operadoras dos recursos</a:t>
            </a:r>
            <a:endParaRPr lang="pt-BR" sz="1800" kern="100" dirty="0">
              <a:noFill/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>
              <a:lnSpc>
                <a:spcPct val="107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Devem constar também os relatórios circunstanciados (§ 3º do art. 17), que se encontram-se na página do MIDR em: </a:t>
            </a:r>
            <a:r>
              <a:rPr lang="pt-BR" sz="18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https://www.gov.br/mdr/pt-br/assuntos/fundos-regionais-e-incentivos-fiscais/fundos-constitucionais-de-financiamento-fno-fne-e-fco</a:t>
            </a: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III - Fundos de Desenvolvimento da Amazônia, do Nordeste e do Centro-Oeste;</a:t>
            </a:r>
          </a:p>
          <a:p>
            <a:pPr marL="342900" lvl="0" indent="-342900">
              <a:lnSpc>
                <a:spcPct val="107000"/>
              </a:lnSpc>
              <a:buClr>
                <a:srgbClr val="000000"/>
              </a:buClr>
              <a:buFont typeface="Symbol" panose="05050102010706020507" pitchFamily="18" charset="2"/>
              <a:buChar char=""/>
            </a:pPr>
            <a:r>
              <a:rPr lang="pt-BR" sz="1800" i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Decreto 11.962/2024 define responsabilidade de </a:t>
            </a:r>
            <a:r>
              <a:rPr lang="pt-BR" sz="1800" b="1" i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publicação</a:t>
            </a:r>
            <a:r>
              <a:rPr lang="pt-BR" sz="1800" i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dos resultados do monitoramento pelas Superintendências e MIDR</a:t>
            </a:r>
            <a:endParaRPr lang="pt-BR" sz="1800" kern="100" dirty="0">
              <a:noFill/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Clr>
                <a:srgbClr val="000000"/>
              </a:buClr>
              <a:buFont typeface="Symbol" panose="05050102010706020507" pitchFamily="18" charset="2"/>
              <a:buChar char=""/>
            </a:pPr>
            <a:r>
              <a:rPr lang="pt-BR" sz="1800" i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Decreto 11.962/2024 define responsabilidade de </a:t>
            </a:r>
            <a:r>
              <a:rPr lang="pt-BR" sz="1800" b="1" i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disponibilização</a:t>
            </a:r>
            <a:r>
              <a:rPr lang="pt-BR" sz="1800" i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informações pelas instituições financeiras operadoras dos recursos</a:t>
            </a:r>
            <a:endParaRPr lang="pt-BR" sz="1800" kern="100" dirty="0">
              <a:noFill/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 - incentivos e benefícios de natureza financeira, tributária ou creditícia; e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Clr>
                <a:srgbClr val="000000"/>
              </a:buClr>
              <a:buFont typeface="Symbol" panose="05050102010706020507" pitchFamily="18" charset="2"/>
              <a:buChar char=""/>
            </a:pPr>
            <a:r>
              <a:rPr lang="pt-BR" sz="1800" i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Decreto 11.962/2024 define responsabilidade de </a:t>
            </a:r>
            <a:r>
              <a:rPr lang="pt-BR" sz="1800" b="1" i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publicação</a:t>
            </a:r>
            <a:r>
              <a:rPr lang="pt-BR" sz="1800" i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dos resultados do monitoramento pelas Superintendências e MIDR</a:t>
            </a:r>
            <a:endParaRPr lang="pt-BR" sz="1800" kern="100" dirty="0">
              <a:noFill/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71A1822-8375-2C7B-2384-173A4C790771}"/>
              </a:ext>
            </a:extLst>
          </p:cNvPr>
          <p:cNvSpPr txBox="1">
            <a:spLocks/>
          </p:cNvSpPr>
          <p:nvPr/>
        </p:nvSpPr>
        <p:spPr>
          <a:xfrm>
            <a:off x="452438" y="449263"/>
            <a:ext cx="11053762" cy="739775"/>
          </a:xfrm>
          <a:prstGeom prst="rect">
            <a:avLst/>
          </a:prstGeom>
        </p:spPr>
        <p:txBody>
          <a:bodyPr>
            <a:noAutofit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Bebas Neue" panose="020B0606020202050201" pitchFamily="34" charset="0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ebas Neue" panose="020B0606020202050201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ebas Neue" panose="020B0606020202050201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ebas Neue" panose="020B0606020202050201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ebas Neue" panose="020B0606020202050201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ebas Neue" panose="020B0606020202050201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ebas Neue" panose="020B0606020202050201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ebas Neue" panose="020B0606020202050201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ebas Neue" panose="020B0606020202050201" pitchFamily="34" charset="0"/>
              </a:defRPr>
            </a:lvl9pPr>
          </a:lstStyle>
          <a:p>
            <a:pPr eaLnBrk="1" hangingPunct="1">
              <a:defRPr/>
            </a:pPr>
            <a:r>
              <a:rPr lang="pt-BR" sz="4000" cap="all" dirty="0">
                <a:solidFill>
                  <a:srgbClr val="00B050"/>
                </a:solidFill>
                <a:cs typeface="Arial" panose="020B0604020202020204" pitchFamily="34" charset="0"/>
              </a:rPr>
              <a:t>instrumentos de financiamento da PNDR – art. 15 e 17 da PNDR</a:t>
            </a:r>
          </a:p>
        </p:txBody>
      </p:sp>
    </p:spTree>
    <p:extLst>
      <p:ext uri="{BB962C8B-B14F-4D97-AF65-F5344CB8AC3E}">
        <p14:creationId xmlns:p14="http://schemas.microsoft.com/office/powerpoint/2010/main" val="3544845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A302B6D5-2B4C-A5FD-367F-2D1128C266C6}"/>
              </a:ext>
            </a:extLst>
          </p:cNvPr>
          <p:cNvSpPr txBox="1">
            <a:spLocks/>
          </p:cNvSpPr>
          <p:nvPr/>
        </p:nvSpPr>
        <p:spPr>
          <a:xfrm>
            <a:off x="2581087" y="2614049"/>
            <a:ext cx="8442347" cy="3951793"/>
          </a:xfrm>
          <a:prstGeom prst="rect">
            <a:avLst/>
          </a:prstGeom>
        </p:spPr>
        <p:txBody>
          <a:bodyPr lIns="91440" tIns="45720" rIns="91440" bIns="4572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200"/>
              </a:spcBef>
              <a:spcAft>
                <a:spcPts val="1200"/>
              </a:spcAft>
              <a:defRPr/>
            </a:pPr>
            <a:r>
              <a:rPr lang="pt-BR" sz="2800" b="1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Título da Portaria: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pt-BR" sz="2800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Regulamenta o Sistema Nacional de Informações do Desenvolvimento Regional (SNIDR).</a:t>
            </a:r>
          </a:p>
          <a:p>
            <a:pPr>
              <a:spcBef>
                <a:spcPts val="1200"/>
              </a:spcBef>
              <a:spcAft>
                <a:spcPts val="1200"/>
              </a:spcAft>
              <a:defRPr/>
            </a:pPr>
            <a:r>
              <a:rPr lang="pt-BR" sz="2800" b="1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Objetivo Geral: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pt-BR" sz="2800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Assegurar o monitoramento e avaliação da Política Nacional de Desenvolvimento Regional (PNDR) e acompanhar a dinâmica regional brasileira.</a:t>
            </a:r>
          </a:p>
        </p:txBody>
      </p:sp>
      <p:sp>
        <p:nvSpPr>
          <p:cNvPr id="38" name="Retângulo 37">
            <a:extLst>
              <a:ext uri="{FF2B5EF4-FFF2-40B4-BE49-F238E27FC236}">
                <a16:creationId xmlns:a16="http://schemas.microsoft.com/office/drawing/2014/main" id="{0C047AAA-A684-6338-5879-976464457D28}"/>
              </a:ext>
            </a:extLst>
          </p:cNvPr>
          <p:cNvSpPr/>
          <p:nvPr/>
        </p:nvSpPr>
        <p:spPr>
          <a:xfrm>
            <a:off x="230188" y="1148667"/>
            <a:ext cx="1181100" cy="397317"/>
          </a:xfrm>
          <a:prstGeom prst="rect">
            <a:avLst/>
          </a:prstGeom>
          <a:solidFill>
            <a:srgbClr val="FFA5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AF4222A5-208F-BF9E-CD2D-99581B95EFAD}"/>
              </a:ext>
            </a:extLst>
          </p:cNvPr>
          <p:cNvSpPr/>
          <p:nvPr/>
        </p:nvSpPr>
        <p:spPr>
          <a:xfrm>
            <a:off x="716884" y="1149525"/>
            <a:ext cx="11244927" cy="39731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2400"/>
          </a:p>
        </p:txBody>
      </p:sp>
      <p:sp>
        <p:nvSpPr>
          <p:cNvPr id="39" name="Título 1">
            <a:extLst>
              <a:ext uri="{FF2B5EF4-FFF2-40B4-BE49-F238E27FC236}">
                <a16:creationId xmlns:a16="http://schemas.microsoft.com/office/drawing/2014/main" id="{0F73F0D5-4394-AF3A-263C-031CD437EC17}"/>
              </a:ext>
            </a:extLst>
          </p:cNvPr>
          <p:cNvSpPr txBox="1">
            <a:spLocks/>
          </p:cNvSpPr>
          <p:nvPr/>
        </p:nvSpPr>
        <p:spPr>
          <a:xfrm>
            <a:off x="735509" y="1145905"/>
            <a:ext cx="10739607" cy="469248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Bebas Neue" panose="020B0606020202050201" pitchFamily="34" charset="0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ebas Neue" panose="020B0606020202050201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ebas Neue" panose="020B0606020202050201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ebas Neue" panose="020B0606020202050201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ebas Neue" panose="020B0606020202050201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ebas Neue" panose="020B0606020202050201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ebas Neue" panose="020B0606020202050201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ebas Neue" panose="020B0606020202050201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ebas Neue" panose="020B0606020202050201" pitchFamily="34" charset="0"/>
              </a:defRPr>
            </a:lvl9pPr>
          </a:lstStyle>
          <a:p>
            <a:pPr algn="ctr" eaLnBrk="1" hangingPunct="1">
              <a:defRPr/>
            </a:pPr>
            <a:r>
              <a:rPr lang="pt-BR" sz="2800" cap="all" dirty="0">
                <a:solidFill>
                  <a:schemeClr val="bg1"/>
                </a:solidFill>
                <a:latin typeface="Bebas Neue"/>
                <a:cs typeface="Arial"/>
              </a:rPr>
              <a:t>MINUTA DE PORTARIA</a:t>
            </a:r>
          </a:p>
        </p:txBody>
      </p:sp>
      <p:sp>
        <p:nvSpPr>
          <p:cNvPr id="40" name="Título 1">
            <a:extLst>
              <a:ext uri="{FF2B5EF4-FFF2-40B4-BE49-F238E27FC236}">
                <a16:creationId xmlns:a16="http://schemas.microsoft.com/office/drawing/2014/main" id="{B35A9853-937B-3E25-4945-530AA16070C4}"/>
              </a:ext>
            </a:extLst>
          </p:cNvPr>
          <p:cNvSpPr txBox="1">
            <a:spLocks/>
          </p:cNvSpPr>
          <p:nvPr/>
        </p:nvSpPr>
        <p:spPr>
          <a:xfrm>
            <a:off x="206376" y="1110569"/>
            <a:ext cx="614362" cy="524508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Bebas Neue" panose="020B0606020202050201" pitchFamily="34" charset="0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ebas Neue" panose="020B0606020202050201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ebas Neue" panose="020B0606020202050201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ebas Neue" panose="020B0606020202050201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ebas Neue" panose="020B0606020202050201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ebas Neue" panose="020B0606020202050201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ebas Neue" panose="020B0606020202050201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ebas Neue" panose="020B0606020202050201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ebas Neue" panose="020B0606020202050201" pitchFamily="34" charset="0"/>
              </a:defRPr>
            </a:lvl9pPr>
          </a:lstStyle>
          <a:p>
            <a:pPr eaLnBrk="1" hangingPunct="1">
              <a:defRPr/>
            </a:pPr>
            <a:endParaRPr lang="pt-BR" sz="3200" cap="all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6165" name="Imagem 44">
            <a:extLst>
              <a:ext uri="{FF2B5EF4-FFF2-40B4-BE49-F238E27FC236}">
                <a16:creationId xmlns:a16="http://schemas.microsoft.com/office/drawing/2014/main" id="{21B7C03C-64D8-9274-E279-74C8619DEF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" y="5327650"/>
            <a:ext cx="1354138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Agrupar 1">
            <a:extLst>
              <a:ext uri="{FF2B5EF4-FFF2-40B4-BE49-F238E27FC236}">
                <a16:creationId xmlns:a16="http://schemas.microsoft.com/office/drawing/2014/main" id="{98BBE44A-3C16-56C3-A3CA-5E5BD05C600B}"/>
              </a:ext>
            </a:extLst>
          </p:cNvPr>
          <p:cNvGrpSpPr/>
          <p:nvPr/>
        </p:nvGrpSpPr>
        <p:grpSpPr>
          <a:xfrm>
            <a:off x="230187" y="133629"/>
            <a:ext cx="11731626" cy="984560"/>
            <a:chOff x="230187" y="146050"/>
            <a:chExt cx="11731626" cy="2900363"/>
          </a:xfrm>
        </p:grpSpPr>
        <p:pic>
          <p:nvPicPr>
            <p:cNvPr id="6163" name="Imagem 15">
              <a:extLst>
                <a:ext uri="{FF2B5EF4-FFF2-40B4-BE49-F238E27FC236}">
                  <a16:creationId xmlns:a16="http://schemas.microsoft.com/office/drawing/2014/main" id="{DA26BCA5-494C-952A-1811-6AB203F8B6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188" y="176213"/>
              <a:ext cx="11731625" cy="287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66" name="Imagem 45">
              <a:extLst>
                <a:ext uri="{FF2B5EF4-FFF2-40B4-BE49-F238E27FC236}">
                  <a16:creationId xmlns:a16="http://schemas.microsoft.com/office/drawing/2014/main" id="{545362D5-DE4D-FEA9-3F77-E1F426F861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10607675" y="146050"/>
              <a:ext cx="1354138" cy="1354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" name="Título 1">
              <a:extLst>
                <a:ext uri="{FF2B5EF4-FFF2-40B4-BE49-F238E27FC236}">
                  <a16:creationId xmlns:a16="http://schemas.microsoft.com/office/drawing/2014/main" id="{C815E461-B429-8679-FA7A-5DE036BD1D3D}"/>
                </a:ext>
              </a:extLst>
            </p:cNvPr>
            <p:cNvSpPr txBox="1">
              <a:spLocks/>
            </p:cNvSpPr>
            <p:nvPr/>
          </p:nvSpPr>
          <p:spPr>
            <a:xfrm>
              <a:off x="230187" y="613052"/>
              <a:ext cx="11731625" cy="1354138"/>
            </a:xfrm>
            <a:prstGeom prst="rect">
              <a:avLst/>
            </a:prstGeom>
          </p:spPr>
          <p:txBody>
            <a:bodyPr lIns="91440" tIns="45720" rIns="91440" bIns="45720" anchor="t">
              <a:noAutofit/>
            </a:bodyPr>
            <a:lstStyle>
              <a:lvl1pPr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tx1"/>
                  </a:solidFill>
                  <a:latin typeface="Bebas Neue" panose="020B0606020202050201" pitchFamily="34" charset="0"/>
                  <a:ea typeface="+mj-ea"/>
                  <a:cs typeface="+mj-cs"/>
                </a:defRPr>
              </a:lvl1pPr>
              <a:lvl2pPr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Bebas Neue" panose="020B0606020202050201" pitchFamily="34" charset="0"/>
                </a:defRPr>
              </a:lvl2pPr>
              <a:lvl3pPr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Bebas Neue" panose="020B0606020202050201" pitchFamily="34" charset="0"/>
                </a:defRPr>
              </a:lvl3pPr>
              <a:lvl4pPr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Bebas Neue" panose="020B0606020202050201" pitchFamily="34" charset="0"/>
                </a:defRPr>
              </a:lvl4pPr>
              <a:lvl5pPr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Bebas Neue" panose="020B0606020202050201" pitchFamily="34" charset="0"/>
                </a:defRPr>
              </a:lvl5pPr>
              <a:lvl6pPr marL="4572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Bebas Neue" panose="020B0606020202050201" pitchFamily="34" charset="0"/>
                </a:defRPr>
              </a:lvl6pPr>
              <a:lvl7pPr marL="9144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Bebas Neue" panose="020B0606020202050201" pitchFamily="34" charset="0"/>
                </a:defRPr>
              </a:lvl7pPr>
              <a:lvl8pPr marL="13716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Bebas Neue" panose="020B0606020202050201" pitchFamily="34" charset="0"/>
                </a:defRPr>
              </a:lvl8pPr>
              <a:lvl9pPr marL="18288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Bebas Neue" panose="020B0606020202050201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pt-BR" sz="5400" cap="all" dirty="0">
                  <a:solidFill>
                    <a:schemeClr val="bg1"/>
                  </a:solidFill>
                  <a:latin typeface="Bebas Neue"/>
                  <a:cs typeface="Arial"/>
                </a:rPr>
                <a:t>SNIDR</a:t>
              </a:r>
            </a:p>
          </p:txBody>
        </p:sp>
      </p:grpSp>
      <p:sp>
        <p:nvSpPr>
          <p:cNvPr id="6" name="Título 1">
            <a:extLst>
              <a:ext uri="{FF2B5EF4-FFF2-40B4-BE49-F238E27FC236}">
                <a16:creationId xmlns:a16="http://schemas.microsoft.com/office/drawing/2014/main" id="{7077AC4D-281B-5057-8882-89870E1C24CC}"/>
              </a:ext>
            </a:extLst>
          </p:cNvPr>
          <p:cNvSpPr txBox="1">
            <a:spLocks/>
          </p:cNvSpPr>
          <p:nvPr/>
        </p:nvSpPr>
        <p:spPr>
          <a:xfrm>
            <a:off x="3321151" y="1796484"/>
            <a:ext cx="5549695" cy="528212"/>
          </a:xfrm>
          <a:prstGeom prst="rect">
            <a:avLst/>
          </a:prstGeom>
        </p:spPr>
        <p:txBody>
          <a:bodyPr lIns="36000" tIns="36000" rIns="36000" bIns="36000" anchor="ctr" anchorCtr="0">
            <a:spAutoFit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Bebas Neue" panose="020B0606020202050201" pitchFamily="34" charset="0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ebas Neue" panose="020B0606020202050201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ebas Neue" panose="020B0606020202050201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ebas Neue" panose="020B0606020202050201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ebas Neue" panose="020B0606020202050201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ebas Neue" panose="020B0606020202050201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ebas Neue" panose="020B0606020202050201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ebas Neue" panose="020B0606020202050201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ebas Neue" panose="020B0606020202050201" pitchFamily="34" charset="0"/>
              </a:defRPr>
            </a:lvl9pPr>
          </a:lstStyle>
          <a:p>
            <a:pPr algn="ctr" eaLnBrk="1" hangingPunct="1">
              <a:defRPr/>
            </a:pPr>
            <a:r>
              <a:rPr lang="pt-BR" sz="3200" cap="all" dirty="0">
                <a:solidFill>
                  <a:srgbClr val="FFA512"/>
                </a:solidFill>
                <a:cs typeface="Arial" panose="020B0604020202020204" pitchFamily="34" charset="0"/>
              </a:rPr>
              <a:t>Título e Objetivo Geral</a:t>
            </a:r>
          </a:p>
        </p:txBody>
      </p:sp>
      <p:pic>
        <p:nvPicPr>
          <p:cNvPr id="8" name="Gráfico 7" descr="Documento estrutura de tópicos">
            <a:extLst>
              <a:ext uri="{FF2B5EF4-FFF2-40B4-BE49-F238E27FC236}">
                <a16:creationId xmlns:a16="http://schemas.microsoft.com/office/drawing/2014/main" id="{14E90F2A-EF7C-F8A5-C41B-C36F721DFF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1366" y="232469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548193"/>
      </p:ext>
    </p:extLst>
  </p:cSld>
  <p:clrMapOvr>
    <a:masterClrMapping/>
  </p:clrMapOvr>
</p:sld>
</file>

<file path=ppt/theme/theme1.xml><?xml version="1.0" encoding="utf-8"?>
<a:theme xmlns:a="http://schemas.openxmlformats.org/drawingml/2006/main" name="Option 1">
  <a:themeElements>
    <a:clrScheme name="116">
      <a:dk1>
        <a:srgbClr val="7E7E7E"/>
      </a:dk1>
      <a:lt1>
        <a:sysClr val="window" lastClr="FFFFFF"/>
      </a:lt1>
      <a:dk2>
        <a:srgbClr val="6B6B6B"/>
      </a:dk2>
      <a:lt2>
        <a:srgbClr val="FFFFFF"/>
      </a:lt2>
      <a:accent1>
        <a:srgbClr val="F08F1E"/>
      </a:accent1>
      <a:accent2>
        <a:srgbClr val="EE0F53"/>
      </a:accent2>
      <a:accent3>
        <a:srgbClr val="1B87F9"/>
      </a:accent3>
      <a:accent4>
        <a:srgbClr val="8DE823"/>
      </a:accent4>
      <a:accent5>
        <a:srgbClr val="EEFD2A"/>
      </a:accent5>
      <a:accent6>
        <a:srgbClr val="445469"/>
      </a:accent6>
      <a:hlink>
        <a:srgbClr val="F33B48"/>
      </a:hlink>
      <a:folHlink>
        <a:srgbClr val="FFC000"/>
      </a:folHlink>
    </a:clrScheme>
    <a:fontScheme name="Custom 10">
      <a:majorFont>
        <a:latin typeface="Montserrat Light"/>
        <a:ea typeface=""/>
        <a:cs typeface=""/>
      </a:majorFont>
      <a:minorFont>
        <a:latin typeface="Montserrat Hairlin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78db5608-8c2c-4db4-8a2c-3ba50e2ca056">
      <UserInfo>
        <DisplayName>Ramille Araujo Soares de Paula</DisplayName>
        <AccountId>1804</AccountId>
        <AccountType/>
      </UserInfo>
    </SharedWithUsers>
    <lcf76f155ced4ddcb4097134ff3c332f xmlns="b57a855c-efc8-46ea-97a0-c43d7e8e6e79">
      <Terms xmlns="http://schemas.microsoft.com/office/infopath/2007/PartnerControls"/>
    </lcf76f155ced4ddcb4097134ff3c332f>
    <TaxCatchAll xmlns="78db5608-8c2c-4db4-8a2c-3ba50e2ca056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B424E612495CA49BA2B3EE0A4C46307" ma:contentTypeVersion="14" ma:contentTypeDescription="Crie um novo documento." ma:contentTypeScope="" ma:versionID="eb4cb73517f485673a2f29650b9d7008">
  <xsd:schema xmlns:xsd="http://www.w3.org/2001/XMLSchema" xmlns:xs="http://www.w3.org/2001/XMLSchema" xmlns:p="http://schemas.microsoft.com/office/2006/metadata/properties" xmlns:ns2="b57a855c-efc8-46ea-97a0-c43d7e8e6e79" xmlns:ns3="78db5608-8c2c-4db4-8a2c-3ba50e2ca056" targetNamespace="http://schemas.microsoft.com/office/2006/metadata/properties" ma:root="true" ma:fieldsID="7a4a07e45e99145b0585ad3bf1091eab" ns2:_="" ns3:_="">
    <xsd:import namespace="b57a855c-efc8-46ea-97a0-c43d7e8e6e79"/>
    <xsd:import namespace="78db5608-8c2c-4db4-8a2c-3ba50e2ca05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7a855c-efc8-46ea-97a0-c43d7e8e6e7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Marcações de imagem" ma:readOnly="false" ma:fieldId="{5cf76f15-5ced-4ddc-b409-7134ff3c332f}" ma:taxonomyMulti="true" ma:sspId="5fd7c703-4c59-4b94-8590-81cf4c39697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db5608-8c2c-4db4-8a2c-3ba50e2ca056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6a54f877-c3a7-4ab3-8f7c-c41cf1dbebab}" ma:internalName="TaxCatchAll" ma:showField="CatchAllData" ma:web="78db5608-8c2c-4db4-8a2c-3ba50e2ca05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6221E84-0DC2-4E7A-B33B-A167130BCDD3}">
  <ds:schemaRefs>
    <ds:schemaRef ds:uri="http://purl.org/dc/dcmitype/"/>
    <ds:schemaRef ds:uri="http://schemas.microsoft.com/office/2006/documentManagement/types"/>
    <ds:schemaRef ds:uri="http://purl.org/dc/elements/1.1/"/>
    <ds:schemaRef ds:uri="http://purl.org/dc/terms/"/>
    <ds:schemaRef ds:uri="http://schemas.microsoft.com/office/2006/metadata/properties"/>
    <ds:schemaRef ds:uri="c4a1d0ab-b14d-43e3-a35c-53e39ee1ef1c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4c830a53-bc9d-41f3-bc2e-eaf05bb8285d"/>
    <ds:schemaRef ds:uri="78db5608-8c2c-4db4-8a2c-3ba50e2ca056"/>
    <ds:schemaRef ds:uri="b57a855c-efc8-46ea-97a0-c43d7e8e6e79"/>
  </ds:schemaRefs>
</ds:datastoreItem>
</file>

<file path=customXml/itemProps2.xml><?xml version="1.0" encoding="utf-8"?>
<ds:datastoreItem xmlns:ds="http://schemas.openxmlformats.org/officeDocument/2006/customXml" ds:itemID="{02D2E28F-80B4-401F-AABA-9CF83D9C8A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57a855c-efc8-46ea-97a0-c43d7e8e6e79"/>
    <ds:schemaRef ds:uri="78db5608-8c2c-4db4-8a2c-3ba50e2ca05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74B7422-A4AA-4FCB-8A13-7B97579482F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47738</TotalTime>
  <Words>1284</Words>
  <Application>Microsoft Office PowerPoint</Application>
  <PresentationFormat>Widescreen</PresentationFormat>
  <Paragraphs>104</Paragraphs>
  <Slides>13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4" baseType="lpstr">
      <vt:lpstr>Option 1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Gary Steven</dc:creator>
  <cp:lastModifiedBy>Rafael Luis Giacomin</cp:lastModifiedBy>
  <cp:revision>70</cp:revision>
  <dcterms:created xsi:type="dcterms:W3CDTF">2016-01-05T00:34:33Z</dcterms:created>
  <dcterms:modified xsi:type="dcterms:W3CDTF">2024-12-06T13:47:00Z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0x010100FB424E612495CA49BA2B3EE0A4C46307</vt:lpwstr>
  </property>
  <property fmtid="{D5CDD505-2E9C-101B-9397-08002B2CF9AE}" pid="3" name="MediaServiceImageTags">
    <vt:lpwstr/>
  </property>
</Properties>
</file>