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  <p:sldMasterId id="2147483866" r:id="rId2"/>
    <p:sldMasterId id="2147483874" r:id="rId3"/>
  </p:sldMasterIdLst>
  <p:notesMasterIdLst>
    <p:notesMasterId r:id="rId20"/>
  </p:notesMasterIdLst>
  <p:sldIdLst>
    <p:sldId id="293" r:id="rId4"/>
    <p:sldId id="318" r:id="rId5"/>
    <p:sldId id="319" r:id="rId6"/>
    <p:sldId id="314" r:id="rId7"/>
    <p:sldId id="331" r:id="rId8"/>
    <p:sldId id="332" r:id="rId9"/>
    <p:sldId id="333" r:id="rId10"/>
    <p:sldId id="334" r:id="rId11"/>
    <p:sldId id="323" r:id="rId12"/>
    <p:sldId id="273" r:id="rId13"/>
    <p:sldId id="277" r:id="rId14"/>
    <p:sldId id="276" r:id="rId15"/>
    <p:sldId id="274" r:id="rId16"/>
    <p:sldId id="322" r:id="rId17"/>
    <p:sldId id="330" r:id="rId18"/>
    <p:sldId id="325" r:id="rId19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nandaBombardi" initials="F" lastIdx="7" clrIdx="0">
    <p:extLst>
      <p:ext uri="{19B8F6BF-5375-455C-9EA6-DF929625EA0E}">
        <p15:presenceInfo xmlns:p15="http://schemas.microsoft.com/office/powerpoint/2012/main" userId="S-1-5-21-499919510-2517470818-2995438569-2111" providerId="AD"/>
      </p:ext>
    </p:extLst>
  </p:cmAuthor>
  <p:cmAuthor id="2" name="Marcia Soares (Márcia Soares)" initials="MS(S" lastIdx="3" clrIdx="1">
    <p:extLst>
      <p:ext uri="{19B8F6BF-5375-455C-9EA6-DF929625EA0E}">
        <p15:presenceInfo xmlns:p15="http://schemas.microsoft.com/office/powerpoint/2012/main" userId="S-1-5-21-1161975898-3023619224-890137498-3239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BAD7"/>
    <a:srgbClr val="C6D6AC"/>
    <a:srgbClr val="A9CEDC"/>
    <a:srgbClr val="FF6600"/>
    <a:srgbClr val="3D43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Estilo Escuro 1 - Ênfas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Estilo Escuro 2 - Ênfase 5/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Estilo Claro 3 - Ênfas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Estilo Mé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12" autoAdjust="0"/>
  </p:normalViewPr>
  <p:slideViewPr>
    <p:cSldViewPr snapToGrid="0">
      <p:cViewPr varScale="1">
        <p:scale>
          <a:sx n="80" d="100"/>
          <a:sy n="80" d="100"/>
        </p:scale>
        <p:origin x="62" y="1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8778E7-43D0-45A1-82F1-B4E81FB7A228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A2D9ED0C-49BD-4931-A3A6-0F01077BADB5}">
      <dgm:prSet phldrT="[Texto]"/>
      <dgm:spPr/>
      <dgm:t>
        <a:bodyPr/>
        <a:lstStyle/>
        <a:p>
          <a:r>
            <a:rPr lang="en-US" dirty="0">
              <a:latin typeface="+mj-lt"/>
              <a:ea typeface="+mj-ea"/>
              <a:cs typeface="+mj-cs"/>
            </a:rPr>
            <a:t>Fundo de </a:t>
          </a:r>
          <a:r>
            <a:rPr lang="en-US" dirty="0" err="1">
              <a:latin typeface="+mj-lt"/>
              <a:ea typeface="+mj-ea"/>
              <a:cs typeface="+mj-cs"/>
            </a:rPr>
            <a:t>Investimento</a:t>
          </a:r>
          <a:r>
            <a:rPr lang="en-US" dirty="0">
              <a:latin typeface="+mj-lt"/>
              <a:ea typeface="+mj-ea"/>
              <a:cs typeface="+mj-cs"/>
            </a:rPr>
            <a:t> de Impacto (BNDES, Caixa, BB)</a:t>
          </a:r>
          <a:endParaRPr lang="pt-BR" dirty="0"/>
        </a:p>
      </dgm:t>
    </dgm:pt>
    <dgm:pt modelId="{29506319-9A06-44D3-80F3-0E0BB634262C}" type="parTrans" cxnId="{E933EE3A-1BFA-4A8C-8FE7-0CE13C3E1255}">
      <dgm:prSet/>
      <dgm:spPr/>
      <dgm:t>
        <a:bodyPr/>
        <a:lstStyle/>
        <a:p>
          <a:endParaRPr lang="pt-BR"/>
        </a:p>
      </dgm:t>
    </dgm:pt>
    <dgm:pt modelId="{59648C45-8538-4215-8603-F900728092CD}" type="sibTrans" cxnId="{E933EE3A-1BFA-4A8C-8FE7-0CE13C3E1255}">
      <dgm:prSet/>
      <dgm:spPr/>
      <dgm:t>
        <a:bodyPr/>
        <a:lstStyle/>
        <a:p>
          <a:endParaRPr lang="pt-BR"/>
        </a:p>
      </dgm:t>
    </dgm:pt>
    <dgm:pt modelId="{BBE431AE-094D-405A-AB8B-C575CCF821A8}">
      <dgm:prSet/>
      <dgm:spPr/>
      <dgm:t>
        <a:bodyPr/>
        <a:lstStyle/>
        <a:p>
          <a:r>
            <a:rPr lang="en-US">
              <a:latin typeface="+mj-lt"/>
              <a:ea typeface="+mj-ea"/>
              <a:cs typeface="+mj-cs"/>
            </a:rPr>
            <a:t>Publicação de estudo sobre Fundos Garantidores (Sebrae)</a:t>
          </a:r>
          <a:endParaRPr lang="en-US" dirty="0">
            <a:latin typeface="+mj-lt"/>
            <a:ea typeface="+mj-ea"/>
            <a:cs typeface="+mj-cs"/>
          </a:endParaRPr>
        </a:p>
      </dgm:t>
    </dgm:pt>
    <dgm:pt modelId="{D6FB3F88-BB9B-4E61-9F1F-68B183CCFAA4}" type="parTrans" cxnId="{E754284B-30CC-4A54-9259-DB43F109D726}">
      <dgm:prSet/>
      <dgm:spPr/>
      <dgm:t>
        <a:bodyPr/>
        <a:lstStyle/>
        <a:p>
          <a:endParaRPr lang="pt-BR"/>
        </a:p>
      </dgm:t>
    </dgm:pt>
    <dgm:pt modelId="{B251D962-C44B-42FA-B6DB-8E24B178DEEC}" type="sibTrans" cxnId="{E754284B-30CC-4A54-9259-DB43F109D726}">
      <dgm:prSet/>
      <dgm:spPr/>
      <dgm:t>
        <a:bodyPr/>
        <a:lstStyle/>
        <a:p>
          <a:endParaRPr lang="pt-BR"/>
        </a:p>
      </dgm:t>
    </dgm:pt>
    <dgm:pt modelId="{8CF0DDC6-DBD2-4710-9A4D-3999F3CEB04E}">
      <dgm:prSet/>
      <dgm:spPr/>
      <dgm:t>
        <a:bodyPr/>
        <a:lstStyle/>
        <a:p>
          <a:r>
            <a:rPr lang="en-US"/>
            <a:t>Elaboraçãpo de Questionário de entrevista e qualificação de investidores de impacto (Apex)</a:t>
          </a:r>
          <a:endParaRPr lang="en-US" dirty="0"/>
        </a:p>
      </dgm:t>
    </dgm:pt>
    <dgm:pt modelId="{BFDEC77C-6095-4E15-97A8-0EB05E52139C}" type="parTrans" cxnId="{B690A1FF-05D0-4529-8DAD-167DEFCA96CE}">
      <dgm:prSet/>
      <dgm:spPr/>
      <dgm:t>
        <a:bodyPr/>
        <a:lstStyle/>
        <a:p>
          <a:endParaRPr lang="pt-BR"/>
        </a:p>
      </dgm:t>
    </dgm:pt>
    <dgm:pt modelId="{859FF351-FA76-4C7E-90DC-4A2E7055393C}" type="sibTrans" cxnId="{B690A1FF-05D0-4529-8DAD-167DEFCA96CE}">
      <dgm:prSet/>
      <dgm:spPr/>
      <dgm:t>
        <a:bodyPr/>
        <a:lstStyle/>
        <a:p>
          <a:endParaRPr lang="pt-BR"/>
        </a:p>
      </dgm:t>
    </dgm:pt>
    <dgm:pt modelId="{FA120401-6012-4E6A-81DC-A57AD3616013}">
      <dgm:prSet/>
      <dgm:spPr/>
      <dgm:t>
        <a:bodyPr/>
        <a:lstStyle/>
        <a:p>
          <a:r>
            <a:rPr lang="en-US"/>
            <a:t>Lançamento da Base internacional para acesso a dados de investidores de impacto (Apex)</a:t>
          </a:r>
          <a:endParaRPr lang="en-US" dirty="0"/>
        </a:p>
      </dgm:t>
    </dgm:pt>
    <dgm:pt modelId="{F601BB26-611A-4DCF-8EFB-6CC5988CF94D}" type="parTrans" cxnId="{96D1994E-99AD-446A-91A4-E0260F317ACA}">
      <dgm:prSet/>
      <dgm:spPr/>
      <dgm:t>
        <a:bodyPr/>
        <a:lstStyle/>
        <a:p>
          <a:endParaRPr lang="pt-BR"/>
        </a:p>
      </dgm:t>
    </dgm:pt>
    <dgm:pt modelId="{43E8EE46-75DC-4379-A278-80D2D8FAD1EB}" type="sibTrans" cxnId="{96D1994E-99AD-446A-91A4-E0260F317ACA}">
      <dgm:prSet/>
      <dgm:spPr/>
      <dgm:t>
        <a:bodyPr/>
        <a:lstStyle/>
        <a:p>
          <a:endParaRPr lang="pt-BR"/>
        </a:p>
      </dgm:t>
    </dgm:pt>
    <dgm:pt modelId="{843A5813-2CB0-458B-ABB7-C1966BA4761B}">
      <dgm:prSet/>
      <dgm:spPr/>
      <dgm:t>
        <a:bodyPr/>
        <a:lstStyle/>
        <a:p>
          <a:r>
            <a:rPr lang="en-US" dirty="0" err="1"/>
            <a:t>Criação</a:t>
          </a:r>
          <a:r>
            <a:rPr lang="en-US" dirty="0"/>
            <a:t> e </a:t>
          </a:r>
          <a:r>
            <a:rPr lang="en-US" dirty="0" err="1"/>
            <a:t>divulgação</a:t>
          </a:r>
          <a:r>
            <a:rPr lang="en-US" dirty="0"/>
            <a:t> de FAQ de </a:t>
          </a:r>
          <a:r>
            <a:rPr lang="en-US" dirty="0" err="1"/>
            <a:t>investidores</a:t>
          </a:r>
          <a:r>
            <a:rPr lang="en-US" dirty="0"/>
            <a:t> </a:t>
          </a:r>
          <a:r>
            <a:rPr lang="en-US" dirty="0" err="1"/>
            <a:t>anjo</a:t>
          </a:r>
          <a:r>
            <a:rPr lang="en-US" dirty="0"/>
            <a:t> </a:t>
          </a:r>
          <a:r>
            <a:rPr lang="en-US" dirty="0" err="1"/>
            <a:t>sobre</a:t>
          </a:r>
          <a:r>
            <a:rPr lang="en-US" dirty="0"/>
            <a:t> Finanças Sociais – </a:t>
          </a:r>
          <a:r>
            <a:rPr lang="en-US" dirty="0" err="1"/>
            <a:t>Outubro</a:t>
          </a:r>
          <a:r>
            <a:rPr lang="en-US" dirty="0"/>
            <a:t> de 2018 (Anjos do Brasil)</a:t>
          </a:r>
        </a:p>
      </dgm:t>
    </dgm:pt>
    <dgm:pt modelId="{39B027F3-AE94-4FDB-AA89-0CCC1FEFE5B9}" type="parTrans" cxnId="{06467936-13E4-4693-B8A0-951D6D2352FC}">
      <dgm:prSet/>
      <dgm:spPr/>
      <dgm:t>
        <a:bodyPr/>
        <a:lstStyle/>
        <a:p>
          <a:endParaRPr lang="pt-BR"/>
        </a:p>
      </dgm:t>
    </dgm:pt>
    <dgm:pt modelId="{0A0D640C-7127-45EF-8BE8-2707CF3BEAFA}" type="sibTrans" cxnId="{06467936-13E4-4693-B8A0-951D6D2352FC}">
      <dgm:prSet/>
      <dgm:spPr/>
      <dgm:t>
        <a:bodyPr/>
        <a:lstStyle/>
        <a:p>
          <a:endParaRPr lang="pt-BR"/>
        </a:p>
      </dgm:t>
    </dgm:pt>
    <dgm:pt modelId="{FDBBBBC1-FCFE-4047-AAFB-56FB3286D15F}">
      <dgm:prSet phldrT="[Texto]"/>
      <dgm:spPr/>
      <dgm:t>
        <a:bodyPr/>
        <a:lstStyle/>
        <a:p>
          <a:r>
            <a:rPr lang="en-US">
              <a:latin typeface="+mj-lt"/>
              <a:ea typeface="+mj-ea"/>
              <a:cs typeface="+mj-cs"/>
            </a:rPr>
            <a:t>Publicação do Mapa dos Investimentos de Impacto (ANDE - outubro de 2018)</a:t>
          </a:r>
          <a:endParaRPr lang="pt-BR" dirty="0"/>
        </a:p>
      </dgm:t>
    </dgm:pt>
    <dgm:pt modelId="{39B4C4EB-122B-4880-B3A0-231790144679}" type="parTrans" cxnId="{35E6D716-C33B-4A4B-B81D-CC7312E95F8D}">
      <dgm:prSet/>
      <dgm:spPr/>
      <dgm:t>
        <a:bodyPr/>
        <a:lstStyle/>
        <a:p>
          <a:endParaRPr lang="pt-BR"/>
        </a:p>
      </dgm:t>
    </dgm:pt>
    <dgm:pt modelId="{BB3ACB9C-4D13-4001-A504-E974D0182CBE}" type="sibTrans" cxnId="{35E6D716-C33B-4A4B-B81D-CC7312E95F8D}">
      <dgm:prSet/>
      <dgm:spPr/>
      <dgm:t>
        <a:bodyPr/>
        <a:lstStyle/>
        <a:p>
          <a:endParaRPr lang="pt-BR"/>
        </a:p>
      </dgm:t>
    </dgm:pt>
    <dgm:pt modelId="{4498B0B4-4910-47F9-A51E-F35AAC349C43}" type="pres">
      <dgm:prSet presAssocID="{928778E7-43D0-45A1-82F1-B4E81FB7A228}" presName="diagram" presStyleCnt="0">
        <dgm:presLayoutVars>
          <dgm:dir/>
          <dgm:resizeHandles val="exact"/>
        </dgm:presLayoutVars>
      </dgm:prSet>
      <dgm:spPr/>
    </dgm:pt>
    <dgm:pt modelId="{EFAA16EB-7E72-47E0-AF15-4D9F6A78FD2C}" type="pres">
      <dgm:prSet presAssocID="{A2D9ED0C-49BD-4931-A3A6-0F01077BADB5}" presName="node" presStyleLbl="node1" presStyleIdx="0" presStyleCnt="6">
        <dgm:presLayoutVars>
          <dgm:bulletEnabled val="1"/>
        </dgm:presLayoutVars>
      </dgm:prSet>
      <dgm:spPr/>
    </dgm:pt>
    <dgm:pt modelId="{C8A4D255-0DF6-4197-BA59-A14098520D67}" type="pres">
      <dgm:prSet presAssocID="{59648C45-8538-4215-8603-F900728092CD}" presName="sibTrans" presStyleCnt="0"/>
      <dgm:spPr/>
    </dgm:pt>
    <dgm:pt modelId="{6541AFFA-A2FE-4E65-81FC-4CC15B226A2D}" type="pres">
      <dgm:prSet presAssocID="{FDBBBBC1-FCFE-4047-AAFB-56FB3286D15F}" presName="node" presStyleLbl="node1" presStyleIdx="1" presStyleCnt="6">
        <dgm:presLayoutVars>
          <dgm:bulletEnabled val="1"/>
        </dgm:presLayoutVars>
      </dgm:prSet>
      <dgm:spPr/>
    </dgm:pt>
    <dgm:pt modelId="{756F33E2-1140-4477-BFD5-F922345B5945}" type="pres">
      <dgm:prSet presAssocID="{BB3ACB9C-4D13-4001-A504-E974D0182CBE}" presName="sibTrans" presStyleCnt="0"/>
      <dgm:spPr/>
    </dgm:pt>
    <dgm:pt modelId="{CABEBCDC-920F-4444-A469-45CE057D31D8}" type="pres">
      <dgm:prSet presAssocID="{BBE431AE-094D-405A-AB8B-C575CCF821A8}" presName="node" presStyleLbl="node1" presStyleIdx="2" presStyleCnt="6">
        <dgm:presLayoutVars>
          <dgm:bulletEnabled val="1"/>
        </dgm:presLayoutVars>
      </dgm:prSet>
      <dgm:spPr/>
    </dgm:pt>
    <dgm:pt modelId="{5BC27D66-980E-4DEF-B0B2-CD9607C74351}" type="pres">
      <dgm:prSet presAssocID="{B251D962-C44B-42FA-B6DB-8E24B178DEEC}" presName="sibTrans" presStyleCnt="0"/>
      <dgm:spPr/>
    </dgm:pt>
    <dgm:pt modelId="{8B475753-4CCD-4975-9615-2D5B9FCB1DC1}" type="pres">
      <dgm:prSet presAssocID="{8CF0DDC6-DBD2-4710-9A4D-3999F3CEB04E}" presName="node" presStyleLbl="node1" presStyleIdx="3" presStyleCnt="6">
        <dgm:presLayoutVars>
          <dgm:bulletEnabled val="1"/>
        </dgm:presLayoutVars>
      </dgm:prSet>
      <dgm:spPr/>
    </dgm:pt>
    <dgm:pt modelId="{B3F82282-C458-4697-8A01-0857D8703D27}" type="pres">
      <dgm:prSet presAssocID="{859FF351-FA76-4C7E-90DC-4A2E7055393C}" presName="sibTrans" presStyleCnt="0"/>
      <dgm:spPr/>
    </dgm:pt>
    <dgm:pt modelId="{CA33EF82-55E1-4FC7-96AE-C7ABB6D1D09D}" type="pres">
      <dgm:prSet presAssocID="{FA120401-6012-4E6A-81DC-A57AD3616013}" presName="node" presStyleLbl="node1" presStyleIdx="4" presStyleCnt="6">
        <dgm:presLayoutVars>
          <dgm:bulletEnabled val="1"/>
        </dgm:presLayoutVars>
      </dgm:prSet>
      <dgm:spPr/>
    </dgm:pt>
    <dgm:pt modelId="{60ED9B9C-C6AE-4C36-ADD3-401964C6D6C5}" type="pres">
      <dgm:prSet presAssocID="{43E8EE46-75DC-4379-A278-80D2D8FAD1EB}" presName="sibTrans" presStyleCnt="0"/>
      <dgm:spPr/>
    </dgm:pt>
    <dgm:pt modelId="{47073609-A3E4-4566-89F8-1939F19E1EBD}" type="pres">
      <dgm:prSet presAssocID="{843A5813-2CB0-458B-ABB7-C1966BA4761B}" presName="node" presStyleLbl="node1" presStyleIdx="5" presStyleCnt="6">
        <dgm:presLayoutVars>
          <dgm:bulletEnabled val="1"/>
        </dgm:presLayoutVars>
      </dgm:prSet>
      <dgm:spPr/>
    </dgm:pt>
  </dgm:ptLst>
  <dgm:cxnLst>
    <dgm:cxn modelId="{336E7109-7C28-4B81-B97C-B114C1298714}" type="presOf" srcId="{928778E7-43D0-45A1-82F1-B4E81FB7A228}" destId="{4498B0B4-4910-47F9-A51E-F35AAC349C43}" srcOrd="0" destOrd="0" presId="urn:microsoft.com/office/officeart/2005/8/layout/default"/>
    <dgm:cxn modelId="{4563660E-88FF-4B74-B160-A5939BCB2981}" type="presOf" srcId="{843A5813-2CB0-458B-ABB7-C1966BA4761B}" destId="{47073609-A3E4-4566-89F8-1939F19E1EBD}" srcOrd="0" destOrd="0" presId="urn:microsoft.com/office/officeart/2005/8/layout/default"/>
    <dgm:cxn modelId="{35E6D716-C33B-4A4B-B81D-CC7312E95F8D}" srcId="{928778E7-43D0-45A1-82F1-B4E81FB7A228}" destId="{FDBBBBC1-FCFE-4047-AAFB-56FB3286D15F}" srcOrd="1" destOrd="0" parTransId="{39B4C4EB-122B-4880-B3A0-231790144679}" sibTransId="{BB3ACB9C-4D13-4001-A504-E974D0182CBE}"/>
    <dgm:cxn modelId="{BDBCEA25-F754-4F6A-A8EB-AAEF64E54EF8}" type="presOf" srcId="{FA120401-6012-4E6A-81DC-A57AD3616013}" destId="{CA33EF82-55E1-4FC7-96AE-C7ABB6D1D09D}" srcOrd="0" destOrd="0" presId="urn:microsoft.com/office/officeart/2005/8/layout/default"/>
    <dgm:cxn modelId="{06467936-13E4-4693-B8A0-951D6D2352FC}" srcId="{928778E7-43D0-45A1-82F1-B4E81FB7A228}" destId="{843A5813-2CB0-458B-ABB7-C1966BA4761B}" srcOrd="5" destOrd="0" parTransId="{39B027F3-AE94-4FDB-AA89-0CCC1FEFE5B9}" sibTransId="{0A0D640C-7127-45EF-8BE8-2707CF3BEAFA}"/>
    <dgm:cxn modelId="{7A981437-D0CC-4CAB-A0B7-70BC5CA58B01}" type="presOf" srcId="{BBE431AE-094D-405A-AB8B-C575CCF821A8}" destId="{CABEBCDC-920F-4444-A469-45CE057D31D8}" srcOrd="0" destOrd="0" presId="urn:microsoft.com/office/officeart/2005/8/layout/default"/>
    <dgm:cxn modelId="{E933EE3A-1BFA-4A8C-8FE7-0CE13C3E1255}" srcId="{928778E7-43D0-45A1-82F1-B4E81FB7A228}" destId="{A2D9ED0C-49BD-4931-A3A6-0F01077BADB5}" srcOrd="0" destOrd="0" parTransId="{29506319-9A06-44D3-80F3-0E0BB634262C}" sibTransId="{59648C45-8538-4215-8603-F900728092CD}"/>
    <dgm:cxn modelId="{E754284B-30CC-4A54-9259-DB43F109D726}" srcId="{928778E7-43D0-45A1-82F1-B4E81FB7A228}" destId="{BBE431AE-094D-405A-AB8B-C575CCF821A8}" srcOrd="2" destOrd="0" parTransId="{D6FB3F88-BB9B-4E61-9F1F-68B183CCFAA4}" sibTransId="{B251D962-C44B-42FA-B6DB-8E24B178DEEC}"/>
    <dgm:cxn modelId="{96D1994E-99AD-446A-91A4-E0260F317ACA}" srcId="{928778E7-43D0-45A1-82F1-B4E81FB7A228}" destId="{FA120401-6012-4E6A-81DC-A57AD3616013}" srcOrd="4" destOrd="0" parTransId="{F601BB26-611A-4DCF-8EFB-6CC5988CF94D}" sibTransId="{43E8EE46-75DC-4379-A278-80D2D8FAD1EB}"/>
    <dgm:cxn modelId="{15C1A36E-3262-437D-AF72-C2ADF75831E6}" type="presOf" srcId="{8CF0DDC6-DBD2-4710-9A4D-3999F3CEB04E}" destId="{8B475753-4CCD-4975-9615-2D5B9FCB1DC1}" srcOrd="0" destOrd="0" presId="urn:microsoft.com/office/officeart/2005/8/layout/default"/>
    <dgm:cxn modelId="{0F77A894-D063-40C2-AAB4-4725E09893EF}" type="presOf" srcId="{FDBBBBC1-FCFE-4047-AAFB-56FB3286D15F}" destId="{6541AFFA-A2FE-4E65-81FC-4CC15B226A2D}" srcOrd="0" destOrd="0" presId="urn:microsoft.com/office/officeart/2005/8/layout/default"/>
    <dgm:cxn modelId="{2283C3C1-2361-4288-87D7-4C87025D696A}" type="presOf" srcId="{A2D9ED0C-49BD-4931-A3A6-0F01077BADB5}" destId="{EFAA16EB-7E72-47E0-AF15-4D9F6A78FD2C}" srcOrd="0" destOrd="0" presId="urn:microsoft.com/office/officeart/2005/8/layout/default"/>
    <dgm:cxn modelId="{B690A1FF-05D0-4529-8DAD-167DEFCA96CE}" srcId="{928778E7-43D0-45A1-82F1-B4E81FB7A228}" destId="{8CF0DDC6-DBD2-4710-9A4D-3999F3CEB04E}" srcOrd="3" destOrd="0" parTransId="{BFDEC77C-6095-4E15-97A8-0EB05E52139C}" sibTransId="{859FF351-FA76-4C7E-90DC-4A2E7055393C}"/>
    <dgm:cxn modelId="{F3B9746F-CD96-4062-8B21-531B4C325DB3}" type="presParOf" srcId="{4498B0B4-4910-47F9-A51E-F35AAC349C43}" destId="{EFAA16EB-7E72-47E0-AF15-4D9F6A78FD2C}" srcOrd="0" destOrd="0" presId="urn:microsoft.com/office/officeart/2005/8/layout/default"/>
    <dgm:cxn modelId="{50336EDA-264C-4373-A55A-D428DD67DD44}" type="presParOf" srcId="{4498B0B4-4910-47F9-A51E-F35AAC349C43}" destId="{C8A4D255-0DF6-4197-BA59-A14098520D67}" srcOrd="1" destOrd="0" presId="urn:microsoft.com/office/officeart/2005/8/layout/default"/>
    <dgm:cxn modelId="{AF5B4255-28F7-4707-8846-9A0D1CA4F304}" type="presParOf" srcId="{4498B0B4-4910-47F9-A51E-F35AAC349C43}" destId="{6541AFFA-A2FE-4E65-81FC-4CC15B226A2D}" srcOrd="2" destOrd="0" presId="urn:microsoft.com/office/officeart/2005/8/layout/default"/>
    <dgm:cxn modelId="{275FBE48-33A6-48A3-B88A-E93C94EE9031}" type="presParOf" srcId="{4498B0B4-4910-47F9-A51E-F35AAC349C43}" destId="{756F33E2-1140-4477-BFD5-F922345B5945}" srcOrd="3" destOrd="0" presId="urn:microsoft.com/office/officeart/2005/8/layout/default"/>
    <dgm:cxn modelId="{3299C1D2-D2CF-4362-8172-2564EC14B2E3}" type="presParOf" srcId="{4498B0B4-4910-47F9-A51E-F35AAC349C43}" destId="{CABEBCDC-920F-4444-A469-45CE057D31D8}" srcOrd="4" destOrd="0" presId="urn:microsoft.com/office/officeart/2005/8/layout/default"/>
    <dgm:cxn modelId="{27576312-0BF0-48E0-B82C-522A39894834}" type="presParOf" srcId="{4498B0B4-4910-47F9-A51E-F35AAC349C43}" destId="{5BC27D66-980E-4DEF-B0B2-CD9607C74351}" srcOrd="5" destOrd="0" presId="urn:microsoft.com/office/officeart/2005/8/layout/default"/>
    <dgm:cxn modelId="{BE2AEB8A-9A94-4565-9D52-CF87A7AC379D}" type="presParOf" srcId="{4498B0B4-4910-47F9-A51E-F35AAC349C43}" destId="{8B475753-4CCD-4975-9615-2D5B9FCB1DC1}" srcOrd="6" destOrd="0" presId="urn:microsoft.com/office/officeart/2005/8/layout/default"/>
    <dgm:cxn modelId="{62C4BA30-4ECA-4A12-A646-AB4788EF18C7}" type="presParOf" srcId="{4498B0B4-4910-47F9-A51E-F35AAC349C43}" destId="{B3F82282-C458-4697-8A01-0857D8703D27}" srcOrd="7" destOrd="0" presId="urn:microsoft.com/office/officeart/2005/8/layout/default"/>
    <dgm:cxn modelId="{F5E04A7C-6A16-4B24-A4D5-EA2AD56CA034}" type="presParOf" srcId="{4498B0B4-4910-47F9-A51E-F35AAC349C43}" destId="{CA33EF82-55E1-4FC7-96AE-C7ABB6D1D09D}" srcOrd="8" destOrd="0" presId="urn:microsoft.com/office/officeart/2005/8/layout/default"/>
    <dgm:cxn modelId="{7F518134-7232-4EAB-8B8D-8CEE36EA8135}" type="presParOf" srcId="{4498B0B4-4910-47F9-A51E-F35AAC349C43}" destId="{60ED9B9C-C6AE-4C36-ADD3-401964C6D6C5}" srcOrd="9" destOrd="0" presId="urn:microsoft.com/office/officeart/2005/8/layout/default"/>
    <dgm:cxn modelId="{2EFD0824-2C22-4CBB-95D6-65FECE309C75}" type="presParOf" srcId="{4498B0B4-4910-47F9-A51E-F35AAC349C43}" destId="{47073609-A3E4-4566-89F8-1939F19E1EB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8778E7-43D0-45A1-82F1-B4E81FB7A228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A2D9ED0C-49BD-4931-A3A6-0F01077BADB5}">
      <dgm:prSet phldrT="[Texto]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Elaboração de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documento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para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contratação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de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Censo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de Negócios de Impacto</a:t>
          </a:r>
          <a:endParaRPr lang="pt-BR" dirty="0">
            <a:solidFill>
              <a:schemeClr val="bg1"/>
            </a:solidFill>
          </a:endParaRPr>
        </a:p>
      </dgm:t>
    </dgm:pt>
    <dgm:pt modelId="{29506319-9A06-44D3-80F3-0E0BB634262C}" type="parTrans" cxnId="{E933EE3A-1BFA-4A8C-8FE7-0CE13C3E1255}">
      <dgm:prSet/>
      <dgm:spPr/>
      <dgm:t>
        <a:bodyPr/>
        <a:lstStyle/>
        <a:p>
          <a:endParaRPr lang="pt-BR"/>
        </a:p>
      </dgm:t>
    </dgm:pt>
    <dgm:pt modelId="{59648C45-8538-4215-8603-F900728092CD}" type="sibTrans" cxnId="{E933EE3A-1BFA-4A8C-8FE7-0CE13C3E1255}">
      <dgm:prSet/>
      <dgm:spPr/>
      <dgm:t>
        <a:bodyPr/>
        <a:lstStyle/>
        <a:p>
          <a:endParaRPr lang="pt-BR"/>
        </a:p>
      </dgm:t>
    </dgm:pt>
    <dgm:pt modelId="{D2C0DD33-E06A-4BEA-B244-ECB1C19A27EE}">
      <dgm:prSet/>
      <dgm:spPr/>
      <dgm:t>
        <a:bodyPr/>
        <a:lstStyle/>
        <a:p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Aperfeiçoamento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do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InovAtiva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de Impacto</a:t>
          </a:r>
        </a:p>
      </dgm:t>
    </dgm:pt>
    <dgm:pt modelId="{6866D581-3245-4B04-B96F-0CA65BF72B71}" type="parTrans" cxnId="{1C98AAE8-14EC-44C5-8EC0-A9B3D1B02FD3}">
      <dgm:prSet/>
      <dgm:spPr/>
      <dgm:t>
        <a:bodyPr/>
        <a:lstStyle/>
        <a:p>
          <a:endParaRPr lang="pt-BR"/>
        </a:p>
      </dgm:t>
    </dgm:pt>
    <dgm:pt modelId="{E5EC514C-2F53-4F06-B7D1-A2432E3F5002}" type="sibTrans" cxnId="{1C98AAE8-14EC-44C5-8EC0-A9B3D1B02FD3}">
      <dgm:prSet/>
      <dgm:spPr/>
      <dgm:t>
        <a:bodyPr/>
        <a:lstStyle/>
        <a:p>
          <a:endParaRPr lang="pt-BR"/>
        </a:p>
      </dgm:t>
    </dgm:pt>
    <dgm:pt modelId="{8CF40537-3C68-40A7-8383-7A5B6E13DC2B}">
      <dgm:prSet custT="1"/>
      <dgm:spPr/>
      <dgm:t>
        <a:bodyPr/>
        <a:lstStyle/>
        <a:p>
          <a:r>
            <a:rPr lang="en-US" sz="19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Aprovar</a:t>
          </a:r>
          <a:r>
            <a:rPr lang="en-US" sz="19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a </a:t>
          </a:r>
          <a:r>
            <a:rPr lang="en-US" sz="19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redação</a:t>
          </a:r>
          <a:r>
            <a:rPr lang="en-US" sz="19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sz="19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necessária</a:t>
          </a:r>
          <a:r>
            <a:rPr lang="en-US" sz="19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no </a:t>
          </a:r>
          <a:r>
            <a:rPr lang="en-US" sz="19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âmbito</a:t>
          </a:r>
          <a:r>
            <a:rPr lang="en-US" sz="19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do </a:t>
          </a:r>
          <a:r>
            <a:rPr lang="en-US" sz="1900" kern="1200" dirty="0" err="1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Sebraetec</a:t>
          </a:r>
          <a:r>
            <a:rPr lang="en-US" sz="1900" kern="1200" dirty="0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 para </a:t>
          </a:r>
          <a:r>
            <a:rPr lang="en-US" sz="1900" kern="1200" dirty="0" err="1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inserir</a:t>
          </a:r>
          <a:r>
            <a:rPr lang="en-US" sz="1900" kern="1200" dirty="0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900" kern="1200" dirty="0" err="1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os</a:t>
          </a:r>
          <a:r>
            <a:rPr lang="en-US" sz="1900" kern="1200" dirty="0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900" kern="1200" dirty="0" err="1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produtos</a:t>
          </a:r>
          <a:r>
            <a:rPr lang="en-US" sz="1900" kern="1200" dirty="0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  </a:t>
          </a:r>
          <a:r>
            <a:rPr lang="en-US" sz="1900" kern="1200" dirty="0" err="1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Certificação</a:t>
          </a:r>
          <a:r>
            <a:rPr lang="en-US" sz="1900" kern="1200" dirty="0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 e </a:t>
          </a:r>
          <a:r>
            <a:rPr lang="en-US" sz="1900" kern="1200" dirty="0" err="1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Avaliação</a:t>
          </a:r>
          <a:r>
            <a:rPr lang="en-US" sz="1900" kern="1200" dirty="0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 de Impacto</a:t>
          </a:r>
        </a:p>
      </dgm:t>
    </dgm:pt>
    <dgm:pt modelId="{79CB2936-3EEB-4551-BA28-FF0176ACFFA8}" type="parTrans" cxnId="{0240D8A6-519A-4669-B4C7-DFC3E8FFA78F}">
      <dgm:prSet/>
      <dgm:spPr/>
      <dgm:t>
        <a:bodyPr/>
        <a:lstStyle/>
        <a:p>
          <a:endParaRPr lang="pt-BR"/>
        </a:p>
      </dgm:t>
    </dgm:pt>
    <dgm:pt modelId="{F2D7E212-8D75-4CAC-AF04-05A7E3D24469}" type="sibTrans" cxnId="{0240D8A6-519A-4669-B4C7-DFC3E8FFA78F}">
      <dgm:prSet/>
      <dgm:spPr/>
      <dgm:t>
        <a:bodyPr/>
        <a:lstStyle/>
        <a:p>
          <a:endParaRPr lang="pt-BR"/>
        </a:p>
      </dgm:t>
    </dgm:pt>
    <dgm:pt modelId="{94052E3A-58BC-492B-9D89-EB2AA67AB15B}">
      <dgm:prSet/>
      <dgm:spPr/>
      <dgm:t>
        <a:bodyPr/>
        <a:lstStyle/>
        <a:p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Curso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de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Avaliação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de Impacto da ENAP</a:t>
          </a:r>
        </a:p>
      </dgm:t>
    </dgm:pt>
    <dgm:pt modelId="{5273C2EC-6949-4A0F-B83B-C6E0D43B0108}" type="parTrans" cxnId="{297EC03A-6C16-497A-B9C0-96D281184C75}">
      <dgm:prSet/>
      <dgm:spPr/>
      <dgm:t>
        <a:bodyPr/>
        <a:lstStyle/>
        <a:p>
          <a:endParaRPr lang="pt-BR"/>
        </a:p>
      </dgm:t>
    </dgm:pt>
    <dgm:pt modelId="{12C2C561-4B8F-41F3-A907-834E1A669245}" type="sibTrans" cxnId="{297EC03A-6C16-497A-B9C0-96D281184C75}">
      <dgm:prSet/>
      <dgm:spPr/>
      <dgm:t>
        <a:bodyPr/>
        <a:lstStyle/>
        <a:p>
          <a:endParaRPr lang="pt-BR"/>
        </a:p>
      </dgm:t>
    </dgm:pt>
    <dgm:pt modelId="{C32F648F-0003-46FA-9245-A2790A6C74C4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E-book de Negócios de Impacto Social com o </a:t>
          </a:r>
          <a:r>
            <a:rPr lang="en-US" dirty="0" err="1">
              <a:solidFill>
                <a:schemeClr val="bg1"/>
              </a:solidFill>
            </a:rPr>
            <a:t>ambiente</a:t>
          </a:r>
          <a:r>
            <a:rPr lang="en-US" dirty="0">
              <a:solidFill>
                <a:schemeClr val="bg1"/>
              </a:solidFill>
            </a:rPr>
            <a:t> de </a:t>
          </a:r>
          <a:r>
            <a:rPr lang="en-US" dirty="0" err="1">
              <a:solidFill>
                <a:schemeClr val="bg1"/>
              </a:solidFill>
            </a:rPr>
            <a:t>inovação</a:t>
          </a:r>
          <a:endParaRPr lang="en-US" dirty="0">
            <a:solidFill>
              <a:schemeClr val="bg1"/>
            </a:solidFill>
          </a:endParaRPr>
        </a:p>
      </dgm:t>
    </dgm:pt>
    <dgm:pt modelId="{56100963-65C0-4F77-9655-4AD9D511B163}" type="parTrans" cxnId="{03925588-34F3-40EF-8272-891FA3497C67}">
      <dgm:prSet/>
      <dgm:spPr/>
      <dgm:t>
        <a:bodyPr/>
        <a:lstStyle/>
        <a:p>
          <a:endParaRPr lang="pt-BR"/>
        </a:p>
      </dgm:t>
    </dgm:pt>
    <dgm:pt modelId="{8DE408E9-ED0C-47C7-8628-EA0A548ADB85}" type="sibTrans" cxnId="{03925588-34F3-40EF-8272-891FA3497C67}">
      <dgm:prSet/>
      <dgm:spPr/>
      <dgm:t>
        <a:bodyPr/>
        <a:lstStyle/>
        <a:p>
          <a:endParaRPr lang="pt-BR"/>
        </a:p>
      </dgm:t>
    </dgm:pt>
    <dgm:pt modelId="{60FFB8A1-AAF1-4156-8EF4-697CCC2EA126}">
      <dgm:prSet custT="1"/>
      <dgm:spPr/>
      <dgm:t>
        <a:bodyPr/>
        <a:lstStyle/>
        <a:p>
          <a:r>
            <a:rPr lang="en-US" sz="17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Documento</a:t>
          </a:r>
          <a:r>
            <a:rPr lang="en-US" sz="17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: </a:t>
          </a:r>
          <a:r>
            <a:rPr lang="en-US" sz="17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Métricas</a:t>
          </a:r>
          <a:r>
            <a:rPr lang="en-US" sz="17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de </a:t>
          </a:r>
          <a:r>
            <a:rPr lang="en-US" sz="17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Avaliação</a:t>
          </a:r>
          <a:r>
            <a:rPr lang="en-US" sz="17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sz="17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SocioAmbiental</a:t>
          </a:r>
          <a:r>
            <a:rPr lang="en-US" sz="17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para </a:t>
          </a:r>
          <a:r>
            <a:rPr lang="en-US" sz="17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Entidades</a:t>
          </a:r>
          <a:r>
            <a:rPr lang="en-US" sz="17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 de </a:t>
          </a:r>
          <a:r>
            <a:rPr lang="en-US" sz="17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Desenvolvimento</a:t>
          </a:r>
          <a:r>
            <a:rPr lang="en-US" sz="17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sz="1700" kern="1200" dirty="0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Regional – ABDE/SEBRAE e </a:t>
          </a:r>
          <a:r>
            <a:rPr lang="en-US" sz="1700" kern="1200" dirty="0" err="1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parceiros</a:t>
          </a:r>
          <a:r>
            <a:rPr lang="en-US" sz="1700" kern="1200" dirty="0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 do LAB – </a:t>
          </a:r>
          <a:r>
            <a:rPr lang="en-US" sz="1700" kern="1200" dirty="0" err="1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Inovação</a:t>
          </a:r>
          <a:r>
            <a:rPr lang="en-US" sz="1700" kern="1200" dirty="0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700" kern="1200" dirty="0" err="1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financeira</a:t>
          </a:r>
          <a:endParaRPr lang="en-US" sz="1700" kern="1200" dirty="0">
            <a:solidFill>
              <a:prstClr val="white"/>
            </a:solidFill>
            <a:latin typeface="Corbel" panose="020B0503020204020204"/>
            <a:ea typeface="+mn-ea"/>
            <a:cs typeface="+mn-cs"/>
          </a:endParaRPr>
        </a:p>
      </dgm:t>
    </dgm:pt>
    <dgm:pt modelId="{81700BB4-CA51-47AA-85C5-5570822E4A53}" type="parTrans" cxnId="{6853C3B5-9343-4E81-AEB7-18ADC1D45986}">
      <dgm:prSet/>
      <dgm:spPr/>
      <dgm:t>
        <a:bodyPr/>
        <a:lstStyle/>
        <a:p>
          <a:endParaRPr lang="pt-BR"/>
        </a:p>
      </dgm:t>
    </dgm:pt>
    <dgm:pt modelId="{23906211-412C-4887-AEDA-B99270F555EE}" type="sibTrans" cxnId="{6853C3B5-9343-4E81-AEB7-18ADC1D45986}">
      <dgm:prSet/>
      <dgm:spPr/>
      <dgm:t>
        <a:bodyPr/>
        <a:lstStyle/>
        <a:p>
          <a:endParaRPr lang="pt-BR"/>
        </a:p>
      </dgm:t>
    </dgm:pt>
    <dgm:pt modelId="{4498B0B4-4910-47F9-A51E-F35AAC349C43}" type="pres">
      <dgm:prSet presAssocID="{928778E7-43D0-45A1-82F1-B4E81FB7A228}" presName="diagram" presStyleCnt="0">
        <dgm:presLayoutVars>
          <dgm:dir/>
          <dgm:resizeHandles val="exact"/>
        </dgm:presLayoutVars>
      </dgm:prSet>
      <dgm:spPr/>
    </dgm:pt>
    <dgm:pt modelId="{EFAA16EB-7E72-47E0-AF15-4D9F6A78FD2C}" type="pres">
      <dgm:prSet presAssocID="{A2D9ED0C-49BD-4931-A3A6-0F01077BADB5}" presName="node" presStyleLbl="node1" presStyleIdx="0" presStyleCnt="6">
        <dgm:presLayoutVars>
          <dgm:bulletEnabled val="1"/>
        </dgm:presLayoutVars>
      </dgm:prSet>
      <dgm:spPr/>
    </dgm:pt>
    <dgm:pt modelId="{C8A4D255-0DF6-4197-BA59-A14098520D67}" type="pres">
      <dgm:prSet presAssocID="{59648C45-8538-4215-8603-F900728092CD}" presName="sibTrans" presStyleCnt="0"/>
      <dgm:spPr/>
    </dgm:pt>
    <dgm:pt modelId="{EF1F844D-81B5-4B09-8A91-073FAAD5B18F}" type="pres">
      <dgm:prSet presAssocID="{D2C0DD33-E06A-4BEA-B244-ECB1C19A27EE}" presName="node" presStyleLbl="node1" presStyleIdx="1" presStyleCnt="6">
        <dgm:presLayoutVars>
          <dgm:bulletEnabled val="1"/>
        </dgm:presLayoutVars>
      </dgm:prSet>
      <dgm:spPr/>
    </dgm:pt>
    <dgm:pt modelId="{F9D4B8FA-842F-497E-91F2-4CC2684BE835}" type="pres">
      <dgm:prSet presAssocID="{E5EC514C-2F53-4F06-B7D1-A2432E3F5002}" presName="sibTrans" presStyleCnt="0"/>
      <dgm:spPr/>
    </dgm:pt>
    <dgm:pt modelId="{97112246-CDBD-48A8-BEA7-FB5F9797D8A1}" type="pres">
      <dgm:prSet presAssocID="{8CF40537-3C68-40A7-8383-7A5B6E13DC2B}" presName="node" presStyleLbl="node1" presStyleIdx="2" presStyleCnt="6">
        <dgm:presLayoutVars>
          <dgm:bulletEnabled val="1"/>
        </dgm:presLayoutVars>
      </dgm:prSet>
      <dgm:spPr/>
    </dgm:pt>
    <dgm:pt modelId="{16B1ABC3-DB0B-4ED8-8D3C-F0F7CA6D1BB6}" type="pres">
      <dgm:prSet presAssocID="{F2D7E212-8D75-4CAC-AF04-05A7E3D24469}" presName="sibTrans" presStyleCnt="0"/>
      <dgm:spPr/>
    </dgm:pt>
    <dgm:pt modelId="{4F5E559D-047B-4D54-B135-F67240CD7432}" type="pres">
      <dgm:prSet presAssocID="{94052E3A-58BC-492B-9D89-EB2AA67AB15B}" presName="node" presStyleLbl="node1" presStyleIdx="3" presStyleCnt="6">
        <dgm:presLayoutVars>
          <dgm:bulletEnabled val="1"/>
        </dgm:presLayoutVars>
      </dgm:prSet>
      <dgm:spPr/>
    </dgm:pt>
    <dgm:pt modelId="{B0EFF470-A485-403A-B1CC-184873BE207D}" type="pres">
      <dgm:prSet presAssocID="{12C2C561-4B8F-41F3-A907-834E1A669245}" presName="sibTrans" presStyleCnt="0"/>
      <dgm:spPr/>
    </dgm:pt>
    <dgm:pt modelId="{D8ADD26B-B423-4368-A2EB-B23048782D3D}" type="pres">
      <dgm:prSet presAssocID="{C32F648F-0003-46FA-9245-A2790A6C74C4}" presName="node" presStyleLbl="node1" presStyleIdx="4" presStyleCnt="6">
        <dgm:presLayoutVars>
          <dgm:bulletEnabled val="1"/>
        </dgm:presLayoutVars>
      </dgm:prSet>
      <dgm:spPr/>
    </dgm:pt>
    <dgm:pt modelId="{18A9C626-4B1A-4C4F-923D-F8E1AFD099C4}" type="pres">
      <dgm:prSet presAssocID="{8DE408E9-ED0C-47C7-8628-EA0A548ADB85}" presName="sibTrans" presStyleCnt="0"/>
      <dgm:spPr/>
    </dgm:pt>
    <dgm:pt modelId="{4E825296-DC28-4F56-9764-1EA07B0BE93F}" type="pres">
      <dgm:prSet presAssocID="{60FFB8A1-AAF1-4156-8EF4-697CCC2EA126}" presName="node" presStyleLbl="node1" presStyleIdx="5" presStyleCnt="6">
        <dgm:presLayoutVars>
          <dgm:bulletEnabled val="1"/>
        </dgm:presLayoutVars>
      </dgm:prSet>
      <dgm:spPr/>
    </dgm:pt>
  </dgm:ptLst>
  <dgm:cxnLst>
    <dgm:cxn modelId="{336E7109-7C28-4B81-B97C-B114C1298714}" type="presOf" srcId="{928778E7-43D0-45A1-82F1-B4E81FB7A228}" destId="{4498B0B4-4910-47F9-A51E-F35AAC349C43}" srcOrd="0" destOrd="0" presId="urn:microsoft.com/office/officeart/2005/8/layout/default"/>
    <dgm:cxn modelId="{B8F21616-94CB-4F38-A088-DE9027EE8297}" type="presOf" srcId="{D2C0DD33-E06A-4BEA-B244-ECB1C19A27EE}" destId="{EF1F844D-81B5-4B09-8A91-073FAAD5B18F}" srcOrd="0" destOrd="0" presId="urn:microsoft.com/office/officeart/2005/8/layout/default"/>
    <dgm:cxn modelId="{297EC03A-6C16-497A-B9C0-96D281184C75}" srcId="{928778E7-43D0-45A1-82F1-B4E81FB7A228}" destId="{94052E3A-58BC-492B-9D89-EB2AA67AB15B}" srcOrd="3" destOrd="0" parTransId="{5273C2EC-6949-4A0F-B83B-C6E0D43B0108}" sibTransId="{12C2C561-4B8F-41F3-A907-834E1A669245}"/>
    <dgm:cxn modelId="{E933EE3A-1BFA-4A8C-8FE7-0CE13C3E1255}" srcId="{928778E7-43D0-45A1-82F1-B4E81FB7A228}" destId="{A2D9ED0C-49BD-4931-A3A6-0F01077BADB5}" srcOrd="0" destOrd="0" parTransId="{29506319-9A06-44D3-80F3-0E0BB634262C}" sibTransId="{59648C45-8538-4215-8603-F900728092CD}"/>
    <dgm:cxn modelId="{4354235D-FB17-4B7B-8408-67E0B1DE4319}" type="presOf" srcId="{60FFB8A1-AAF1-4156-8EF4-697CCC2EA126}" destId="{4E825296-DC28-4F56-9764-1EA07B0BE93F}" srcOrd="0" destOrd="0" presId="urn:microsoft.com/office/officeart/2005/8/layout/default"/>
    <dgm:cxn modelId="{EAEC9481-8F4A-4FF1-8C6D-D60C6CAC4EB4}" type="presOf" srcId="{94052E3A-58BC-492B-9D89-EB2AA67AB15B}" destId="{4F5E559D-047B-4D54-B135-F67240CD7432}" srcOrd="0" destOrd="0" presId="urn:microsoft.com/office/officeart/2005/8/layout/default"/>
    <dgm:cxn modelId="{03925588-34F3-40EF-8272-891FA3497C67}" srcId="{928778E7-43D0-45A1-82F1-B4E81FB7A228}" destId="{C32F648F-0003-46FA-9245-A2790A6C74C4}" srcOrd="4" destOrd="0" parTransId="{56100963-65C0-4F77-9655-4AD9D511B163}" sibTransId="{8DE408E9-ED0C-47C7-8628-EA0A548ADB85}"/>
    <dgm:cxn modelId="{0240D8A6-519A-4669-B4C7-DFC3E8FFA78F}" srcId="{928778E7-43D0-45A1-82F1-B4E81FB7A228}" destId="{8CF40537-3C68-40A7-8383-7A5B6E13DC2B}" srcOrd="2" destOrd="0" parTransId="{79CB2936-3EEB-4551-BA28-FF0176ACFFA8}" sibTransId="{F2D7E212-8D75-4CAC-AF04-05A7E3D24469}"/>
    <dgm:cxn modelId="{6853C3B5-9343-4E81-AEB7-18ADC1D45986}" srcId="{928778E7-43D0-45A1-82F1-B4E81FB7A228}" destId="{60FFB8A1-AAF1-4156-8EF4-697CCC2EA126}" srcOrd="5" destOrd="0" parTransId="{81700BB4-CA51-47AA-85C5-5570822E4A53}" sibTransId="{23906211-412C-4887-AEDA-B99270F555EE}"/>
    <dgm:cxn modelId="{2283C3C1-2361-4288-87D7-4C87025D696A}" type="presOf" srcId="{A2D9ED0C-49BD-4931-A3A6-0F01077BADB5}" destId="{EFAA16EB-7E72-47E0-AF15-4D9F6A78FD2C}" srcOrd="0" destOrd="0" presId="urn:microsoft.com/office/officeart/2005/8/layout/default"/>
    <dgm:cxn modelId="{B226CDC3-8952-496B-9DC3-B540D3C4D8BB}" type="presOf" srcId="{8CF40537-3C68-40A7-8383-7A5B6E13DC2B}" destId="{97112246-CDBD-48A8-BEA7-FB5F9797D8A1}" srcOrd="0" destOrd="0" presId="urn:microsoft.com/office/officeart/2005/8/layout/default"/>
    <dgm:cxn modelId="{5DBF80E1-ECCF-4A55-AD89-75F60A1E5DD4}" type="presOf" srcId="{C32F648F-0003-46FA-9245-A2790A6C74C4}" destId="{D8ADD26B-B423-4368-A2EB-B23048782D3D}" srcOrd="0" destOrd="0" presId="urn:microsoft.com/office/officeart/2005/8/layout/default"/>
    <dgm:cxn modelId="{1C98AAE8-14EC-44C5-8EC0-A9B3D1B02FD3}" srcId="{928778E7-43D0-45A1-82F1-B4E81FB7A228}" destId="{D2C0DD33-E06A-4BEA-B244-ECB1C19A27EE}" srcOrd="1" destOrd="0" parTransId="{6866D581-3245-4B04-B96F-0CA65BF72B71}" sibTransId="{E5EC514C-2F53-4F06-B7D1-A2432E3F5002}"/>
    <dgm:cxn modelId="{F3B9746F-CD96-4062-8B21-531B4C325DB3}" type="presParOf" srcId="{4498B0B4-4910-47F9-A51E-F35AAC349C43}" destId="{EFAA16EB-7E72-47E0-AF15-4D9F6A78FD2C}" srcOrd="0" destOrd="0" presId="urn:microsoft.com/office/officeart/2005/8/layout/default"/>
    <dgm:cxn modelId="{50336EDA-264C-4373-A55A-D428DD67DD44}" type="presParOf" srcId="{4498B0B4-4910-47F9-A51E-F35AAC349C43}" destId="{C8A4D255-0DF6-4197-BA59-A14098520D67}" srcOrd="1" destOrd="0" presId="urn:microsoft.com/office/officeart/2005/8/layout/default"/>
    <dgm:cxn modelId="{748E4878-1442-424B-A32A-417050024FA7}" type="presParOf" srcId="{4498B0B4-4910-47F9-A51E-F35AAC349C43}" destId="{EF1F844D-81B5-4B09-8A91-073FAAD5B18F}" srcOrd="2" destOrd="0" presId="urn:microsoft.com/office/officeart/2005/8/layout/default"/>
    <dgm:cxn modelId="{87700BF4-3ADE-45FD-B541-616D1E59EF9C}" type="presParOf" srcId="{4498B0B4-4910-47F9-A51E-F35AAC349C43}" destId="{F9D4B8FA-842F-497E-91F2-4CC2684BE835}" srcOrd="3" destOrd="0" presId="urn:microsoft.com/office/officeart/2005/8/layout/default"/>
    <dgm:cxn modelId="{06E9D588-0669-4384-9F46-2A96ACFF23B0}" type="presParOf" srcId="{4498B0B4-4910-47F9-A51E-F35AAC349C43}" destId="{97112246-CDBD-48A8-BEA7-FB5F9797D8A1}" srcOrd="4" destOrd="0" presId="urn:microsoft.com/office/officeart/2005/8/layout/default"/>
    <dgm:cxn modelId="{A3B16690-0EC8-40A0-95A9-8AB285A980EF}" type="presParOf" srcId="{4498B0B4-4910-47F9-A51E-F35AAC349C43}" destId="{16B1ABC3-DB0B-4ED8-8D3C-F0F7CA6D1BB6}" srcOrd="5" destOrd="0" presId="urn:microsoft.com/office/officeart/2005/8/layout/default"/>
    <dgm:cxn modelId="{6C185AE8-1110-48C1-AFD8-34772180E84A}" type="presParOf" srcId="{4498B0B4-4910-47F9-A51E-F35AAC349C43}" destId="{4F5E559D-047B-4D54-B135-F67240CD7432}" srcOrd="6" destOrd="0" presId="urn:microsoft.com/office/officeart/2005/8/layout/default"/>
    <dgm:cxn modelId="{670FD61A-77DE-4548-B31C-4C20720B4CC3}" type="presParOf" srcId="{4498B0B4-4910-47F9-A51E-F35AAC349C43}" destId="{B0EFF470-A485-403A-B1CC-184873BE207D}" srcOrd="7" destOrd="0" presId="urn:microsoft.com/office/officeart/2005/8/layout/default"/>
    <dgm:cxn modelId="{EE39779E-7EAD-4876-B237-56D2C3FCD0F7}" type="presParOf" srcId="{4498B0B4-4910-47F9-A51E-F35AAC349C43}" destId="{D8ADD26B-B423-4368-A2EB-B23048782D3D}" srcOrd="8" destOrd="0" presId="urn:microsoft.com/office/officeart/2005/8/layout/default"/>
    <dgm:cxn modelId="{32EDD675-FA65-4A65-AAE1-088445E7647D}" type="presParOf" srcId="{4498B0B4-4910-47F9-A51E-F35AAC349C43}" destId="{18A9C626-4B1A-4C4F-923D-F8E1AFD099C4}" srcOrd="9" destOrd="0" presId="urn:microsoft.com/office/officeart/2005/8/layout/default"/>
    <dgm:cxn modelId="{F329394B-916F-4CB3-BD73-BE354799558F}" type="presParOf" srcId="{4498B0B4-4910-47F9-A51E-F35AAC349C43}" destId="{4E825296-DC28-4F56-9764-1EA07B0BE93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8778E7-43D0-45A1-82F1-B4E81FB7A228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A2D9ED0C-49BD-4931-A3A6-0F01077BADB5}">
      <dgm:prSet phldrT="[Texto]"/>
      <dgm:spPr/>
      <dgm:t>
        <a:bodyPr/>
        <a:lstStyle/>
        <a:p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Programa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Nacional de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Aceleração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de Impacto (3ª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Chamada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)</a:t>
          </a:r>
          <a:endParaRPr lang="pt-BR" dirty="0">
            <a:solidFill>
              <a:schemeClr val="bg1"/>
            </a:solidFill>
          </a:endParaRPr>
        </a:p>
      </dgm:t>
    </dgm:pt>
    <dgm:pt modelId="{29506319-9A06-44D3-80F3-0E0BB634262C}" type="parTrans" cxnId="{E933EE3A-1BFA-4A8C-8FE7-0CE13C3E1255}">
      <dgm:prSet/>
      <dgm:spPr/>
      <dgm:t>
        <a:bodyPr/>
        <a:lstStyle/>
        <a:p>
          <a:endParaRPr lang="pt-BR"/>
        </a:p>
      </dgm:t>
    </dgm:pt>
    <dgm:pt modelId="{59648C45-8538-4215-8603-F900728092CD}" type="sibTrans" cxnId="{E933EE3A-1BFA-4A8C-8FE7-0CE13C3E1255}">
      <dgm:prSet/>
      <dgm:spPr/>
      <dgm:t>
        <a:bodyPr/>
        <a:lstStyle/>
        <a:p>
          <a:endParaRPr lang="pt-BR"/>
        </a:p>
      </dgm:t>
    </dgm:pt>
    <dgm:pt modelId="{10576AFB-F5E0-445C-BD0C-88C4D099A4B3}">
      <dgm:prSet/>
      <dgm:spPr/>
      <dgm:t>
        <a:bodyPr/>
        <a:lstStyle/>
        <a:p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Inclusão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de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critérios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e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indicadores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de Impacto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na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metodologia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CERNE de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Aceleração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de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Incubadoras</a:t>
          </a:r>
          <a:endParaRPr lang="en-US" dirty="0">
            <a:solidFill>
              <a:schemeClr val="bg1"/>
            </a:solidFill>
            <a:latin typeface="+mj-lt"/>
            <a:ea typeface="+mj-ea"/>
            <a:cs typeface="+mj-cs"/>
          </a:endParaRPr>
        </a:p>
      </dgm:t>
    </dgm:pt>
    <dgm:pt modelId="{7C8332F8-5A4F-422F-AA59-089C8FB1C009}" type="parTrans" cxnId="{836348BB-2CC8-475D-AE95-3366C7BC26EF}">
      <dgm:prSet/>
      <dgm:spPr/>
      <dgm:t>
        <a:bodyPr/>
        <a:lstStyle/>
        <a:p>
          <a:endParaRPr lang="pt-BR"/>
        </a:p>
      </dgm:t>
    </dgm:pt>
    <dgm:pt modelId="{CDBCEAF9-9AC1-431B-A93C-9D8138265107}" type="sibTrans" cxnId="{836348BB-2CC8-475D-AE95-3366C7BC26EF}">
      <dgm:prSet/>
      <dgm:spPr/>
      <dgm:t>
        <a:bodyPr/>
        <a:lstStyle/>
        <a:p>
          <a:endParaRPr lang="pt-BR"/>
        </a:p>
      </dgm:t>
    </dgm:pt>
    <dgm:pt modelId="{5751C8A8-9AC7-4EC4-9D11-C980847594E2}">
      <dgm:prSet/>
      <dgm:spPr/>
      <dgm:t>
        <a:bodyPr/>
        <a:lstStyle/>
        <a:p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Início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da 4ª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Chamada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do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Programa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de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Aceleração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de Impacto  -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Setembro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de 2018</a:t>
          </a:r>
        </a:p>
      </dgm:t>
    </dgm:pt>
    <dgm:pt modelId="{EEAC28BC-CAC4-42E5-ABBC-E136E8D11F3B}" type="parTrans" cxnId="{C4083BBF-5AB7-4A70-BC34-E47CB02F5BDC}">
      <dgm:prSet/>
      <dgm:spPr/>
      <dgm:t>
        <a:bodyPr/>
        <a:lstStyle/>
        <a:p>
          <a:endParaRPr lang="pt-BR"/>
        </a:p>
      </dgm:t>
    </dgm:pt>
    <dgm:pt modelId="{59002681-6C99-4848-812C-E63EBB8F64BF}" type="sibTrans" cxnId="{C4083BBF-5AB7-4A70-BC34-E47CB02F5BDC}">
      <dgm:prSet/>
      <dgm:spPr/>
      <dgm:t>
        <a:bodyPr/>
        <a:lstStyle/>
        <a:p>
          <a:endParaRPr lang="pt-BR"/>
        </a:p>
      </dgm:t>
    </dgm:pt>
    <dgm:pt modelId="{4498B0B4-4910-47F9-A51E-F35AAC349C43}" type="pres">
      <dgm:prSet presAssocID="{928778E7-43D0-45A1-82F1-B4E81FB7A228}" presName="diagram" presStyleCnt="0">
        <dgm:presLayoutVars>
          <dgm:dir/>
          <dgm:resizeHandles val="exact"/>
        </dgm:presLayoutVars>
      </dgm:prSet>
      <dgm:spPr/>
    </dgm:pt>
    <dgm:pt modelId="{EFAA16EB-7E72-47E0-AF15-4D9F6A78FD2C}" type="pres">
      <dgm:prSet presAssocID="{A2D9ED0C-49BD-4931-A3A6-0F01077BADB5}" presName="node" presStyleLbl="node1" presStyleIdx="0" presStyleCnt="3">
        <dgm:presLayoutVars>
          <dgm:bulletEnabled val="1"/>
        </dgm:presLayoutVars>
      </dgm:prSet>
      <dgm:spPr/>
    </dgm:pt>
    <dgm:pt modelId="{C8A4D255-0DF6-4197-BA59-A14098520D67}" type="pres">
      <dgm:prSet presAssocID="{59648C45-8538-4215-8603-F900728092CD}" presName="sibTrans" presStyleCnt="0"/>
      <dgm:spPr/>
    </dgm:pt>
    <dgm:pt modelId="{DBCC6267-8540-4842-A945-B98099CF9561}" type="pres">
      <dgm:prSet presAssocID="{10576AFB-F5E0-445C-BD0C-88C4D099A4B3}" presName="node" presStyleLbl="node1" presStyleIdx="1" presStyleCnt="3">
        <dgm:presLayoutVars>
          <dgm:bulletEnabled val="1"/>
        </dgm:presLayoutVars>
      </dgm:prSet>
      <dgm:spPr/>
    </dgm:pt>
    <dgm:pt modelId="{E9F5CD98-369E-4BBF-800E-9869892B2213}" type="pres">
      <dgm:prSet presAssocID="{CDBCEAF9-9AC1-431B-A93C-9D8138265107}" presName="sibTrans" presStyleCnt="0"/>
      <dgm:spPr/>
    </dgm:pt>
    <dgm:pt modelId="{9F60905A-5EB2-4C5D-9B6F-B187647FDAC0}" type="pres">
      <dgm:prSet presAssocID="{5751C8A8-9AC7-4EC4-9D11-C980847594E2}" presName="node" presStyleLbl="node1" presStyleIdx="2" presStyleCnt="3">
        <dgm:presLayoutVars>
          <dgm:bulletEnabled val="1"/>
        </dgm:presLayoutVars>
      </dgm:prSet>
      <dgm:spPr/>
    </dgm:pt>
  </dgm:ptLst>
  <dgm:cxnLst>
    <dgm:cxn modelId="{336E7109-7C28-4B81-B97C-B114C1298714}" type="presOf" srcId="{928778E7-43D0-45A1-82F1-B4E81FB7A228}" destId="{4498B0B4-4910-47F9-A51E-F35AAC349C43}" srcOrd="0" destOrd="0" presId="urn:microsoft.com/office/officeart/2005/8/layout/default"/>
    <dgm:cxn modelId="{5EB2CF14-59CF-430B-AA85-48ECAD2C5E55}" type="presOf" srcId="{10576AFB-F5E0-445C-BD0C-88C4D099A4B3}" destId="{DBCC6267-8540-4842-A945-B98099CF9561}" srcOrd="0" destOrd="0" presId="urn:microsoft.com/office/officeart/2005/8/layout/default"/>
    <dgm:cxn modelId="{A672482B-3E43-4271-93E2-B9A5FF52EC80}" type="presOf" srcId="{5751C8A8-9AC7-4EC4-9D11-C980847594E2}" destId="{9F60905A-5EB2-4C5D-9B6F-B187647FDAC0}" srcOrd="0" destOrd="0" presId="urn:microsoft.com/office/officeart/2005/8/layout/default"/>
    <dgm:cxn modelId="{E933EE3A-1BFA-4A8C-8FE7-0CE13C3E1255}" srcId="{928778E7-43D0-45A1-82F1-B4E81FB7A228}" destId="{A2D9ED0C-49BD-4931-A3A6-0F01077BADB5}" srcOrd="0" destOrd="0" parTransId="{29506319-9A06-44D3-80F3-0E0BB634262C}" sibTransId="{59648C45-8538-4215-8603-F900728092CD}"/>
    <dgm:cxn modelId="{836348BB-2CC8-475D-AE95-3366C7BC26EF}" srcId="{928778E7-43D0-45A1-82F1-B4E81FB7A228}" destId="{10576AFB-F5E0-445C-BD0C-88C4D099A4B3}" srcOrd="1" destOrd="0" parTransId="{7C8332F8-5A4F-422F-AA59-089C8FB1C009}" sibTransId="{CDBCEAF9-9AC1-431B-A93C-9D8138265107}"/>
    <dgm:cxn modelId="{C4083BBF-5AB7-4A70-BC34-E47CB02F5BDC}" srcId="{928778E7-43D0-45A1-82F1-B4E81FB7A228}" destId="{5751C8A8-9AC7-4EC4-9D11-C980847594E2}" srcOrd="2" destOrd="0" parTransId="{EEAC28BC-CAC4-42E5-ABBC-E136E8D11F3B}" sibTransId="{59002681-6C99-4848-812C-E63EBB8F64BF}"/>
    <dgm:cxn modelId="{2283C3C1-2361-4288-87D7-4C87025D696A}" type="presOf" srcId="{A2D9ED0C-49BD-4931-A3A6-0F01077BADB5}" destId="{EFAA16EB-7E72-47E0-AF15-4D9F6A78FD2C}" srcOrd="0" destOrd="0" presId="urn:microsoft.com/office/officeart/2005/8/layout/default"/>
    <dgm:cxn modelId="{F3B9746F-CD96-4062-8B21-531B4C325DB3}" type="presParOf" srcId="{4498B0B4-4910-47F9-A51E-F35AAC349C43}" destId="{EFAA16EB-7E72-47E0-AF15-4D9F6A78FD2C}" srcOrd="0" destOrd="0" presId="urn:microsoft.com/office/officeart/2005/8/layout/default"/>
    <dgm:cxn modelId="{50336EDA-264C-4373-A55A-D428DD67DD44}" type="presParOf" srcId="{4498B0B4-4910-47F9-A51E-F35AAC349C43}" destId="{C8A4D255-0DF6-4197-BA59-A14098520D67}" srcOrd="1" destOrd="0" presId="urn:microsoft.com/office/officeart/2005/8/layout/default"/>
    <dgm:cxn modelId="{07B8F52A-A75C-4A08-9DF1-C0374F20D871}" type="presParOf" srcId="{4498B0B4-4910-47F9-A51E-F35AAC349C43}" destId="{DBCC6267-8540-4842-A945-B98099CF9561}" srcOrd="2" destOrd="0" presId="urn:microsoft.com/office/officeart/2005/8/layout/default"/>
    <dgm:cxn modelId="{30B5BBCE-037F-4ED9-955C-EFC9511F2C7F}" type="presParOf" srcId="{4498B0B4-4910-47F9-A51E-F35AAC349C43}" destId="{E9F5CD98-369E-4BBF-800E-9869892B2213}" srcOrd="3" destOrd="0" presId="urn:microsoft.com/office/officeart/2005/8/layout/default"/>
    <dgm:cxn modelId="{5D471574-98C2-469C-BA81-C81BCBDD4B4B}" type="presParOf" srcId="{4498B0B4-4910-47F9-A51E-F35AAC349C43}" destId="{9F60905A-5EB2-4C5D-9B6F-B187647FDAC0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8778E7-43D0-45A1-82F1-B4E81FB7A228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A2D9ED0C-49BD-4931-A3A6-0F01077BADB5}">
      <dgm:prSet phldrT="[Texto]"/>
      <dgm:spPr/>
      <dgm:t>
        <a:bodyPr/>
        <a:lstStyle/>
        <a:p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Apresentar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Anteprojeto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de Lei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sobre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personalidade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jurídica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própria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aos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Negócios de Impacto</a:t>
          </a:r>
          <a:endParaRPr lang="pt-BR" dirty="0">
            <a:solidFill>
              <a:schemeClr val="bg1"/>
            </a:solidFill>
          </a:endParaRPr>
        </a:p>
      </dgm:t>
    </dgm:pt>
    <dgm:pt modelId="{29506319-9A06-44D3-80F3-0E0BB634262C}" type="parTrans" cxnId="{E933EE3A-1BFA-4A8C-8FE7-0CE13C3E1255}">
      <dgm:prSet/>
      <dgm:spPr/>
      <dgm:t>
        <a:bodyPr/>
        <a:lstStyle/>
        <a:p>
          <a:endParaRPr lang="pt-BR"/>
        </a:p>
      </dgm:t>
    </dgm:pt>
    <dgm:pt modelId="{59648C45-8538-4215-8603-F900728092CD}" type="sibTrans" cxnId="{E933EE3A-1BFA-4A8C-8FE7-0CE13C3E1255}">
      <dgm:prSet/>
      <dgm:spPr/>
      <dgm:t>
        <a:bodyPr/>
        <a:lstStyle/>
        <a:p>
          <a:endParaRPr lang="pt-BR"/>
        </a:p>
      </dgm:t>
    </dgm:pt>
    <dgm:pt modelId="{C1B04AB1-A433-4185-B2B9-5F8D0CD74606}">
      <dgm:prSet/>
      <dgm:spPr/>
      <dgm:t>
        <a:bodyPr/>
        <a:lstStyle/>
        <a:p>
          <a:r>
            <a:rPr lang="pt-BR" dirty="0"/>
            <a:t>Apresentar contribuições à legislação proposta para Contratos de Impacto Social (PLS 338/18)</a:t>
          </a:r>
          <a:endParaRPr lang="en-US" dirty="0">
            <a:solidFill>
              <a:schemeClr val="bg1"/>
            </a:solidFill>
            <a:latin typeface="+mj-lt"/>
            <a:ea typeface="+mj-ea"/>
            <a:cs typeface="+mj-cs"/>
          </a:endParaRPr>
        </a:p>
      </dgm:t>
    </dgm:pt>
    <dgm:pt modelId="{187E6A51-CF55-4502-8F6F-393607E0584C}" type="parTrans" cxnId="{F817D73D-B5FA-4E31-91DF-5F60E23CDEF6}">
      <dgm:prSet/>
      <dgm:spPr/>
      <dgm:t>
        <a:bodyPr/>
        <a:lstStyle/>
        <a:p>
          <a:endParaRPr lang="pt-BR"/>
        </a:p>
      </dgm:t>
    </dgm:pt>
    <dgm:pt modelId="{185E9739-9F80-4AE0-9E6F-54CA2EC3E7BC}" type="sibTrans" cxnId="{F817D73D-B5FA-4E31-91DF-5F60E23CDEF6}">
      <dgm:prSet/>
      <dgm:spPr/>
      <dgm:t>
        <a:bodyPr/>
        <a:lstStyle/>
        <a:p>
          <a:endParaRPr lang="pt-BR"/>
        </a:p>
      </dgm:t>
    </dgm:pt>
    <dgm:pt modelId="{AF0FCA26-B6B5-48CD-BE80-4739102B99A8}">
      <dgm:prSet/>
      <dgm:spPr/>
      <dgm:t>
        <a:bodyPr/>
        <a:lstStyle/>
        <a:p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Apresentar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propostas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de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ajustes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ao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PLS nº 16 que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trata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dos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Fundos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Patrimoniais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(Endowment)</a:t>
          </a:r>
        </a:p>
      </dgm:t>
    </dgm:pt>
    <dgm:pt modelId="{C55877B0-B7F6-40D0-B55B-64CCF843216A}" type="parTrans" cxnId="{4BACF90B-3216-41A3-875E-03A00C40EB02}">
      <dgm:prSet/>
      <dgm:spPr/>
      <dgm:t>
        <a:bodyPr/>
        <a:lstStyle/>
        <a:p>
          <a:endParaRPr lang="pt-BR"/>
        </a:p>
      </dgm:t>
    </dgm:pt>
    <dgm:pt modelId="{CCAEE0BA-08BB-447E-8A96-139FBCC38385}" type="sibTrans" cxnId="{4BACF90B-3216-41A3-875E-03A00C40EB02}">
      <dgm:prSet/>
      <dgm:spPr/>
      <dgm:t>
        <a:bodyPr/>
        <a:lstStyle/>
        <a:p>
          <a:endParaRPr lang="pt-BR"/>
        </a:p>
      </dgm:t>
    </dgm:pt>
    <dgm:pt modelId="{4BBE9CF8-B627-40CF-8E8D-53F7F2E4ECDE}">
      <dgm:prSet/>
      <dgm:spPr/>
      <dgm:t>
        <a:bodyPr/>
        <a:lstStyle/>
        <a:p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Encaminhar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um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parecer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do Comitê para a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Subsecretaria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de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Assuntos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Econômicos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da Casa Civil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sobre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possibilidade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de investimentos de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institutos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e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fundações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em</a:t>
          </a:r>
          <a:r>
            <a:rPr lang="en-US" dirty="0">
              <a:solidFill>
                <a:schemeClr val="bg1"/>
              </a:solidFill>
              <a:latin typeface="+mj-lt"/>
              <a:ea typeface="+mj-ea"/>
              <a:cs typeface="+mj-cs"/>
            </a:rPr>
            <a:t> negócios de impacto</a:t>
          </a:r>
          <a:endParaRPr lang="pt-BR" dirty="0">
            <a:solidFill>
              <a:schemeClr val="bg1"/>
            </a:solidFill>
            <a:latin typeface="+mj-lt"/>
            <a:ea typeface="+mj-ea"/>
            <a:cs typeface="+mj-cs"/>
          </a:endParaRPr>
        </a:p>
      </dgm:t>
    </dgm:pt>
    <dgm:pt modelId="{5D815230-A079-4273-969F-C06A7307F459}" type="parTrans" cxnId="{E072883C-03FB-4579-8694-4833AA888E3B}">
      <dgm:prSet/>
      <dgm:spPr/>
      <dgm:t>
        <a:bodyPr/>
        <a:lstStyle/>
        <a:p>
          <a:endParaRPr lang="pt-BR"/>
        </a:p>
      </dgm:t>
    </dgm:pt>
    <dgm:pt modelId="{C6C64DAE-F465-4271-8627-C0E355C49B00}" type="sibTrans" cxnId="{E072883C-03FB-4579-8694-4833AA888E3B}">
      <dgm:prSet/>
      <dgm:spPr/>
      <dgm:t>
        <a:bodyPr/>
        <a:lstStyle/>
        <a:p>
          <a:endParaRPr lang="pt-BR"/>
        </a:p>
      </dgm:t>
    </dgm:pt>
    <dgm:pt modelId="{4498B0B4-4910-47F9-A51E-F35AAC349C43}" type="pres">
      <dgm:prSet presAssocID="{928778E7-43D0-45A1-82F1-B4E81FB7A228}" presName="diagram" presStyleCnt="0">
        <dgm:presLayoutVars>
          <dgm:dir/>
          <dgm:resizeHandles val="exact"/>
        </dgm:presLayoutVars>
      </dgm:prSet>
      <dgm:spPr/>
    </dgm:pt>
    <dgm:pt modelId="{EFAA16EB-7E72-47E0-AF15-4D9F6A78FD2C}" type="pres">
      <dgm:prSet presAssocID="{A2D9ED0C-49BD-4931-A3A6-0F01077BADB5}" presName="node" presStyleLbl="node1" presStyleIdx="0" presStyleCnt="4">
        <dgm:presLayoutVars>
          <dgm:bulletEnabled val="1"/>
        </dgm:presLayoutVars>
      </dgm:prSet>
      <dgm:spPr/>
    </dgm:pt>
    <dgm:pt modelId="{C8A4D255-0DF6-4197-BA59-A14098520D67}" type="pres">
      <dgm:prSet presAssocID="{59648C45-8538-4215-8603-F900728092CD}" presName="sibTrans" presStyleCnt="0"/>
      <dgm:spPr/>
    </dgm:pt>
    <dgm:pt modelId="{EC748FB5-80A8-4D6A-A1E4-68DEC49DC986}" type="pres">
      <dgm:prSet presAssocID="{C1B04AB1-A433-4185-B2B9-5F8D0CD74606}" presName="node" presStyleLbl="node1" presStyleIdx="1" presStyleCnt="4">
        <dgm:presLayoutVars>
          <dgm:bulletEnabled val="1"/>
        </dgm:presLayoutVars>
      </dgm:prSet>
      <dgm:spPr/>
    </dgm:pt>
    <dgm:pt modelId="{FDEF71CF-272B-4E43-8456-A147BC582EE1}" type="pres">
      <dgm:prSet presAssocID="{185E9739-9F80-4AE0-9E6F-54CA2EC3E7BC}" presName="sibTrans" presStyleCnt="0"/>
      <dgm:spPr/>
    </dgm:pt>
    <dgm:pt modelId="{1263FD83-43B5-447B-9D0E-BD258F9329E7}" type="pres">
      <dgm:prSet presAssocID="{AF0FCA26-B6B5-48CD-BE80-4739102B99A8}" presName="node" presStyleLbl="node1" presStyleIdx="2" presStyleCnt="4">
        <dgm:presLayoutVars>
          <dgm:bulletEnabled val="1"/>
        </dgm:presLayoutVars>
      </dgm:prSet>
      <dgm:spPr/>
    </dgm:pt>
    <dgm:pt modelId="{F6D54D3D-374A-424F-BC93-32208871959F}" type="pres">
      <dgm:prSet presAssocID="{CCAEE0BA-08BB-447E-8A96-139FBCC38385}" presName="sibTrans" presStyleCnt="0"/>
      <dgm:spPr/>
    </dgm:pt>
    <dgm:pt modelId="{6BDD8DE2-3060-477E-9C22-4804EE29EFAD}" type="pres">
      <dgm:prSet presAssocID="{4BBE9CF8-B627-40CF-8E8D-53F7F2E4ECDE}" presName="node" presStyleLbl="node1" presStyleIdx="3" presStyleCnt="4">
        <dgm:presLayoutVars>
          <dgm:bulletEnabled val="1"/>
        </dgm:presLayoutVars>
      </dgm:prSet>
      <dgm:spPr/>
    </dgm:pt>
  </dgm:ptLst>
  <dgm:cxnLst>
    <dgm:cxn modelId="{336E7109-7C28-4B81-B97C-B114C1298714}" type="presOf" srcId="{928778E7-43D0-45A1-82F1-B4E81FB7A228}" destId="{4498B0B4-4910-47F9-A51E-F35AAC349C43}" srcOrd="0" destOrd="0" presId="urn:microsoft.com/office/officeart/2005/8/layout/default"/>
    <dgm:cxn modelId="{4BACF90B-3216-41A3-875E-03A00C40EB02}" srcId="{928778E7-43D0-45A1-82F1-B4E81FB7A228}" destId="{AF0FCA26-B6B5-48CD-BE80-4739102B99A8}" srcOrd="2" destOrd="0" parTransId="{C55877B0-B7F6-40D0-B55B-64CCF843216A}" sibTransId="{CCAEE0BA-08BB-447E-8A96-139FBCC38385}"/>
    <dgm:cxn modelId="{6E56961E-BF36-4DCC-8C70-FF5F562612FE}" type="presOf" srcId="{AF0FCA26-B6B5-48CD-BE80-4739102B99A8}" destId="{1263FD83-43B5-447B-9D0E-BD258F9329E7}" srcOrd="0" destOrd="0" presId="urn:microsoft.com/office/officeart/2005/8/layout/default"/>
    <dgm:cxn modelId="{E933EE3A-1BFA-4A8C-8FE7-0CE13C3E1255}" srcId="{928778E7-43D0-45A1-82F1-B4E81FB7A228}" destId="{A2D9ED0C-49BD-4931-A3A6-0F01077BADB5}" srcOrd="0" destOrd="0" parTransId="{29506319-9A06-44D3-80F3-0E0BB634262C}" sibTransId="{59648C45-8538-4215-8603-F900728092CD}"/>
    <dgm:cxn modelId="{E072883C-03FB-4579-8694-4833AA888E3B}" srcId="{928778E7-43D0-45A1-82F1-B4E81FB7A228}" destId="{4BBE9CF8-B627-40CF-8E8D-53F7F2E4ECDE}" srcOrd="3" destOrd="0" parTransId="{5D815230-A079-4273-969F-C06A7307F459}" sibTransId="{C6C64DAE-F465-4271-8627-C0E355C49B00}"/>
    <dgm:cxn modelId="{F817D73D-B5FA-4E31-91DF-5F60E23CDEF6}" srcId="{928778E7-43D0-45A1-82F1-B4E81FB7A228}" destId="{C1B04AB1-A433-4185-B2B9-5F8D0CD74606}" srcOrd="1" destOrd="0" parTransId="{187E6A51-CF55-4502-8F6F-393607E0584C}" sibTransId="{185E9739-9F80-4AE0-9E6F-54CA2EC3E7BC}"/>
    <dgm:cxn modelId="{5907FB90-8744-4CF7-AD90-66D733AB07F8}" type="presOf" srcId="{C1B04AB1-A433-4185-B2B9-5F8D0CD74606}" destId="{EC748FB5-80A8-4D6A-A1E4-68DEC49DC986}" srcOrd="0" destOrd="0" presId="urn:microsoft.com/office/officeart/2005/8/layout/default"/>
    <dgm:cxn modelId="{F33730B0-2744-489F-BF86-C76442DDF77E}" type="presOf" srcId="{4BBE9CF8-B627-40CF-8E8D-53F7F2E4ECDE}" destId="{6BDD8DE2-3060-477E-9C22-4804EE29EFAD}" srcOrd="0" destOrd="0" presId="urn:microsoft.com/office/officeart/2005/8/layout/default"/>
    <dgm:cxn modelId="{2283C3C1-2361-4288-87D7-4C87025D696A}" type="presOf" srcId="{A2D9ED0C-49BD-4931-A3A6-0F01077BADB5}" destId="{EFAA16EB-7E72-47E0-AF15-4D9F6A78FD2C}" srcOrd="0" destOrd="0" presId="urn:microsoft.com/office/officeart/2005/8/layout/default"/>
    <dgm:cxn modelId="{F3B9746F-CD96-4062-8B21-531B4C325DB3}" type="presParOf" srcId="{4498B0B4-4910-47F9-A51E-F35AAC349C43}" destId="{EFAA16EB-7E72-47E0-AF15-4D9F6A78FD2C}" srcOrd="0" destOrd="0" presId="urn:microsoft.com/office/officeart/2005/8/layout/default"/>
    <dgm:cxn modelId="{50336EDA-264C-4373-A55A-D428DD67DD44}" type="presParOf" srcId="{4498B0B4-4910-47F9-A51E-F35AAC349C43}" destId="{C8A4D255-0DF6-4197-BA59-A14098520D67}" srcOrd="1" destOrd="0" presId="urn:microsoft.com/office/officeart/2005/8/layout/default"/>
    <dgm:cxn modelId="{C13A5B70-0F7E-4446-A253-A4348C58024D}" type="presParOf" srcId="{4498B0B4-4910-47F9-A51E-F35AAC349C43}" destId="{EC748FB5-80A8-4D6A-A1E4-68DEC49DC986}" srcOrd="2" destOrd="0" presId="urn:microsoft.com/office/officeart/2005/8/layout/default"/>
    <dgm:cxn modelId="{4FFD6FA6-9C48-4ADF-8204-4D57103DFF43}" type="presParOf" srcId="{4498B0B4-4910-47F9-A51E-F35AAC349C43}" destId="{FDEF71CF-272B-4E43-8456-A147BC582EE1}" srcOrd="3" destOrd="0" presId="urn:microsoft.com/office/officeart/2005/8/layout/default"/>
    <dgm:cxn modelId="{E8E5C037-D0ED-4E8E-AFD1-D657E5325F25}" type="presParOf" srcId="{4498B0B4-4910-47F9-A51E-F35AAC349C43}" destId="{1263FD83-43B5-447B-9D0E-BD258F9329E7}" srcOrd="4" destOrd="0" presId="urn:microsoft.com/office/officeart/2005/8/layout/default"/>
    <dgm:cxn modelId="{4B1003AE-220B-49AE-A685-3E2ACECED6E5}" type="presParOf" srcId="{4498B0B4-4910-47F9-A51E-F35AAC349C43}" destId="{F6D54D3D-374A-424F-BC93-32208871959F}" srcOrd="5" destOrd="0" presId="urn:microsoft.com/office/officeart/2005/8/layout/default"/>
    <dgm:cxn modelId="{E7A029D8-C02F-4FAA-82BE-8A3A7E4FEF80}" type="presParOf" srcId="{4498B0B4-4910-47F9-A51E-F35AAC349C43}" destId="{6BDD8DE2-3060-477E-9C22-4804EE29EFA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A16EB-7E72-47E0-AF15-4D9F6A78FD2C}">
      <dsp:nvSpPr>
        <dsp:cNvPr id="0" name=""/>
        <dsp:cNvSpPr/>
      </dsp:nvSpPr>
      <dsp:spPr>
        <a:xfrm>
          <a:off x="0" y="744066"/>
          <a:ext cx="2793503" cy="167610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j-lt"/>
              <a:ea typeface="+mj-ea"/>
              <a:cs typeface="+mj-cs"/>
            </a:rPr>
            <a:t>Fundo de </a:t>
          </a:r>
          <a:r>
            <a:rPr lang="en-US" sz="2000" kern="1200" dirty="0" err="1">
              <a:latin typeface="+mj-lt"/>
              <a:ea typeface="+mj-ea"/>
              <a:cs typeface="+mj-cs"/>
            </a:rPr>
            <a:t>Investimento</a:t>
          </a:r>
          <a:r>
            <a:rPr lang="en-US" sz="2000" kern="1200" dirty="0">
              <a:latin typeface="+mj-lt"/>
              <a:ea typeface="+mj-ea"/>
              <a:cs typeface="+mj-cs"/>
            </a:rPr>
            <a:t> de Impacto (BNDES, Caixa, BB)</a:t>
          </a:r>
          <a:endParaRPr lang="pt-BR" sz="2000" kern="1200" dirty="0"/>
        </a:p>
      </dsp:txBody>
      <dsp:txXfrm>
        <a:off x="0" y="744066"/>
        <a:ext cx="2793503" cy="1676102"/>
      </dsp:txXfrm>
    </dsp:sp>
    <dsp:sp modelId="{6541AFFA-A2FE-4E65-81FC-4CC15B226A2D}">
      <dsp:nvSpPr>
        <dsp:cNvPr id="0" name=""/>
        <dsp:cNvSpPr/>
      </dsp:nvSpPr>
      <dsp:spPr>
        <a:xfrm>
          <a:off x="3072854" y="744066"/>
          <a:ext cx="2793503" cy="1676102"/>
        </a:xfrm>
        <a:prstGeom prst="rect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latin typeface="+mj-lt"/>
              <a:ea typeface="+mj-ea"/>
              <a:cs typeface="+mj-cs"/>
            </a:rPr>
            <a:t>Publicação do Mapa dos Investimentos de Impacto (ANDE - outubro de 2018)</a:t>
          </a:r>
          <a:endParaRPr lang="pt-BR" sz="2000" kern="1200" dirty="0"/>
        </a:p>
      </dsp:txBody>
      <dsp:txXfrm>
        <a:off x="3072854" y="744066"/>
        <a:ext cx="2793503" cy="1676102"/>
      </dsp:txXfrm>
    </dsp:sp>
    <dsp:sp modelId="{CABEBCDC-920F-4444-A469-45CE057D31D8}">
      <dsp:nvSpPr>
        <dsp:cNvPr id="0" name=""/>
        <dsp:cNvSpPr/>
      </dsp:nvSpPr>
      <dsp:spPr>
        <a:xfrm>
          <a:off x="6145708" y="744066"/>
          <a:ext cx="2793503" cy="1676102"/>
        </a:xfrm>
        <a:prstGeom prst="rect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latin typeface="+mj-lt"/>
              <a:ea typeface="+mj-ea"/>
              <a:cs typeface="+mj-cs"/>
            </a:rPr>
            <a:t>Publicação de estudo sobre Fundos Garantidores (Sebrae)</a:t>
          </a:r>
          <a:endParaRPr lang="en-US" sz="2000" kern="1200" dirty="0">
            <a:latin typeface="+mj-lt"/>
            <a:ea typeface="+mj-ea"/>
            <a:cs typeface="+mj-cs"/>
          </a:endParaRPr>
        </a:p>
      </dsp:txBody>
      <dsp:txXfrm>
        <a:off x="6145708" y="744066"/>
        <a:ext cx="2793503" cy="1676102"/>
      </dsp:txXfrm>
    </dsp:sp>
    <dsp:sp modelId="{8B475753-4CCD-4975-9615-2D5B9FCB1DC1}">
      <dsp:nvSpPr>
        <dsp:cNvPr id="0" name=""/>
        <dsp:cNvSpPr/>
      </dsp:nvSpPr>
      <dsp:spPr>
        <a:xfrm>
          <a:off x="0" y="2699519"/>
          <a:ext cx="2793503" cy="1676102"/>
        </a:xfrm>
        <a:prstGeom prst="rect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Elaboraçãpo de Questionário de entrevista e qualificação de investidores de impacto (Apex)</a:t>
          </a:r>
          <a:endParaRPr lang="en-US" sz="2000" kern="1200" dirty="0"/>
        </a:p>
      </dsp:txBody>
      <dsp:txXfrm>
        <a:off x="0" y="2699519"/>
        <a:ext cx="2793503" cy="1676102"/>
      </dsp:txXfrm>
    </dsp:sp>
    <dsp:sp modelId="{CA33EF82-55E1-4FC7-96AE-C7ABB6D1D09D}">
      <dsp:nvSpPr>
        <dsp:cNvPr id="0" name=""/>
        <dsp:cNvSpPr/>
      </dsp:nvSpPr>
      <dsp:spPr>
        <a:xfrm>
          <a:off x="3072854" y="2699519"/>
          <a:ext cx="2793503" cy="1676102"/>
        </a:xfrm>
        <a:prstGeom prst="rect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Lançamento da Base internacional para acesso a dados de investidores de impacto (Apex)</a:t>
          </a:r>
          <a:endParaRPr lang="en-US" sz="2000" kern="1200" dirty="0"/>
        </a:p>
      </dsp:txBody>
      <dsp:txXfrm>
        <a:off x="3072854" y="2699519"/>
        <a:ext cx="2793503" cy="1676102"/>
      </dsp:txXfrm>
    </dsp:sp>
    <dsp:sp modelId="{47073609-A3E4-4566-89F8-1939F19E1EBD}">
      <dsp:nvSpPr>
        <dsp:cNvPr id="0" name=""/>
        <dsp:cNvSpPr/>
      </dsp:nvSpPr>
      <dsp:spPr>
        <a:xfrm>
          <a:off x="6145708" y="2699519"/>
          <a:ext cx="2793503" cy="1676102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Criação</a:t>
          </a:r>
          <a:r>
            <a:rPr lang="en-US" sz="2000" kern="1200" dirty="0"/>
            <a:t> e </a:t>
          </a:r>
          <a:r>
            <a:rPr lang="en-US" sz="2000" kern="1200" dirty="0" err="1"/>
            <a:t>divulgação</a:t>
          </a:r>
          <a:r>
            <a:rPr lang="en-US" sz="2000" kern="1200" dirty="0"/>
            <a:t> de FAQ de </a:t>
          </a:r>
          <a:r>
            <a:rPr lang="en-US" sz="2000" kern="1200" dirty="0" err="1"/>
            <a:t>investidores</a:t>
          </a:r>
          <a:r>
            <a:rPr lang="en-US" sz="2000" kern="1200" dirty="0"/>
            <a:t> </a:t>
          </a:r>
          <a:r>
            <a:rPr lang="en-US" sz="2000" kern="1200" dirty="0" err="1"/>
            <a:t>anjo</a:t>
          </a:r>
          <a:r>
            <a:rPr lang="en-US" sz="2000" kern="1200" dirty="0"/>
            <a:t> </a:t>
          </a:r>
          <a:r>
            <a:rPr lang="en-US" sz="2000" kern="1200" dirty="0" err="1"/>
            <a:t>sobre</a:t>
          </a:r>
          <a:r>
            <a:rPr lang="en-US" sz="2000" kern="1200" dirty="0"/>
            <a:t> Finanças Sociais – </a:t>
          </a:r>
          <a:r>
            <a:rPr lang="en-US" sz="2000" kern="1200" dirty="0" err="1"/>
            <a:t>Outubro</a:t>
          </a:r>
          <a:r>
            <a:rPr lang="en-US" sz="2000" kern="1200" dirty="0"/>
            <a:t> de 2018 (Anjos do Brasil)</a:t>
          </a:r>
        </a:p>
      </dsp:txBody>
      <dsp:txXfrm>
        <a:off x="6145708" y="2699519"/>
        <a:ext cx="2793503" cy="16761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A16EB-7E72-47E0-AF15-4D9F6A78FD2C}">
      <dsp:nvSpPr>
        <dsp:cNvPr id="0" name=""/>
        <dsp:cNvSpPr/>
      </dsp:nvSpPr>
      <dsp:spPr>
        <a:xfrm>
          <a:off x="0" y="744066"/>
          <a:ext cx="2793503" cy="167610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Elaboração de </a:t>
          </a:r>
          <a:r>
            <a:rPr lang="en-US" sz="21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documento</a:t>
          </a:r>
          <a:r>
            <a:rPr lang="en-US" sz="21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para </a:t>
          </a:r>
          <a:r>
            <a:rPr lang="en-US" sz="21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contratação</a:t>
          </a:r>
          <a:r>
            <a:rPr lang="en-US" sz="21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de </a:t>
          </a:r>
          <a:r>
            <a:rPr lang="en-US" sz="21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Censo</a:t>
          </a:r>
          <a:r>
            <a:rPr lang="en-US" sz="21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de Negócios de Impacto</a:t>
          </a:r>
          <a:endParaRPr lang="pt-BR" sz="2100" kern="1200" dirty="0">
            <a:solidFill>
              <a:schemeClr val="bg1"/>
            </a:solidFill>
          </a:endParaRPr>
        </a:p>
      </dsp:txBody>
      <dsp:txXfrm>
        <a:off x="0" y="744066"/>
        <a:ext cx="2793503" cy="1676102"/>
      </dsp:txXfrm>
    </dsp:sp>
    <dsp:sp modelId="{EF1F844D-81B5-4B09-8A91-073FAAD5B18F}">
      <dsp:nvSpPr>
        <dsp:cNvPr id="0" name=""/>
        <dsp:cNvSpPr/>
      </dsp:nvSpPr>
      <dsp:spPr>
        <a:xfrm>
          <a:off x="3072854" y="744066"/>
          <a:ext cx="2793503" cy="1676102"/>
        </a:xfrm>
        <a:prstGeom prst="rect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Aperfeiçoamento</a:t>
          </a:r>
          <a:r>
            <a:rPr lang="en-US" sz="21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do </a:t>
          </a:r>
          <a:r>
            <a:rPr lang="en-US" sz="21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InovAtiva</a:t>
          </a:r>
          <a:r>
            <a:rPr lang="en-US" sz="21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de Impacto</a:t>
          </a:r>
        </a:p>
      </dsp:txBody>
      <dsp:txXfrm>
        <a:off x="3072854" y="744066"/>
        <a:ext cx="2793503" cy="1676102"/>
      </dsp:txXfrm>
    </dsp:sp>
    <dsp:sp modelId="{97112246-CDBD-48A8-BEA7-FB5F9797D8A1}">
      <dsp:nvSpPr>
        <dsp:cNvPr id="0" name=""/>
        <dsp:cNvSpPr/>
      </dsp:nvSpPr>
      <dsp:spPr>
        <a:xfrm>
          <a:off x="6145708" y="744066"/>
          <a:ext cx="2793503" cy="1676102"/>
        </a:xfrm>
        <a:prstGeom prst="rect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Aprovar</a:t>
          </a:r>
          <a:r>
            <a:rPr lang="en-US" sz="19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a </a:t>
          </a:r>
          <a:r>
            <a:rPr lang="en-US" sz="19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redação</a:t>
          </a:r>
          <a:r>
            <a:rPr lang="en-US" sz="19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sz="19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necessária</a:t>
          </a:r>
          <a:r>
            <a:rPr lang="en-US" sz="19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no </a:t>
          </a:r>
          <a:r>
            <a:rPr lang="en-US" sz="19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âmbito</a:t>
          </a:r>
          <a:r>
            <a:rPr lang="en-US" sz="19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do </a:t>
          </a:r>
          <a:r>
            <a:rPr lang="en-US" sz="1900" kern="1200" dirty="0" err="1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Sebraetec</a:t>
          </a:r>
          <a:r>
            <a:rPr lang="en-US" sz="1900" kern="1200" dirty="0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 para </a:t>
          </a:r>
          <a:r>
            <a:rPr lang="en-US" sz="1900" kern="1200" dirty="0" err="1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inserir</a:t>
          </a:r>
          <a:r>
            <a:rPr lang="en-US" sz="1900" kern="1200" dirty="0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900" kern="1200" dirty="0" err="1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os</a:t>
          </a:r>
          <a:r>
            <a:rPr lang="en-US" sz="1900" kern="1200" dirty="0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900" kern="1200" dirty="0" err="1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produtos</a:t>
          </a:r>
          <a:r>
            <a:rPr lang="en-US" sz="1900" kern="1200" dirty="0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  </a:t>
          </a:r>
          <a:r>
            <a:rPr lang="en-US" sz="1900" kern="1200" dirty="0" err="1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Certificação</a:t>
          </a:r>
          <a:r>
            <a:rPr lang="en-US" sz="1900" kern="1200" dirty="0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 e </a:t>
          </a:r>
          <a:r>
            <a:rPr lang="en-US" sz="1900" kern="1200" dirty="0" err="1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Avaliação</a:t>
          </a:r>
          <a:r>
            <a:rPr lang="en-US" sz="1900" kern="1200" dirty="0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 de Impacto</a:t>
          </a:r>
        </a:p>
      </dsp:txBody>
      <dsp:txXfrm>
        <a:off x="6145708" y="744066"/>
        <a:ext cx="2793503" cy="1676102"/>
      </dsp:txXfrm>
    </dsp:sp>
    <dsp:sp modelId="{4F5E559D-047B-4D54-B135-F67240CD7432}">
      <dsp:nvSpPr>
        <dsp:cNvPr id="0" name=""/>
        <dsp:cNvSpPr/>
      </dsp:nvSpPr>
      <dsp:spPr>
        <a:xfrm>
          <a:off x="0" y="2699519"/>
          <a:ext cx="2793503" cy="1676102"/>
        </a:xfrm>
        <a:prstGeom prst="rect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Curso</a:t>
          </a:r>
          <a:r>
            <a:rPr lang="en-US" sz="21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de </a:t>
          </a:r>
          <a:r>
            <a:rPr lang="en-US" sz="21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Avaliação</a:t>
          </a:r>
          <a:r>
            <a:rPr lang="en-US" sz="21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de Impacto da ENAP</a:t>
          </a:r>
        </a:p>
      </dsp:txBody>
      <dsp:txXfrm>
        <a:off x="0" y="2699519"/>
        <a:ext cx="2793503" cy="1676102"/>
      </dsp:txXfrm>
    </dsp:sp>
    <dsp:sp modelId="{D8ADD26B-B423-4368-A2EB-B23048782D3D}">
      <dsp:nvSpPr>
        <dsp:cNvPr id="0" name=""/>
        <dsp:cNvSpPr/>
      </dsp:nvSpPr>
      <dsp:spPr>
        <a:xfrm>
          <a:off x="3072854" y="2699519"/>
          <a:ext cx="2793503" cy="1676102"/>
        </a:xfrm>
        <a:prstGeom prst="rect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bg1"/>
              </a:solidFill>
            </a:rPr>
            <a:t>E-book de Negócios de Impacto Social com o </a:t>
          </a:r>
          <a:r>
            <a:rPr lang="en-US" sz="2100" kern="1200" dirty="0" err="1">
              <a:solidFill>
                <a:schemeClr val="bg1"/>
              </a:solidFill>
            </a:rPr>
            <a:t>ambiente</a:t>
          </a:r>
          <a:r>
            <a:rPr lang="en-US" sz="2100" kern="1200" dirty="0">
              <a:solidFill>
                <a:schemeClr val="bg1"/>
              </a:solidFill>
            </a:rPr>
            <a:t> de </a:t>
          </a:r>
          <a:r>
            <a:rPr lang="en-US" sz="2100" kern="1200" dirty="0" err="1">
              <a:solidFill>
                <a:schemeClr val="bg1"/>
              </a:solidFill>
            </a:rPr>
            <a:t>inovação</a:t>
          </a:r>
          <a:endParaRPr lang="en-US" sz="2100" kern="1200" dirty="0">
            <a:solidFill>
              <a:schemeClr val="bg1"/>
            </a:solidFill>
          </a:endParaRPr>
        </a:p>
      </dsp:txBody>
      <dsp:txXfrm>
        <a:off x="3072854" y="2699519"/>
        <a:ext cx="2793503" cy="1676102"/>
      </dsp:txXfrm>
    </dsp:sp>
    <dsp:sp modelId="{4E825296-DC28-4F56-9764-1EA07B0BE93F}">
      <dsp:nvSpPr>
        <dsp:cNvPr id="0" name=""/>
        <dsp:cNvSpPr/>
      </dsp:nvSpPr>
      <dsp:spPr>
        <a:xfrm>
          <a:off x="6145708" y="2699519"/>
          <a:ext cx="2793503" cy="1676102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Documento</a:t>
          </a:r>
          <a:r>
            <a:rPr lang="en-US" sz="17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: </a:t>
          </a:r>
          <a:r>
            <a:rPr lang="en-US" sz="17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Métricas</a:t>
          </a:r>
          <a:r>
            <a:rPr lang="en-US" sz="17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de </a:t>
          </a:r>
          <a:r>
            <a:rPr lang="en-US" sz="17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Avaliação</a:t>
          </a:r>
          <a:r>
            <a:rPr lang="en-US" sz="17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sz="17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SocioAmbiental</a:t>
          </a:r>
          <a:r>
            <a:rPr lang="en-US" sz="17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para </a:t>
          </a:r>
          <a:r>
            <a:rPr lang="en-US" sz="17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Entidades</a:t>
          </a:r>
          <a:r>
            <a:rPr lang="en-US" sz="17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 de </a:t>
          </a:r>
          <a:r>
            <a:rPr lang="en-US" sz="17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Desenvolvimento</a:t>
          </a:r>
          <a:r>
            <a:rPr lang="en-US" sz="17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sz="1700" kern="1200" dirty="0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Regional – ABDE/SEBRAE e </a:t>
          </a:r>
          <a:r>
            <a:rPr lang="en-US" sz="1700" kern="1200" dirty="0" err="1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parceiros</a:t>
          </a:r>
          <a:r>
            <a:rPr lang="en-US" sz="1700" kern="1200" dirty="0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 do LAB – </a:t>
          </a:r>
          <a:r>
            <a:rPr lang="en-US" sz="1700" kern="1200" dirty="0" err="1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Inovação</a:t>
          </a:r>
          <a:r>
            <a:rPr lang="en-US" sz="1700" kern="1200" dirty="0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700" kern="1200" dirty="0" err="1">
              <a:solidFill>
                <a:prstClr val="white"/>
              </a:solidFill>
              <a:latin typeface="Corbel" panose="020B0503020204020204"/>
              <a:ea typeface="+mn-ea"/>
              <a:cs typeface="+mn-cs"/>
            </a:rPr>
            <a:t>financeira</a:t>
          </a:r>
          <a:endParaRPr lang="en-US" sz="1700" kern="1200" dirty="0">
            <a:solidFill>
              <a:prstClr val="white"/>
            </a:solidFill>
            <a:latin typeface="Corbel" panose="020B0503020204020204"/>
            <a:ea typeface="+mn-ea"/>
            <a:cs typeface="+mn-cs"/>
          </a:endParaRPr>
        </a:p>
      </dsp:txBody>
      <dsp:txXfrm>
        <a:off x="6145708" y="2699519"/>
        <a:ext cx="2793503" cy="16761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A16EB-7E72-47E0-AF15-4D9F6A78FD2C}">
      <dsp:nvSpPr>
        <dsp:cNvPr id="0" name=""/>
        <dsp:cNvSpPr/>
      </dsp:nvSpPr>
      <dsp:spPr>
        <a:xfrm>
          <a:off x="335656" y="732"/>
          <a:ext cx="3937094" cy="236225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Programa</a:t>
          </a:r>
          <a:r>
            <a:rPr lang="en-US" sz="30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Nacional de </a:t>
          </a:r>
          <a:r>
            <a:rPr lang="en-US" sz="30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Aceleração</a:t>
          </a:r>
          <a:r>
            <a:rPr lang="en-US" sz="30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de Impacto (3ª </a:t>
          </a:r>
          <a:r>
            <a:rPr lang="en-US" sz="30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Chamada</a:t>
          </a:r>
          <a:r>
            <a:rPr lang="en-US" sz="30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)</a:t>
          </a:r>
          <a:endParaRPr lang="pt-BR" sz="3000" kern="1200" dirty="0">
            <a:solidFill>
              <a:schemeClr val="bg1"/>
            </a:solidFill>
          </a:endParaRPr>
        </a:p>
      </dsp:txBody>
      <dsp:txXfrm>
        <a:off x="335656" y="732"/>
        <a:ext cx="3937094" cy="2362256"/>
      </dsp:txXfrm>
    </dsp:sp>
    <dsp:sp modelId="{DBCC6267-8540-4842-A945-B98099CF9561}">
      <dsp:nvSpPr>
        <dsp:cNvPr id="0" name=""/>
        <dsp:cNvSpPr/>
      </dsp:nvSpPr>
      <dsp:spPr>
        <a:xfrm>
          <a:off x="4666460" y="732"/>
          <a:ext cx="3937094" cy="2362256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Inclusão</a:t>
          </a:r>
          <a:r>
            <a:rPr lang="en-US" sz="30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de </a:t>
          </a:r>
          <a:r>
            <a:rPr lang="en-US" sz="30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critérios</a:t>
          </a:r>
          <a:r>
            <a:rPr lang="en-US" sz="30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e </a:t>
          </a:r>
          <a:r>
            <a:rPr lang="en-US" sz="30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indicadores</a:t>
          </a:r>
          <a:r>
            <a:rPr lang="en-US" sz="30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de Impacto </a:t>
          </a:r>
          <a:r>
            <a:rPr lang="en-US" sz="30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na</a:t>
          </a:r>
          <a:r>
            <a:rPr lang="en-US" sz="30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sz="30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metodologia</a:t>
          </a:r>
          <a:r>
            <a:rPr lang="en-US" sz="30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CERNE de </a:t>
          </a:r>
          <a:r>
            <a:rPr lang="en-US" sz="30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Aceleração</a:t>
          </a:r>
          <a:r>
            <a:rPr lang="en-US" sz="30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de </a:t>
          </a:r>
          <a:r>
            <a:rPr lang="en-US" sz="30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Incubadoras</a:t>
          </a:r>
          <a:endParaRPr lang="en-US" sz="3000" kern="1200" dirty="0">
            <a:solidFill>
              <a:schemeClr val="bg1"/>
            </a:solidFill>
            <a:latin typeface="+mj-lt"/>
            <a:ea typeface="+mj-ea"/>
            <a:cs typeface="+mj-cs"/>
          </a:endParaRPr>
        </a:p>
      </dsp:txBody>
      <dsp:txXfrm>
        <a:off x="4666460" y="732"/>
        <a:ext cx="3937094" cy="2362256"/>
      </dsp:txXfrm>
    </dsp:sp>
    <dsp:sp modelId="{9F60905A-5EB2-4C5D-9B6F-B187647FDAC0}">
      <dsp:nvSpPr>
        <dsp:cNvPr id="0" name=""/>
        <dsp:cNvSpPr/>
      </dsp:nvSpPr>
      <dsp:spPr>
        <a:xfrm>
          <a:off x="2501058" y="2756698"/>
          <a:ext cx="3937094" cy="2362256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Início</a:t>
          </a:r>
          <a:r>
            <a:rPr lang="en-US" sz="30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da 4ª </a:t>
          </a:r>
          <a:r>
            <a:rPr lang="en-US" sz="30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Chamada</a:t>
          </a:r>
          <a:r>
            <a:rPr lang="en-US" sz="30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do </a:t>
          </a:r>
          <a:r>
            <a:rPr lang="en-US" sz="30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Programa</a:t>
          </a:r>
          <a:r>
            <a:rPr lang="en-US" sz="30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de </a:t>
          </a:r>
          <a:r>
            <a:rPr lang="en-US" sz="30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Aceleração</a:t>
          </a:r>
          <a:r>
            <a:rPr lang="en-US" sz="30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de Impacto  - </a:t>
          </a:r>
          <a:r>
            <a:rPr lang="en-US" sz="30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Setembro</a:t>
          </a:r>
          <a:r>
            <a:rPr lang="en-US" sz="30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de 2018</a:t>
          </a:r>
        </a:p>
      </dsp:txBody>
      <dsp:txXfrm>
        <a:off x="2501058" y="2756698"/>
        <a:ext cx="3937094" cy="23622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A16EB-7E72-47E0-AF15-4D9F6A78FD2C}">
      <dsp:nvSpPr>
        <dsp:cNvPr id="0" name=""/>
        <dsp:cNvSpPr/>
      </dsp:nvSpPr>
      <dsp:spPr>
        <a:xfrm>
          <a:off x="335656" y="732"/>
          <a:ext cx="3937094" cy="236225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Apresentar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Anteprojeto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de Lei </a:t>
          </a: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sobre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personalidade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jurídica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própria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aos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Negócios de Impacto</a:t>
          </a:r>
          <a:endParaRPr lang="pt-BR" sz="2200" kern="1200" dirty="0">
            <a:solidFill>
              <a:schemeClr val="bg1"/>
            </a:solidFill>
          </a:endParaRPr>
        </a:p>
      </dsp:txBody>
      <dsp:txXfrm>
        <a:off x="335656" y="732"/>
        <a:ext cx="3937094" cy="2362256"/>
      </dsp:txXfrm>
    </dsp:sp>
    <dsp:sp modelId="{EC748FB5-80A8-4D6A-A1E4-68DEC49DC986}">
      <dsp:nvSpPr>
        <dsp:cNvPr id="0" name=""/>
        <dsp:cNvSpPr/>
      </dsp:nvSpPr>
      <dsp:spPr>
        <a:xfrm>
          <a:off x="4666460" y="732"/>
          <a:ext cx="3937094" cy="2362256"/>
        </a:xfrm>
        <a:prstGeom prst="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Apresentar contribuições à legislação proposta para Contratos de Impacto Social (PLS 338/18)</a:t>
          </a:r>
          <a:endParaRPr lang="en-US" sz="2200" kern="1200" dirty="0">
            <a:solidFill>
              <a:schemeClr val="bg1"/>
            </a:solidFill>
            <a:latin typeface="+mj-lt"/>
            <a:ea typeface="+mj-ea"/>
            <a:cs typeface="+mj-cs"/>
          </a:endParaRPr>
        </a:p>
      </dsp:txBody>
      <dsp:txXfrm>
        <a:off x="4666460" y="732"/>
        <a:ext cx="3937094" cy="2362256"/>
      </dsp:txXfrm>
    </dsp:sp>
    <dsp:sp modelId="{1263FD83-43B5-447B-9D0E-BD258F9329E7}">
      <dsp:nvSpPr>
        <dsp:cNvPr id="0" name=""/>
        <dsp:cNvSpPr/>
      </dsp:nvSpPr>
      <dsp:spPr>
        <a:xfrm>
          <a:off x="335656" y="2756698"/>
          <a:ext cx="3937094" cy="2362256"/>
        </a:xfrm>
        <a:prstGeom prst="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Apresentar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propostas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de </a:t>
          </a: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ajustes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ao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PLS nº 16 que </a:t>
          </a: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trata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dos </a:t>
          </a: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Fundos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Patrimoniais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(Endowment)</a:t>
          </a:r>
        </a:p>
      </dsp:txBody>
      <dsp:txXfrm>
        <a:off x="335656" y="2756698"/>
        <a:ext cx="3937094" cy="2362256"/>
      </dsp:txXfrm>
    </dsp:sp>
    <dsp:sp modelId="{6BDD8DE2-3060-477E-9C22-4804EE29EFAD}">
      <dsp:nvSpPr>
        <dsp:cNvPr id="0" name=""/>
        <dsp:cNvSpPr/>
      </dsp:nvSpPr>
      <dsp:spPr>
        <a:xfrm>
          <a:off x="4666460" y="2756698"/>
          <a:ext cx="3937094" cy="2362256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Encaminhar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um </a:t>
          </a: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parecer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do Comitê para a </a:t>
          </a: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Subsecretaria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de </a:t>
          </a: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Assuntos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Econômicos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da Casa Civil </a:t>
          </a: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sobre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possibilidade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de investimentos de </a:t>
          </a: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institutos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e </a:t>
          </a: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fundações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en-US" sz="2200" kern="1200" dirty="0" err="1">
              <a:solidFill>
                <a:schemeClr val="bg1"/>
              </a:solidFill>
              <a:latin typeface="+mj-lt"/>
              <a:ea typeface="+mj-ea"/>
              <a:cs typeface="+mj-cs"/>
            </a:rPr>
            <a:t>em</a:t>
          </a:r>
          <a:r>
            <a:rPr lang="en-US" sz="2200" kern="1200" dirty="0">
              <a:solidFill>
                <a:schemeClr val="bg1"/>
              </a:solidFill>
              <a:latin typeface="+mj-lt"/>
              <a:ea typeface="+mj-ea"/>
              <a:cs typeface="+mj-cs"/>
            </a:rPr>
            <a:t> negócios de impacto</a:t>
          </a:r>
          <a:endParaRPr lang="pt-BR" sz="2200" kern="1200" dirty="0">
            <a:solidFill>
              <a:schemeClr val="bg1"/>
            </a:solidFill>
            <a:latin typeface="+mj-lt"/>
            <a:ea typeface="+mj-ea"/>
            <a:cs typeface="+mj-cs"/>
          </a:endParaRPr>
        </a:p>
      </dsp:txBody>
      <dsp:txXfrm>
        <a:off x="4666460" y="2756698"/>
        <a:ext cx="3937094" cy="23622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15B7E-2FF4-4404-AF27-70890596432F}" type="datetimeFigureOut">
              <a:rPr lang="en-US" smtClean="0"/>
              <a:t>8/9/2018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B3C3A-57D4-48B7-953C-DC589FB30F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69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Fundo no campo das Financas sociais é uma instância</a:t>
            </a:r>
            <a:r>
              <a:rPr lang="pt-BR" baseline="0" dirty="0"/>
              <a:t> institucionalizada. O nosso fundo não é fundo.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B3C3A-57D4-48B7-953C-DC589FB30F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684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2D1E45-571F-4F8D-B16D-92F2B63C22FB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45808-7844-4F82-8472-5CC67F7D79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394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  <a:endParaRPr lang="pt-B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pt-B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pt-B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C0484-1756-CB41-A656-CE688E631B7F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4C92-0E0D-DE45-863A-0D90138F2B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4678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/>
              <a:t>Haga clic para modificar el estilo de título del patrón</a:t>
            </a:r>
            <a:endParaRPr lang="pt-B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pt-B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pt-B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C0484-1756-CB41-A656-CE688E631B7F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4C92-0E0D-DE45-863A-0D90138F2B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0220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  <a:endParaRPr lang="pt-B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C0484-1756-CB41-A656-CE688E631B7F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4C92-0E0D-DE45-863A-0D90138F2B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08240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C0484-1756-CB41-A656-CE688E631B7F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4C92-0E0D-DE45-863A-0D90138F2B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8981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Haga clic para modificar el estilo de título del patrón</a:t>
            </a:r>
            <a:endParaRPr lang="pt-B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pt-B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C0484-1756-CB41-A656-CE688E631B7F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4C92-0E0D-DE45-863A-0D90138F2B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9560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Haga clic para modificar el estilo de título del patrón</a:t>
            </a:r>
            <a:endParaRPr lang="pt-BR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C0484-1756-CB41-A656-CE688E631B7F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4C92-0E0D-DE45-863A-0D90138F2B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4159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  <a:endParaRPr lang="pt-B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pt-B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C0484-1756-CB41-A656-CE688E631B7F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4C92-0E0D-DE45-863A-0D90138F2B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8665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/>
              <a:t>Haga clic para modificar el estilo de título del patrón</a:t>
            </a:r>
            <a:endParaRPr lang="pt-B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pt-B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C0484-1756-CB41-A656-CE688E631B7F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4C92-0E0D-DE45-863A-0D90138F2B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095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2D1E45-571F-4F8D-B16D-92F2B63C22FB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45808-7844-4F82-8472-5CC67F7D79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089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  <a:endParaRPr lang="pt-B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pt-B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C0484-1756-CB41-A656-CE688E631B7F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4C92-0E0D-DE45-863A-0D90138F2B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590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5502-81AD-41ED-8D03-1E478265712F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09/08/2018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443A-35D5-4683-BA43-8FB9F777007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178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5502-81AD-41ED-8D03-1E478265712F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09/08/2018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443A-35D5-4683-BA43-8FB9F777007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767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93485" y="801550"/>
            <a:ext cx="11184000" cy="969282"/>
          </a:xfrm>
        </p:spPr>
        <p:txBody>
          <a:bodyPr>
            <a:normAutofit/>
          </a:bodyPr>
          <a:lstStyle>
            <a:lvl1pPr marL="0" indent="0">
              <a:buNone/>
              <a:defRPr sz="30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93485" y="332058"/>
            <a:ext cx="1118400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494400" y="1828800"/>
            <a:ext cx="11184000" cy="44511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3486" y="6408001"/>
            <a:ext cx="10079297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 b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Member Firms and DTTL: Insert appropriate copyright (Go Header &amp; Footer to edit this text)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629328" y="6408001"/>
            <a:ext cx="1056117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tx2"/>
                </a:solidFill>
              </a:defRPr>
            </a:lvl1pPr>
          </a:lstStyle>
          <a:p>
            <a:fld id="{95CC1D26-A9BD-4BDE-BDD9-08EDBAE96860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6079567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Haga clic para modificar el estilo de título del patrón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  <a:endParaRPr lang="pt-B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C0484-1756-CB41-A656-CE688E631B7F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4C92-0E0D-DE45-863A-0D90138F2B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886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  <a:endParaRPr lang="pt-B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pt-B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C0484-1756-CB41-A656-CE688E631B7F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4C92-0E0D-DE45-863A-0D90138F2B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5667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Haga clic para modificar el estilo de título del patrón</a:t>
            </a:r>
            <a:endParaRPr lang="pt-B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C0484-1756-CB41-A656-CE688E631B7F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74C92-0E0D-DE45-863A-0D90138F2B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0033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-29998"/>
            <a:ext cx="12199911" cy="66610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744" y="935907"/>
            <a:ext cx="8939016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A9945808-7844-4F82-8472-5CC67F7D79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82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5" r:id="rId2"/>
    <p:sldLayoutId id="2147483886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A5502-81AD-41ED-8D03-1E478265712F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09/08/2018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9443A-35D5-4683-BA43-8FB9F777007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223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73" r:id="rId2"/>
    <p:sldLayoutId id="214748388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Haga clic para modificar el estilo de título del patrón</a:t>
            </a:r>
            <a:endParaRPr lang="pt-B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pt-B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C0484-1756-CB41-A656-CE688E631B7F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74C92-0E0D-DE45-863A-0D90138F2B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5671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5117122" y="1570088"/>
            <a:ext cx="59528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>
                <a:solidFill>
                  <a:schemeClr val="bg1">
                    <a:lumMod val="65000"/>
                  </a:schemeClr>
                </a:solidFill>
              </a:rPr>
              <a:t>Comitê da Estratégia Nacional de Investimentos e Negócios de Impacto (</a:t>
            </a:r>
            <a:r>
              <a:rPr lang="pt-BR" sz="4000" b="1" dirty="0" err="1">
                <a:solidFill>
                  <a:schemeClr val="bg1">
                    <a:lumMod val="65000"/>
                  </a:schemeClr>
                </a:solidFill>
              </a:rPr>
              <a:t>Enimpacto</a:t>
            </a:r>
            <a:r>
              <a:rPr lang="pt-BR" sz="4000" b="1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529263" y="4147100"/>
            <a:ext cx="7540683" cy="14907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500" b="0" i="0" u="none" strike="noStrike" kern="1200" cap="none" spc="-1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3ª Reunião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500" b="0" i="0" u="none" strike="noStrike" kern="1200" cap="none" spc="-1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14 de agosto de 2018</a:t>
            </a:r>
          </a:p>
        </p:txBody>
      </p:sp>
      <p:pic>
        <p:nvPicPr>
          <p:cNvPr id="7" name="image3.png">
            <a:extLst>
              <a:ext uri="{FF2B5EF4-FFF2-40B4-BE49-F238E27FC236}">
                <a16:creationId xmlns:a16="http://schemas.microsoft.com/office/drawing/2014/main" id="{4A520E58-461B-4D2E-85F8-9B733B71167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01" y="830212"/>
            <a:ext cx="4457700" cy="44577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972353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8300" y="241301"/>
            <a:ext cx="10096500" cy="850900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Comentários</a:t>
            </a:r>
            <a:r>
              <a:rPr lang="en-US" sz="4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Gerais</a:t>
            </a:r>
            <a:endParaRPr lang="pt-BR" sz="4000" b="1" dirty="0">
              <a:solidFill>
                <a:schemeClr val="accent1">
                  <a:lumMod val="60000"/>
                  <a:lumOff val="40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4351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663700" y="6223000"/>
            <a:ext cx="10350500" cy="515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Helvetica Neue" charset="0"/>
                <a:ea typeface="Helvetica Neue" charset="0"/>
                <a:cs typeface="Helvetica Neue" charset="0"/>
              </a:rPr>
              <a:t>ENIMPACTO</a:t>
            </a:r>
            <a:r>
              <a:rPr kumimoji="0" lang="pt-B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</a:rPr>
              <a:t>Estratégia nacional de investimentos e negócios de impacto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1700" y="6073268"/>
            <a:ext cx="862574" cy="665670"/>
          </a:xfrm>
          <a:prstGeom prst="rect">
            <a:avLst/>
          </a:prstGeom>
        </p:spPr>
      </p:pic>
      <p:sp>
        <p:nvSpPr>
          <p:cNvPr id="10" name="Marcador de contenido 2"/>
          <p:cNvSpPr>
            <a:spLocks noGrp="1"/>
          </p:cNvSpPr>
          <p:nvPr>
            <p:ph idx="1"/>
          </p:nvPr>
        </p:nvSpPr>
        <p:spPr>
          <a:xfrm>
            <a:off x="1638300" y="1092201"/>
            <a:ext cx="10096500" cy="5295899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dirty="0">
                <a:latin typeface="Helvetica Neue" charset="0"/>
                <a:ea typeface="Helvetica Neue" charset="0"/>
                <a:cs typeface="Helvetica Neue" charset="0"/>
              </a:rPr>
              <a:t>Houve um grande avanço em sair do plano inicial para esse modelo. Os objetivos estão mais claros e as entregas estão no geral mais tangíveis bem como as organizações que deverão ser envolvidas.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dirty="0">
                <a:latin typeface="Helvetica Neue" charset="0"/>
                <a:ea typeface="Helvetica Neue" charset="0"/>
                <a:cs typeface="Helvetica Neue" charset="0"/>
              </a:rPr>
              <a:t>Há um desnível bem grande entre atividades. Por exemplo há atividades tipo “Regulamentar o apoio do BNDES (Fundo Social) a Negócios de Impacto.” que é muito amplo e precisaria de maior especificação e há atividades especificas como “Finalização texto”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dirty="0">
                <a:latin typeface="Helvetica Neue" charset="0"/>
                <a:ea typeface="Helvetica Neue" charset="0"/>
                <a:cs typeface="Helvetica Neue" charset="0"/>
              </a:rPr>
              <a:t>Seria recomendado incluir Marcos de Mitigação de Riscos e detalhar os planos de mitigação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dirty="0">
                <a:latin typeface="Helvetica Neue" charset="0"/>
                <a:ea typeface="Helvetica Neue" charset="0"/>
                <a:cs typeface="Helvetica Neue" charset="0"/>
              </a:rPr>
              <a:t>As atividades que demandam orçamento estão muito espalhadas e muitas não tem clareza do financiador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dirty="0">
                <a:latin typeface="Helvetica Neue" charset="0"/>
                <a:ea typeface="Helvetica Neue" charset="0"/>
                <a:cs typeface="Helvetica Neue" charset="0"/>
              </a:rPr>
              <a:t>Apesar de não haver um número meio no nível de dificuldade, naturalmente o a avaliação dos grupos está levando a média para um número do meio como 2.5.</a:t>
            </a:r>
          </a:p>
          <a:p>
            <a:pPr>
              <a:buClr>
                <a:schemeClr val="accent6"/>
              </a:buClr>
            </a:pPr>
            <a:endParaRPr lang="pt-BR" dirty="0">
              <a:latin typeface="Helvetica Neue" charset="0"/>
              <a:ea typeface="Helvetica Neue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276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8300" y="241301"/>
            <a:ext cx="10096500" cy="8509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Outros </a:t>
            </a:r>
            <a:r>
              <a:rPr lang="en-US" sz="40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Indicadores</a:t>
            </a:r>
            <a:r>
              <a:rPr lang="en-US" sz="4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 Gerais da </a:t>
            </a:r>
            <a:r>
              <a:rPr lang="en-US" sz="40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Estratégia</a:t>
            </a:r>
            <a:endParaRPr lang="pt-BR" sz="4000" b="1" dirty="0">
              <a:solidFill>
                <a:schemeClr val="accent1">
                  <a:lumMod val="60000"/>
                  <a:lumOff val="40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4351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663700" y="6223000"/>
            <a:ext cx="10350500" cy="515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Helvetica Neue" charset="0"/>
                <a:ea typeface="Helvetica Neue" charset="0"/>
                <a:cs typeface="Helvetica Neue" charset="0"/>
              </a:rPr>
              <a:t>ENIMPACTO</a:t>
            </a:r>
            <a:r>
              <a:rPr kumimoji="0" lang="pt-B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</a:rPr>
              <a:t>Estratégia nacional de investimentos e negócios de impacto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1700" y="6073268"/>
            <a:ext cx="862574" cy="665670"/>
          </a:xfrm>
          <a:prstGeom prst="rect">
            <a:avLst/>
          </a:prstGeom>
        </p:spPr>
      </p:pic>
      <p:sp>
        <p:nvSpPr>
          <p:cNvPr id="14" name="Marcador de contenido 7">
            <a:extLst>
              <a:ext uri="{FF2B5EF4-FFF2-40B4-BE49-F238E27FC236}">
                <a16:creationId xmlns:a16="http://schemas.microsoft.com/office/drawing/2014/main" id="{0CE71156-4665-9A4A-9A62-2FC65EE70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3700" y="1092201"/>
            <a:ext cx="10260574" cy="508476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dirty="0">
                <a:latin typeface="Helvetica Neue" charset="0"/>
                <a:ea typeface="Helvetica Neue" charset="0"/>
                <a:cs typeface="Helvetica Neue" charset="0"/>
              </a:rPr>
              <a:t>São um total de 178 Atividades planejadas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dirty="0">
                <a:latin typeface="Helvetica Neue" charset="0"/>
                <a:ea typeface="Helvetica Neue" charset="0"/>
                <a:cs typeface="Helvetica Neue" charset="0"/>
              </a:rPr>
              <a:t>150 (84%) estão previstas para 2018, 28 (16%) para 2019, 1 para 2020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dirty="0">
                <a:latin typeface="Helvetica Neue" charset="0"/>
                <a:ea typeface="Helvetica Neue" charset="0"/>
                <a:cs typeface="Helvetica Neue" charset="0"/>
              </a:rPr>
              <a:t>42 (24%) das atividades foram iniciadas 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dirty="0">
                <a:latin typeface="Helvetica Neue" charset="0"/>
                <a:ea typeface="Helvetica Neue" charset="0"/>
                <a:cs typeface="Helvetica Neue" charset="0"/>
              </a:rPr>
              <a:t>2</a:t>
            </a:r>
            <a:r>
              <a:rPr lang="pt-BR" dirty="0">
                <a:latin typeface="Helvetica Neue" charset="0"/>
                <a:ea typeface="Helvetica Neue" charset="0"/>
                <a:cs typeface="Helvetica Neue" charset="0"/>
              </a:rPr>
              <a:t>8 (16%) das atividades foram concluídas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dirty="0">
                <a:latin typeface="Helvetica Neue" charset="0"/>
                <a:ea typeface="Helvetica Neue" charset="0"/>
                <a:cs typeface="Helvetica Neue" charset="0"/>
              </a:rPr>
              <a:t>57 organizações envolvidas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dirty="0">
                <a:latin typeface="Helvetica Neue" charset="0"/>
                <a:ea typeface="Helvetica Neue" charset="0"/>
                <a:cs typeface="Helvetica Neue" charset="0"/>
              </a:rPr>
              <a:t>8 Organizações (14%) acumulam 60% das Atividades planejadas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dirty="0">
                <a:latin typeface="Helvetica Neue" charset="0"/>
                <a:ea typeface="Helvetica Neue" charset="0"/>
                <a:cs typeface="Helvetica Neue" charset="0"/>
              </a:rPr>
              <a:t>6 Subgrupos (dos 19) estão com planos 100% preenchidos e sem ressalvas técnicas (há ressalvas de conteúdo)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dirty="0">
                <a:latin typeface="Helvetica Neue" charset="0"/>
                <a:ea typeface="Helvetica Neue" charset="0"/>
                <a:cs typeface="Helvetica Neue" charset="0"/>
              </a:rPr>
              <a:t>Foram 43 riscos Identificados,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dirty="0">
                <a:latin typeface="Helvetica Neue" charset="0"/>
                <a:ea typeface="Helvetica Neue" charset="0"/>
                <a:cs typeface="Helvetica Neue" charset="0"/>
              </a:rPr>
              <a:t>1 foi mitigado e só 1 está afetando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dirty="0">
                <a:latin typeface="Helvetica Neue" charset="0"/>
                <a:ea typeface="Helvetica Neue" charset="0"/>
                <a:cs typeface="Helvetica Neue" charset="0"/>
              </a:rPr>
              <a:t>11 (26%) são de alto impacto, 26 (60%) de Médio e 6 (14%) de baixo</a:t>
            </a:r>
          </a:p>
          <a:p>
            <a:pPr lvl="1">
              <a:buClr>
                <a:schemeClr val="accent6"/>
              </a:buClr>
            </a:pPr>
            <a:endParaRPr lang="pt-BR" dirty="0">
              <a:latin typeface="Helvetica Neue" charset="0"/>
              <a:ea typeface="Helvetica Neue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695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8300" y="241301"/>
            <a:ext cx="10096500" cy="850900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Indicadores</a:t>
            </a:r>
            <a:r>
              <a:rPr lang="en-US" sz="4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 Gerais da </a:t>
            </a:r>
            <a:r>
              <a:rPr lang="en-US" sz="40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Estratégia</a:t>
            </a:r>
            <a:endParaRPr lang="pt-BR" sz="4000" b="1" dirty="0">
              <a:solidFill>
                <a:schemeClr val="accent1">
                  <a:lumMod val="60000"/>
                  <a:lumOff val="40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4351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663700" y="6223000"/>
            <a:ext cx="10350500" cy="515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Helvetica Neue" charset="0"/>
                <a:ea typeface="Helvetica Neue" charset="0"/>
                <a:cs typeface="Helvetica Neue" charset="0"/>
              </a:rPr>
              <a:t>ENIMPACTO</a:t>
            </a:r>
            <a:r>
              <a:rPr kumimoji="0" lang="pt-B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</a:rPr>
              <a:t>Estratégia nacional de investimentos e negócios de impacto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1700" y="6073268"/>
            <a:ext cx="862574" cy="665670"/>
          </a:xfrm>
          <a:prstGeom prst="rect">
            <a:avLst/>
          </a:prstGeom>
        </p:spPr>
      </p:pic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4EEBE77B-9EC4-0D4F-BB80-22120D3581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77938"/>
              </p:ext>
            </p:extLst>
          </p:nvPr>
        </p:nvGraphicFramePr>
        <p:xfrm>
          <a:off x="1790700" y="1241933"/>
          <a:ext cx="5048250" cy="1057403"/>
        </p:xfrm>
        <a:graphic>
          <a:graphicData uri="http://schemas.openxmlformats.org/drawingml/2006/table">
            <a:tbl>
              <a:tblPr/>
              <a:tblGrid>
                <a:gridCol w="2524125">
                  <a:extLst>
                    <a:ext uri="{9D8B030D-6E8A-4147-A177-3AD203B41FA5}">
                      <a16:colId xmlns:a16="http://schemas.microsoft.com/office/drawing/2014/main" val="187236036"/>
                    </a:ext>
                  </a:extLst>
                </a:gridCol>
                <a:gridCol w="2524125">
                  <a:extLst>
                    <a:ext uri="{9D8B030D-6E8A-4147-A177-3AD203B41FA5}">
                      <a16:colId xmlns:a16="http://schemas.microsoft.com/office/drawing/2014/main" val="3076058890"/>
                    </a:ext>
                  </a:extLst>
                </a:gridCol>
              </a:tblGrid>
              <a:tr h="62534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Número de Atividades Realizadas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Número de Organizações Envolvidas Diretamente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889436"/>
                  </a:ext>
                </a:extLst>
              </a:tr>
              <a:tr h="43205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127125"/>
                  </a:ext>
                </a:extLst>
              </a:tr>
            </a:tbl>
          </a:graphicData>
        </a:graphic>
      </p:graphicFrame>
      <p:sp>
        <p:nvSpPr>
          <p:cNvPr id="13" name="CuadroTexto 12">
            <a:extLst>
              <a:ext uri="{FF2B5EF4-FFF2-40B4-BE49-F238E27FC236}">
                <a16:creationId xmlns:a16="http://schemas.microsoft.com/office/drawing/2014/main" id="{6CD6AEFA-210B-D54F-879A-099D49C99D98}"/>
              </a:ext>
            </a:extLst>
          </p:cNvPr>
          <p:cNvSpPr txBox="1"/>
          <p:nvPr/>
        </p:nvSpPr>
        <p:spPr>
          <a:xfrm>
            <a:off x="1895117" y="2449067"/>
            <a:ext cx="23601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Número absoluto de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atividades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realizadas desde o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início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da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estratégia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277FF37-71B5-894E-938E-C30E0D52C776}"/>
              </a:ext>
            </a:extLst>
          </p:cNvPr>
          <p:cNvSpPr txBox="1"/>
          <p:nvPr/>
        </p:nvSpPr>
        <p:spPr>
          <a:xfrm>
            <a:off x="4380026" y="2449066"/>
            <a:ext cx="23601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Número absoluto de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organizações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na lista de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envolvidas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(Precisa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revisão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FA3FE1C6-537B-4845-940A-C2CD0E55B2E2}"/>
              </a:ext>
            </a:extLst>
          </p:cNvPr>
          <p:cNvSpPr/>
          <p:nvPr/>
        </p:nvSpPr>
        <p:spPr>
          <a:xfrm>
            <a:off x="4255259" y="3966700"/>
            <a:ext cx="23601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SG 1.3 e SG 1.4 é que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envolve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mais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atores distintos como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responsáveis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(5)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43D5279-C189-1746-92E8-2C8164E4F042}"/>
              </a:ext>
            </a:extLst>
          </p:cNvPr>
          <p:cNvSpPr/>
          <p:nvPr/>
        </p:nvSpPr>
        <p:spPr>
          <a:xfrm>
            <a:off x="9313197" y="2470058"/>
            <a:ext cx="27897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SG 1.1, SG 2.6 e SG 3.3 São os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mais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difíceis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(2,8) e o SG 1.3 o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mais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fácil (1,4)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CC2D0BF4-0C09-B148-A263-7368E9E40791}"/>
              </a:ext>
            </a:extLst>
          </p:cNvPr>
          <p:cNvSpPr/>
          <p:nvPr/>
        </p:nvSpPr>
        <p:spPr>
          <a:xfrm>
            <a:off x="6895384" y="2516889"/>
            <a:ext cx="27897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SG 2.3 é o que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mais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demanda recurso (100%)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Diversos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têm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0%</a:t>
            </a:r>
          </a:p>
        </p:txBody>
      </p:sp>
      <p:pic>
        <p:nvPicPr>
          <p:cNvPr id="22" name="Imagen 15">
            <a:extLst>
              <a:ext uri="{FF2B5EF4-FFF2-40B4-BE49-F238E27FC236}">
                <a16:creationId xmlns:a16="http://schemas.microsoft.com/office/drawing/2014/main" id="{9837D833-1E7B-4F3F-8A6B-083BE12AE9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8659" y="1241933"/>
            <a:ext cx="4568388" cy="105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724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8300" y="241301"/>
            <a:ext cx="10096500" cy="850900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Cronograma para os próximos 3 meses</a:t>
            </a:r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4351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336686"/>
              </p:ext>
            </p:extLst>
          </p:nvPr>
        </p:nvGraphicFramePr>
        <p:xfrm>
          <a:off x="1435100" y="1092201"/>
          <a:ext cx="4484201" cy="54445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1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8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18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8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8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8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894">
                <a:tc>
                  <a:txBody>
                    <a:bodyPr/>
                    <a:lstStyle/>
                    <a:p>
                      <a:pPr algn="ctr" fontAlgn="ctr"/>
                      <a:endParaRPr lang="es-ES_tradnl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0285" marR="10285" marT="1028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S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T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Q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Q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S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S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D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89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_tradn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Agosto</a:t>
                      </a:r>
                    </a:p>
                  </a:txBody>
                  <a:tcPr marL="10285" marR="10285" marT="10285" marB="0" vert="vert27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u="none" strike="noStrike" dirty="0"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6</a:t>
                      </a:r>
                      <a:endParaRPr lang="es-ES_tradnl" sz="15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u="none" strike="noStrike" dirty="0"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7</a:t>
                      </a:r>
                      <a:endParaRPr lang="es-ES_tradnl" sz="15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u="none" strike="noStrike" dirty="0"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8</a:t>
                      </a:r>
                      <a:endParaRPr lang="es-ES_tradnl" sz="15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9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10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11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12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894">
                <a:tc vMerge="1">
                  <a:txBody>
                    <a:bodyPr/>
                    <a:lstStyle/>
                    <a:p>
                      <a:pPr algn="ctr" fontAlgn="ctr"/>
                      <a:endParaRPr lang="es-ES_tradnl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0285" marR="10285" marT="10285" marB="0" vert="vert27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13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14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15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16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17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18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19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894">
                <a:tc vMerge="1">
                  <a:txBody>
                    <a:bodyPr/>
                    <a:lstStyle/>
                    <a:p>
                      <a:pPr algn="ctr" fontAlgn="ctr"/>
                      <a:endParaRPr lang="es-ES_tradnl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0285" marR="10285" marT="10285" marB="0" vert="vert27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20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21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22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23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24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25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26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894">
                <a:tc vMerge="1">
                  <a:txBody>
                    <a:bodyPr/>
                    <a:lstStyle/>
                    <a:p>
                      <a:pPr algn="ctr" fontAlgn="ctr"/>
                      <a:endParaRPr lang="es-ES_tradnl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0285" marR="10285" marT="10285" marB="0" vert="vert27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27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28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29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30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31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89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_tradnl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Setembro</a:t>
                      </a:r>
                      <a:endParaRPr lang="es-ES_tradnl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0285" marR="10285" marT="10285" marB="0" vert="vert27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3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4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5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6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7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8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9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894">
                <a:tc vMerge="1">
                  <a:txBody>
                    <a:bodyPr/>
                    <a:lstStyle/>
                    <a:p>
                      <a:pPr algn="ctr" fontAlgn="ctr"/>
                      <a:endParaRPr lang="es-ES_tradnl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0285" marR="10285" marT="10285" marB="0" vert="vert27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10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11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12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13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14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15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16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894">
                <a:tc vMerge="1">
                  <a:txBody>
                    <a:bodyPr/>
                    <a:lstStyle/>
                    <a:p>
                      <a:pPr algn="ctr" fontAlgn="ctr"/>
                      <a:endParaRPr lang="es-ES_tradnl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0285" marR="10285" marT="10285" marB="0" vert="vert27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17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18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19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20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21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22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23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894">
                <a:tc vMerge="1">
                  <a:txBody>
                    <a:bodyPr/>
                    <a:lstStyle/>
                    <a:p>
                      <a:pPr algn="ctr" fontAlgn="ctr"/>
                      <a:endParaRPr lang="es-ES_tradnl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0285" marR="10285" marT="10285" marB="0" vert="vert27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24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25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26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27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28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29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30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89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ES_tradnl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Outubro</a:t>
                      </a:r>
                      <a:endParaRPr lang="es-ES_tradnl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0285" marR="10285" marT="10285" marB="0" vert="vert27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3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4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5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6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7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8894">
                <a:tc vMerge="1">
                  <a:txBody>
                    <a:bodyPr/>
                    <a:lstStyle/>
                    <a:p>
                      <a:pPr algn="ctr" fontAlgn="ctr"/>
                      <a:endParaRPr lang="es-ES_tradnl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0285" marR="10285" marT="10285" marB="0" vert="vert27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8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9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10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11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12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13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14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894">
                <a:tc vMerge="1">
                  <a:txBody>
                    <a:bodyPr/>
                    <a:lstStyle/>
                    <a:p>
                      <a:pPr algn="ctr" fontAlgn="ctr"/>
                      <a:endParaRPr lang="es-ES_tradnl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0285" marR="10285" marT="10285" marB="0" vert="vert27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15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16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17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18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19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20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21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8894">
                <a:tc vMerge="1">
                  <a:txBody>
                    <a:bodyPr/>
                    <a:lstStyle/>
                    <a:p>
                      <a:pPr algn="ctr" fontAlgn="ctr"/>
                      <a:endParaRPr lang="es-ES_tradnl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0285" marR="10285" marT="10285" marB="0" vert="vert27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22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23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24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25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26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27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28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8894">
                <a:tc vMerge="1">
                  <a:txBody>
                    <a:bodyPr/>
                    <a:lstStyle/>
                    <a:p>
                      <a:pPr algn="ctr" fontAlgn="ctr"/>
                      <a:endParaRPr lang="es-ES_tradnl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 charset="0"/>
                        <a:ea typeface="Helvetica Neue" charset="0"/>
                        <a:cs typeface="Helvetica Neue" charset="0"/>
                      </a:endParaRPr>
                    </a:p>
                  </a:txBody>
                  <a:tcPr marL="10285" marR="10285" marT="10285" marB="0" vert="vert27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29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30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31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1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2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3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500" b="0" i="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Helvetica Neue" charset="0"/>
                          <a:ea typeface="Helvetica Neue" charset="0"/>
                          <a:cs typeface="Helvetica Neue" charset="0"/>
                        </a:rPr>
                        <a:t>4</a:t>
                      </a:r>
                    </a:p>
                  </a:txBody>
                  <a:tcPr marL="10285" marR="10285" marT="1028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4" name="Marcador de contenido 2"/>
          <p:cNvSpPr>
            <a:spLocks noGrp="1"/>
          </p:cNvSpPr>
          <p:nvPr>
            <p:ph idx="1"/>
          </p:nvPr>
        </p:nvSpPr>
        <p:spPr>
          <a:xfrm>
            <a:off x="5919301" y="1092201"/>
            <a:ext cx="6029683" cy="576579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chemeClr val="accent1"/>
                </a:solidFill>
                <a:latin typeface="Helvetica Neue" charset="0"/>
                <a:ea typeface="Helvetica Neue" charset="0"/>
                <a:cs typeface="Helvetica Neue" charset="0"/>
              </a:rPr>
              <a:t>08/08 </a:t>
            </a:r>
            <a:r>
              <a:rPr lang="mr-IN" sz="2600" b="1" dirty="0">
                <a:solidFill>
                  <a:schemeClr val="accent1"/>
                </a:solidFill>
                <a:latin typeface="Helvetica Neue" charset="0"/>
                <a:ea typeface="Helvetica Neue" charset="0"/>
                <a:cs typeface="Helvetica Neue" charset="0"/>
              </a:rPr>
              <a:t>–</a:t>
            </a:r>
            <a:r>
              <a:rPr lang="en-US" sz="2600" b="1" dirty="0">
                <a:solidFill>
                  <a:schemeClr val="accent1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Reunião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dos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Líderes</a:t>
            </a:r>
            <a:endParaRPr lang="en-US" sz="2600" dirty="0">
              <a:latin typeface="Helvetica Neue" charset="0"/>
              <a:ea typeface="Helvetica Neue" charset="0"/>
              <a:cs typeface="Helvetica Neue" charset="0"/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accent4"/>
                </a:solidFill>
                <a:latin typeface="Helvetica Neue" charset="0"/>
                <a:ea typeface="Helvetica Neue" charset="0"/>
                <a:cs typeface="Helvetica Neue" charset="0"/>
              </a:rPr>
              <a:t>09/08 a 13/08 </a:t>
            </a:r>
            <a:r>
              <a:rPr lang="mr-IN" sz="2600" b="1" dirty="0">
                <a:solidFill>
                  <a:schemeClr val="accent4"/>
                </a:solidFill>
                <a:latin typeface="Helvetica Neue" charset="0"/>
                <a:ea typeface="Helvetica Neue" charset="0"/>
                <a:cs typeface="Helvetica Neue" charset="0"/>
              </a:rPr>
              <a:t>–</a:t>
            </a:r>
            <a:r>
              <a:rPr lang="en-US" sz="2600" b="1" dirty="0">
                <a:solidFill>
                  <a:schemeClr val="accent4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Ajustes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finais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no material da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Reunião</a:t>
            </a:r>
            <a:endParaRPr lang="en-US" sz="2600" b="1" dirty="0">
              <a:solidFill>
                <a:schemeClr val="accent4"/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accent4"/>
                </a:solidFill>
                <a:latin typeface="Helvetica Neue" charset="0"/>
                <a:ea typeface="Helvetica Neue" charset="0"/>
                <a:cs typeface="Helvetica Neue" charset="0"/>
              </a:rPr>
              <a:t>14/08  </a:t>
            </a:r>
            <a:r>
              <a:rPr lang="mr-IN" sz="2600" b="1" dirty="0">
                <a:solidFill>
                  <a:schemeClr val="accent4"/>
                </a:solidFill>
                <a:latin typeface="Helvetica Neue" charset="0"/>
                <a:ea typeface="Helvetica Neue" charset="0"/>
                <a:cs typeface="Helvetica Neue" charset="0"/>
              </a:rPr>
              <a:t>–</a:t>
            </a:r>
            <a:r>
              <a:rPr lang="en-US" sz="2600" b="1" dirty="0">
                <a:solidFill>
                  <a:schemeClr val="accent4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400" dirty="0" err="1">
                <a:latin typeface="Helvetica Neue" charset="0"/>
                <a:ea typeface="Helvetica Neue" charset="0"/>
                <a:cs typeface="Helvetica Neue" charset="0"/>
              </a:rPr>
              <a:t>Reunião</a:t>
            </a:r>
            <a:r>
              <a:rPr lang="en-US" sz="2400" dirty="0">
                <a:latin typeface="Helvetica Neue" charset="0"/>
                <a:ea typeface="Helvetica Neue" charset="0"/>
                <a:cs typeface="Helvetica Neue" charset="0"/>
              </a:rPr>
              <a:t> do </a:t>
            </a:r>
            <a:r>
              <a:rPr lang="en-US" sz="2400" dirty="0" err="1">
                <a:latin typeface="Helvetica Neue" charset="0"/>
                <a:ea typeface="Helvetica Neue" charset="0"/>
                <a:cs typeface="Helvetica Neue" charset="0"/>
              </a:rPr>
              <a:t>Comitê</a:t>
            </a:r>
            <a:endParaRPr lang="en-US" sz="2600" b="1" dirty="0">
              <a:solidFill>
                <a:schemeClr val="accent4">
                  <a:lumMod val="75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accent6"/>
                </a:solidFill>
                <a:latin typeface="Helvetica Neue" charset="0"/>
                <a:ea typeface="Helvetica Neue" charset="0"/>
                <a:cs typeface="Helvetica Neue" charset="0"/>
              </a:rPr>
              <a:t>15/08 a 28/09  </a:t>
            </a:r>
            <a:r>
              <a:rPr lang="mr-IN" sz="2600" b="1" dirty="0">
                <a:solidFill>
                  <a:schemeClr val="accent6"/>
                </a:solidFill>
                <a:latin typeface="Helvetica Neue" charset="0"/>
                <a:ea typeface="Helvetica Neue" charset="0"/>
                <a:cs typeface="Helvetica Neue" charset="0"/>
              </a:rPr>
              <a:t>–</a:t>
            </a:r>
            <a:r>
              <a:rPr lang="en-US" sz="2600" b="1" dirty="0">
                <a:solidFill>
                  <a:schemeClr val="accent6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Periodo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para reuniões de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alinhamento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entre MDIC e </a:t>
            </a:r>
            <a:r>
              <a:rPr lang="en-US" sz="2500" b="1" dirty="0" err="1">
                <a:solidFill>
                  <a:schemeClr val="accent6"/>
                </a:solidFill>
                <a:latin typeface="Helvetica Neue" charset="0"/>
              </a:rPr>
              <a:t>líderes</a:t>
            </a:r>
            <a:r>
              <a:rPr lang="en-US" sz="2500" b="1" dirty="0">
                <a:solidFill>
                  <a:schemeClr val="accent6"/>
                </a:solidFill>
                <a:latin typeface="Helvetica Neue" charset="0"/>
              </a:rPr>
              <a:t> dos GTs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29/09 a 09/09 </a:t>
            </a:r>
            <a:r>
              <a:rPr lang="mr-IN" sz="2600" b="1" dirty="0">
                <a:solidFill>
                  <a:schemeClr val="accent6"/>
                </a:solidFill>
                <a:latin typeface="Helvetica Neue" charset="0"/>
                <a:ea typeface="Helvetica Neue" charset="0"/>
                <a:cs typeface="Helvetica Neue" charset="0"/>
              </a:rPr>
              <a:t>–</a:t>
            </a:r>
            <a:r>
              <a:rPr lang="en-US" sz="2600" b="1" dirty="0">
                <a:solidFill>
                  <a:schemeClr val="accent6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Período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para reuniões </a:t>
            </a:r>
            <a:r>
              <a:rPr lang="en-US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dos </a:t>
            </a:r>
            <a:r>
              <a:rPr lang="en-US" sz="26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Subgrupos</a:t>
            </a:r>
            <a:endParaRPr lang="en-US" sz="2600" b="1" dirty="0">
              <a:solidFill>
                <a:schemeClr val="accent2">
                  <a:lumMod val="60000"/>
                  <a:lumOff val="40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10/09 a 16/09 </a:t>
            </a:r>
            <a:r>
              <a:rPr lang="mr-IN" sz="2600" b="1" dirty="0">
                <a:solidFill>
                  <a:schemeClr val="accent6"/>
                </a:solidFill>
                <a:latin typeface="Helvetica Neue" charset="0"/>
                <a:ea typeface="Helvetica Neue" charset="0"/>
                <a:cs typeface="Helvetica Neue" charset="0"/>
              </a:rPr>
              <a:t>–</a:t>
            </a:r>
            <a:r>
              <a:rPr lang="en-US" sz="2600" b="1" dirty="0">
                <a:solidFill>
                  <a:schemeClr val="accent6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Período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para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preenchimento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da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planilha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pelos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líderes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Subgrupos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e envio para o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lider</a:t>
            </a:r>
            <a:endParaRPr lang="en-US" sz="2600" dirty="0">
              <a:latin typeface="Helvetica Neue" charset="0"/>
              <a:ea typeface="Helvetica Neue" charset="0"/>
              <a:cs typeface="Helvetica Neue" charset="0"/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accent6"/>
                </a:solidFill>
                <a:latin typeface="Helvetica Neue" charset="0"/>
                <a:ea typeface="Helvetica Neue" charset="0"/>
                <a:cs typeface="Helvetica Neue" charset="0"/>
              </a:rPr>
              <a:t>17/09 a 23/09 </a:t>
            </a:r>
            <a:r>
              <a:rPr lang="mr-IN" sz="2600" b="1" dirty="0">
                <a:solidFill>
                  <a:schemeClr val="accent6"/>
                </a:solidFill>
                <a:latin typeface="Helvetica Neue" charset="0"/>
                <a:ea typeface="Helvetica Neue" charset="0"/>
                <a:cs typeface="Helvetica Neue" charset="0"/>
              </a:rPr>
              <a:t>–</a:t>
            </a:r>
            <a:r>
              <a:rPr lang="en-US" sz="2600" b="1" dirty="0">
                <a:solidFill>
                  <a:schemeClr val="accent6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600" b="1" dirty="0" err="1">
                <a:solidFill>
                  <a:schemeClr val="accent6"/>
                </a:solidFill>
                <a:latin typeface="Helvetica Neue" charset="0"/>
                <a:ea typeface="Helvetica Neue" charset="0"/>
                <a:cs typeface="Helvetica Neue" charset="0"/>
              </a:rPr>
              <a:t>Período</a:t>
            </a:r>
            <a:r>
              <a:rPr lang="en-US" sz="2600" b="1" dirty="0">
                <a:solidFill>
                  <a:schemeClr val="accent6"/>
                </a:solidFill>
                <a:latin typeface="Helvetica Neue" charset="0"/>
                <a:ea typeface="Helvetica Neue" charset="0"/>
                <a:cs typeface="Helvetica Neue" charset="0"/>
              </a:rPr>
              <a:t> para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Líder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GT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consolidar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as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informações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e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enviar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para Consultor e MDIC</a:t>
            </a:r>
          </a:p>
          <a:p>
            <a:pPr marL="0" indent="0">
              <a:buNone/>
            </a:pPr>
            <a:endParaRPr lang="en-US" sz="2600" dirty="0">
              <a:latin typeface="Helvetica Neue" charset="0"/>
              <a:ea typeface="Helvetica Neue" charset="0"/>
              <a:cs typeface="Helvetica Neue" charset="0"/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accent3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24/09 a 30/09 </a:t>
            </a:r>
            <a:r>
              <a:rPr lang="mr-IN" sz="2600" b="1" dirty="0">
                <a:solidFill>
                  <a:schemeClr val="accent6"/>
                </a:solidFill>
                <a:latin typeface="Helvetica Neue" charset="0"/>
                <a:ea typeface="Helvetica Neue" charset="0"/>
                <a:cs typeface="Helvetica Neue" charset="0"/>
              </a:rPr>
              <a:t>–</a:t>
            </a:r>
            <a:r>
              <a:rPr lang="en-US" sz="2600" b="1" dirty="0">
                <a:solidFill>
                  <a:schemeClr val="accent6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Período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de Reuniões entre MDIC e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lideres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GTs. </a:t>
            </a:r>
          </a:p>
          <a:p>
            <a:pPr marL="0" indent="0">
              <a:buNone/>
            </a:pPr>
            <a:endParaRPr lang="en-US" sz="2600" b="1" dirty="0">
              <a:solidFill>
                <a:schemeClr val="accent6"/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accent6"/>
                </a:solidFill>
                <a:latin typeface="Helvetica Neue" charset="0"/>
                <a:ea typeface="Helvetica Neue" charset="0"/>
                <a:cs typeface="Helvetica Neue" charset="0"/>
              </a:rPr>
              <a:t>01/10 a 07/10 </a:t>
            </a:r>
            <a:r>
              <a:rPr lang="mr-IN" sz="2600" b="1" dirty="0">
                <a:solidFill>
                  <a:schemeClr val="accent6"/>
                </a:solidFill>
                <a:latin typeface="Helvetica Neue" charset="0"/>
                <a:ea typeface="Helvetica Neue" charset="0"/>
                <a:cs typeface="Helvetica Neue" charset="0"/>
              </a:rPr>
              <a:t>–</a:t>
            </a:r>
            <a:r>
              <a:rPr lang="en-US" sz="2600" b="1" dirty="0">
                <a:solidFill>
                  <a:schemeClr val="accent6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Prazo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para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ajuste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e envio das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planilhas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para </a:t>
            </a:r>
            <a:r>
              <a:rPr lang="en-US" sz="2500" dirty="0">
                <a:latin typeface="Helvetica Neue" charset="0"/>
                <a:ea typeface="Helvetica Neue" charset="0"/>
                <a:cs typeface="Helvetica Neue" charset="0"/>
              </a:rPr>
              <a:t>consultor</a:t>
            </a:r>
            <a:endParaRPr lang="en-US" sz="2500" b="1" dirty="0">
              <a:solidFill>
                <a:schemeClr val="accent6">
                  <a:lumMod val="75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accent4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08/10 a 10/10 </a:t>
            </a:r>
            <a:r>
              <a:rPr lang="mr-IN" sz="2600" b="1" dirty="0">
                <a:solidFill>
                  <a:schemeClr val="accent1"/>
                </a:solidFill>
                <a:latin typeface="Helvetica Neue" charset="0"/>
                <a:ea typeface="Helvetica Neue" charset="0"/>
                <a:cs typeface="Helvetica Neue" charset="0"/>
              </a:rPr>
              <a:t>–</a:t>
            </a:r>
            <a:r>
              <a:rPr lang="en-US" sz="2600" b="1" dirty="0">
                <a:solidFill>
                  <a:schemeClr val="accent1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Período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consolidação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do </a:t>
            </a:r>
            <a:r>
              <a:rPr lang="en-US" sz="2600" dirty="0">
                <a:solidFill>
                  <a:schemeClr val="accent4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Consultor</a:t>
            </a:r>
            <a:endParaRPr lang="en-US" sz="2600" b="1" dirty="0">
              <a:solidFill>
                <a:schemeClr val="accent4">
                  <a:lumMod val="75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bg1">
                    <a:lumMod val="6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11/10 a 12/10 </a:t>
            </a:r>
            <a:r>
              <a:rPr lang="mr-IN" sz="2600" b="1" dirty="0">
                <a:solidFill>
                  <a:schemeClr val="accent1"/>
                </a:solidFill>
                <a:latin typeface="Helvetica Neue" charset="0"/>
                <a:ea typeface="Helvetica Neue" charset="0"/>
                <a:cs typeface="Helvetica Neue" charset="0"/>
              </a:rPr>
              <a:t>–</a:t>
            </a:r>
            <a:r>
              <a:rPr lang="en-US" sz="2600" b="1" dirty="0">
                <a:solidFill>
                  <a:schemeClr val="accent1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Reuniões MDIC com Consultor e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líderes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 dos GTs</a:t>
            </a:r>
            <a:endParaRPr lang="en-US" sz="2500" b="1" dirty="0">
              <a:solidFill>
                <a:schemeClr val="accent1">
                  <a:lumMod val="75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accent4"/>
                </a:solidFill>
                <a:latin typeface="Helvetica Neue" charset="0"/>
                <a:ea typeface="Helvetica Neue" charset="0"/>
                <a:cs typeface="Helvetica Neue" charset="0"/>
              </a:rPr>
              <a:t>15/10 a  19/10 </a:t>
            </a:r>
            <a:r>
              <a:rPr lang="mr-IN" sz="2600" b="1" dirty="0">
                <a:solidFill>
                  <a:schemeClr val="accent4"/>
                </a:solidFill>
                <a:latin typeface="Helvetica Neue" charset="0"/>
                <a:ea typeface="Helvetica Neue" charset="0"/>
                <a:cs typeface="Helvetica Neue" charset="0"/>
              </a:rPr>
              <a:t>–</a:t>
            </a:r>
            <a:r>
              <a:rPr lang="en-US" sz="2600" b="1" dirty="0">
                <a:solidFill>
                  <a:schemeClr val="accent4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600" b="1" dirty="0" err="1">
                <a:solidFill>
                  <a:schemeClr val="accent4"/>
                </a:solidFill>
                <a:latin typeface="Helvetica Neue" charset="0"/>
                <a:ea typeface="Helvetica Neue" charset="0"/>
                <a:cs typeface="Helvetica Neue" charset="0"/>
              </a:rPr>
              <a:t>Prazo</a:t>
            </a:r>
            <a:r>
              <a:rPr lang="en-US" sz="2600" b="1" dirty="0">
                <a:solidFill>
                  <a:schemeClr val="accent4"/>
                </a:solidFill>
                <a:latin typeface="Helvetica Neue" charset="0"/>
                <a:ea typeface="Helvetica Neue" charset="0"/>
                <a:cs typeface="Helvetica Neue" charset="0"/>
              </a:rPr>
              <a:t> para envio de </a:t>
            </a:r>
            <a:r>
              <a:rPr lang="en-US" sz="2600" b="1" dirty="0" err="1">
                <a:solidFill>
                  <a:schemeClr val="accent4"/>
                </a:solidFill>
                <a:latin typeface="Helvetica Neue" charset="0"/>
                <a:ea typeface="Helvetica Neue" charset="0"/>
                <a:cs typeface="Helvetica Neue" charset="0"/>
              </a:rPr>
              <a:t>ajustes</a:t>
            </a:r>
            <a:endParaRPr lang="en-US" sz="2600" b="1" dirty="0">
              <a:solidFill>
                <a:schemeClr val="accent4"/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accent4"/>
                </a:solidFill>
                <a:latin typeface="Helvetica Neue" charset="0"/>
                <a:ea typeface="Helvetica Neue" charset="0"/>
                <a:cs typeface="Helvetica Neue" charset="0"/>
              </a:rPr>
              <a:t>20/10 a  24/10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Consolidação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,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produção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de material e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ajustes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do Consultor</a:t>
            </a:r>
            <a:endParaRPr lang="en-US" sz="2600" b="1" dirty="0">
              <a:solidFill>
                <a:schemeClr val="accent4"/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accent4"/>
                </a:solidFill>
                <a:latin typeface="Helvetica Neue" charset="0"/>
                <a:ea typeface="Helvetica Neue" charset="0"/>
                <a:cs typeface="Helvetica Neue" charset="0"/>
              </a:rPr>
              <a:t>25/10 a 06/11 </a:t>
            </a:r>
            <a:r>
              <a:rPr lang="mr-IN" sz="2600" b="1" dirty="0">
                <a:solidFill>
                  <a:schemeClr val="accent4"/>
                </a:solidFill>
                <a:latin typeface="Helvetica Neue" charset="0"/>
                <a:ea typeface="Helvetica Neue" charset="0"/>
                <a:cs typeface="Helvetica Neue" charset="0"/>
              </a:rPr>
              <a:t>–</a:t>
            </a:r>
            <a:r>
              <a:rPr lang="en-US" sz="2600" b="1" dirty="0">
                <a:solidFill>
                  <a:schemeClr val="accent4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Ajustes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finais</a:t>
            </a:r>
            <a:r>
              <a:rPr lang="en-US" sz="2600" dirty="0">
                <a:latin typeface="Helvetica Neue" charset="0"/>
                <a:ea typeface="Helvetica Neue" charset="0"/>
                <a:cs typeface="Helvetica Neue" charset="0"/>
              </a:rPr>
              <a:t> no material da </a:t>
            </a:r>
            <a:r>
              <a:rPr lang="en-US" sz="2600" dirty="0" err="1">
                <a:latin typeface="Helvetica Neue" charset="0"/>
                <a:ea typeface="Helvetica Neue" charset="0"/>
                <a:cs typeface="Helvetica Neue" charset="0"/>
              </a:rPr>
              <a:t>Reunião</a:t>
            </a:r>
            <a:endParaRPr lang="en-US" sz="2600" b="1" dirty="0">
              <a:solidFill>
                <a:schemeClr val="accent4"/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accent4"/>
                </a:solidFill>
                <a:latin typeface="Helvetica Neue" charset="0"/>
                <a:ea typeface="Helvetica Neue" charset="0"/>
                <a:cs typeface="Helvetica Neue" charset="0"/>
              </a:rPr>
              <a:t>07/11 </a:t>
            </a:r>
            <a:r>
              <a:rPr lang="mr-IN" sz="2600" b="1" dirty="0">
                <a:solidFill>
                  <a:schemeClr val="accent4"/>
                </a:solidFill>
                <a:latin typeface="Helvetica Neue" charset="0"/>
                <a:ea typeface="Helvetica Neue" charset="0"/>
                <a:cs typeface="Helvetica Neue" charset="0"/>
              </a:rPr>
              <a:t>–</a:t>
            </a:r>
            <a:r>
              <a:rPr lang="en-US" sz="2600" b="1" dirty="0">
                <a:solidFill>
                  <a:schemeClr val="accent4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dirty="0" err="1">
                <a:latin typeface="Helvetica Neue" charset="0"/>
                <a:ea typeface="Helvetica Neue" charset="0"/>
                <a:cs typeface="Helvetica Neue" charset="0"/>
              </a:rPr>
              <a:t>Reunião</a:t>
            </a:r>
            <a:r>
              <a:rPr lang="en-US" dirty="0">
                <a:latin typeface="Helvetica Neue" charset="0"/>
                <a:ea typeface="Helvetica Neue" charset="0"/>
                <a:cs typeface="Helvetica Neue" charset="0"/>
              </a:rPr>
              <a:t> do </a:t>
            </a:r>
            <a:r>
              <a:rPr lang="en-US" dirty="0" err="1">
                <a:latin typeface="Helvetica Neue" charset="0"/>
                <a:ea typeface="Helvetica Neue" charset="0"/>
                <a:cs typeface="Helvetica Neue" charset="0"/>
              </a:rPr>
              <a:t>Comitê</a:t>
            </a:r>
            <a:endParaRPr lang="pt-BR" b="1" dirty="0">
              <a:solidFill>
                <a:schemeClr val="accent4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691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3791100"/>
            <a:ext cx="12192000" cy="21372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Conteúdo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906463" y="1327787"/>
            <a:ext cx="10566400" cy="2259476"/>
          </a:xfrm>
        </p:spPr>
        <p:txBody>
          <a:bodyPr>
            <a:normAutofit fontScale="70000" lnSpcReduction="20000"/>
          </a:bodyPr>
          <a:lstStyle/>
          <a:p>
            <a:pPr marL="182880" lvl="2">
              <a:spcBef>
                <a:spcPts val="600"/>
              </a:spcBef>
            </a:pPr>
            <a:r>
              <a:rPr lang="en-US" sz="25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O</a:t>
            </a:r>
            <a:r>
              <a:rPr lang="pt-BR" sz="2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bjetivo</a:t>
            </a:r>
            <a:r>
              <a:rPr lang="pt-BR" sz="25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: </a:t>
            </a:r>
          </a:p>
          <a:p>
            <a:pPr marL="1257300" lvl="4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23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Fortalecer a posição do Brasil enquanto liderança regional no tema de Investimentos e Negócios de Impacto</a:t>
            </a:r>
          </a:p>
          <a:p>
            <a:pPr marL="182880" lvl="2">
              <a:spcBef>
                <a:spcPts val="600"/>
              </a:spcBef>
            </a:pPr>
            <a:r>
              <a:rPr lang="en-US" sz="25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T</a:t>
            </a:r>
            <a:r>
              <a:rPr lang="pt-BR" sz="25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ática: </a:t>
            </a:r>
          </a:p>
          <a:p>
            <a:pPr marL="1257300" lvl="4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23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Aproximar-se de países referência (Reino Unido e Portugal) para conhecer experiências bem sucedidas</a:t>
            </a:r>
          </a:p>
          <a:p>
            <a:pPr marL="1257300" lvl="4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23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Encontros paralelos com Argentina, México, Uruguai e Paraguai de forma a compartilhar avanços no Brasil e consolidar um Mercado de Impacto na América Latina</a:t>
            </a:r>
          </a:p>
          <a:p>
            <a:pPr marL="182880" lvl="2">
              <a:spcBef>
                <a:spcPts val="600"/>
              </a:spcBef>
            </a:pPr>
            <a:r>
              <a:rPr lang="en-US" sz="25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C</a:t>
            </a:r>
            <a:r>
              <a:rPr lang="pt-BR" sz="2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omposição</a:t>
            </a:r>
            <a:r>
              <a:rPr lang="pt-BR" sz="25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da Comitiva</a:t>
            </a:r>
          </a:p>
          <a:p>
            <a:pPr marL="1257300" lvl="4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MDIC, Aliança, Sebrae, BNDES, Sistema B, </a:t>
            </a:r>
            <a:r>
              <a:rPr lang="pt-BR" sz="23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Anprotec</a:t>
            </a:r>
            <a:r>
              <a:rPr lang="pt-BR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Itamaraty, Apex-Brasil, MDS</a:t>
            </a:r>
          </a:p>
          <a:p>
            <a:pPr marL="182880" lvl="2">
              <a:spcBef>
                <a:spcPts val="600"/>
              </a:spcBef>
            </a:pPr>
            <a:endParaRPr lang="pt-BR" sz="25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906463" y="367665"/>
            <a:ext cx="8682037" cy="7562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Missão para Nova Délhi</a:t>
            </a:r>
          </a:p>
        </p:txBody>
      </p:sp>
      <p:sp>
        <p:nvSpPr>
          <p:cNvPr id="2" name="Retângulo 1"/>
          <p:cNvSpPr/>
          <p:nvPr/>
        </p:nvSpPr>
        <p:spPr>
          <a:xfrm>
            <a:off x="0" y="0"/>
            <a:ext cx="12192000" cy="1428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917453" y="4042125"/>
            <a:ext cx="10846653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Detalhes:</a:t>
            </a:r>
          </a:p>
          <a:p>
            <a:pPr marL="263525" indent="-263525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Evento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dois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dias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(08 e 09 de outubro – segunda e terça) No resto da semana haverá visita à empreendimentos e instituições referência na Índia</a:t>
            </a:r>
          </a:p>
          <a:p>
            <a:pPr marL="263525" indent="-263525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Características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: 50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países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, 900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delegados</a:t>
            </a:r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39426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3791100"/>
            <a:ext cx="12192000" cy="21372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Conteúdo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906463" y="1327787"/>
            <a:ext cx="10566400" cy="2259476"/>
          </a:xfrm>
        </p:spPr>
        <p:txBody>
          <a:bodyPr>
            <a:normAutofit fontScale="77500" lnSpcReduction="20000"/>
          </a:bodyPr>
          <a:lstStyle/>
          <a:p>
            <a:pPr marL="182880" lvl="2">
              <a:spcBef>
                <a:spcPts val="600"/>
              </a:spcBef>
            </a:pPr>
            <a:r>
              <a:rPr lang="en-US" sz="2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Resultados</a:t>
            </a:r>
            <a:r>
              <a:rPr lang="en-US" sz="25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Esperados</a:t>
            </a:r>
            <a:endParaRPr lang="pt-BR" sz="25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  <a:p>
            <a:pPr marL="1257300" lvl="4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23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Garantir visibilidade para o governo brasileiro frente ao movimento global de investimento de impacto. A participação do MDIC na edição passada foi bastante destacada, por se tratar de um dos poucos gestores públicos já conectados a agenda.</a:t>
            </a:r>
          </a:p>
          <a:p>
            <a:pPr marL="1257300" lvl="4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23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Mapear atores experiências globais que possam impulsionar a </a:t>
            </a:r>
            <a:r>
              <a:rPr lang="pt-BR" sz="23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Enimpacto</a:t>
            </a:r>
            <a:r>
              <a:rPr lang="pt-BR" sz="23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1257300" lvl="4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23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Identificar sinergias para uma missão UK (parceria com </a:t>
            </a:r>
            <a:r>
              <a:rPr lang="pt-BR" sz="23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EuroSocial</a:t>
            </a:r>
            <a:r>
              <a:rPr lang="pt-BR" sz="23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)</a:t>
            </a:r>
          </a:p>
          <a:p>
            <a:pPr marL="1257300" lvl="4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23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Reforçar legitimidade do Brasil assumir a liderança do Fundo de Fundos da </a:t>
            </a:r>
            <a:r>
              <a:rPr lang="pt-BR" sz="23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America</a:t>
            </a:r>
            <a:r>
              <a:rPr lang="pt-BR" sz="23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Latina.</a:t>
            </a:r>
          </a:p>
          <a:p>
            <a:pPr marL="0" lvl="2" indent="0">
              <a:spcBef>
                <a:spcPts val="600"/>
              </a:spcBef>
              <a:buNone/>
            </a:pPr>
            <a:endParaRPr lang="pt-BR" sz="25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906463" y="367665"/>
            <a:ext cx="8682037" cy="7562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Missão para Nova Délhi</a:t>
            </a:r>
          </a:p>
        </p:txBody>
      </p:sp>
      <p:sp>
        <p:nvSpPr>
          <p:cNvPr id="2" name="Retângulo 1"/>
          <p:cNvSpPr/>
          <p:nvPr/>
        </p:nvSpPr>
        <p:spPr>
          <a:xfrm>
            <a:off x="0" y="0"/>
            <a:ext cx="12192000" cy="1428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906463" y="4044123"/>
            <a:ext cx="10846653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dirty="0"/>
              <a:t>Fundo de Fundos para a América Latina.</a:t>
            </a:r>
            <a:r>
              <a:rPr lang="pt-BR" sz="2000" dirty="0"/>
              <a:t> No evento será lançado o Fundo de Fundos da </a:t>
            </a:r>
            <a:r>
              <a:rPr lang="pt-BR" sz="2000" dirty="0" err="1"/>
              <a:t>India</a:t>
            </a:r>
            <a:r>
              <a:rPr lang="pt-BR" sz="2000" dirty="0"/>
              <a:t>, que pretende captar um bilhão de dólares. O Fundo similar da América Latina já deu todos os sinais de que o Brasil será um líder local, por isso precisamos aprender com o Fundo indiano sobre o processo de estruturação, captação e monitoramento. O MDIC precisa entender como o Fundo se conecta a </a:t>
            </a:r>
            <a:r>
              <a:rPr lang="pt-BR" sz="2000" dirty="0" err="1"/>
              <a:t>Enimpacto</a:t>
            </a:r>
            <a:r>
              <a:rPr lang="pt-BR" sz="2000" dirty="0"/>
              <a:t> e as atores participantes da </a:t>
            </a:r>
            <a:r>
              <a:rPr lang="pt-BR" sz="2000" dirty="0" err="1"/>
              <a:t>Enimpacto</a:t>
            </a:r>
            <a:r>
              <a:rPr lang="pt-BR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76142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3791100"/>
            <a:ext cx="12192000" cy="21372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906463" y="1327787"/>
            <a:ext cx="10566400" cy="2259476"/>
          </a:xfrm>
        </p:spPr>
        <p:txBody>
          <a:bodyPr>
            <a:normAutofit/>
          </a:bodyPr>
          <a:lstStyle/>
          <a:p>
            <a:pPr marL="182880" lvl="2">
              <a:spcBef>
                <a:spcPts val="600"/>
              </a:spcBef>
            </a:pPr>
            <a:r>
              <a:rPr lang="en-US" sz="2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Autoria</a:t>
            </a:r>
            <a:r>
              <a:rPr lang="en-US" sz="25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do </a:t>
            </a:r>
            <a:r>
              <a:rPr lang="en-US" sz="2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Senador</a:t>
            </a:r>
            <a:r>
              <a:rPr lang="en-US" sz="25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Tasso </a:t>
            </a:r>
            <a:r>
              <a:rPr lang="en-US" sz="2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Jereissati</a:t>
            </a:r>
            <a:r>
              <a:rPr lang="en-US" sz="25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2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dispõe</a:t>
            </a:r>
            <a:r>
              <a:rPr lang="en-US" sz="25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sobre</a:t>
            </a:r>
            <a:r>
              <a:rPr lang="en-US" sz="25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o CIS</a:t>
            </a:r>
          </a:p>
          <a:p>
            <a:pPr marL="182880" lvl="2">
              <a:spcBef>
                <a:spcPts val="600"/>
              </a:spcBef>
            </a:pPr>
            <a:r>
              <a:rPr lang="en-US" sz="25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Está </a:t>
            </a:r>
            <a:r>
              <a:rPr lang="en-US" sz="2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na</a:t>
            </a:r>
            <a:r>
              <a:rPr lang="en-US" sz="25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CCJ</a:t>
            </a:r>
          </a:p>
          <a:p>
            <a:pPr marL="914400" lvl="4" indent="0">
              <a:spcBef>
                <a:spcPts val="600"/>
              </a:spcBef>
              <a:buNone/>
            </a:pPr>
            <a:endParaRPr lang="pt-BR" sz="25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906463" y="367665"/>
            <a:ext cx="8682037" cy="7562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PLS 338</a:t>
            </a:r>
          </a:p>
        </p:txBody>
      </p:sp>
      <p:sp>
        <p:nvSpPr>
          <p:cNvPr id="2" name="Retângulo 1"/>
          <p:cNvSpPr/>
          <p:nvPr/>
        </p:nvSpPr>
        <p:spPr>
          <a:xfrm>
            <a:off x="0" y="0"/>
            <a:ext cx="12192000" cy="1428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917453" y="4042125"/>
            <a:ext cx="1084665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Importante</a:t>
            </a:r>
          </a:p>
          <a:p>
            <a:pPr marL="263525" indent="-263525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Sylvio Coelho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representará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o Gabinete do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Senador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Tasso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Jereissati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  <a:p>
            <a:pPr marL="263525" indent="-263525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Para o Comitê, é importante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estabelecermos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diálogo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com o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maior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conjunto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possível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parlamentares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, visto que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temos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outros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assuntos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sobre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o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tema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04468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3791100"/>
            <a:ext cx="12192000" cy="21372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Conteúdo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906463" y="1327787"/>
            <a:ext cx="10566400" cy="225947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pt-BR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Definir as entregas de cada GT em 2018</a:t>
            </a:r>
          </a:p>
          <a:p>
            <a:pPr>
              <a:spcBef>
                <a:spcPts val="600"/>
              </a:spcBef>
            </a:pPr>
            <a:r>
              <a:rPr lang="pt-BR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Apresentar a performance geral da </a:t>
            </a:r>
            <a:r>
              <a:rPr lang="pt-BR" sz="25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Enimpacto</a:t>
            </a:r>
            <a:endParaRPr lang="pt-BR" sz="25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pt-BR" sz="25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Organizar a Missão para Nova </a:t>
            </a:r>
            <a:r>
              <a:rPr lang="pt-BR" sz="2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Delhi</a:t>
            </a:r>
            <a:endParaRPr lang="pt-BR" sz="25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en-US" sz="2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Apresentar</a:t>
            </a:r>
            <a:r>
              <a:rPr lang="en-US" sz="25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o PLS 338</a:t>
            </a:r>
            <a:endParaRPr lang="pt-BR" sz="25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906463" y="367665"/>
            <a:ext cx="8682037" cy="7562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|Objetivos da reunião</a:t>
            </a:r>
          </a:p>
        </p:txBody>
      </p:sp>
      <p:sp>
        <p:nvSpPr>
          <p:cNvPr id="2" name="Retângulo 1"/>
          <p:cNvSpPr/>
          <p:nvPr/>
        </p:nvSpPr>
        <p:spPr>
          <a:xfrm>
            <a:off x="0" y="0"/>
            <a:ext cx="12192000" cy="1428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917453" y="4042125"/>
            <a:ext cx="10846653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RESULTADO ESPERADO AO FINAL DA RENIÃO :</a:t>
            </a:r>
          </a:p>
          <a:p>
            <a:pPr marL="263525" indent="-263525">
              <a:buFont typeface="Symbol" panose="05050102010706020507" pitchFamily="18" charset="2"/>
              <a:buChar char=""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Entregas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2018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definidas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63525" indent="-263525"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Performance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geral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compartilhada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entre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membros</a:t>
            </a:r>
          </a:p>
          <a:p>
            <a:pPr marL="263525" lvl="0" indent="-263525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Linhas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Gerais da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Missão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para Nova Delhi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definidas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  <a:p>
            <a:pPr marL="263525" lvl="0" indent="-263525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Aproximação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do Comitê com o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Legislativo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58989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FB7051A-0B6E-41B5-BBF7-9648812AD89B}"/>
              </a:ext>
            </a:extLst>
          </p:cNvPr>
          <p:cNvSpPr txBox="1"/>
          <p:nvPr/>
        </p:nvSpPr>
        <p:spPr>
          <a:xfrm>
            <a:off x="821094" y="194637"/>
            <a:ext cx="9879144" cy="6663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Estrutura</a:t>
            </a:r>
            <a:r>
              <a:rPr lang="en-US" sz="1600" dirty="0"/>
              <a:t> da reunião: (Total 3 horas)</a:t>
            </a:r>
          </a:p>
          <a:p>
            <a:r>
              <a:rPr lang="en-US" sz="1600" dirty="0" err="1"/>
              <a:t>Abertura</a:t>
            </a:r>
            <a:r>
              <a:rPr lang="en-US" sz="1600" dirty="0"/>
              <a:t>: (Total 10 </a:t>
            </a:r>
            <a:r>
              <a:rPr lang="en-US" sz="1600" dirty="0" err="1"/>
              <a:t>minutos</a:t>
            </a:r>
            <a:r>
              <a:rPr lang="en-US" sz="1600" dirty="0"/>
              <a:t>)</a:t>
            </a:r>
          </a:p>
          <a:p>
            <a:pPr marL="457200" lvl="0" indent="-457200">
              <a:buAutoNum type="arabicParenR"/>
            </a:pPr>
            <a:r>
              <a:rPr lang="pt-BR" sz="1600" dirty="0"/>
              <a:t>Abertura da sessão; (5 minutos)</a:t>
            </a:r>
          </a:p>
          <a:p>
            <a:pPr marL="457200" lvl="0" indent="-457200">
              <a:buAutoNum type="arabicParenR"/>
            </a:pPr>
            <a:r>
              <a:rPr lang="en-US" sz="1600" dirty="0"/>
              <a:t>D</a:t>
            </a:r>
            <a:r>
              <a:rPr lang="pt-BR" sz="1600" dirty="0" err="1"/>
              <a:t>iscussão</a:t>
            </a:r>
            <a:r>
              <a:rPr lang="pt-BR" sz="1600" dirty="0"/>
              <a:t> e aprovação da ata; (2 minutos)</a:t>
            </a:r>
          </a:p>
          <a:p>
            <a:pPr marL="457200" lvl="0" indent="-457200">
              <a:buAutoNum type="arabicParenR"/>
            </a:pPr>
            <a:r>
              <a:rPr lang="en-US" sz="1600" dirty="0"/>
              <a:t>I</a:t>
            </a:r>
            <a:r>
              <a:rPr lang="pt-BR" sz="1600" dirty="0" err="1"/>
              <a:t>nformes</a:t>
            </a:r>
            <a:r>
              <a:rPr lang="pt-BR" sz="1600" dirty="0"/>
              <a:t> (3 minutos)</a:t>
            </a:r>
          </a:p>
          <a:p>
            <a:pPr lvl="0"/>
            <a:endParaRPr lang="en-US" sz="1600" dirty="0"/>
          </a:p>
          <a:p>
            <a:pPr lvl="0"/>
            <a:r>
              <a:rPr lang="en-US" sz="1600" dirty="0" err="1"/>
              <a:t>Pauta</a:t>
            </a:r>
            <a:endParaRPr lang="pt-BR" sz="1600" dirty="0"/>
          </a:p>
          <a:p>
            <a:pPr marL="914400" lvl="1" indent="-457200">
              <a:spcBef>
                <a:spcPts val="600"/>
              </a:spcBef>
              <a:buFont typeface="+mj-lt"/>
              <a:buAutoNum type="alphaLcPeriod"/>
            </a:pPr>
            <a:r>
              <a:rPr lang="en-US" sz="1600" dirty="0"/>
              <a:t>D</a:t>
            </a:r>
            <a:r>
              <a:rPr lang="pt-BR" sz="1600" dirty="0" err="1"/>
              <a:t>efinir</a:t>
            </a:r>
            <a:r>
              <a:rPr lang="pt-BR" sz="1600" dirty="0"/>
              <a:t> as entregas de cada GT em 2018; (Total 1 hora e 20 minutos)</a:t>
            </a:r>
          </a:p>
          <a:p>
            <a:pPr marL="1371600" lvl="2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C</a:t>
            </a:r>
            <a:r>
              <a:rPr lang="pt-BR" sz="1600" dirty="0"/>
              <a:t>ada líder apresenta (10 minutos – 40 minutos no total)</a:t>
            </a:r>
          </a:p>
          <a:p>
            <a:pPr marL="1371600" lvl="2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C</a:t>
            </a:r>
            <a:r>
              <a:rPr lang="pt-BR" sz="1600" dirty="0" err="1"/>
              <a:t>ontribuições</a:t>
            </a:r>
            <a:r>
              <a:rPr lang="pt-BR" sz="1600" dirty="0"/>
              <a:t> e considerações do Comitê (40 minutos)</a:t>
            </a:r>
          </a:p>
          <a:p>
            <a:pPr marL="914400" lvl="1" indent="-457200">
              <a:spcBef>
                <a:spcPts val="600"/>
              </a:spcBef>
              <a:buFont typeface="+mj-lt"/>
              <a:buAutoNum type="alphaLcPeriod"/>
            </a:pPr>
            <a:r>
              <a:rPr lang="en-US" sz="1600" dirty="0"/>
              <a:t>A</a:t>
            </a:r>
            <a:r>
              <a:rPr lang="pt-BR" sz="1600" dirty="0"/>
              <a:t>presentar os indicadores de performance da </a:t>
            </a:r>
            <a:r>
              <a:rPr lang="pt-BR" sz="1600" dirty="0" err="1"/>
              <a:t>Enimpacto</a:t>
            </a:r>
            <a:r>
              <a:rPr lang="pt-BR" sz="1600" dirty="0"/>
              <a:t>; (Total 10 minutos)</a:t>
            </a:r>
          </a:p>
          <a:p>
            <a:pPr marL="1371600" lvl="2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Lucas (5 minutos)</a:t>
            </a:r>
          </a:p>
          <a:p>
            <a:pPr marL="1371600" lvl="2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C</a:t>
            </a:r>
            <a:r>
              <a:rPr lang="pt-BR" sz="1600" dirty="0" err="1"/>
              <a:t>ontribuições</a:t>
            </a:r>
            <a:r>
              <a:rPr lang="pt-BR" sz="1600" dirty="0"/>
              <a:t> e considerações do Comitê (5 minutos)</a:t>
            </a:r>
          </a:p>
          <a:p>
            <a:pPr marL="914400" lvl="1" indent="-457200">
              <a:spcBef>
                <a:spcPts val="600"/>
              </a:spcBef>
              <a:buFont typeface="+mj-lt"/>
              <a:buAutoNum type="alphaLcPeriod"/>
            </a:pPr>
            <a:r>
              <a:rPr lang="pt-BR" sz="1600" dirty="0"/>
              <a:t>Organizar a Missão para Nova </a:t>
            </a:r>
            <a:r>
              <a:rPr lang="pt-BR" sz="1600" dirty="0" err="1"/>
              <a:t>Delhi</a:t>
            </a:r>
            <a:r>
              <a:rPr lang="pt-BR" sz="1600" dirty="0"/>
              <a:t>; (Total 20 minutos)</a:t>
            </a:r>
          </a:p>
          <a:p>
            <a:pPr marL="1371600" lvl="2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P</a:t>
            </a:r>
            <a:r>
              <a:rPr lang="pt-BR" sz="1600" dirty="0" err="1"/>
              <a:t>rogramação</a:t>
            </a:r>
            <a:r>
              <a:rPr lang="pt-BR" sz="1600" dirty="0"/>
              <a:t> (5 minutos)</a:t>
            </a:r>
          </a:p>
          <a:p>
            <a:pPr marL="1371600" lvl="2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</a:t>
            </a:r>
            <a:r>
              <a:rPr lang="pt-BR" sz="1600" dirty="0" err="1"/>
              <a:t>bjetivo</a:t>
            </a:r>
            <a:r>
              <a:rPr lang="pt-BR" sz="1600" dirty="0"/>
              <a:t> (2 minutos)</a:t>
            </a:r>
          </a:p>
          <a:p>
            <a:pPr marL="1371600" lvl="2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T</a:t>
            </a:r>
            <a:r>
              <a:rPr lang="pt-BR" sz="1600" dirty="0"/>
              <a:t>ática (10 minutos)</a:t>
            </a:r>
          </a:p>
          <a:p>
            <a:pPr marL="1371600" lvl="2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C</a:t>
            </a:r>
            <a:r>
              <a:rPr lang="pt-BR" sz="1600" dirty="0" err="1"/>
              <a:t>omposição</a:t>
            </a:r>
            <a:r>
              <a:rPr lang="pt-BR" sz="1600" dirty="0"/>
              <a:t> da Comitiva (3 minutos)</a:t>
            </a:r>
          </a:p>
          <a:p>
            <a:pPr marL="914400" lvl="1" indent="-457200">
              <a:spcBef>
                <a:spcPts val="600"/>
              </a:spcBef>
              <a:buFont typeface="+mj-lt"/>
              <a:buAutoNum type="alphaLcPeriod"/>
            </a:pPr>
            <a:r>
              <a:rPr lang="en-US" sz="1600" dirty="0"/>
              <a:t>A</a:t>
            </a:r>
            <a:r>
              <a:rPr lang="pt-BR" sz="1600" dirty="0"/>
              <a:t>presentar </a:t>
            </a:r>
            <a:r>
              <a:rPr lang="en-US" sz="1600" dirty="0"/>
              <a:t>o PLS 338; (Total 1 hora)</a:t>
            </a:r>
          </a:p>
          <a:p>
            <a:pPr marL="1371600" lvl="2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Gabinete do </a:t>
            </a:r>
            <a:r>
              <a:rPr lang="en-US" sz="1600" dirty="0" err="1"/>
              <a:t>Senador</a:t>
            </a:r>
            <a:r>
              <a:rPr lang="en-US" sz="1600" dirty="0"/>
              <a:t> Tasso </a:t>
            </a:r>
            <a:r>
              <a:rPr lang="en-US" sz="1600" dirty="0" err="1"/>
              <a:t>Jereissati</a:t>
            </a:r>
            <a:r>
              <a:rPr lang="en-US" sz="1600" dirty="0"/>
              <a:t> (30 </a:t>
            </a:r>
            <a:r>
              <a:rPr lang="en-US" sz="1600" dirty="0" err="1"/>
              <a:t>minutos</a:t>
            </a:r>
            <a:r>
              <a:rPr lang="en-US" sz="1600" dirty="0"/>
              <a:t> + 30 </a:t>
            </a:r>
            <a:r>
              <a:rPr lang="en-US" sz="1600" dirty="0" err="1"/>
              <a:t>minutos</a:t>
            </a:r>
            <a:r>
              <a:rPr lang="en-US" sz="1600" dirty="0"/>
              <a:t> debate)</a:t>
            </a:r>
          </a:p>
          <a:p>
            <a:pPr marL="914400" lvl="1" indent="-457200">
              <a:spcBef>
                <a:spcPts val="600"/>
              </a:spcBef>
              <a:buFont typeface="+mj-lt"/>
              <a:buAutoNum type="alphaLcPeriod"/>
            </a:pPr>
            <a:r>
              <a:rPr lang="en-US" sz="1600" dirty="0"/>
              <a:t>Outros </a:t>
            </a:r>
            <a:r>
              <a:rPr lang="en-US" sz="1600" dirty="0" err="1"/>
              <a:t>Assuntos</a:t>
            </a:r>
            <a:r>
              <a:rPr lang="pt-BR" sz="1600" dirty="0"/>
              <a:t>; e</a:t>
            </a:r>
          </a:p>
          <a:p>
            <a:pPr marL="914400" lvl="1" indent="-457200">
              <a:spcBef>
                <a:spcPts val="600"/>
              </a:spcBef>
              <a:buFont typeface="+mj-lt"/>
              <a:buAutoNum type="alphaLcPeriod"/>
            </a:pPr>
            <a:r>
              <a:rPr lang="pt-BR" sz="1600" dirty="0"/>
              <a:t>Encerramento</a:t>
            </a:r>
          </a:p>
        </p:txBody>
      </p:sp>
    </p:spTree>
    <p:extLst>
      <p:ext uri="{BB962C8B-B14F-4D97-AF65-F5344CB8AC3E}">
        <p14:creationId xmlns:p14="http://schemas.microsoft.com/office/powerpoint/2010/main" val="289616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4F11BE96-17D3-4725-B95D-B403B89DF823}"/>
              </a:ext>
            </a:extLst>
          </p:cNvPr>
          <p:cNvSpPr/>
          <p:nvPr/>
        </p:nvSpPr>
        <p:spPr>
          <a:xfrm>
            <a:off x="11677485" y="685800"/>
            <a:ext cx="514515" cy="55190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61515259-AE3A-4762-803B-40B778B16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85" y="108587"/>
            <a:ext cx="11184000" cy="469492"/>
          </a:xfrm>
        </p:spPr>
        <p:txBody>
          <a:bodyPr/>
          <a:lstStyle/>
          <a:p>
            <a:r>
              <a:rPr lang="en-US" dirty="0" err="1"/>
              <a:t>Cronograma</a:t>
            </a:r>
            <a:r>
              <a:rPr lang="en-US" dirty="0"/>
              <a:t> </a:t>
            </a:r>
            <a:r>
              <a:rPr lang="en-US" dirty="0" err="1"/>
              <a:t>Comitê</a:t>
            </a:r>
            <a:endParaRPr lang="pt-BR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B103D95-2973-4D83-9DE6-9512FEAD0B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90624"/>
              </p:ext>
            </p:extLst>
          </p:nvPr>
        </p:nvGraphicFramePr>
        <p:xfrm>
          <a:off x="141518" y="1240970"/>
          <a:ext cx="11903891" cy="2261477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2211409">
                  <a:extLst>
                    <a:ext uri="{9D8B030D-6E8A-4147-A177-3AD203B41FA5}">
                      <a16:colId xmlns:a16="http://schemas.microsoft.com/office/drawing/2014/main" val="2611857934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347328618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032851560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694490284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798541176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4194635102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694326872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870980649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951375029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493146814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143891393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3026836982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28341409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107004802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472559761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688389316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242854508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257981057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4222577466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75071427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544834134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4290177811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83935500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410277359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4000480465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3599508843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071834813"/>
                    </a:ext>
                  </a:extLst>
                </a:gridCol>
                <a:gridCol w="301721">
                  <a:extLst>
                    <a:ext uri="{9D8B030D-6E8A-4147-A177-3AD203B41FA5}">
                      <a16:colId xmlns:a16="http://schemas.microsoft.com/office/drawing/2014/main" val="1987700195"/>
                    </a:ext>
                  </a:extLst>
                </a:gridCol>
                <a:gridCol w="171083">
                  <a:extLst>
                    <a:ext uri="{9D8B030D-6E8A-4147-A177-3AD203B41FA5}">
                      <a16:colId xmlns:a16="http://schemas.microsoft.com/office/drawing/2014/main" val="1168635209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353549225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545923943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159269779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3121632543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086730667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144336645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547178665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3057573195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500251546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572528839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721795600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066395770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266353754"/>
                    </a:ext>
                  </a:extLst>
                </a:gridCol>
              </a:tblGrid>
              <a:tr h="376827">
                <a:tc>
                  <a:txBody>
                    <a:bodyPr/>
                    <a:lstStyle/>
                    <a:p>
                      <a:pPr rtl="0" fontAlgn="ctr"/>
                      <a:endParaRPr lang="en-US" sz="20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t-BR" sz="2000" dirty="0" err="1">
                          <a:effectLst/>
                        </a:rPr>
                        <a:t>Fev</a:t>
                      </a:r>
                      <a:endParaRPr lang="pt-BR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pt-BR" sz="2000" dirty="0">
                          <a:effectLst/>
                        </a:rPr>
                        <a:t>Mar</a:t>
                      </a:r>
                      <a:endParaRPr lang="pt-BR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t-BR" sz="2000" dirty="0" err="1">
                          <a:effectLst/>
                        </a:rPr>
                        <a:t>Abr</a:t>
                      </a:r>
                      <a:endParaRPr lang="pt-BR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t-BR" sz="2000" dirty="0">
                          <a:effectLst/>
                        </a:rPr>
                        <a:t>Mai</a:t>
                      </a:r>
                      <a:endParaRPr lang="pt-BR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t-BR" sz="2000" dirty="0" err="1">
                          <a:effectLst/>
                        </a:rPr>
                        <a:t>Jun</a:t>
                      </a:r>
                      <a:endParaRPr lang="pt-BR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t-BR" sz="2000" dirty="0" err="1">
                          <a:effectLst/>
                        </a:rPr>
                        <a:t>Jul</a:t>
                      </a:r>
                      <a:endParaRPr lang="pt-BR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t-BR" sz="2000" dirty="0" err="1">
                          <a:effectLst/>
                        </a:rPr>
                        <a:t>Ago</a:t>
                      </a:r>
                      <a:endParaRPr lang="pt-BR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t-BR" sz="2000" dirty="0">
                          <a:effectLst/>
                        </a:rPr>
                        <a:t>Set</a:t>
                      </a:r>
                      <a:endParaRPr lang="pt-BR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t-BR" sz="2000" dirty="0">
                          <a:effectLst/>
                        </a:rPr>
                        <a:t>Out</a:t>
                      </a:r>
                      <a:endParaRPr lang="pt-BR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t-BR" sz="2000" dirty="0" err="1">
                          <a:effectLst/>
                        </a:rPr>
                        <a:t>Nov</a:t>
                      </a:r>
                      <a:endParaRPr lang="pt-BR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284714"/>
                  </a:ext>
                </a:extLst>
              </a:tr>
              <a:tr h="565498">
                <a:tc>
                  <a:txBody>
                    <a:bodyPr/>
                    <a:lstStyle/>
                    <a:p>
                      <a:pPr rtl="0" fontAlgn="ctr"/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</a:rPr>
                        <a:t>Semanas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18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25864"/>
                  </a:ext>
                </a:extLst>
              </a:tr>
              <a:tr h="565498">
                <a:tc>
                  <a:txBody>
                    <a:bodyPr/>
                    <a:lstStyle/>
                    <a:p>
                      <a:pPr rtl="0" fontAlgn="ctr"/>
                      <a:r>
                        <a:rPr lang="pt-BR" sz="1800" b="0" dirty="0">
                          <a:effectLst/>
                        </a:rPr>
                        <a:t>Reuniões Comitê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effectLst/>
                        </a:rPr>
                        <a:t>7</a:t>
                      </a:r>
                      <a:endParaRPr lang="pt-BR" sz="1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effectLst/>
                        </a:rPr>
                        <a:t>9</a:t>
                      </a:r>
                      <a:endParaRPr lang="pt-BR" sz="1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effectLst/>
                        </a:rPr>
                        <a:t>7</a:t>
                      </a:r>
                      <a:endParaRPr lang="pt-BR" sz="1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835132"/>
                  </a:ext>
                </a:extLst>
              </a:tr>
              <a:tr h="376827">
                <a:tc>
                  <a:txBody>
                    <a:bodyPr/>
                    <a:lstStyle/>
                    <a:p>
                      <a:pPr rtl="0" fontAlgn="ctr"/>
                      <a:r>
                        <a:rPr lang="pt-BR" sz="1800" b="0" dirty="0">
                          <a:effectLst/>
                        </a:rPr>
                        <a:t>Acompanhamento </a:t>
                      </a:r>
                      <a:r>
                        <a:rPr lang="pt-BR" sz="1800" b="0" dirty="0" err="1">
                          <a:effectLst/>
                        </a:rPr>
                        <a:t>GTs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20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20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306016"/>
                  </a:ext>
                </a:extLst>
              </a:tr>
              <a:tr h="376827">
                <a:tc>
                  <a:txBody>
                    <a:bodyPr/>
                    <a:lstStyle/>
                    <a:p>
                      <a:pPr rtl="0" fontAlgn="ctr"/>
                      <a:r>
                        <a:rPr lang="pt-BR" sz="1800" b="0" dirty="0">
                          <a:effectLst/>
                        </a:rPr>
                        <a:t>Relatório final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200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20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885572"/>
                  </a:ext>
                </a:extLst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493485" y="3665700"/>
            <a:ext cx="1155192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Eventos do campo: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000" dirty="0"/>
              <a:t>Impacto 2018 (Ande, ABVCAP, BID-</a:t>
            </a:r>
            <a:r>
              <a:rPr lang="pt-BR" sz="2000" dirty="0" err="1"/>
              <a:t>Fomin</a:t>
            </a:r>
            <a:r>
              <a:rPr lang="pt-BR" sz="2000" dirty="0"/>
              <a:t> e Vox Capital): 7 de março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000" dirty="0"/>
              <a:t>13ª Edição do Fórum Econômico Mundial para a América Latina, entre 13 e 15 de março, em São Paulo.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000" dirty="0"/>
              <a:t>Conferência GIFE: 4, 5 e 6 de abril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000" dirty="0" err="1"/>
              <a:t>Brazil</a:t>
            </a:r>
            <a:r>
              <a:rPr lang="pt-BR" sz="2000" dirty="0"/>
              <a:t> </a:t>
            </a:r>
            <a:r>
              <a:rPr lang="pt-BR" sz="2000" dirty="0" err="1"/>
              <a:t>Investment</a:t>
            </a:r>
            <a:r>
              <a:rPr lang="pt-BR" sz="2000" dirty="0"/>
              <a:t> </a:t>
            </a:r>
            <a:r>
              <a:rPr lang="pt-BR" sz="2000" dirty="0" err="1"/>
              <a:t>Forum</a:t>
            </a:r>
            <a:r>
              <a:rPr lang="pt-BR" sz="2000" dirty="0"/>
              <a:t> 2018, nos dias 29 e 30 de maio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000" dirty="0"/>
              <a:t>Fórum de Finanças Sociais e Negócios de Impacto (ICE, Vox Capital e </a:t>
            </a:r>
            <a:r>
              <a:rPr lang="pt-BR" sz="2000" dirty="0" err="1"/>
              <a:t>Impact</a:t>
            </a:r>
            <a:r>
              <a:rPr lang="pt-BR" sz="2000" dirty="0"/>
              <a:t> Hub): 6 e 7 de junho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2000" dirty="0"/>
              <a:t>Seminário Internacional (Nova Deli): 7 e 10 de outubro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2000" dirty="0"/>
              <a:t>Missão internacional: nova data a ser definida. Indicativo de 11 a 23 de novembro. Coincidir com </a:t>
            </a:r>
            <a:r>
              <a:rPr lang="pt-BR" sz="2000" dirty="0" err="1"/>
              <a:t>Startout</a:t>
            </a:r>
            <a:r>
              <a:rPr lang="pt-BR" sz="2000" dirty="0"/>
              <a:t> Lisboa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B</a:t>
            </a:r>
            <a:r>
              <a:rPr lang="pt-BR" sz="2000" dirty="0"/>
              <a:t>anca do </a:t>
            </a:r>
            <a:r>
              <a:rPr lang="pt-BR" sz="2000" dirty="0" err="1"/>
              <a:t>InovAtiva</a:t>
            </a:r>
            <a:r>
              <a:rPr lang="pt-BR" sz="2000" dirty="0"/>
              <a:t> de Impacto: 09 a 10 de dezembro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91947087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C65CE229-7F6D-4FA1-9772-D21BE8563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Entregas</a:t>
            </a:r>
            <a:r>
              <a:rPr lang="en-US" dirty="0">
                <a:solidFill>
                  <a:schemeClr val="bg1"/>
                </a:solidFill>
              </a:rPr>
              <a:t> do GT 1: </a:t>
            </a:r>
            <a:r>
              <a:rPr lang="en-US" dirty="0" err="1">
                <a:solidFill>
                  <a:schemeClr val="bg1"/>
                </a:solidFill>
              </a:rPr>
              <a:t>Ampliação</a:t>
            </a:r>
            <a:r>
              <a:rPr lang="en-US" dirty="0">
                <a:solidFill>
                  <a:schemeClr val="bg1"/>
                </a:solidFill>
              </a:rPr>
              <a:t> da </a:t>
            </a:r>
            <a:r>
              <a:rPr lang="en-US" dirty="0" err="1">
                <a:solidFill>
                  <a:schemeClr val="bg1"/>
                </a:solidFill>
              </a:rPr>
              <a:t>Oferta</a:t>
            </a:r>
            <a:r>
              <a:rPr lang="en-US" dirty="0">
                <a:solidFill>
                  <a:schemeClr val="bg1"/>
                </a:solidFill>
              </a:rPr>
              <a:t> de Capital</a:t>
            </a:r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EC5D24B1-2B75-4988-9A5A-3EAD6D0A9F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0093715"/>
              </p:ext>
            </p:extLst>
          </p:nvPr>
        </p:nvGraphicFramePr>
        <p:xfrm>
          <a:off x="715963" y="936625"/>
          <a:ext cx="8939212" cy="511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704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C65CE229-7F6D-4FA1-9772-D21BE8563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Entregas</a:t>
            </a:r>
            <a:r>
              <a:rPr lang="en-US" dirty="0">
                <a:solidFill>
                  <a:schemeClr val="bg1"/>
                </a:solidFill>
              </a:rPr>
              <a:t> do GT 2: </a:t>
            </a:r>
            <a:r>
              <a:rPr lang="en-US" dirty="0" err="1">
                <a:solidFill>
                  <a:schemeClr val="bg1"/>
                </a:solidFill>
              </a:rPr>
              <a:t>Aumento</a:t>
            </a:r>
            <a:r>
              <a:rPr lang="en-US" dirty="0">
                <a:solidFill>
                  <a:schemeClr val="bg1"/>
                </a:solidFill>
              </a:rPr>
              <a:t> do </a:t>
            </a:r>
            <a:r>
              <a:rPr lang="en-US" dirty="0" err="1">
                <a:solidFill>
                  <a:schemeClr val="bg1"/>
                </a:solidFill>
              </a:rPr>
              <a:t>Número</a:t>
            </a:r>
            <a:r>
              <a:rPr lang="en-US" dirty="0">
                <a:solidFill>
                  <a:schemeClr val="bg1"/>
                </a:solidFill>
              </a:rPr>
              <a:t> de Negócios de Impacto</a:t>
            </a:r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EC5D24B1-2B75-4988-9A5A-3EAD6D0A9F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8772182"/>
              </p:ext>
            </p:extLst>
          </p:nvPr>
        </p:nvGraphicFramePr>
        <p:xfrm>
          <a:off x="715963" y="936625"/>
          <a:ext cx="8939212" cy="511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0777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C65CE229-7F6D-4FA1-9772-D21BE8563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Entregas</a:t>
            </a:r>
            <a:r>
              <a:rPr lang="en-US" dirty="0">
                <a:solidFill>
                  <a:schemeClr val="bg1"/>
                </a:solidFill>
              </a:rPr>
              <a:t> do GT 3: </a:t>
            </a:r>
            <a:r>
              <a:rPr lang="en-US" dirty="0" err="1">
                <a:solidFill>
                  <a:schemeClr val="bg1"/>
                </a:solidFill>
              </a:rPr>
              <a:t>Fortalecimento</a:t>
            </a:r>
            <a:r>
              <a:rPr lang="en-US" dirty="0">
                <a:solidFill>
                  <a:schemeClr val="bg1"/>
                </a:solidFill>
              </a:rPr>
              <a:t> das </a:t>
            </a:r>
            <a:r>
              <a:rPr lang="en-US" dirty="0" err="1">
                <a:solidFill>
                  <a:schemeClr val="bg1"/>
                </a:solidFill>
              </a:rPr>
              <a:t>Organizações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Intermediárias</a:t>
            </a:r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EC5D24B1-2B75-4988-9A5A-3EAD6D0A9F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0935683"/>
              </p:ext>
            </p:extLst>
          </p:nvPr>
        </p:nvGraphicFramePr>
        <p:xfrm>
          <a:off x="715963" y="936625"/>
          <a:ext cx="8939212" cy="511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2226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C65CE229-7F6D-4FA1-9772-D21BE8563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err="1">
                <a:solidFill>
                  <a:schemeClr val="bg1"/>
                </a:solidFill>
              </a:rPr>
              <a:t>Entregas</a:t>
            </a:r>
            <a:r>
              <a:rPr lang="en-US" sz="2600" dirty="0">
                <a:solidFill>
                  <a:schemeClr val="bg1"/>
                </a:solidFill>
              </a:rPr>
              <a:t> do GT 4: </a:t>
            </a:r>
            <a:r>
              <a:rPr lang="en-US" sz="2600" dirty="0" err="1">
                <a:solidFill>
                  <a:schemeClr val="bg1"/>
                </a:solidFill>
              </a:rPr>
              <a:t>Promoção</a:t>
            </a:r>
            <a:r>
              <a:rPr lang="en-US" sz="2600" dirty="0">
                <a:solidFill>
                  <a:schemeClr val="bg1"/>
                </a:solidFill>
              </a:rPr>
              <a:t> de um Macro </a:t>
            </a:r>
            <a:r>
              <a:rPr lang="en-US" sz="2600" dirty="0" err="1">
                <a:solidFill>
                  <a:schemeClr val="bg1"/>
                </a:solidFill>
              </a:rPr>
              <a:t>Ambiente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Institucional</a:t>
            </a:r>
            <a:r>
              <a:rPr lang="en-US" sz="2600" dirty="0">
                <a:solidFill>
                  <a:schemeClr val="bg1"/>
                </a:solidFill>
              </a:rPr>
              <a:t> e </a:t>
            </a:r>
            <a:r>
              <a:rPr lang="en-US" sz="2600" dirty="0" err="1">
                <a:solidFill>
                  <a:schemeClr val="bg1"/>
                </a:solidFill>
              </a:rPr>
              <a:t>Normativo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Favorável</a:t>
            </a:r>
            <a:endParaRPr lang="pt-BR" sz="2600" dirty="0">
              <a:solidFill>
                <a:schemeClr val="bg1"/>
              </a:solidFill>
            </a:endParaRP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EC5D24B1-2B75-4988-9A5A-3EAD6D0A9F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324467"/>
              </p:ext>
            </p:extLst>
          </p:nvPr>
        </p:nvGraphicFramePr>
        <p:xfrm>
          <a:off x="715963" y="936625"/>
          <a:ext cx="8939212" cy="511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9369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3791100"/>
            <a:ext cx="12192000" cy="21372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Conteúdo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906463" y="1327787"/>
            <a:ext cx="10566400" cy="2259476"/>
          </a:xfrm>
        </p:spPr>
        <p:txBody>
          <a:bodyPr>
            <a:normAutofit/>
          </a:bodyPr>
          <a:lstStyle/>
          <a:p>
            <a:pPr marL="182880" lvl="2">
              <a:spcBef>
                <a:spcPts val="600"/>
              </a:spcBef>
            </a:pPr>
            <a:r>
              <a:rPr lang="en-US" sz="25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Apresentação </a:t>
            </a:r>
            <a:r>
              <a:rPr lang="en-US" sz="2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realizada</a:t>
            </a:r>
            <a:r>
              <a:rPr lang="en-US" sz="25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por Lucas Ramalho</a:t>
            </a:r>
            <a:endParaRPr lang="pt-BR" sz="25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  <a:p>
            <a:pPr marL="914400" lvl="4" indent="0">
              <a:spcBef>
                <a:spcPts val="600"/>
              </a:spcBef>
              <a:buNone/>
            </a:pPr>
            <a:endParaRPr lang="pt-BR" sz="25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906463" y="367665"/>
            <a:ext cx="8682037" cy="7562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Performance Geral </a:t>
            </a:r>
            <a:r>
              <a:rPr lang="pt-BR" sz="4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Enimpacto</a:t>
            </a:r>
            <a:endParaRPr lang="pt-BR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0" y="0"/>
            <a:ext cx="12192000" cy="1428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917453" y="4042125"/>
            <a:ext cx="10846653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Importante</a:t>
            </a:r>
          </a:p>
          <a:p>
            <a:pPr marL="263525" indent="-263525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Essa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planilha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é nova e a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estrutura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dela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foi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apresentada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na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última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reunião</a:t>
            </a:r>
          </a:p>
          <a:p>
            <a:pPr marL="263525" indent="-263525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Ela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servirá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como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ferramenta de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monitoramento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das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ações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, e a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ideia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é que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todas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as reuniões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dediquem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alguns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minutos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à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ela</a:t>
            </a:r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51950727"/>
      </p:ext>
    </p:extLst>
  </p:cSld>
  <p:clrMapOvr>
    <a:masterClrMapping/>
  </p:clrMapOvr>
</p:sld>
</file>

<file path=ppt/theme/theme1.xml><?xml version="1.0" encoding="utf-8"?>
<a:theme xmlns:a="http://schemas.openxmlformats.org/drawingml/2006/main" name="1_Quadro">
  <a:themeElements>
    <a:clrScheme name="Personalizada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Quadr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adr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TM03457475[[fn=Quadro]]</Template>
  <TotalTime>47650</TotalTime>
  <Words>1844</Words>
  <Application>Microsoft Office PowerPoint</Application>
  <PresentationFormat>Widescreen</PresentationFormat>
  <Paragraphs>341</Paragraphs>
  <Slides>16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16</vt:i4>
      </vt:variant>
    </vt:vector>
  </HeadingPairs>
  <TitlesOfParts>
    <vt:vector size="28" baseType="lpstr">
      <vt:lpstr>Arial</vt:lpstr>
      <vt:lpstr>Calibri</vt:lpstr>
      <vt:lpstr>Calibri Light</vt:lpstr>
      <vt:lpstr>Corbel</vt:lpstr>
      <vt:lpstr>Helvetica Neue</vt:lpstr>
      <vt:lpstr>Helvetica Neue Light</vt:lpstr>
      <vt:lpstr>Symbol</vt:lpstr>
      <vt:lpstr>Wingdings</vt:lpstr>
      <vt:lpstr>Wingdings 2</vt:lpstr>
      <vt:lpstr>1_Quadro</vt:lpstr>
      <vt:lpstr>Tema do Office</vt:lpstr>
      <vt:lpstr>Tema de Office</vt:lpstr>
      <vt:lpstr>Apresentação do PowerPoint</vt:lpstr>
      <vt:lpstr>Conteúdo</vt:lpstr>
      <vt:lpstr>Apresentação do PowerPoint</vt:lpstr>
      <vt:lpstr>Cronograma Comitê</vt:lpstr>
      <vt:lpstr>Entregas do GT 1: Ampliação da Oferta de Capital</vt:lpstr>
      <vt:lpstr>Entregas do GT 2: Aumento do Número de Negócios de Impacto</vt:lpstr>
      <vt:lpstr>Entregas do GT 3: Fortalecimento das Organizações Intermediárias</vt:lpstr>
      <vt:lpstr>Entregas do GT 4: Promoção de um Macro Ambiente Institucional e Normativo Favorável</vt:lpstr>
      <vt:lpstr>Conteúdo</vt:lpstr>
      <vt:lpstr>Comentários Gerais</vt:lpstr>
      <vt:lpstr>Outros Indicadores Gerais da Estratégia</vt:lpstr>
      <vt:lpstr>Indicadores Gerais da Estratégia</vt:lpstr>
      <vt:lpstr>Cronograma para os próximos 3 meses</vt:lpstr>
      <vt:lpstr>Conteúdo</vt:lpstr>
      <vt:lpstr>Conteúdo</vt:lpstr>
      <vt:lpstr>Apresentação do PowerPoint</vt:lpstr>
    </vt:vector>
  </TitlesOfParts>
  <Company>Grupo Votorantim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do Dia</dc:title>
  <dc:creator>Carolina Alves De Jongh</dc:creator>
  <cp:lastModifiedBy>lucas ramalho</cp:lastModifiedBy>
  <cp:revision>372</cp:revision>
  <cp:lastPrinted>2018-05-09T11:56:42Z</cp:lastPrinted>
  <dcterms:created xsi:type="dcterms:W3CDTF">2017-01-23T15:29:57Z</dcterms:created>
  <dcterms:modified xsi:type="dcterms:W3CDTF">2018-08-13T23:19:44Z</dcterms:modified>
</cp:coreProperties>
</file>