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D3645-74E2-D6F1-CFB2-1D81908CF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AA9315-AC64-C032-0718-8945FC18D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95073A-2871-B6C3-6B7A-12F21EBF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76254F-926C-29ED-5468-2661FA25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BDC95F-AF35-A3DF-96F0-2046F1A3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53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27F69-D83F-4D1A-3EC4-61916CC9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796BEC-A85D-17AC-3706-45AEF824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DC63DA-D360-28F0-FC81-238C8B15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0696C3-7B43-493A-B335-64EB34A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CFDFFC-431D-345A-F969-05DDC9A5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76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9D7DC9-ECA0-9C21-C44D-93B409C2C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799A61-5865-124F-D8A9-091DFD3F1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EE7227-BBE7-E0E9-0309-43682546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8F24F5-77A5-E55C-3B10-A0768082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A02B17-6233-B067-0830-47B58141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1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A3722-F3EA-FAFF-E4B4-7AEA9F59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52E6AE-B8F3-0FBF-9B59-94C565128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B514D8-E73D-D3C1-3B55-325FAA13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9A12D2-F2C4-B0CD-9E0E-B7890DCA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F44AE7-E737-75DF-1FEF-B4325B10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0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85705-B6CA-C1EA-73C8-45D29904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F56825-E7DE-80FD-7DB8-A3336EA6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E110EA-4DFA-6DC3-E6E6-F0FF6BA4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0EB1CE-B2F0-B4D1-9CC5-A2D53B3B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48DED3-EFFF-70E1-3B9F-56073F96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49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89644-4D9B-82F4-CF6E-DF6E8D1A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CC83A4-03BD-3F88-CAB6-3E5D333E2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5CB60A-17D3-029E-71E1-B5A01810E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B5732B-3C2D-A439-33FC-B0B3D979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35A651-7E90-E463-EFA0-9224BFFF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A4C203-FB7E-9B3D-5703-E999D235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12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47206-485E-48A9-7905-D9752190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DA660C-2F2F-C5FB-CF20-9B135C7B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BB0838-16D4-9302-1617-5AA2D31F8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1F821A-547D-C0CB-D806-C89C8C6F4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1B3AA4-63CD-C311-0D89-6D19255B7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2FC767-A391-21D9-26EB-94E131CC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E41C42-4BA5-848F-D4A7-00B4C205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8623BA-0BD9-5173-A1CD-4100C8B0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88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F9987-E9DC-F7AD-0414-91C06668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C3D1F5-70EB-5B6E-1E63-EA2F7812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5E2287-BECA-AEBF-3E40-67168BE7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6539F5-3B75-0BED-B376-6E0BE114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41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34AF9A-2002-FA72-B2BF-1742F521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CFB4E8-362C-C6FB-287A-CD1C3E9E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D6408A-2FAF-976C-B643-34B8999E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22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C54CE-3BDB-4D02-A110-69FCC10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ED040-4BC9-E1D3-DC71-1DBFF527E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934FCC-DCB1-D51C-8255-F0699C47A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23BD3C-3276-AB1F-300F-A6E3B3FB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DA6B6E-8620-4D8A-E882-AFAF2D6B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132A91-0974-8AB0-7C09-A77FCE91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43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D265D-D4F7-9CF2-4E0B-59394D11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2C25EFF-F36F-8AD1-0EAE-5BE1A6456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970DD6-923A-9B6E-A431-7DCD19A21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1752B5-A821-8DA6-5A54-E2DB3511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B1B7FA-405A-97F7-C66D-DDACC5D0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497D91-FCCB-0048-569D-B99795BC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80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6649C9E-4DD6-B723-7821-AB2E12A4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3E4A26-C2A7-3118-D5A2-B31AC96A4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1A040E-272C-649C-DA5B-4FF4D8BB2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5E6D91-96F3-4C21-8D0C-78B0DAD2B930}" type="datetimeFigureOut">
              <a:rPr lang="pt-BR" smtClean="0"/>
              <a:t>11/06/2024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674F9E-E711-5129-7847-05FFDF41C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4D4A05-6419-BAC9-DDC5-488A491C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4CF76-EE9E-4A57-BD7A-7ADD98B75E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8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Uma imagem contendo Forma">
            <a:extLst>
              <a:ext uri="{FF2B5EF4-FFF2-40B4-BE49-F238E27FC236}">
                <a16:creationId xmlns:a16="http://schemas.microsoft.com/office/drawing/2014/main" id="{40FCCCD3-215C-1670-CD74-756EF9146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297599"/>
            <a:ext cx="10905066" cy="226280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02B5-EBF0-1E57-22D9-20023FA3A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218" y="21624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Avanços para simplificação e desburocratização do licenciamento de obras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7B9917-B861-10EC-2B59-12436CC24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88517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 descr="Uma imagem contendo Forma">
            <a:extLst>
              <a:ext uri="{FF2B5EF4-FFF2-40B4-BE49-F238E27FC236}">
                <a16:creationId xmlns:a16="http://schemas.microsoft.com/office/drawing/2014/main" id="{3A3CCDCC-C0F9-21E1-8C06-7ADA7658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0" y="134938"/>
            <a:ext cx="7770019" cy="16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53B829-D23D-0F57-574F-2C44DC867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3544"/>
          </a:xfrm>
        </p:spPr>
        <p:txBody>
          <a:bodyPr/>
          <a:lstStyle/>
          <a:p>
            <a:r>
              <a:rPr lang="pt-BR" dirty="0"/>
              <a:t>302.692 Habitantes - IBGE, 2022 (     32,57%)</a:t>
            </a:r>
          </a:p>
          <a:p>
            <a:r>
              <a:rPr lang="pt-BR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2 218,942 km²</a:t>
            </a:r>
          </a:p>
          <a:p>
            <a:r>
              <a:rPr lang="pt-BR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136,4 hab./km²</a:t>
            </a:r>
            <a:endParaRPr lang="pt-BR" dirty="0">
              <a:solidFill>
                <a:srgbClr val="2021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202124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35 anos</a:t>
            </a:r>
            <a:endParaRPr lang="pt-BR" dirty="0"/>
          </a:p>
        </p:txBody>
      </p:sp>
      <p:pic>
        <p:nvPicPr>
          <p:cNvPr id="5" name="Imagem 4" descr="Uma imagem contendo Forma">
            <a:extLst>
              <a:ext uri="{FF2B5EF4-FFF2-40B4-BE49-F238E27FC236}">
                <a16:creationId xmlns:a16="http://schemas.microsoft.com/office/drawing/2014/main" id="{2A24E7EC-59A7-0E9A-7FC9-00A9CBD1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0" y="134938"/>
            <a:ext cx="7770019" cy="1618754"/>
          </a:xfrm>
          <a:prstGeom prst="rect">
            <a:avLst/>
          </a:prstGeom>
        </p:spPr>
      </p:pic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F2BA0D63-AE2C-536C-5047-071596E72FA0}"/>
              </a:ext>
            </a:extLst>
          </p:cNvPr>
          <p:cNvSpPr/>
          <p:nvPr/>
        </p:nvSpPr>
        <p:spPr>
          <a:xfrm>
            <a:off x="6368143" y="1953491"/>
            <a:ext cx="255319" cy="24344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Palmas, a capital mais jovem, pronta para o turismo » Now Boarding |  Viagens e turismo de luxo">
            <a:extLst>
              <a:ext uri="{FF2B5EF4-FFF2-40B4-BE49-F238E27FC236}">
                <a16:creationId xmlns:a16="http://schemas.microsoft.com/office/drawing/2014/main" id="{02AD2CFE-3CE4-62D1-D774-F8FD198D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77" y="3889169"/>
            <a:ext cx="4065320" cy="27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de Ficar em Taquaruçu no Tocantins | Garfo &amp; Mala">
            <a:extLst>
              <a:ext uri="{FF2B5EF4-FFF2-40B4-BE49-F238E27FC236}">
                <a16:creationId xmlns:a16="http://schemas.microsoft.com/office/drawing/2014/main" id="{D7730B72-C68A-A562-0E5B-CF51BF4B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69" y="3889169"/>
            <a:ext cx="3610089" cy="27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almas 34 anos: Governo do Tocantins destaca investimentos que contribuem  para que a Capital esteja entre as mais desenvolvidas do País">
            <a:extLst>
              <a:ext uri="{FF2B5EF4-FFF2-40B4-BE49-F238E27FC236}">
                <a16:creationId xmlns:a16="http://schemas.microsoft.com/office/drawing/2014/main" id="{36D79369-629C-BD3B-1111-DA7D13F8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" y="3889169"/>
            <a:ext cx="3416117" cy="27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6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29EC6C-27D8-9386-B092-1A255BB52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Decreto 1.618/2018</a:t>
            </a:r>
          </a:p>
        </p:txBody>
      </p:sp>
      <p:pic>
        <p:nvPicPr>
          <p:cNvPr id="4" name="Imagem 3" descr="Uma imagem contendo Forma">
            <a:extLst>
              <a:ext uri="{FF2B5EF4-FFF2-40B4-BE49-F238E27FC236}">
                <a16:creationId xmlns:a16="http://schemas.microsoft.com/office/drawing/2014/main" id="{700911B5-807B-5DFC-3F40-BCA95289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0" y="134938"/>
            <a:ext cx="7770019" cy="16187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15A969-9613-E376-1668-6D208973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88" y="2573412"/>
            <a:ext cx="6118282" cy="39342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4A4C89-7BCB-0FB6-AEC3-DF18F32E8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370" y="2573412"/>
            <a:ext cx="3947512" cy="39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688591-CB48-7A98-14D4-C5CA146B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515"/>
            <a:ext cx="10515600" cy="2585831"/>
          </a:xfrm>
        </p:spPr>
        <p:txBody>
          <a:bodyPr/>
          <a:lstStyle/>
          <a:p>
            <a:r>
              <a:rPr lang="pt-BR" dirty="0"/>
              <a:t>Código de Obras – Lei Complementar 305/2014</a:t>
            </a:r>
          </a:p>
          <a:p>
            <a:r>
              <a:rPr lang="pt-BR" dirty="0"/>
              <a:t>Código de Posturas – Lei Complementar 371/1992</a:t>
            </a:r>
          </a:p>
          <a:p>
            <a:r>
              <a:rPr lang="pt-BR" dirty="0"/>
              <a:t>Lei de Uso do Solo – Lei Complementar 321/2015 e Lei Complementar 94/2004</a:t>
            </a:r>
          </a:p>
          <a:p>
            <a:r>
              <a:rPr lang="pt-BR" dirty="0"/>
              <a:t>Lei de Parcelamento do Solo – Lei Ordinária 468/1994</a:t>
            </a:r>
          </a:p>
        </p:txBody>
      </p:sp>
      <p:pic>
        <p:nvPicPr>
          <p:cNvPr id="4" name="Imagem 3" descr="Uma imagem contendo Forma">
            <a:extLst>
              <a:ext uri="{FF2B5EF4-FFF2-40B4-BE49-F238E27FC236}">
                <a16:creationId xmlns:a16="http://schemas.microsoft.com/office/drawing/2014/main" id="{3B6CD22D-5E2A-511E-4133-04232158A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0" y="134938"/>
            <a:ext cx="7770019" cy="16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2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">
            <a:extLst>
              <a:ext uri="{FF2B5EF4-FFF2-40B4-BE49-F238E27FC236}">
                <a16:creationId xmlns:a16="http://schemas.microsoft.com/office/drawing/2014/main" id="{A6138629-BFA3-43DD-1179-3860EC00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0" y="134938"/>
            <a:ext cx="7770019" cy="1618754"/>
          </a:xfrm>
          <a:prstGeom prst="rect">
            <a:avLst/>
          </a:prstGeom>
        </p:spPr>
      </p:pic>
      <p:pic>
        <p:nvPicPr>
          <p:cNvPr id="2050" name="Picture 2" descr="Mapa do ordenamento do solo urbano do Plano Diretor de Palmas | Download  Scientific Diagram">
            <a:extLst>
              <a:ext uri="{FF2B5EF4-FFF2-40B4-BE49-F238E27FC236}">
                <a16:creationId xmlns:a16="http://schemas.microsoft.com/office/drawing/2014/main" id="{54DA7238-5CED-6D36-4378-2186B1A5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" y="239167"/>
            <a:ext cx="4064795" cy="63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6B903E6-B4F8-6421-152F-7A2AAAA8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699407"/>
            <a:ext cx="5857875" cy="32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3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F3057A-5B20-654C-6E7F-F5D6A652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749" y="5104309"/>
            <a:ext cx="2784499" cy="491786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Muito Obrigado</a:t>
            </a:r>
          </a:p>
        </p:txBody>
      </p:sp>
      <p:pic>
        <p:nvPicPr>
          <p:cNvPr id="4" name="Imagem 3" descr="Uma imagem contendo Forma">
            <a:extLst>
              <a:ext uri="{FF2B5EF4-FFF2-40B4-BE49-F238E27FC236}">
                <a16:creationId xmlns:a16="http://schemas.microsoft.com/office/drawing/2014/main" id="{AE8755DD-083C-627D-3C0C-BFAFF073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0" y="134938"/>
            <a:ext cx="7770019" cy="16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01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BB98A9244FCA4395808AE74234B5EB" ma:contentTypeVersion="15" ma:contentTypeDescription="Crie um novo documento." ma:contentTypeScope="" ma:versionID="9194b96733a816e51776f3dcf219eb8d">
  <xsd:schema xmlns:xsd="http://www.w3.org/2001/XMLSchema" xmlns:xs="http://www.w3.org/2001/XMLSchema" xmlns:p="http://schemas.microsoft.com/office/2006/metadata/properties" xmlns:ns2="62100b22-11f7-4887-ae5b-d139345e71b7" xmlns:ns3="16a0888a-9557-4b4c-942d-dc5bae4dba61" targetNamespace="http://schemas.microsoft.com/office/2006/metadata/properties" ma:root="true" ma:fieldsID="a40320d290aca2dd57b98b7373aa0134" ns2:_="" ns3:_="">
    <xsd:import namespace="62100b22-11f7-4887-ae5b-d139345e71b7"/>
    <xsd:import namespace="16a0888a-9557-4b4c-942d-dc5bae4dba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00b22-11f7-4887-ae5b-d139345e71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dccc8c-0a26-4ebd-8866-7dd5aa8e1015}" ma:internalName="TaxCatchAll" ma:showField="CatchAllData" ma:web="62100b22-11f7-4887-ae5b-d139345e7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0888a-9557-4b4c-942d-dc5bae4db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62dfc7-a28c-485e-ad2f-90030d164a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100b22-11f7-4887-ae5b-d139345e71b7" xsi:nil="true"/>
    <lcf76f155ced4ddcb4097134ff3c332f xmlns="16a0888a-9557-4b4c-942d-dc5bae4dba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31A7C8-7A66-4EB3-B8D7-0E5DEBB1AE84}"/>
</file>

<file path=customXml/itemProps2.xml><?xml version="1.0" encoding="utf-8"?>
<ds:datastoreItem xmlns:ds="http://schemas.openxmlformats.org/officeDocument/2006/customXml" ds:itemID="{51940169-1B6C-4CA0-B6D3-26AAB986B0FE}"/>
</file>

<file path=customXml/itemProps3.xml><?xml version="1.0" encoding="utf-8"?>
<ds:datastoreItem xmlns:ds="http://schemas.openxmlformats.org/officeDocument/2006/customXml" ds:itemID="{DC6A8BE3-2941-43A9-8D90-FC44A5E9396E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67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Arial</vt:lpstr>
      <vt:lpstr>Tema do Office</vt:lpstr>
      <vt:lpstr>Apresentação do PowerPoint</vt:lpstr>
      <vt:lpstr>Avanços para simplificação e desburocratização do licenciamento de obras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Israel henrique</dc:creator>
  <cp:lastModifiedBy>Israel henrique</cp:lastModifiedBy>
  <cp:revision>2</cp:revision>
  <dcterms:created xsi:type="dcterms:W3CDTF">2024-06-09T13:35:56Z</dcterms:created>
  <dcterms:modified xsi:type="dcterms:W3CDTF">2024-06-11T22:39:13Z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0x010100E0BB98A9244FCA4395808AE74234B5EB</vt:lpwstr>
  </property>
</Properties>
</file>