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59"/>
  </p:normalViewPr>
  <p:slideViewPr>
    <p:cSldViewPr snapToGrid="0" snapToObjects="1">
      <p:cViewPr varScale="1">
        <p:scale>
          <a:sx n="87" d="100"/>
          <a:sy n="87" d="100"/>
        </p:scale>
        <p:origin x="624" y="6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2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75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47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59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86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2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44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5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5F6530-1594-E847-BFA4-2E2B4F61FBA4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0E0BCA-4A4E-AC43-8A5C-E350189342E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6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592F-CB58-1248-8507-9EB0B2D76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600" dirty="0"/>
              <a:t>Planos de Governo para a população LGBT - Presidenciáveis 2018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17220E3-8A75-AA49-AC39-0A5D560D5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sz="2000" dirty="0"/>
          </a:p>
          <a:p>
            <a:r>
              <a:rPr lang="pt-BR" sz="2000" dirty="0"/>
              <a:t>Cleyton Feitosa - UnB</a:t>
            </a:r>
          </a:p>
          <a:p>
            <a:r>
              <a:rPr lang="pt-BR" sz="2000" dirty="0"/>
              <a:t>Ciência Política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702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A2C8B2-0CE3-2640-ABFA-825CD727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Ciro Gomes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D98DDC45-A0CE-F04E-BDE2-297EFC36A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6530" y="2286000"/>
            <a:ext cx="3155078" cy="4022725"/>
          </a:xfrm>
        </p:spPr>
      </p:pic>
    </p:spTree>
    <p:extLst>
      <p:ext uri="{BB962C8B-B14F-4D97-AF65-F5344CB8AC3E}">
        <p14:creationId xmlns:p14="http://schemas.microsoft.com/office/powerpoint/2010/main" val="85326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1335DC-CDAF-5847-BFC9-D0FB1871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dirty="0"/>
              <a:t>Diagnóstico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xmlns="" id="{CBA4E9B5-118E-BB47-9093-1458729B6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303782"/>
              </p:ext>
            </p:extLst>
          </p:nvPr>
        </p:nvGraphicFramePr>
        <p:xfrm>
          <a:off x="3534399" y="2084832"/>
          <a:ext cx="4699529" cy="2473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99529">
                  <a:extLst>
                    <a:ext uri="{9D8B030D-6E8A-4147-A177-3AD203B41FA5}">
                      <a16:colId xmlns:a16="http://schemas.microsoft.com/office/drawing/2014/main" xmlns="" val="3077234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kern="1200" dirty="0">
                          <a:effectLst/>
                        </a:rPr>
                        <a:t>Diagnóstico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67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400" kern="1200" dirty="0">
                          <a:effectLst/>
                        </a:rPr>
                        <a:t>Não podemos nos furtar do compromisso com a vida e igualdade em direitos dessa população. É preciso desenvolver ações que harmonizem a convivência da população para o convívio respeitoso com as diferenças humanas e a capacidade de reconhecer os direitos civis de todos:</a:t>
                      </a:r>
                    </a:p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60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kern="1200" dirty="0">
                          <a:effectLst/>
                        </a:rPr>
                        <a:t>Os jovens necessitam de política específicas para o seu desenvolvimento e sua transformação em cidadãos plenos. Vamos a elas: 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99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87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2AC3D7-04BA-A841-B5CF-7198B845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76724"/>
            <a:ext cx="9720072" cy="749808"/>
          </a:xfrm>
        </p:spPr>
        <p:txBody>
          <a:bodyPr>
            <a:normAutofit/>
          </a:bodyPr>
          <a:lstStyle/>
          <a:p>
            <a:r>
              <a:rPr lang="pt-BR" sz="1600" dirty="0"/>
              <a:t>Propostas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AB669A22-134F-374D-9D3C-498A92C74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816483"/>
              </p:ext>
            </p:extLst>
          </p:nvPr>
        </p:nvGraphicFramePr>
        <p:xfrm>
          <a:off x="1007193" y="826532"/>
          <a:ext cx="9720072" cy="579437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9720072">
                  <a:extLst>
                    <a:ext uri="{9D8B030D-6E8A-4147-A177-3AD203B41FA5}">
                      <a16:colId xmlns:a16="http://schemas.microsoft.com/office/drawing/2014/main" xmlns="" val="225639715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 dirty="0">
                          <a:effectLst/>
                        </a:rPr>
                        <a:t>Criação do Comitê Nacional de Políticas Públicas LGBT com representantes estaduais, assim como uma Secretaria Nacional de Políticas Públicas para a Cidadania da população LGBTI, incluindo o amparo à seguridade de trabalho, emprego e renda à população LGBT e de ações afirmativas de combate à discriminação institucional de empresas e no ambiente de trabalho;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2846849970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>
                          <a:effectLst/>
                        </a:rPr>
                        <a:t>Garantia da promoção da cidadania LGBTI, por um país para todas e todos, com respeito às diversidades humanas, sem exceção; </a:t>
                      </a:r>
                      <a:endParaRPr lang="pt-B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2704946567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 dirty="0">
                          <a:effectLst/>
                        </a:rPr>
                        <a:t>Implementação efetiva do Plano Nacional de Promoção da Cidadania e Direitos Humanos LGBTI; 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3569579684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>
                          <a:effectLst/>
                        </a:rPr>
                        <a:t>Respeito ao Termo de Compromisso com a Aliança Nacional LGBTI+ e parceiras, tentando cumprir com máximo esforço suas propostas; </a:t>
                      </a:r>
                      <a:endParaRPr lang="pt-B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101734704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 dirty="0">
                          <a:effectLst/>
                        </a:rPr>
                        <a:t>Criação de meios para coibir ou obstar os crimes </a:t>
                      </a:r>
                      <a:r>
                        <a:rPr lang="pt-BR" sz="1400" b="0" dirty="0" err="1">
                          <a:effectLst/>
                        </a:rPr>
                        <a:t>LGBTIfóbicos</a:t>
                      </a:r>
                      <a:r>
                        <a:rPr lang="pt-BR" sz="1400" b="0" dirty="0">
                          <a:effectLst/>
                        </a:rPr>
                        <a:t>, definindo suas características, equiparando aos crimes por racismo, injúria e </a:t>
                      </a:r>
                      <a:r>
                        <a:rPr lang="pt-BR" sz="1400" b="0" dirty="0" err="1">
                          <a:effectLst/>
                        </a:rPr>
                        <a:t>feminicídio</a:t>
                      </a:r>
                      <a:r>
                        <a:rPr lang="pt-BR" sz="1400" b="0" dirty="0">
                          <a:effectLst/>
                        </a:rPr>
                        <a:t>, cada qual com sua especificidade;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90133806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 dirty="0">
                          <a:effectLst/>
                        </a:rPr>
                        <a:t>Reestruturação, ampliação, fortalecimento do Disk Direitos Humanos (Disk 100);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337889643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 dirty="0">
                          <a:effectLst/>
                        </a:rPr>
                        <a:t>Realização de investimentos nas Universidades Públicas Federais para ampliação de programas de ações afirmativas, assistência estudantil e permanência;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122618481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>
                          <a:effectLst/>
                        </a:rPr>
                        <a:t>Inclusão do combate a toda forma de preconceito, seja ele por raça, etnia, sexo, orientação sexual e/ou identidade de gênero no Plano Nacional de Educação;</a:t>
                      </a:r>
                      <a:endParaRPr lang="pt-B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654770808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>
                          <a:effectLst/>
                        </a:rPr>
                        <a:t>Desenho de plano de ações e metas para diminuir a discriminação nas escolas e a evasão escolar;</a:t>
                      </a:r>
                      <a:endParaRPr lang="pt-B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2779007441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>
                          <a:effectLst/>
                        </a:rPr>
                        <a:t>Articulação e apoio à aprovação do Estatuto das Famílias e do Estatuto da Diversidade; </a:t>
                      </a:r>
                      <a:endParaRPr lang="pt-B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1588312236"/>
                  </a:ext>
                </a:extLst>
              </a:tr>
              <a:tr h="43633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 dirty="0">
                          <a:effectLst/>
                        </a:rPr>
                        <a:t>Garantia e ampliação da oferta de tratamentos e serviços de saúde para que atendam às necessidades especiais da população LGBT no SUS e suas especificidades, assim como o acolhimento dessa população em sua melhor idade (acima dos 60 anos); 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42128380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>
                          <a:effectLst/>
                        </a:rPr>
                        <a:t>Consideração das transversalidades da população LGBTI e suas vulnerabilidades, tais como: situação de refúgio, conviventes com HIV/AIDS, LGBTIs negros e negras, em situação de rua, dentre outras, fomentando a ampliação das políticas públicas existentes e criação de políticas públicas de proteção e acolhimento à essas especificidades;</a:t>
                      </a:r>
                      <a:endParaRPr lang="pt-B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85809295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>
                          <a:effectLst/>
                        </a:rPr>
                        <a:t>Fomento à aprovação dos Projetos de Lei em tramitação que visam à equiparação do casamento civil igualitário, assim como a Lei de Identidade de Gênero conhecida como Lei João W. Nery em consonância com as Ações Diretas de Inconstitucionalidade (ADI) de número 4277 e 4275, respectivamente, votadas pelo pleno Supremo Tribunal Federal.</a:t>
                      </a:r>
                      <a:endParaRPr lang="pt-B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35533806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 dirty="0">
                          <a:effectLst/>
                        </a:rPr>
                        <a:t>Garantia da implementação da lei 11645/08, que torna obrigatório o ensino de história e cultura afro-brasileira e africana, bem como incluir importantes debates que versem sobre diversidade sexual, gênero, igualdade, justiça social e liberdade, de modo a garantir a democratização e humanização das escolas;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402686245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Construção de políticas de enfrentamento à homofobia, </a:t>
                      </a:r>
                      <a:r>
                        <a:rPr lang="pt-BR" sz="1400" b="0" dirty="0" err="1">
                          <a:effectLst/>
                        </a:rPr>
                        <a:t>lesbofobia</a:t>
                      </a:r>
                      <a:r>
                        <a:rPr lang="pt-BR" sz="1400" b="0" dirty="0">
                          <a:effectLst/>
                        </a:rPr>
                        <a:t> e </a:t>
                      </a:r>
                      <a:r>
                        <a:rPr lang="pt-BR" sz="1400" b="0" dirty="0" err="1">
                          <a:effectLst/>
                        </a:rPr>
                        <a:t>transfobia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5" marR="44625" marT="0" marB="0"/>
                </a:tc>
                <a:extLst>
                  <a:ext uri="{0D108BD9-81ED-4DB2-BD59-A6C34878D82A}">
                    <a16:rowId xmlns:a16="http://schemas.microsoft.com/office/drawing/2014/main" xmlns="" val="121535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20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24B73B-B813-094D-BACD-3C4F25F1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Geraldo Alckmin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EF7236B8-4046-7F4C-B1B3-79DC858D1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4356" y="2286000"/>
            <a:ext cx="3219425" cy="4022725"/>
          </a:xfrm>
        </p:spPr>
      </p:pic>
    </p:spTree>
    <p:extLst>
      <p:ext uri="{BB962C8B-B14F-4D97-AF65-F5344CB8AC3E}">
        <p14:creationId xmlns:p14="http://schemas.microsoft.com/office/powerpoint/2010/main" val="213602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2CE7A-AA5D-D340-917C-C807F1A3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40AE3726-9015-2342-B112-D86377990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080501"/>
              </p:ext>
            </p:extLst>
          </p:nvPr>
        </p:nvGraphicFramePr>
        <p:xfrm>
          <a:off x="2099442" y="2084832"/>
          <a:ext cx="7993116" cy="275960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780120">
                  <a:extLst>
                    <a:ext uri="{9D8B030D-6E8A-4147-A177-3AD203B41FA5}">
                      <a16:colId xmlns:a16="http://schemas.microsoft.com/office/drawing/2014/main" xmlns="" val="3503231442"/>
                    </a:ext>
                  </a:extLst>
                </a:gridCol>
                <a:gridCol w="4082739">
                  <a:extLst>
                    <a:ext uri="{9D8B030D-6E8A-4147-A177-3AD203B41FA5}">
                      <a16:colId xmlns:a16="http://schemas.microsoft.com/office/drawing/2014/main" xmlns="" val="3630377913"/>
                    </a:ext>
                  </a:extLst>
                </a:gridCol>
                <a:gridCol w="2130257">
                  <a:extLst>
                    <a:ext uri="{9D8B030D-6E8A-4147-A177-3AD203B41FA5}">
                      <a16:colId xmlns:a16="http://schemas.microsoft.com/office/drawing/2014/main" xmlns="" val="3665389283"/>
                    </a:ext>
                  </a:extLst>
                </a:gridCol>
              </a:tblGrid>
              <a:tr h="41264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Diagnóstico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Propostas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6994287"/>
                  </a:ext>
                </a:extLst>
              </a:tr>
              <a:tr h="215677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 dirty="0">
                          <a:effectLst/>
                        </a:rPr>
                        <a:t>Geraldo </a:t>
                      </a:r>
                      <a:r>
                        <a:rPr lang="pt-BR" sz="1400" b="0" kern="1200" dirty="0">
                          <a:effectLst/>
                        </a:rPr>
                        <a:t>Alckmin</a:t>
                      </a:r>
                      <a:endParaRPr lang="pt-BR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A redução das desigualdades sociais exigirá um sério comprometimento do governo, para melhorar a qualidade da educação, ampliar o acesso à saúde, combater a violência e promover o respeito às mulheres, idosos e minorias.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 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Vamos estabelecer um pacto nacional para a redução de violência contra idosos, mulheres e LGBTI e incentivar a criação de redes não-governamentais de apoio ao atendimento de vítimas de violência racial e contra tráfico sexual e de crianças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 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2078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25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452CAB-2590-4D4C-AA4F-0B408D72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João Goulart Filho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3F92148-57A9-9B4F-8A7F-82B713DEB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658" y="2286000"/>
            <a:ext cx="2838821" cy="4022725"/>
          </a:xfrm>
        </p:spPr>
      </p:pic>
    </p:spTree>
    <p:extLst>
      <p:ext uri="{BB962C8B-B14F-4D97-AF65-F5344CB8AC3E}">
        <p14:creationId xmlns:p14="http://schemas.microsoft.com/office/powerpoint/2010/main" val="289925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80F93B-2052-7848-A985-8F3104A8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2DE0CA4C-7308-6E47-967C-8020CC457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119743"/>
              </p:ext>
            </p:extLst>
          </p:nvPr>
        </p:nvGraphicFramePr>
        <p:xfrm>
          <a:off x="1591733" y="2262823"/>
          <a:ext cx="8686800" cy="405528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418745199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737238759"/>
                    </a:ext>
                  </a:extLst>
                </a:gridCol>
              </a:tblGrid>
              <a:tr h="180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Diagnóstico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9" marR="67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Propostas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9" marR="67799" marT="0" marB="0"/>
                </a:tc>
                <a:extLst>
                  <a:ext uri="{0D108BD9-81ED-4DB2-BD59-A6C34878D82A}">
                    <a16:rowId xmlns:a16="http://schemas.microsoft.com/office/drawing/2014/main" xmlns="" val="1804232115"/>
                  </a:ext>
                </a:extLst>
              </a:tr>
              <a:tr h="1672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9" marR="6779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18. Nossa política será absolutamente intolerante com qualquer tipo de discriminação. Combateremos todas as formas de preconceito e discriminação – econômico-social, racial, étnica, religiosa, etária, regional, sexual, por deficiência – que dividem o povo e dificultam a sua união em torno das causas nacionais.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9" marR="67799" marT="0" marB="0"/>
                </a:tc>
                <a:extLst>
                  <a:ext uri="{0D108BD9-81ED-4DB2-BD59-A6C34878D82A}">
                    <a16:rowId xmlns:a16="http://schemas.microsoft.com/office/drawing/2014/main" xmlns="" val="3325612702"/>
                  </a:ext>
                </a:extLst>
              </a:tr>
              <a:tr h="2169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9" marR="6779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18.3. Garantia de acessibilidade do cidadão LGBT a todos os ambientes, inclusive os que prestam serviços públicos e privados; nos concursos públicos e exercício de profissões. Combate à discriminação no serviço público quanto à população LGBT. Combate à intolerância religiosa em relação à diversidade de orientação sexual. Garantia de atendimento no serviço público de saúde para a população LGBT.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9" marR="67799" marT="0" marB="0"/>
                </a:tc>
                <a:extLst>
                  <a:ext uri="{0D108BD9-81ED-4DB2-BD59-A6C34878D82A}">
                    <a16:rowId xmlns:a16="http://schemas.microsoft.com/office/drawing/2014/main" xmlns="" val="3040220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85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1411C2-2A15-6B40-A624-BFECE300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Lula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886037F-E0BC-1349-9B02-D5EAFEDCD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5581" y="2084832"/>
            <a:ext cx="3257165" cy="4613090"/>
          </a:xfrm>
        </p:spPr>
      </p:pic>
    </p:spTree>
    <p:extLst>
      <p:ext uri="{BB962C8B-B14F-4D97-AF65-F5344CB8AC3E}">
        <p14:creationId xmlns:p14="http://schemas.microsoft.com/office/powerpoint/2010/main" val="360078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763BA8-80A7-2349-B670-3462146B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</p:spPr>
        <p:txBody>
          <a:bodyPr>
            <a:normAutofit/>
          </a:bodyPr>
          <a:lstStyle/>
          <a:p>
            <a:r>
              <a:rPr lang="pt-BR" sz="2400" dirty="0"/>
              <a:t>Diagnóstico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CB14E015-1C5B-C04A-988A-850F31D25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596588"/>
              </p:ext>
            </p:extLst>
          </p:nvPr>
        </p:nvGraphicFramePr>
        <p:xfrm>
          <a:off x="2455332" y="1584644"/>
          <a:ext cx="6180667" cy="470400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180667">
                  <a:extLst>
                    <a:ext uri="{9D8B030D-6E8A-4147-A177-3AD203B41FA5}">
                      <a16:colId xmlns:a16="http://schemas.microsoft.com/office/drawing/2014/main" xmlns="" val="2905087818"/>
                    </a:ext>
                  </a:extLst>
                </a:gridCol>
              </a:tblGrid>
              <a:tr h="9722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SOBERANIA NACIONAL - </a:t>
                      </a:r>
                      <a:r>
                        <a:rPr lang="pt-BR" sz="1200" b="0" dirty="0">
                          <a:effectLst/>
                        </a:rPr>
                        <a:t>Respaldados pela maioria parlamentar e embalados pela mídia golpista, vão dilapidando a soberania nacional, os ganhos sociais dos mais pobres e os direitos alcançados por mulheres, jovens, negros e negras, povos indígenas, quilombolas, LGBTI+, pessoas com deficiências, crianças e adolescentes em décadas de luta (p. 6).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 </a:t>
                      </a:r>
                      <a:endParaRPr lang="pt-BR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8" marR="54198" marT="0" marB="0"/>
                </a:tc>
                <a:extLst>
                  <a:ext uri="{0D108BD9-81ED-4DB2-BD59-A6C34878D82A}">
                    <a16:rowId xmlns:a16="http://schemas.microsoft.com/office/drawing/2014/main" xmlns="" val="11655021"/>
                  </a:ext>
                </a:extLst>
              </a:tr>
              <a:tr h="1405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AFIRMAÇÃO DE DIREITOS </a:t>
                      </a:r>
                      <a:r>
                        <a:rPr lang="pt-BR" sz="1200" b="0" dirty="0">
                          <a:effectLst/>
                        </a:rPr>
                        <a:t>- A partir da Constituição de 1988, o Brasil construiu uma política de direitos humanos inserida e articulada com o Sistemas Internacional (ONU) e Regional (OEA) de Direitos Humanos. Os governos Lula e Dilma dedicaram-se à superação da pobreza, à inclusão social e à efetividade dos direitos básicos da cidadania. Foram constituídas políticas de reconhecimento e cidadania às populações discriminadas e excluídas da economia e do poder político, tais como as mulheres, negras/os, indígenas, LGBTI+, crianças, adolescentes, pessoas com deficiência, jovens e idosos, especialmente os mais pobres das cidades, dos campos e das florestas.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 </a:t>
                      </a:r>
                      <a:endParaRPr lang="pt-BR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8" marR="54198" marT="0" marB="0"/>
                </a:tc>
                <a:extLst>
                  <a:ext uri="{0D108BD9-81ED-4DB2-BD59-A6C34878D82A}">
                    <a16:rowId xmlns:a16="http://schemas.microsoft.com/office/drawing/2014/main" xmlns="" val="3649470086"/>
                  </a:ext>
                </a:extLst>
              </a:tr>
              <a:tr h="1296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ASSISTÊNCIA SOCIAL </a:t>
                      </a:r>
                      <a:r>
                        <a:rPr lang="pt-BR" sz="1200" b="0" dirty="0">
                          <a:effectLst/>
                        </a:rPr>
                        <a:t>- No final de 2015 já eram mais de 30 milhões de famílias atendidas nos Centros de Referência e nos Centros Especializados de Assistência Social e acolhidas e protegidas pelas redes estatal e pelas organizações de assistência social, que atende crianças e adolescentes, pessoas idosas e com deficiência, mulheres em situação de violência, população LGBTI+, adolescentes em conflito com a lei, população em situação de rua, migrantes, famílias, população indígena, entre outros públicos com direitos violados (p. 30).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 </a:t>
                      </a:r>
                      <a:endParaRPr lang="pt-BR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8" marR="54198" marT="0" marB="0"/>
                </a:tc>
                <a:extLst>
                  <a:ext uri="{0D108BD9-81ED-4DB2-BD59-A6C34878D82A}">
                    <a16:rowId xmlns:a16="http://schemas.microsoft.com/office/drawing/2014/main" xmlns="" val="3434848283"/>
                  </a:ext>
                </a:extLst>
              </a:tr>
              <a:tr h="9722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CULTURA - </a:t>
                      </a:r>
                      <a:r>
                        <a:rPr lang="pt-BR" sz="1200" b="0" dirty="0">
                          <a:effectLst/>
                        </a:rPr>
                        <a:t>Nosso programa compreende a cultura como um direito de todas e todos e como um campo de luta pelas liberdades individuais e contra o racismo, o machismo, a </a:t>
                      </a:r>
                      <a:r>
                        <a:rPr lang="pt-BR" sz="1200" b="0" dirty="0" err="1">
                          <a:effectLst/>
                        </a:rPr>
                        <a:t>LGBTfobia</a:t>
                      </a:r>
                      <a:r>
                        <a:rPr lang="pt-BR" sz="1200" b="0" dirty="0">
                          <a:effectLst/>
                        </a:rPr>
                        <a:t>, a intolerância religiosa e o avanço do conservadorismo no Brasil. A defesa do livre pensar e da nossa diversidade irá orientar todas as políticas do novo governo de Lula para a cultura (P. 36).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 </a:t>
                      </a:r>
                      <a:endParaRPr lang="pt-BR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8" marR="54198" marT="0" marB="0"/>
                </a:tc>
                <a:extLst>
                  <a:ext uri="{0D108BD9-81ED-4DB2-BD59-A6C34878D82A}">
                    <a16:rowId xmlns:a16="http://schemas.microsoft.com/office/drawing/2014/main" xmlns="" val="294225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21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DBEDA5-56EB-AB44-A7F4-AFFDD6B8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Propostas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B2BB8FBB-8805-4B47-B262-2EB395A50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236831"/>
              </p:ext>
            </p:extLst>
          </p:nvPr>
        </p:nvGraphicFramePr>
        <p:xfrm>
          <a:off x="1024128" y="2242145"/>
          <a:ext cx="4851739" cy="421434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851739">
                  <a:extLst>
                    <a:ext uri="{9D8B030D-6E8A-4147-A177-3AD203B41FA5}">
                      <a16:colId xmlns:a16="http://schemas.microsoft.com/office/drawing/2014/main" xmlns="" val="2261492880"/>
                    </a:ext>
                  </a:extLst>
                </a:gridCol>
              </a:tblGrid>
              <a:tr h="1271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Fundado no princípio constitucional da laicidade do Estado, Lula promoverá a saúde integral da mulher para o pleno exercício dos direitos sexuais e reprodutivos e fortalecerá uma perspectiva inclusiva, não-sexista, não-racista e sem discriminação e violência contra LGBTI+ na educação e demais políticas públicas (mulher, p. 17).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 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6569694"/>
                  </a:ext>
                </a:extLst>
              </a:tr>
              <a:tr h="417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Lula promoverá o direito à vida, ao emprego e à cidadania LGBTI+, com prioridade para as pessoas em situação de pobreza.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7016910"/>
                  </a:ext>
                </a:extLst>
              </a:tr>
              <a:tr h="835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Serão realizados todos os esforços para que o Brasil supere a violência contra a população LGBTI+ e para que possa contar com uma lei que responsabilize os crimes de ódio, entre os quais os praticados contra as pessoas pessoas LGBTI+ – criminalização da </a:t>
                      </a:r>
                      <a:r>
                        <a:rPr lang="pt-BR" sz="1200" b="0" dirty="0" err="1">
                          <a:effectLst/>
                        </a:rPr>
                        <a:t>LGBTIfobia</a:t>
                      </a:r>
                      <a:r>
                        <a:rPr lang="pt-BR" sz="1200" b="0" dirty="0">
                          <a:effectLst/>
                        </a:rPr>
                        <a:t>.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948302"/>
                  </a:ext>
                </a:extLst>
              </a:tr>
              <a:tr h="1063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Ademais, fortalecerá o Sistema Nacional LGBTI+ e instituirá a Rede de Enfrentamento à Violência contra LGBTI+, articulando órgãos federais, estaduais e municipais para que implementem políticas de promoção da orientação sexual e identidade de gênero.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 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7992440"/>
                  </a:ext>
                </a:extLst>
              </a:tr>
              <a:tr h="626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O governo vai investir na saúde integral LGBTI+ e implementará programas e ações de educação para a diversidade, enfrentamento ao “</a:t>
                      </a:r>
                      <a:r>
                        <a:rPr lang="pt-BR" sz="1200" b="0" dirty="0" err="1">
                          <a:effectLst/>
                        </a:rPr>
                        <a:t>bullying</a:t>
                      </a:r>
                      <a:r>
                        <a:rPr lang="pt-BR" sz="1200" b="0" dirty="0">
                          <a:effectLst/>
                        </a:rPr>
                        <a:t>” e reversão da evasão escolar.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70470701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5CAC41C8-E94A-FD4D-9638-AA57FE7F4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83635"/>
              </p:ext>
            </p:extLst>
          </p:nvPr>
        </p:nvGraphicFramePr>
        <p:xfrm>
          <a:off x="6339545" y="585216"/>
          <a:ext cx="4404655" cy="587127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404655">
                  <a:extLst>
                    <a:ext uri="{9D8B030D-6E8A-4147-A177-3AD203B41FA5}">
                      <a16:colId xmlns:a16="http://schemas.microsoft.com/office/drawing/2014/main" xmlns="" val="1676354763"/>
                    </a:ext>
                  </a:extLst>
                </a:gridCol>
              </a:tblGrid>
              <a:tr h="1116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Além disso, implementará políticas para enfrentar a mortalidade das pessoas travestis e transexuais e criará nacionalmente o Programa Transcidadania, que garantirá bolsa de estudos a pessoas travestis e transexuais em situação de vulnerabilidade para concluírem o ensino fundamental e médio, articulado com formação profissional.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 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44" marR="56044" marT="0" marB="0"/>
                </a:tc>
                <a:extLst>
                  <a:ext uri="{0D108BD9-81ED-4DB2-BD59-A6C34878D82A}">
                    <a16:rowId xmlns:a16="http://schemas.microsoft.com/office/drawing/2014/main" xmlns="" val="2474169318"/>
                  </a:ext>
                </a:extLst>
              </a:tr>
              <a:tr h="9379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EDUCAÇÃO - As ações de educação para as relações étnico-raciais e as políticas afirmativas e de valorização da diversidade serão fortalecidas; serão massificadas políticas de educação e cultura em Direitos Humanos, a partir de uma perspectiva não-sexista, não-racista e não-</a:t>
                      </a:r>
                      <a:r>
                        <a:rPr lang="pt-BR" sz="1200" b="0" dirty="0" err="1">
                          <a:effectLst/>
                        </a:rPr>
                        <a:t>LGBTIfóbica</a:t>
                      </a:r>
                      <a:r>
                        <a:rPr lang="pt-BR" sz="1200" b="0" dirty="0">
                          <a:effectLst/>
                        </a:rPr>
                        <a:t> (Educação, p. 25).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 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44" marR="56044" marT="0" marB="0"/>
                </a:tc>
                <a:extLst>
                  <a:ext uri="{0D108BD9-81ED-4DB2-BD59-A6C34878D82A}">
                    <a16:rowId xmlns:a16="http://schemas.microsoft.com/office/drawing/2014/main" xmlns="" val="3081385276"/>
                  </a:ext>
                </a:extLst>
              </a:tr>
              <a:tr h="1666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SAÚDE - Além da saúde do trabalhador, o governo Lula vai produzir políticas </a:t>
                      </a:r>
                      <a:r>
                        <a:rPr lang="pt-BR" sz="1200" b="0" dirty="0" err="1">
                          <a:effectLst/>
                        </a:rPr>
                        <a:t>intersetoriais</a:t>
                      </a:r>
                      <a:r>
                        <a:rPr lang="pt-BR" sz="1200" b="0" dirty="0">
                          <a:effectLst/>
                        </a:rPr>
                        <a:t>, por exemplo, para reduzir os acidentes de trânsito e todas as formas de violência, com a participação de diversas áreas do governo, para garantir atenção especial e integrada às populações vulneráveis. Serão implantadas ações voltadas para a saúde das mulheres, pessoas negras, LGBTI+, idosos, crianças, juventudes, pessoas com deficiência, população em situação de rua, população privada de liberdade, imigrantes, refugiados e povos do campo, das águas e das florestas (Saúde, p. 28).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 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44" marR="56044" marT="0" marB="0"/>
                </a:tc>
                <a:extLst>
                  <a:ext uri="{0D108BD9-81ED-4DB2-BD59-A6C34878D82A}">
                    <a16:rowId xmlns:a16="http://schemas.microsoft.com/office/drawing/2014/main" xmlns="" val="3268289882"/>
                  </a:ext>
                </a:extLst>
              </a:tr>
              <a:tr h="1666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SEGURANÇA - Assim, serão adotadas políticas </a:t>
                      </a:r>
                      <a:r>
                        <a:rPr lang="pt-BR" sz="1200" b="0" dirty="0" err="1">
                          <a:effectLst/>
                        </a:rPr>
                        <a:t>intersetoriais</a:t>
                      </a:r>
                      <a:r>
                        <a:rPr lang="pt-BR" sz="1200" b="0" dirty="0">
                          <a:effectLst/>
                        </a:rPr>
                        <a:t> que deem qualidade aos serviços públicos nos territórios vulneráveis e tragam atenção à situação de crianças, jovens, negros, mulheres e população LGBTI+, com prioridade para a juventude negra, que vive nas periferias, que são vítimas de um verdadeiro extermínio ademais, em investigações policiais e nos processos judiciais, é preciso perseguir </a:t>
                      </a:r>
                      <a:r>
                        <a:rPr lang="pt-BR" sz="1200" b="0" dirty="0" err="1">
                          <a:effectLst/>
                        </a:rPr>
                        <a:t>incansalvemente</a:t>
                      </a:r>
                      <a:r>
                        <a:rPr lang="pt-BR" sz="1200" b="0" dirty="0">
                          <a:effectLst/>
                        </a:rPr>
                        <a:t> a meta de aumentar significativamente o esclarecimento da autoria dos casos de </a:t>
                      </a:r>
                      <a:r>
                        <a:rPr lang="pt-BR" sz="1200" b="0" dirty="0" err="1">
                          <a:effectLst/>
                        </a:rPr>
                        <a:t>homícios</a:t>
                      </a:r>
                      <a:r>
                        <a:rPr lang="pt-BR" sz="1200" b="0" dirty="0">
                          <a:effectLst/>
                        </a:rPr>
                        <a:t> e latrocínios, hoje situada em apenas 8% (P. 32).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 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44" marR="56044" marT="0" marB="0"/>
                </a:tc>
                <a:extLst>
                  <a:ext uri="{0D108BD9-81ED-4DB2-BD59-A6C34878D82A}">
                    <a16:rowId xmlns:a16="http://schemas.microsoft.com/office/drawing/2014/main" xmlns="" val="344776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78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617F4F-A930-A74D-A43F-24B913E4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Candidaturas Registradas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xmlns="" id="{E2C61628-D394-BB49-9213-187195EED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447142"/>
              </p:ext>
            </p:extLst>
          </p:nvPr>
        </p:nvGraphicFramePr>
        <p:xfrm>
          <a:off x="2320758" y="1797270"/>
          <a:ext cx="7126812" cy="486641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91528">
                  <a:extLst>
                    <a:ext uri="{9D8B030D-6E8A-4147-A177-3AD203B41FA5}">
                      <a16:colId xmlns:a16="http://schemas.microsoft.com/office/drawing/2014/main" xmlns="" val="436658429"/>
                    </a:ext>
                  </a:extLst>
                </a:gridCol>
                <a:gridCol w="1715373">
                  <a:extLst>
                    <a:ext uri="{9D8B030D-6E8A-4147-A177-3AD203B41FA5}">
                      <a16:colId xmlns:a16="http://schemas.microsoft.com/office/drawing/2014/main" xmlns="" val="1973855651"/>
                    </a:ext>
                  </a:extLst>
                </a:gridCol>
                <a:gridCol w="1900091">
                  <a:extLst>
                    <a:ext uri="{9D8B030D-6E8A-4147-A177-3AD203B41FA5}">
                      <a16:colId xmlns:a16="http://schemas.microsoft.com/office/drawing/2014/main" xmlns="" val="888545614"/>
                    </a:ext>
                  </a:extLst>
                </a:gridCol>
                <a:gridCol w="1419820">
                  <a:extLst>
                    <a:ext uri="{9D8B030D-6E8A-4147-A177-3AD203B41FA5}">
                      <a16:colId xmlns:a16="http://schemas.microsoft.com/office/drawing/2014/main" xmlns="" val="2637655342"/>
                    </a:ext>
                  </a:extLst>
                </a:gridCol>
              </a:tblGrid>
              <a:tr h="18919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>
                          <a:effectLst/>
                        </a:rPr>
                        <a:t>Nome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Partido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Coligação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Partidos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4077380120"/>
                  </a:ext>
                </a:extLst>
              </a:tr>
              <a:tr h="37838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1 - Álvaro Dias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PODE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Mudança de Verdade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Podemos, PSC, PRP, PTC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2998311438"/>
                  </a:ext>
                </a:extLst>
              </a:tr>
              <a:tr h="18919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2 - Cabo </a:t>
                      </a:r>
                      <a:r>
                        <a:rPr lang="pt-BR" sz="1400" dirty="0" err="1">
                          <a:effectLst/>
                        </a:rPr>
                        <a:t>Daciolo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PATRI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---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---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387256904"/>
                  </a:ext>
                </a:extLst>
              </a:tr>
              <a:tr h="18919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3 - Ciro Gomes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PDT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Brasil Soberano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PDT, AVANTE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2553781987"/>
                  </a:ext>
                </a:extLst>
              </a:tr>
              <a:tr h="18919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4 - </a:t>
                      </a:r>
                      <a:r>
                        <a:rPr lang="pt-BR" sz="1400" dirty="0" err="1">
                          <a:effectLst/>
                        </a:rPr>
                        <a:t>Eymael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---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---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1956228596"/>
                  </a:ext>
                </a:extLst>
              </a:tr>
              <a:tr h="94596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5 - Geraldo Alckmin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PSDB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Para Unir o Brasil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PSDB, PTB, PP, PR, DEM, SOLIDARIEDADE, PPS, PRB, PSD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104244058"/>
                  </a:ext>
                </a:extLst>
              </a:tr>
              <a:tr h="37838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6 - Guilherme </a:t>
                      </a:r>
                      <a:r>
                        <a:rPr lang="pt-BR" sz="1400" dirty="0" err="1">
                          <a:effectLst/>
                        </a:rPr>
                        <a:t>Boulos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PSOL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Vamos sem Medo de Mudar o Brasil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PSOL, PCB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611142404"/>
                  </a:ext>
                </a:extLst>
              </a:tr>
              <a:tr h="27085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7 - Henrique Meirelles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MDB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Essa é a Solução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MDB, PHS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3121858616"/>
                  </a:ext>
                </a:extLst>
              </a:tr>
              <a:tr h="39719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8 - Jair Bolsonaro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PSL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Brasil Acima de Tudo, Deus Acima de Todos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PSL, PRTB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614353561"/>
                  </a:ext>
                </a:extLst>
              </a:tr>
              <a:tr h="18919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9 - João </a:t>
                      </a:r>
                      <a:r>
                        <a:rPr lang="pt-BR" sz="1400" dirty="0" err="1">
                          <a:effectLst/>
                        </a:rPr>
                        <a:t>Amoêdo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NOVO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---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---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914554585"/>
                  </a:ext>
                </a:extLst>
              </a:tr>
              <a:tr h="27085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10 - João Goulart Filho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PPL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---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---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2437932820"/>
                  </a:ext>
                </a:extLst>
              </a:tr>
              <a:tr h="27085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11 - Lula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PT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 Povo Feliz de Novo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PT, PC do B, PROS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729843675"/>
                  </a:ext>
                </a:extLst>
              </a:tr>
              <a:tr h="37838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12 - Marina Silva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REDE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Unidos para Transformar o Brasil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---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1565984502"/>
                  </a:ext>
                </a:extLst>
              </a:tr>
              <a:tr h="18919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>
                          <a:effectLst/>
                        </a:rPr>
                        <a:t>13 - Vera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PSTU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---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---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xmlns="" val="2766929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76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B713B7-73BE-034C-A9A2-341F075E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Marina Silva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5E6E02B5-B092-A448-BA6E-F846F86F0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8991" y="2084832"/>
            <a:ext cx="2994017" cy="4218842"/>
          </a:xfrm>
        </p:spPr>
      </p:pic>
    </p:spTree>
    <p:extLst>
      <p:ext uri="{BB962C8B-B14F-4D97-AF65-F5344CB8AC3E}">
        <p14:creationId xmlns:p14="http://schemas.microsoft.com/office/powerpoint/2010/main" val="364385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EDBBB2-02DD-3D4A-BC2C-07D338E0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12FFD25C-E70A-C542-A216-FDE14E426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90251"/>
              </p:ext>
            </p:extLst>
          </p:nvPr>
        </p:nvGraphicFramePr>
        <p:xfrm>
          <a:off x="2310198" y="2861733"/>
          <a:ext cx="7147931" cy="202236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848193">
                  <a:extLst>
                    <a:ext uri="{9D8B030D-6E8A-4147-A177-3AD203B41FA5}">
                      <a16:colId xmlns:a16="http://schemas.microsoft.com/office/drawing/2014/main" xmlns="" val="1965269343"/>
                    </a:ext>
                  </a:extLst>
                </a:gridCol>
                <a:gridCol w="5299738">
                  <a:extLst>
                    <a:ext uri="{9D8B030D-6E8A-4147-A177-3AD203B41FA5}">
                      <a16:colId xmlns:a16="http://schemas.microsoft.com/office/drawing/2014/main" xmlns="" val="1263082500"/>
                    </a:ext>
                  </a:extLst>
                </a:gridCol>
              </a:tblGrid>
              <a:tr h="202236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 b="0" dirty="0">
                          <a:effectLst/>
                        </a:rPr>
                        <a:t>Marina Silva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DIREITOS HUMANOS - Em nosso governo, a inclusão de grupos historicamente excluídos e o combate à qualquer forma de discriminação será diretriz transversal, presente em todas as políticas públicas, a ser implementada em especial por meio de projetos de promoção de equidade. Definiremos políticas específicas para superar as desigualdades que atingem mulheres, população negra, povos e comunidades tradicionais, pessoas com deficiência, LGBTI, juventudes e idosos (p. 12).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 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50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948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C3DA65-737E-AD42-8C60-C8B20FA7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Propostas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92BB0FB5-F226-6747-9595-E928878CD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970403"/>
              </p:ext>
            </p:extLst>
          </p:nvPr>
        </p:nvGraphicFramePr>
        <p:xfrm>
          <a:off x="2269066" y="1744134"/>
          <a:ext cx="7332133" cy="471318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332133">
                  <a:extLst>
                    <a:ext uri="{9D8B030D-6E8A-4147-A177-3AD203B41FA5}">
                      <a16:colId xmlns:a16="http://schemas.microsoft.com/office/drawing/2014/main" xmlns="" val="1914018041"/>
                    </a:ext>
                  </a:extLst>
                </a:gridCol>
              </a:tblGrid>
              <a:tr h="1101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EDUCAÇÃO - O combate a qualquer tipo de discriminação começa na escola. Criaremos políticas de prevenção e combate a todas as formas de bullying , violência e discriminação dentro do Plano Nacional de Educação para - como garante a Constituição - promover o bem de todos sem preconceitos de origem, raça, sexo, cor, idade, orientação sexual (LGBTIs), condição física, classe social, religião e quaisquer outras formas de discriminação (p. 6).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 </a:t>
                      </a:r>
                      <a:endParaRPr lang="pt-BR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/>
                </a:tc>
                <a:extLst>
                  <a:ext uri="{0D108BD9-81ED-4DB2-BD59-A6C34878D82A}">
                    <a16:rowId xmlns:a16="http://schemas.microsoft.com/office/drawing/2014/main" xmlns="" val="2131501028"/>
                  </a:ext>
                </a:extLst>
              </a:tr>
              <a:tr h="482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SAÚDE - Criaremos as condições para garantir e ampliar a oferta de tratamentos e serviços de saúde integral adequados às necessidades da população LGBTI (p. 7).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 </a:t>
                      </a:r>
                      <a:endParaRPr lang="pt-BR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/>
                </a:tc>
                <a:extLst>
                  <a:ext uri="{0D108BD9-81ED-4DB2-BD59-A6C34878D82A}">
                    <a16:rowId xmlns:a16="http://schemas.microsoft.com/office/drawing/2014/main" xmlns="" val="3308902"/>
                  </a:ext>
                </a:extLst>
              </a:tr>
              <a:tr h="1084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DIREITOS HUMANOS - Promoveremos políticas para garantir o respeito e o exercício pleno da cidadania por </a:t>
                      </a:r>
                      <a:r>
                        <a:rPr lang="pt-BR" sz="1200" b="0" dirty="0" err="1">
                          <a:effectLst/>
                        </a:rPr>
                        <a:t>LGBTIs</a:t>
                      </a:r>
                      <a:r>
                        <a:rPr lang="pt-BR" sz="1200" b="0" dirty="0">
                          <a:effectLst/>
                        </a:rPr>
                        <a:t>. Para enfrentarmos a situação de maior vulnerabilidade criaremos políticas de prevenção e combate a todas as formas de violência e discriminação e para garantir o acesso ao mercado de trabalho e estimular o empreendedorismo. Investiremos em políticas de prevenção e combate à violência, priorizando ações específicas para frear o alto índice de homicídios e violência física contra </a:t>
                      </a:r>
                      <a:r>
                        <a:rPr lang="pt-BR" sz="1200" b="0" dirty="0" err="1">
                          <a:effectLst/>
                        </a:rPr>
                        <a:t>LGBTIs</a:t>
                      </a:r>
                      <a:r>
                        <a:rPr lang="pt-BR" sz="1200" b="0" dirty="0">
                          <a:effectLst/>
                        </a:rPr>
                        <a:t>.</a:t>
                      </a:r>
                      <a:endParaRPr lang="pt-BR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/>
                </a:tc>
                <a:extLst>
                  <a:ext uri="{0D108BD9-81ED-4DB2-BD59-A6C34878D82A}">
                    <a16:rowId xmlns:a16="http://schemas.microsoft.com/office/drawing/2014/main" xmlns="" val="3124166424"/>
                  </a:ext>
                </a:extLst>
              </a:tr>
              <a:tr h="482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As proposições do Plano Nacional de Promoção da Cidadania e Direitos Humanos LGBT serão consideradas na elaboração de políticas públicas específicas.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 </a:t>
                      </a:r>
                      <a:endParaRPr lang="pt-BR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/>
                </a:tc>
                <a:extLst>
                  <a:ext uri="{0D108BD9-81ED-4DB2-BD59-A6C34878D82A}">
                    <a16:rowId xmlns:a16="http://schemas.microsoft.com/office/drawing/2014/main" xmlns="" val="2265053682"/>
                  </a:ext>
                </a:extLst>
              </a:tr>
              <a:tr h="63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O Conselho Nacional de Justiça regulamentou a celebração de casamento civil de pessoas do mesmo sexo, através da Resolução 175/13. Acataremos a demanda de que os direitos decorrentes dessa decisão sejam protegidos por lei.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 </a:t>
                      </a:r>
                      <a:endParaRPr lang="pt-BR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/>
                </a:tc>
                <a:extLst>
                  <a:ext uri="{0D108BD9-81ED-4DB2-BD59-A6C34878D82A}">
                    <a16:rowId xmlns:a16="http://schemas.microsoft.com/office/drawing/2014/main" xmlns="" val="3982486336"/>
                  </a:ext>
                </a:extLst>
              </a:tr>
              <a:tr h="792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Em casos de adoção, defendemos que seja oferecido tratamento igual aos casais adotantes, com todas as exigências e cuidados iguais para ambas as modalidades de união, homo ou </a:t>
                      </a:r>
                      <a:r>
                        <a:rPr lang="pt-BR" sz="1200" b="0" dirty="0" err="1">
                          <a:effectLst/>
                        </a:rPr>
                        <a:t>heteroafetiva</a:t>
                      </a:r>
                      <a:r>
                        <a:rPr lang="pt-BR" sz="1200" b="0" dirty="0">
                          <a:effectLst/>
                        </a:rPr>
                        <a:t>, atendendo à prioridade de garantir o melhor interesse da criança.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 </a:t>
                      </a:r>
                      <a:endParaRPr lang="pt-BR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1" marR="55871" marT="0" marB="0"/>
                </a:tc>
                <a:extLst>
                  <a:ext uri="{0D108BD9-81ED-4DB2-BD59-A6C34878D82A}">
                    <a16:rowId xmlns:a16="http://schemas.microsoft.com/office/drawing/2014/main" xmlns="" val="375066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193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2BFD83-86BF-BC4C-963C-7C67BD5A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7D42B24D-4425-7C4C-8AF2-9A89C9023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1" y="1800848"/>
            <a:ext cx="3194712" cy="4507877"/>
          </a:xfrm>
        </p:spPr>
      </p:pic>
    </p:spTree>
    <p:extLst>
      <p:ext uri="{BB962C8B-B14F-4D97-AF65-F5344CB8AC3E}">
        <p14:creationId xmlns:p14="http://schemas.microsoft.com/office/powerpoint/2010/main" val="2765721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56D59F-6099-0F4A-8542-0F1DDCE6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D84A66A6-F79F-E244-889A-91C2F2798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45856"/>
              </p:ext>
            </p:extLst>
          </p:nvPr>
        </p:nvGraphicFramePr>
        <p:xfrm>
          <a:off x="1962571" y="2084832"/>
          <a:ext cx="7843186" cy="402272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661200">
                  <a:extLst>
                    <a:ext uri="{9D8B030D-6E8A-4147-A177-3AD203B41FA5}">
                      <a16:colId xmlns:a16="http://schemas.microsoft.com/office/drawing/2014/main" xmlns="" val="1226906588"/>
                    </a:ext>
                  </a:extLst>
                </a:gridCol>
                <a:gridCol w="3912919">
                  <a:extLst>
                    <a:ext uri="{9D8B030D-6E8A-4147-A177-3AD203B41FA5}">
                      <a16:colId xmlns:a16="http://schemas.microsoft.com/office/drawing/2014/main" xmlns="" val="4053092616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xmlns="" val="907743820"/>
                    </a:ext>
                  </a:extLst>
                </a:gridCol>
              </a:tblGrid>
              <a:tr h="40227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 dirty="0">
                          <a:effectLst/>
                        </a:rPr>
                        <a:t>Vera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6" marR="658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15 - Pelo fim de toda a opressão! Contra o racismo, o machismo, a </a:t>
                      </a:r>
                      <a:r>
                        <a:rPr lang="pt-BR" sz="1400" b="0" dirty="0" err="1">
                          <a:effectLst/>
                        </a:rPr>
                        <a:t>LGBTfobia</a:t>
                      </a:r>
                      <a:r>
                        <a:rPr lang="pt-BR" sz="1400" b="0" dirty="0">
                          <a:effectLst/>
                        </a:rPr>
                        <a:t> e a xenofobia! A juventude pobre e negra sofre um verdadeiro genocídio nas periferias. A cada duas horas uma mulher é assassinada no Brasil. Sem falar nas que morrem vítimas de aborto clandestino. Este país é também o que mais mata </a:t>
                      </a:r>
                      <a:r>
                        <a:rPr lang="pt-BR" sz="1400" b="0" dirty="0" err="1">
                          <a:effectLst/>
                        </a:rPr>
                        <a:t>LGBT's</a:t>
                      </a:r>
                      <a:r>
                        <a:rPr lang="pt-BR" sz="1400" b="0" dirty="0">
                          <a:effectLst/>
                        </a:rPr>
                        <a:t> no mundo. Uma vítima a cada 19h. Esses números são produtos da exploração, da desigualdade e da opressão imposta pelo capitalismo.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 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6" marR="658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Defendemos a criminalização da </a:t>
                      </a:r>
                      <a:r>
                        <a:rPr lang="pt-BR" sz="1400" b="0" dirty="0" err="1">
                          <a:effectLst/>
                        </a:rPr>
                        <a:t>LGBTfobia</a:t>
                      </a:r>
                      <a:r>
                        <a:rPr lang="pt-BR" sz="1400" b="0" dirty="0">
                          <a:effectLst/>
                        </a:rPr>
                        <a:t> já. Pelo reconhecimento das identidades </a:t>
                      </a:r>
                      <a:r>
                        <a:rPr lang="pt-BR" sz="1400" b="0" dirty="0" err="1">
                          <a:effectLst/>
                        </a:rPr>
                        <a:t>trans</a:t>
                      </a:r>
                      <a:r>
                        <a:rPr lang="pt-BR" sz="1400" b="0" dirty="0">
                          <a:effectLst/>
                        </a:rPr>
                        <a:t> e a </a:t>
                      </a:r>
                      <a:r>
                        <a:rPr lang="pt-BR" sz="1400" b="0" dirty="0" err="1">
                          <a:effectLst/>
                        </a:rPr>
                        <a:t>despatologização</a:t>
                      </a:r>
                      <a:r>
                        <a:rPr lang="pt-BR" sz="1400" b="0" dirty="0">
                          <a:effectLst/>
                        </a:rPr>
                        <a:t> da </a:t>
                      </a:r>
                      <a:r>
                        <a:rPr lang="pt-BR" sz="1400" b="0" dirty="0" err="1">
                          <a:effectLst/>
                        </a:rPr>
                        <a:t>transexualidade</a:t>
                      </a:r>
                      <a:r>
                        <a:rPr lang="pt-BR" sz="1400" b="0" dirty="0">
                          <a:effectLst/>
                        </a:rPr>
                        <a:t>, assim como a regulamentação do nome social. É preciso ainda garantir à população LGBT atendimento médico às suas demandas pelo SUS. Defendemos uma educação que ensine o respeito e a diversidade. Não ao projeto “Escola Sem Partido”.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/>
                        </a:rPr>
                        <a:t> 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26" marR="65826" marT="0" marB="0"/>
                </a:tc>
                <a:extLst>
                  <a:ext uri="{0D108BD9-81ED-4DB2-BD59-A6C34878D82A}">
                    <a16:rowId xmlns:a16="http://schemas.microsoft.com/office/drawing/2014/main" xmlns="" val="315085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16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548FDD-1F57-B845-8D28-80B825F2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Guilherme </a:t>
            </a:r>
            <a:r>
              <a:rPr lang="pt-BR" dirty="0" err="1"/>
              <a:t>Boulos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F82CF1D0-BF14-5641-B952-617CFC33D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718" y="2286000"/>
            <a:ext cx="2850701" cy="4022725"/>
          </a:xfrm>
        </p:spPr>
      </p:pic>
    </p:spTree>
    <p:extLst>
      <p:ext uri="{BB962C8B-B14F-4D97-AF65-F5344CB8AC3E}">
        <p14:creationId xmlns:p14="http://schemas.microsoft.com/office/powerpoint/2010/main" val="4035229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20F2A7-AC49-6F48-ADA7-756AD5F8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4E381B3A-6126-8E4B-BC8C-28BE06C22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313836"/>
              </p:ext>
            </p:extLst>
          </p:nvPr>
        </p:nvGraphicFramePr>
        <p:xfrm>
          <a:off x="1024128" y="2084832"/>
          <a:ext cx="2184400" cy="362728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798696777"/>
                    </a:ext>
                  </a:extLst>
                </a:gridCol>
              </a:tblGrid>
              <a:tr h="26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Famílias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7416375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Pessoas </a:t>
                      </a:r>
                      <a:r>
                        <a:rPr lang="pt-BR" sz="1600" b="1" dirty="0" err="1">
                          <a:effectLst/>
                        </a:rPr>
                        <a:t>Trans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9944055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Escola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9716843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Emprego, Renda e Moradia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7471151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Segurança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7257906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Saúde Integral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524440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Educação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2724792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Saúde</a:t>
                      </a:r>
                      <a:endParaRPr lang="pt-B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1310225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Segurança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2332526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Assistência Social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8707836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Cultura</a:t>
                      </a:r>
                      <a:endParaRPr lang="pt-B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2604012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Comunicação</a:t>
                      </a:r>
                      <a:endParaRPr lang="pt-B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2815474"/>
                  </a:ext>
                </a:extLst>
              </a:tr>
              <a:tr h="261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Juventude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681467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ED795EBF-ED37-2647-A66C-B2864334D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47667"/>
              </p:ext>
            </p:extLst>
          </p:nvPr>
        </p:nvGraphicFramePr>
        <p:xfrm>
          <a:off x="4656667" y="473074"/>
          <a:ext cx="7066815" cy="613031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066815">
                  <a:extLst>
                    <a:ext uri="{9D8B030D-6E8A-4147-A177-3AD203B41FA5}">
                      <a16:colId xmlns:a16="http://schemas.microsoft.com/office/drawing/2014/main" xmlns="" val="2590951471"/>
                    </a:ext>
                  </a:extLst>
                </a:gridCol>
              </a:tblGrid>
              <a:tr h="503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Garantir a cidadania da população LGBTI como política de Estado, que jamais será relegada a um segundo plano ou negociada em troca de acordos políticos, eleitorais ou de governabilidade;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3397397670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apoia a aprovação, no Congresso Nacional, do PL-5120/2013, dos deputados Jean Wyllys (PSOL-RJ) e Érika Kokay (PT-DF), que reconhece o casamento civil igualitário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1566067595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Desenvolver uma política nacional de adoção que dê conta das necessidades das crianças e adolescentes sem família e inclua, como potenciais adotantes, os casais do mesmo sexo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1920603038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apoiar a aprovação, no Congresso Nacional, do PL-5002/2013 (Lei João Nery), dos deputados Jean Wyllys (PSOL-RJ) e Érika Kokay (PT-DF), que despatologiza a transexualidade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1606429139"/>
                  </a:ext>
                </a:extLst>
              </a:tr>
              <a:tr h="335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apoia a aprovação, no Congresso Nacional, do PL-6005/2016 (Lei Escola Livre), do deputado Jean Wyllys (PSOLRJ)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1538547816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Ações afirmativas no acesso ao mercado de trabalho, como: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• Cotas no serviço público federal e em empresas, estadual e municipal para travestis e pessoas trans.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1804202655"/>
                  </a:ext>
                </a:extLst>
              </a:tr>
              <a:tr h="335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Articular as políticas de assistência social e habitação para garantir o direito à moradia da população LGBTI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2214457752"/>
                  </a:ext>
                </a:extLst>
              </a:tr>
              <a:tr h="167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Desenvolver um plano nacional contra os crimes de ódio e a violência LGBTI-fóbica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1963699619"/>
                  </a:ext>
                </a:extLst>
              </a:tr>
              <a:tr h="854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Criar uma linha de cuidado à saúde integral das mulheres lésbicas e bissexuais e trabalhar junto às universidades para promover uma melhor formação dos profissionais da saúde nessa área, enfrentando também a violência ginecológica e obstétrica sofrida por mulheres lésbicas ou bissexuais e homens trans;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 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2548115901"/>
                  </a:ext>
                </a:extLst>
              </a:tr>
              <a:tr h="671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Assegurar que todos os CRAS e CREAS, dentre outros equipamentos estatais e privados na área da assistência social, garantam o respeito à diversidade humana e estejam preparados para prestar serviços de qualidade sem nenhum tipo de discriminação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2915380533"/>
                  </a:ext>
                </a:extLst>
              </a:tr>
              <a:tr h="838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>
                          <a:effectLst/>
                        </a:rPr>
                        <a:t>Fomento à cultura produzida pela juventude, por meio de editais nacionais acessíveis e simplificados para contemplar iniciativas coletivas e projetos desenvolvidos por jovens em todo o território nacional, incluindo o incentivo à diversidade cultural e à cultura periférica, com especial atenção aos indígenas, quilombolas, povos de terreiro, griôs, LGBTs e mulheres,</a:t>
                      </a:r>
                      <a:endParaRPr lang="pt-B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1014448790"/>
                  </a:ext>
                </a:extLst>
              </a:tr>
              <a:tr h="335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Garantir a participação dos movimentos </a:t>
                      </a:r>
                      <a:r>
                        <a:rPr lang="pt-BR" sz="1200" b="0" dirty="0" err="1">
                          <a:effectLst/>
                        </a:rPr>
                        <a:t>LGBTIs</a:t>
                      </a:r>
                      <a:r>
                        <a:rPr lang="pt-BR" sz="1200" b="0" dirty="0">
                          <a:effectLst/>
                        </a:rPr>
                        <a:t> na formulação de programas e projetos de esporte, lazer e práticas corporais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0" marB="0"/>
                </a:tc>
                <a:extLst>
                  <a:ext uri="{0D108BD9-81ED-4DB2-BD59-A6C34878D82A}">
                    <a16:rowId xmlns:a16="http://schemas.microsoft.com/office/drawing/2014/main" xmlns="" val="196731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638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E6C070-E11A-8746-B428-274FA241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07147E8-A585-134A-AD66-8CB6BFEDA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8839" y="2346960"/>
            <a:ext cx="3350649" cy="2225041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BCDAEE6-936A-8B40-A6DD-A4ACCA0ACBF8}"/>
              </a:ext>
            </a:extLst>
          </p:cNvPr>
          <p:cNvSpPr txBox="1"/>
          <p:nvPr/>
        </p:nvSpPr>
        <p:spPr>
          <a:xfrm>
            <a:off x="3128589" y="4834130"/>
            <a:ext cx="551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Cleyton Feitosa</a:t>
            </a:r>
          </a:p>
          <a:p>
            <a:pPr algn="ctr"/>
            <a:r>
              <a:rPr lang="pt-BR" dirty="0"/>
              <a:t>Instituto de Ciência Política - Universidade de Brasília</a:t>
            </a:r>
          </a:p>
          <a:p>
            <a:pPr algn="ctr"/>
            <a:r>
              <a:rPr lang="pt-BR" dirty="0" err="1"/>
              <a:t>cleyton_feitosa@hotmail.com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708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CE086C-EC40-6B40-AC17-356E2328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Planos de Governo com temática </a:t>
            </a:r>
            <a:r>
              <a:rPr lang="pt-BR" sz="3200" dirty="0" err="1"/>
              <a:t>lgbt</a:t>
            </a:r>
            <a:endParaRPr lang="pt-BR" sz="32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A05E2E5-5E14-8F49-B01D-BCA6A2879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015164"/>
              </p:ext>
            </p:extLst>
          </p:nvPr>
        </p:nvGraphicFramePr>
        <p:xfrm>
          <a:off x="2915215" y="2084832"/>
          <a:ext cx="5937897" cy="423713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536896">
                  <a:extLst>
                    <a:ext uri="{9D8B030D-6E8A-4147-A177-3AD203B41FA5}">
                      <a16:colId xmlns:a16="http://schemas.microsoft.com/office/drawing/2014/main" xmlns="" val="3378248984"/>
                    </a:ext>
                  </a:extLst>
                </a:gridCol>
                <a:gridCol w="2401001">
                  <a:extLst>
                    <a:ext uri="{9D8B030D-6E8A-4147-A177-3AD203B41FA5}">
                      <a16:colId xmlns:a16="http://schemas.microsoft.com/office/drawing/2014/main" xmlns="" val="297666339"/>
                    </a:ext>
                  </a:extLst>
                </a:gridCol>
              </a:tblGrid>
              <a:tr h="3530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>
                          <a:effectLst/>
                        </a:rPr>
                        <a:t>Nome</a:t>
                      </a:r>
                      <a:endParaRPr lang="pt-BR" sz="1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>
                          <a:effectLst/>
                        </a:rPr>
                        <a:t>Conteúdo</a:t>
                      </a:r>
                      <a:endParaRPr lang="pt-BR" sz="1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1072329"/>
                  </a:ext>
                </a:extLst>
              </a:tr>
              <a:tr h="353095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kern="1200" dirty="0">
                          <a:effectLst/>
                        </a:rPr>
                        <a:t>Cabo </a:t>
                      </a:r>
                      <a:r>
                        <a:rPr lang="pt-BR" sz="1600" kern="1200" dirty="0" err="1">
                          <a:effectLst/>
                        </a:rPr>
                        <a:t>Daciolo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Negativo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3066965"/>
                  </a:ext>
                </a:extLst>
              </a:tr>
              <a:tr h="353095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kern="1200" dirty="0">
                          <a:effectLst/>
                        </a:rPr>
                        <a:t>Ciro Gomes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Positivo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4352526"/>
                  </a:ext>
                </a:extLst>
              </a:tr>
              <a:tr h="353095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kern="1200" dirty="0">
                          <a:effectLst/>
                        </a:rPr>
                        <a:t>Geraldo Alckmin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Positivo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8031929"/>
                  </a:ext>
                </a:extLst>
              </a:tr>
              <a:tr h="706188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kern="1200" dirty="0">
                          <a:effectLst/>
                        </a:rPr>
                        <a:t>Guilherme </a:t>
                      </a:r>
                      <a:r>
                        <a:rPr lang="pt-BR" sz="1600" kern="1200" dirty="0" err="1">
                          <a:effectLst/>
                        </a:rPr>
                        <a:t>Boulos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Positivo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8030991"/>
                  </a:ext>
                </a:extLst>
              </a:tr>
              <a:tr h="353095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kern="1200">
                          <a:effectLst/>
                        </a:rPr>
                        <a:t>Jair Bolsonaro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Negativo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10289529"/>
                  </a:ext>
                </a:extLst>
              </a:tr>
              <a:tr h="706188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kern="1200" dirty="0">
                          <a:effectLst/>
                        </a:rPr>
                        <a:t>João Goulart Filho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Positivo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5071114"/>
                  </a:ext>
                </a:extLst>
              </a:tr>
              <a:tr h="353095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kern="1200">
                          <a:effectLst/>
                        </a:rPr>
                        <a:t>Lula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Positivo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7876524"/>
                  </a:ext>
                </a:extLst>
              </a:tr>
              <a:tr h="353095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kern="1200">
                          <a:effectLst/>
                        </a:rPr>
                        <a:t>Marina Silva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Positivo</a:t>
                      </a:r>
                      <a:endParaRPr lang="pt-BR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9514456"/>
                  </a:ext>
                </a:extLst>
              </a:tr>
              <a:tr h="353095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kern="1200" dirty="0">
                          <a:effectLst/>
                        </a:rPr>
                        <a:t>Vera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Positivo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1910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7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FBB33A-A150-EE4F-B744-EB82D840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679192"/>
            <a:ext cx="9720072" cy="1499616"/>
          </a:xfrm>
        </p:spPr>
        <p:txBody>
          <a:bodyPr/>
          <a:lstStyle/>
          <a:p>
            <a:pPr algn="ctr"/>
            <a:r>
              <a:rPr lang="pt-BR" dirty="0"/>
              <a:t>NEGATIVOS</a:t>
            </a:r>
          </a:p>
        </p:txBody>
      </p:sp>
    </p:spTree>
    <p:extLst>
      <p:ext uri="{BB962C8B-B14F-4D97-AF65-F5344CB8AC3E}">
        <p14:creationId xmlns:p14="http://schemas.microsoft.com/office/powerpoint/2010/main" val="424418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2577BF-E6F7-F34F-8467-8EF157DB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Cabo </a:t>
            </a:r>
            <a:r>
              <a:rPr lang="pt-BR" dirty="0" err="1"/>
              <a:t>daciolo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8351CA28-FADC-AA4E-ABCD-355B2E008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7892" y="2286000"/>
            <a:ext cx="2872354" cy="4022725"/>
          </a:xfrm>
        </p:spPr>
      </p:pic>
    </p:spTree>
    <p:extLst>
      <p:ext uri="{BB962C8B-B14F-4D97-AF65-F5344CB8AC3E}">
        <p14:creationId xmlns:p14="http://schemas.microsoft.com/office/powerpoint/2010/main" val="151233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981CCF-07F3-634A-9212-97BBEC33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49100C6B-7275-5D4F-920F-2F7B9E0E1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69400"/>
              </p:ext>
            </p:extLst>
          </p:nvPr>
        </p:nvGraphicFramePr>
        <p:xfrm>
          <a:off x="2149951" y="3542982"/>
          <a:ext cx="7468235" cy="213360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81785">
                  <a:extLst>
                    <a:ext uri="{9D8B030D-6E8A-4147-A177-3AD203B41FA5}">
                      <a16:colId xmlns:a16="http://schemas.microsoft.com/office/drawing/2014/main" xmlns="" val="1016128737"/>
                    </a:ext>
                  </a:extLst>
                </a:gridCol>
                <a:gridCol w="4535805">
                  <a:extLst>
                    <a:ext uri="{9D8B030D-6E8A-4147-A177-3AD203B41FA5}">
                      <a16:colId xmlns:a16="http://schemas.microsoft.com/office/drawing/2014/main" xmlns="" val="1696567100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xmlns="" val="3017014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>
                          <a:effectLst/>
                        </a:rPr>
                        <a:t>Nome</a:t>
                      </a:r>
                      <a:endParaRPr lang="pt-BR" sz="1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>
                          <a:effectLst/>
                        </a:rPr>
                        <a:t>Diagnóstico</a:t>
                      </a:r>
                      <a:endParaRPr lang="pt-BR" sz="1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>
                          <a:effectLst/>
                        </a:rPr>
                        <a:t>Proposta</a:t>
                      </a:r>
                      <a:endParaRPr lang="pt-BR" sz="1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2464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="0" kern="1200" dirty="0">
                          <a:effectLst/>
                        </a:rPr>
                        <a:t>Cabo </a:t>
                      </a:r>
                      <a:r>
                        <a:rPr lang="pt-BR" sz="1400" b="0" kern="1200" dirty="0" err="1">
                          <a:effectLst/>
                        </a:rPr>
                        <a:t>Daciolo</a:t>
                      </a:r>
                      <a:endParaRPr lang="pt-B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Não é possível conceber que a família em seus moldes naturais seja destruída, que a ideologia de gênero e a tese de legalização do aborto sejam disseminadas em nossa sociedade como algo normal; que até mesmo a pedofilia seja estimulada de forma sorrateira por aqueles que querem destruir o que há de mais sagrado na sociedade, simplesmente para dominar e oprimir. Isso não é laicidade. É a desmoralização da Pátria.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 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816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74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11DBB9-6941-8245-91F3-DC75C02C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Jair Bolsonaro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82993FBC-1266-9E4A-8E0C-20BCF64C7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364" y="2302933"/>
            <a:ext cx="6451600" cy="4022725"/>
          </a:xfrm>
        </p:spPr>
      </p:pic>
    </p:spTree>
    <p:extLst>
      <p:ext uri="{BB962C8B-B14F-4D97-AF65-F5344CB8AC3E}">
        <p14:creationId xmlns:p14="http://schemas.microsoft.com/office/powerpoint/2010/main" val="322327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E18C05-536F-764C-8BFD-15C5F790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36247F39-6EAC-F443-8B13-58CE22559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166374"/>
              </p:ext>
            </p:extLst>
          </p:nvPr>
        </p:nvGraphicFramePr>
        <p:xfrm>
          <a:off x="2183818" y="3429000"/>
          <a:ext cx="7070852" cy="128016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184402">
                  <a:extLst>
                    <a:ext uri="{9D8B030D-6E8A-4147-A177-3AD203B41FA5}">
                      <a16:colId xmlns:a16="http://schemas.microsoft.com/office/drawing/2014/main" xmlns="" val="2120404539"/>
                    </a:ext>
                  </a:extLst>
                </a:gridCol>
                <a:gridCol w="4535805">
                  <a:extLst>
                    <a:ext uri="{9D8B030D-6E8A-4147-A177-3AD203B41FA5}">
                      <a16:colId xmlns:a16="http://schemas.microsoft.com/office/drawing/2014/main" xmlns="" val="469583139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xmlns="" val="250966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kern="1200" dirty="0">
                          <a:effectLst/>
                        </a:rPr>
                        <a:t>Jair Bolsonaro</a:t>
                      </a:r>
                      <a:endParaRPr lang="pt-B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b="0" kern="1200" dirty="0">
                          <a:effectLst/>
                        </a:rPr>
                        <a:t>EDUCAÇÃO - Conteúdo e método de ensino precisam ser mudados. Mais matemática, ciências e português, SEM DOUTRINAÇÃO E SEXUALIZAÇÃO PRECOCE. Além disso, a prioridade inicial precisa ser a educação básica e o ensino médio / técnico (p. 41).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 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 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408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60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9AA1C7-BD8E-524F-8F3D-E98EB237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715705"/>
            <a:ext cx="9720072" cy="1499616"/>
          </a:xfrm>
        </p:spPr>
        <p:txBody>
          <a:bodyPr/>
          <a:lstStyle/>
          <a:p>
            <a:pPr algn="ctr"/>
            <a:r>
              <a:rPr lang="pt-BR" dirty="0"/>
              <a:t>Positivos</a:t>
            </a:r>
          </a:p>
        </p:txBody>
      </p:sp>
    </p:spTree>
    <p:extLst>
      <p:ext uri="{BB962C8B-B14F-4D97-AF65-F5344CB8AC3E}">
        <p14:creationId xmlns:p14="http://schemas.microsoft.com/office/powerpoint/2010/main" val="3607769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{246BC682-97D6-EE4B-9C72-8CB885AEF7F7}tf10001061</Template>
  <TotalTime>120</TotalTime>
  <Words>2836</Words>
  <Application>Microsoft Office PowerPoint</Application>
  <PresentationFormat>Widescreen</PresentationFormat>
  <Paragraphs>223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Planos de Governo para a população LGBT - Presidenciáveis 2018</vt:lpstr>
      <vt:lpstr>Candidaturas Registradas</vt:lpstr>
      <vt:lpstr>Planos de Governo com temática lgbt</vt:lpstr>
      <vt:lpstr>NEGATIVOS</vt:lpstr>
      <vt:lpstr>Cabo daciolo</vt:lpstr>
      <vt:lpstr>Conteúdo</vt:lpstr>
      <vt:lpstr>Jair Bolsonaro</vt:lpstr>
      <vt:lpstr>conteúdo</vt:lpstr>
      <vt:lpstr>Positivos</vt:lpstr>
      <vt:lpstr>Ciro Gomes</vt:lpstr>
      <vt:lpstr>Diagnóstico</vt:lpstr>
      <vt:lpstr>Propostas</vt:lpstr>
      <vt:lpstr>Geraldo Alckmin</vt:lpstr>
      <vt:lpstr>Conteúdo</vt:lpstr>
      <vt:lpstr>João Goulart Filho</vt:lpstr>
      <vt:lpstr>Conteúdo</vt:lpstr>
      <vt:lpstr>Lula</vt:lpstr>
      <vt:lpstr>Diagnóstico</vt:lpstr>
      <vt:lpstr>Propostas</vt:lpstr>
      <vt:lpstr>Marina Silva</vt:lpstr>
      <vt:lpstr>Diagnóstico</vt:lpstr>
      <vt:lpstr>Propostas</vt:lpstr>
      <vt:lpstr>Vera</vt:lpstr>
      <vt:lpstr>Conteúdo</vt:lpstr>
      <vt:lpstr>Guilherme Boulos</vt:lpstr>
      <vt:lpstr>Conteúdo</vt:lpstr>
      <vt:lpstr>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Planos de Governo para a população LGBT - Presidenciáveis 2018</dc:title>
  <dc:creator>Cleyton Feitosa</dc:creator>
  <cp:lastModifiedBy>Katia Maria Guimaraes de Andrade</cp:lastModifiedBy>
  <cp:revision>12</cp:revision>
  <dcterms:created xsi:type="dcterms:W3CDTF">2018-08-23T15:17:42Z</dcterms:created>
  <dcterms:modified xsi:type="dcterms:W3CDTF">2018-10-10T19:27:19Z</dcterms:modified>
</cp:coreProperties>
</file>