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7D821-659C-422A-825D-0844F9D1EB7C}" v="22" dt="2022-10-10T16:36:58.4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rgio frazão" userId="2fb1432619ca2608" providerId="LiveId" clId="{7037D821-659C-422A-825D-0844F9D1EB7C}"/>
    <pc:docChg chg="undo custSel delSld modSld">
      <pc:chgData name="sérgio frazão" userId="2fb1432619ca2608" providerId="LiveId" clId="{7037D821-659C-422A-825D-0844F9D1EB7C}" dt="2022-10-10T16:53:35.012" v="420" actId="1036"/>
      <pc:docMkLst>
        <pc:docMk/>
      </pc:docMkLst>
      <pc:sldChg chg="modSp mod">
        <pc:chgData name="sérgio frazão" userId="2fb1432619ca2608" providerId="LiveId" clId="{7037D821-659C-422A-825D-0844F9D1EB7C}" dt="2022-10-10T16:40:28.520" v="232" actId="948"/>
        <pc:sldMkLst>
          <pc:docMk/>
          <pc:sldMk cId="0" sldId="257"/>
        </pc:sldMkLst>
        <pc:spChg chg="mod">
          <ac:chgData name="sérgio frazão" userId="2fb1432619ca2608" providerId="LiveId" clId="{7037D821-659C-422A-825D-0844F9D1EB7C}" dt="2022-10-10T16:40:28.520" v="232" actId="948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4:02:36.240" v="128" actId="207"/>
        <pc:sldMkLst>
          <pc:docMk/>
          <pc:sldMk cId="0" sldId="265"/>
        </pc:sldMkLst>
        <pc:spChg chg="mod">
          <ac:chgData name="sérgio frazão" userId="2fb1432619ca2608" providerId="LiveId" clId="{7037D821-659C-422A-825D-0844F9D1EB7C}" dt="2022-10-10T14:02:36.240" v="128" actId="207"/>
          <ac:spMkLst>
            <pc:docMk/>
            <pc:sldMk cId="0" sldId="265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3:41:17.481" v="41" actId="1036"/>
        <pc:sldMkLst>
          <pc:docMk/>
          <pc:sldMk cId="0" sldId="273"/>
        </pc:sldMkLst>
        <pc:spChg chg="mod">
          <ac:chgData name="sérgio frazão" userId="2fb1432619ca2608" providerId="LiveId" clId="{7037D821-659C-422A-825D-0844F9D1EB7C}" dt="2022-10-10T13:41:17.481" v="41" actId="1036"/>
          <ac:spMkLst>
            <pc:docMk/>
            <pc:sldMk cId="0" sldId="273"/>
            <ac:spMk id="2" creationId="{00000000-0000-0000-0000-000000000000}"/>
          </ac:spMkLst>
        </pc:spChg>
      </pc:sldChg>
      <pc:sldChg chg="delSp modSp del mod">
        <pc:chgData name="sérgio frazão" userId="2fb1432619ca2608" providerId="LiveId" clId="{7037D821-659C-422A-825D-0844F9D1EB7C}" dt="2022-10-10T16:37:28.927" v="231" actId="2696"/>
        <pc:sldMkLst>
          <pc:docMk/>
          <pc:sldMk cId="0" sldId="275"/>
        </pc:sldMkLst>
        <pc:spChg chg="mod">
          <ac:chgData name="sérgio frazão" userId="2fb1432619ca2608" providerId="LiveId" clId="{7037D821-659C-422A-825D-0844F9D1EB7C}" dt="2022-10-10T13:41:29.021" v="43" actId="1036"/>
          <ac:spMkLst>
            <pc:docMk/>
            <pc:sldMk cId="0" sldId="275"/>
            <ac:spMk id="4" creationId="{00000000-0000-0000-0000-000000000000}"/>
          </ac:spMkLst>
        </pc:spChg>
        <pc:graphicFrameChg chg="del mod modGraphic">
          <ac:chgData name="sérgio frazão" userId="2fb1432619ca2608" providerId="LiveId" clId="{7037D821-659C-422A-825D-0844F9D1EB7C}" dt="2022-10-10T13:40:32.823" v="3" actId="478"/>
          <ac:graphicFrameMkLst>
            <pc:docMk/>
            <pc:sldMk cId="0" sldId="275"/>
            <ac:graphicFrameMk id="5" creationId="{00000000-0000-0000-0000-000000000000}"/>
          </ac:graphicFrameMkLst>
        </pc:graphicFrameChg>
      </pc:sldChg>
      <pc:sldChg chg="modSp del mod">
        <pc:chgData name="sérgio frazão" userId="2fb1432619ca2608" providerId="LiveId" clId="{7037D821-659C-422A-825D-0844F9D1EB7C}" dt="2022-10-10T15:13:24.429" v="230"/>
        <pc:sldMkLst>
          <pc:docMk/>
          <pc:sldMk cId="0" sldId="276"/>
        </pc:sldMkLst>
        <pc:graphicFrameChg chg="mod">
          <ac:chgData name="sérgio frazão" userId="2fb1432619ca2608" providerId="LiveId" clId="{7037D821-659C-422A-825D-0844F9D1EB7C}" dt="2022-10-10T15:13:24.429" v="230"/>
          <ac:graphicFrameMkLst>
            <pc:docMk/>
            <pc:sldMk cId="0" sldId="276"/>
            <ac:graphicFrameMk id="80" creationId="{34A443A7-BC13-4EEC-AC28-32AA6397B761}"/>
          </ac:graphicFrameMkLst>
        </pc:graphicFrameChg>
      </pc:sldChg>
      <pc:sldChg chg="modSp mod">
        <pc:chgData name="sérgio frazão" userId="2fb1432619ca2608" providerId="LiveId" clId="{7037D821-659C-422A-825D-0844F9D1EB7C}" dt="2022-10-10T14:00:18.183" v="126" actId="207"/>
        <pc:sldMkLst>
          <pc:docMk/>
          <pc:sldMk cId="0" sldId="277"/>
        </pc:sldMkLst>
        <pc:spChg chg="mod">
          <ac:chgData name="sérgio frazão" userId="2fb1432619ca2608" providerId="LiveId" clId="{7037D821-659C-422A-825D-0844F9D1EB7C}" dt="2022-10-10T14:00:18.183" v="126" actId="207"/>
          <ac:spMkLst>
            <pc:docMk/>
            <pc:sldMk cId="0" sldId="277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45:01.999" v="247" actId="790"/>
        <pc:sldMkLst>
          <pc:docMk/>
          <pc:sldMk cId="0" sldId="278"/>
        </pc:sldMkLst>
        <pc:spChg chg="mod">
          <ac:chgData name="sérgio frazão" userId="2fb1432619ca2608" providerId="LiveId" clId="{7037D821-659C-422A-825D-0844F9D1EB7C}" dt="2022-10-10T16:45:01.999" v="247" actId="790"/>
          <ac:spMkLst>
            <pc:docMk/>
            <pc:sldMk cId="0" sldId="278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49:28.213" v="370" actId="790"/>
        <pc:sldMkLst>
          <pc:docMk/>
          <pc:sldMk cId="0" sldId="280"/>
        </pc:sldMkLst>
        <pc:spChg chg="mod">
          <ac:chgData name="sérgio frazão" userId="2fb1432619ca2608" providerId="LiveId" clId="{7037D821-659C-422A-825D-0844F9D1EB7C}" dt="2022-10-10T16:49:28.213" v="370" actId="790"/>
          <ac:spMkLst>
            <pc:docMk/>
            <pc:sldMk cId="0" sldId="280"/>
            <ac:spMk id="5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6:53:35.012" v="420" actId="1036"/>
        <pc:sldMkLst>
          <pc:docMk/>
          <pc:sldMk cId="0" sldId="281"/>
        </pc:sldMkLst>
        <pc:spChg chg="mod">
          <ac:chgData name="sérgio frazão" userId="2fb1432619ca2608" providerId="LiveId" clId="{7037D821-659C-422A-825D-0844F9D1EB7C}" dt="2022-10-10T16:50:24.957" v="371" actId="6549"/>
          <ac:spMkLst>
            <pc:docMk/>
            <pc:sldMk cId="0" sldId="281"/>
            <ac:spMk id="5" creationId="{00000000-0000-0000-0000-000000000000}"/>
          </ac:spMkLst>
        </pc:spChg>
        <pc:spChg chg="mod">
          <ac:chgData name="sérgio frazão" userId="2fb1432619ca2608" providerId="LiveId" clId="{7037D821-659C-422A-825D-0844F9D1EB7C}" dt="2022-10-10T16:53:29.786" v="419" actId="1036"/>
          <ac:spMkLst>
            <pc:docMk/>
            <pc:sldMk cId="0" sldId="281"/>
            <ac:spMk id="6" creationId="{00000000-0000-0000-0000-000000000000}"/>
          </ac:spMkLst>
        </pc:spChg>
        <pc:spChg chg="mod">
          <ac:chgData name="sérgio frazão" userId="2fb1432619ca2608" providerId="LiveId" clId="{7037D821-659C-422A-825D-0844F9D1EB7C}" dt="2022-10-10T16:53:35.012" v="420" actId="1036"/>
          <ac:spMkLst>
            <pc:docMk/>
            <pc:sldMk cId="0" sldId="281"/>
            <ac:spMk id="7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3:50:41.926" v="111" actId="20577"/>
        <pc:sldMkLst>
          <pc:docMk/>
          <pc:sldMk cId="0" sldId="282"/>
        </pc:sldMkLst>
        <pc:spChg chg="mod">
          <ac:chgData name="sérgio frazão" userId="2fb1432619ca2608" providerId="LiveId" clId="{7037D821-659C-422A-825D-0844F9D1EB7C}" dt="2022-10-10T13:50:41.926" v="111" actId="20577"/>
          <ac:spMkLst>
            <pc:docMk/>
            <pc:sldMk cId="0" sldId="282"/>
            <ac:spMk id="2" creationId="{00000000-0000-0000-0000-000000000000}"/>
          </ac:spMkLst>
        </pc:spChg>
      </pc:sldChg>
      <pc:sldChg chg="modSp mod">
        <pc:chgData name="sérgio frazão" userId="2fb1432619ca2608" providerId="LiveId" clId="{7037D821-659C-422A-825D-0844F9D1EB7C}" dt="2022-10-10T14:17:26.847" v="137" actId="790"/>
        <pc:sldMkLst>
          <pc:docMk/>
          <pc:sldMk cId="0" sldId="286"/>
        </pc:sldMkLst>
        <pc:spChg chg="mod">
          <ac:chgData name="sérgio frazão" userId="2fb1432619ca2608" providerId="LiveId" clId="{7037D821-659C-422A-825D-0844F9D1EB7C}" dt="2022-10-10T14:17:26.847" v="137" actId="790"/>
          <ac:spMkLst>
            <pc:docMk/>
            <pc:sldMk cId="0" sldId="286"/>
            <ac:spMk id="3" creationId="{00000000-0000-0000-0000-000000000000}"/>
          </ac:spMkLst>
        </pc:spChg>
      </pc:sldChg>
      <pc:sldChg chg="delSp modSp mod">
        <pc:chgData name="sérgio frazão" userId="2fb1432619ca2608" providerId="LiveId" clId="{7037D821-659C-422A-825D-0844F9D1EB7C}" dt="2022-10-10T14:34:39.252" v="195" actId="207"/>
        <pc:sldMkLst>
          <pc:docMk/>
          <pc:sldMk cId="0" sldId="289"/>
        </pc:sldMkLst>
        <pc:spChg chg="mod">
          <ac:chgData name="sérgio frazão" userId="2fb1432619ca2608" providerId="LiveId" clId="{7037D821-659C-422A-825D-0844F9D1EB7C}" dt="2022-10-10T14:34:39.252" v="195" actId="207"/>
          <ac:spMkLst>
            <pc:docMk/>
            <pc:sldMk cId="0" sldId="289"/>
            <ac:spMk id="4" creationId="{00000000-0000-0000-0000-000000000000}"/>
          </ac:spMkLst>
        </pc:spChg>
        <pc:spChg chg="del mod">
          <ac:chgData name="sérgio frazão" userId="2fb1432619ca2608" providerId="LiveId" clId="{7037D821-659C-422A-825D-0844F9D1EB7C}" dt="2022-10-10T14:22:31.062" v="176" actId="478"/>
          <ac:spMkLst>
            <pc:docMk/>
            <pc:sldMk cId="0" sldId="289"/>
            <ac:spMk id="5" creationId="{00000000-0000-0000-0000-000000000000}"/>
          </ac:spMkLst>
        </pc:spChg>
        <pc:spChg chg="del mod">
          <ac:chgData name="sérgio frazão" userId="2fb1432619ca2608" providerId="LiveId" clId="{7037D821-659C-422A-825D-0844F9D1EB7C}" dt="2022-10-10T14:21:50.961" v="163" actId="478"/>
          <ac:spMkLst>
            <pc:docMk/>
            <pc:sldMk cId="0" sldId="289"/>
            <ac:spMk id="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erver02.mctic.gov.br\SEPLA$\DEAIC\CGBS\Assessoria%20da%20CGBS\2022\Metas%20e%20Or&#231;amento\Relat&#243;rio%20de%20Gest&#227;o%202021\Gr&#225;ficos%202021.xlsb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/>
              <a:t>Evolução das Transferências</a:t>
            </a:r>
            <a:r>
              <a:rPr lang="pt-BR" baseline="0"/>
              <a:t> no Siscomex por Ano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stacked"/>
        <c:varyColors val="0"/>
        <c:ser>
          <c:idx val="2"/>
          <c:order val="1"/>
          <c:tx>
            <c:strRef>
              <c:f>'Transferências Siscomex'!$G$1</c:f>
              <c:strCache>
                <c:ptCount val="1"/>
                <c:pt idx="0">
                  <c:v>Exportações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9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9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9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5906688188936863E-3"/>
                  <c:y val="-2.90506239451351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F8-464B-BB7E-F345D1BD6892}"/>
                </c:ext>
              </c:extLst>
            </c:dLbl>
            <c:dLbl>
              <c:idx val="1"/>
              <c:layout>
                <c:manualLayout>
                  <c:x val="0"/>
                  <c:y val="-3.10362716714808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F8-464B-BB7E-F345D1BD6892}"/>
                </c:ext>
              </c:extLst>
            </c:dLbl>
            <c:dLbl>
              <c:idx val="2"/>
              <c:layout>
                <c:manualLayout>
                  <c:x val="0"/>
                  <c:y val="-3.15534052719227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0F8-464B-BB7E-F345D1BD6892}"/>
                </c:ext>
              </c:extLst>
            </c:dLbl>
            <c:dLbl>
              <c:idx val="3"/>
              <c:layout>
                <c:manualLayout>
                  <c:x val="-4.7495046346222615E-17"/>
                  <c:y val="-3.342611577518359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F8-464B-BB7E-F345D1BD6892}"/>
                </c:ext>
              </c:extLst>
            </c:dLbl>
            <c:dLbl>
              <c:idx val="4"/>
              <c:layout>
                <c:manualLayout>
                  <c:x val="2.5906688188936863E-3"/>
                  <c:y val="-2.93861333564051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0F8-464B-BB7E-F345D1BD6892}"/>
                </c:ext>
              </c:extLst>
            </c:dLbl>
            <c:dLbl>
              <c:idx val="5"/>
              <c:layout>
                <c:manualLayout>
                  <c:x val="-2.5906917759041413E-3"/>
                  <c:y val="-3.45751702706806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F8-464B-BB7E-F345D1BD6892}"/>
                </c:ext>
              </c:extLst>
            </c:dLbl>
            <c:dLbl>
              <c:idx val="6"/>
              <c:layout>
                <c:manualLayout>
                  <c:x val="0"/>
                  <c:y val="-3.02526458516539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0F8-464B-BB7E-F345D1BD6892}"/>
                </c:ext>
              </c:extLst>
            </c:dLbl>
            <c:dLbl>
              <c:idx val="7"/>
              <c:layout>
                <c:manualLayout>
                  <c:x val="-1.3748120874178154E-3"/>
                  <c:y val="-3.3359268215750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F8-464B-BB7E-F345D1BD6892}"/>
                </c:ext>
              </c:extLst>
            </c:dLbl>
            <c:dLbl>
              <c:idx val="8"/>
              <c:layout>
                <c:manualLayout>
                  <c:x val="-2.5906688188938763E-3"/>
                  <c:y val="-4.1100563332189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0F8-464B-BB7E-F345D1BD6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'Transferências Siscomex'!$A$2:$A$10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'Transferências Siscomex'!$G$2:$G$10</c:f>
              <c:numCache>
                <c:formatCode>_-* #,##0_-;\-* #,##0_-;_-* "-"??_-;_-@_-</c:formatCode>
                <c:ptCount val="9"/>
                <c:pt idx="0">
                  <c:v>876</c:v>
                </c:pt>
                <c:pt idx="1">
                  <c:v>718</c:v>
                </c:pt>
                <c:pt idx="2">
                  <c:v>755</c:v>
                </c:pt>
                <c:pt idx="3">
                  <c:v>889</c:v>
                </c:pt>
                <c:pt idx="4">
                  <c:v>900</c:v>
                </c:pt>
                <c:pt idx="5">
                  <c:v>1008</c:v>
                </c:pt>
                <c:pt idx="6">
                  <c:v>962</c:v>
                </c:pt>
                <c:pt idx="7">
                  <c:v>921</c:v>
                </c:pt>
                <c:pt idx="8" formatCode="General">
                  <c:v>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F8-464B-BB7E-F345D1BD6892}"/>
            </c:ext>
          </c:extLst>
        </c:ser>
        <c:ser>
          <c:idx val="0"/>
          <c:order val="2"/>
          <c:tx>
            <c:strRef>
              <c:f>'Transferências Siscomex'!$B$1</c:f>
              <c:strCache>
                <c:ptCount val="1"/>
                <c:pt idx="0">
                  <c:v>Importações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hade val="5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shade val="5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0"/>
                  <c:y val="-6.2497543945623776E-2"/>
                </c:manualLayout>
              </c:layout>
              <c:tx>
                <c:rich>
                  <a:bodyPr/>
                  <a:lstStyle/>
                  <a:p>
                    <a:fld id="{648F0133-85F0-44D4-AFD2-B3BD55ABCDAC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116ED0E6-985E-4F3B-8819-0468B00BB78A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0F8-464B-BB7E-F345D1BD6892}"/>
                </c:ext>
              </c:extLst>
            </c:dLbl>
            <c:dLbl>
              <c:idx val="1"/>
              <c:layout>
                <c:manualLayout>
                  <c:x val="0"/>
                  <c:y val="-0.13479456535707204"/>
                </c:manualLayout>
              </c:layout>
              <c:tx>
                <c:rich>
                  <a:bodyPr/>
                  <a:lstStyle/>
                  <a:p>
                    <a:fld id="{EDA13628-ECD5-4912-973A-389AACDD683A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B797E12-047B-4C4D-B123-B09B8019B2DC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E0F8-464B-BB7E-F345D1BD6892}"/>
                </c:ext>
              </c:extLst>
            </c:dLbl>
            <c:dLbl>
              <c:idx val="2"/>
              <c:layout>
                <c:manualLayout>
                  <c:x val="-3.6350032161777201E-17"/>
                  <c:y val="-0.16619539947896594"/>
                </c:manualLayout>
              </c:layout>
              <c:tx>
                <c:rich>
                  <a:bodyPr/>
                  <a:lstStyle/>
                  <a:p>
                    <a:fld id="{CA9FC5FE-96FD-4CDA-A45E-4E7E34E9A7B9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4E06E904-3843-477C-AC40-A408EE2B7E02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E0F8-464B-BB7E-F345D1BD6892}"/>
                </c:ext>
              </c:extLst>
            </c:dLbl>
            <c:dLbl>
              <c:idx val="3"/>
              <c:layout>
                <c:manualLayout>
                  <c:x val="-3.965503863321884E-3"/>
                  <c:y val="-0.23807123914999007"/>
                </c:manualLayout>
              </c:layout>
              <c:tx>
                <c:rich>
                  <a:bodyPr/>
                  <a:lstStyle/>
                  <a:p>
                    <a:fld id="{317781BA-8511-4577-AFCD-372D1C21458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B29B23C-A75A-43EC-B319-3CB5B11CB712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E0F8-464B-BB7E-F345D1BD6892}"/>
                </c:ext>
              </c:extLst>
            </c:dLbl>
            <c:dLbl>
              <c:idx val="4"/>
              <c:layout>
                <c:manualLayout>
                  <c:x val="3.9653477411225402E-3"/>
                  <c:y val="-0.2809614598301382"/>
                </c:manualLayout>
              </c:layout>
              <c:tx>
                <c:rich>
                  <a:bodyPr/>
                  <a:lstStyle/>
                  <a:p>
                    <a:fld id="{02BF3BEC-CDC3-47F8-A57E-424E06F2D96D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2FBEF02F-57FA-4FDD-B5AA-19609736D5B1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E0F8-464B-BB7E-F345D1BD6892}"/>
                </c:ext>
              </c:extLst>
            </c:dLbl>
            <c:dLbl>
              <c:idx val="5"/>
              <c:layout>
                <c:manualLayout>
                  <c:x val="-3.965503863321884E-3"/>
                  <c:y val="-0.31462540450238907"/>
                </c:manualLayout>
              </c:layout>
              <c:tx>
                <c:rich>
                  <a:bodyPr/>
                  <a:lstStyle/>
                  <a:p>
                    <a:fld id="{A8F8B955-8404-4FEA-A906-298C8BF53778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5D47ABA2-982C-48C8-AAB9-A41F264E66F1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E0F8-464B-BB7E-F345D1BD6892}"/>
                </c:ext>
              </c:extLst>
            </c:dLbl>
            <c:dLbl>
              <c:idx val="6"/>
              <c:layout>
                <c:manualLayout>
                  <c:x val="1.2392980183877603E-3"/>
                  <c:y val="-0.31402025724599586"/>
                </c:manualLayout>
              </c:layout>
              <c:tx>
                <c:rich>
                  <a:bodyPr/>
                  <a:lstStyle/>
                  <a:p>
                    <a:fld id="{57016307-04D8-4E17-B9C3-08B09AEA3BFA}" type="CELLRANGE">
                      <a:rPr lang="en-US"/>
                      <a:pPr/>
                      <a:t>[CELLRANGE]</a:t>
                    </a:fld>
                    <a:endParaRPr lang="en-US" baseline="0" dirty="0"/>
                  </a:p>
                  <a:p>
                    <a:fld id="{AC5B9780-F08C-48B9-B1AC-CA9865CEB0F9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E0F8-464B-BB7E-F345D1BD6892}"/>
                </c:ext>
              </c:extLst>
            </c:dLbl>
            <c:dLbl>
              <c:idx val="7"/>
              <c:layout>
                <c:manualLayout>
                  <c:x val="-3.3575640190787572E-3"/>
                  <c:y val="-0.28363532284255655"/>
                </c:manualLayout>
              </c:layout>
              <c:tx>
                <c:rich>
                  <a:bodyPr/>
                  <a:lstStyle/>
                  <a:p>
                    <a:fld id="{38103C31-6E4B-40BA-9952-F8654F1B3BFE}" type="CELLRANGE">
                      <a:rPr lang="en-US"/>
                      <a:pPr/>
                      <a:t>[CELLRANGE]</a:t>
                    </a:fld>
                    <a:endParaRPr lang="en-US"/>
                  </a:p>
                  <a:p>
                    <a:fld id="{CCFF2F24-7605-48C1-AD78-4973C8682667}" type="VALUE">
                      <a:rPr lang="en-US" baseline="0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E0F8-464B-BB7E-F345D1BD6892}"/>
                </c:ext>
              </c:extLst>
            </c:dLbl>
            <c:dLbl>
              <c:idx val="8"/>
              <c:layout>
                <c:manualLayout>
                  <c:x val="-4.5734437075650109E-3"/>
                  <c:y val="-0.31647075316300421"/>
                </c:manualLayout>
              </c:layout>
              <c:tx>
                <c:rich>
                  <a:bodyPr/>
                  <a:lstStyle/>
                  <a:p>
                    <a:fld id="{D6DEA729-704D-4641-8929-ACBDD2C57DDD}" type="CELLRANGE">
                      <a:rPr lang="en-US" sz="900" b="0" i="0" u="none" strike="noStrike" kern="1200" baseline="0">
                        <a:solidFill>
                          <a:sysClr val="window" lastClr="FFFFFF">
                            <a:lumMod val="85000"/>
                          </a:sysClr>
                        </a:solidFill>
                      </a:rPr>
                      <a:pPr/>
                      <a:t>[CELLRANGE]</a:t>
                    </a:fld>
                    <a:endParaRPr lang="en-US" sz="900" b="0" i="0" u="none" strike="noStrike" kern="1200" baseline="0" dirty="0">
                      <a:solidFill>
                        <a:sysClr val="window" lastClr="FFFFFF">
                          <a:lumMod val="85000"/>
                        </a:sysClr>
                      </a:solidFill>
                    </a:endParaRPr>
                  </a:p>
                  <a:p>
                    <a:fld id="{0FA81D7C-2C2F-423E-9CF3-41297F5D274C}" type="VALUE">
                      <a:rPr lang="en-US"/>
                      <a:pPr/>
                      <a:t>[VALOR]</a:t>
                    </a:fld>
                    <a:endParaRPr lang="pt-BR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E0F8-464B-BB7E-F345D1BD6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'Transferências Siscomex'!$A$2:$A$10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'Transferências Siscomex'!$B$2:$B$10</c:f>
              <c:numCache>
                <c:formatCode>#,##0</c:formatCode>
                <c:ptCount val="9"/>
                <c:pt idx="0">
                  <c:v>4603</c:v>
                </c:pt>
                <c:pt idx="1">
                  <c:v>7518</c:v>
                </c:pt>
                <c:pt idx="2">
                  <c:v>8742</c:v>
                </c:pt>
                <c:pt idx="3">
                  <c:v>12813</c:v>
                </c:pt>
                <c:pt idx="4">
                  <c:v>15137</c:v>
                </c:pt>
                <c:pt idx="5">
                  <c:v>17222</c:v>
                </c:pt>
                <c:pt idx="6">
                  <c:v>16939</c:v>
                </c:pt>
                <c:pt idx="7">
                  <c:v>15380</c:v>
                </c:pt>
                <c:pt idx="8">
                  <c:v>17362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'Transferências Siscomex'!$H$2:$H$10</c15:f>
                <c15:dlblRangeCache>
                  <c:ptCount val="9"/>
                  <c:pt idx="0">
                    <c:v> 5.479 </c:v>
                  </c:pt>
                  <c:pt idx="1">
                    <c:v> 8.236 </c:v>
                  </c:pt>
                  <c:pt idx="2">
                    <c:v> 9.497 </c:v>
                  </c:pt>
                  <c:pt idx="3">
                    <c:v> 13.702 </c:v>
                  </c:pt>
                  <c:pt idx="4">
                    <c:v> 16.037 </c:v>
                  </c:pt>
                  <c:pt idx="5">
                    <c:v> 18.230 </c:v>
                  </c:pt>
                  <c:pt idx="6">
                    <c:v> 17.901 </c:v>
                  </c:pt>
                  <c:pt idx="7">
                    <c:v> 16.301 </c:v>
                  </c:pt>
                  <c:pt idx="8">
                    <c:v> 18.500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3-E0F8-464B-BB7E-F345D1BD68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72075263"/>
        <c:axId val="1072082751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'[2]Transferências Siscomex'!$C$1</c15:sqref>
                        </c15:formulaRef>
                      </c:ext>
                    </c:extLst>
                    <c:strCache>
                      <c:ptCount val="1"/>
                      <c:pt idx="0">
                        <c:v>Valor Importações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hade val="7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hade val="7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shade val="7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'[2]Transferências Siscomex'!$C$2:$C$8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589021527.29999995</c:v>
                      </c:pt>
                      <c:pt idx="1">
                        <c:v>344040868.89999998</c:v>
                      </c:pt>
                      <c:pt idx="2">
                        <c:v>456534494.60000002</c:v>
                      </c:pt>
                      <c:pt idx="3">
                        <c:v>941663316.99000001</c:v>
                      </c:pt>
                      <c:pt idx="4">
                        <c:v>568541370.70000005</c:v>
                      </c:pt>
                      <c:pt idx="5">
                        <c:v>527915317.31999999</c:v>
                      </c:pt>
                      <c:pt idx="6">
                        <c:v>456760858.05000001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4-E0F8-464B-BB7E-F345D1BD689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Siscomex'!$E$1</c15:sqref>
                        </c15:formulaRef>
                      </c:ext>
                    </c:extLst>
                    <c:strCache>
                      <c:ptCount val="1"/>
                      <c:pt idx="0">
                        <c:v>Valor Exportações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9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9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9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Siscomex'!$E$2:$E$8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137805375.94</c:v>
                      </c:pt>
                      <c:pt idx="1">
                        <c:v>89424257.060000002</c:v>
                      </c:pt>
                      <c:pt idx="2">
                        <c:v>36796565.93</c:v>
                      </c:pt>
                      <c:pt idx="3">
                        <c:v>172913006.84</c:v>
                      </c:pt>
                      <c:pt idx="4">
                        <c:v>61775185.229999997</c:v>
                      </c:pt>
                      <c:pt idx="5">
                        <c:v>699027771.01999998</c:v>
                      </c:pt>
                      <c:pt idx="6">
                        <c:v>1252001495.5900002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E0F8-464B-BB7E-F345D1BD689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Siscomex'!$F$1</c15:sqref>
                        </c15:formulaRef>
                      </c:ext>
                    </c:extLst>
                    <c:strCache>
                      <c:ptCount val="1"/>
                      <c:pt idx="0">
                        <c:v>Total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7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7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7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Siscomex'!$F$2:$F$8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5479</c:v>
                      </c:pt>
                      <c:pt idx="1">
                        <c:v>8236</c:v>
                      </c:pt>
                      <c:pt idx="2">
                        <c:v>9497</c:v>
                      </c:pt>
                      <c:pt idx="3">
                        <c:v>13702</c:v>
                      </c:pt>
                      <c:pt idx="4">
                        <c:v>16037</c:v>
                      </c:pt>
                      <c:pt idx="5">
                        <c:v>18230</c:v>
                      </c:pt>
                      <c:pt idx="6">
                        <c:v>17901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0F8-464B-BB7E-F345D1BD6892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Siscomex'!$G$1</c15:sqref>
                        </c15:formulaRef>
                      </c:ext>
                    </c:extLst>
                    <c:strCache>
                      <c:ptCount val="1"/>
                      <c:pt idx="0">
                        <c:v>Valor Total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tint val="5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tint val="5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tint val="5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dLbls>
                  <c:delete val="1"/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'Transferências Siscomex'!$A$2:$A$10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'[2]Transferências Siscomex'!$G$2:$G$8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726826903.24000001</c:v>
                      </c:pt>
                      <c:pt idx="1">
                        <c:v>433465125.95999998</c:v>
                      </c:pt>
                      <c:pt idx="2">
                        <c:v>493331060.53000003</c:v>
                      </c:pt>
                      <c:pt idx="3">
                        <c:v>1114576323.8299999</c:v>
                      </c:pt>
                      <c:pt idx="4">
                        <c:v>630316555.93000007</c:v>
                      </c:pt>
                      <c:pt idx="5">
                        <c:v>1226943088.3399999</c:v>
                      </c:pt>
                      <c:pt idx="6">
                        <c:v>1708762353.6400001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E0F8-464B-BB7E-F345D1BD6892}"/>
                  </c:ext>
                </c:extLst>
              </c15:ser>
            </c15:filteredBarSeries>
          </c:ext>
        </c:extLst>
      </c:barChart>
      <c:catAx>
        <c:axId val="1072075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72082751"/>
        <c:crosses val="autoZero"/>
        <c:auto val="1"/>
        <c:lblAlgn val="ctr"/>
        <c:lblOffset val="100"/>
        <c:noMultiLvlLbl val="0"/>
      </c:catAx>
      <c:valAx>
        <c:axId val="107208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72075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1359" y="866902"/>
            <a:ext cx="770128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5962" y="536575"/>
            <a:ext cx="5672074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7368" y="1708530"/>
            <a:ext cx="7452995" cy="270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4940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Sistema Brasileiro</a:t>
            </a:r>
            <a:r>
              <a:rPr dirty="0"/>
              <a:t> </a:t>
            </a:r>
            <a:r>
              <a:rPr spc="-10" dirty="0"/>
              <a:t>de </a:t>
            </a:r>
            <a:r>
              <a:rPr spc="-5" dirty="0"/>
              <a:t> Controle</a:t>
            </a:r>
            <a:r>
              <a:rPr spc="-10" dirty="0"/>
              <a:t> </a:t>
            </a:r>
            <a:r>
              <a:rPr spc="-5" dirty="0"/>
              <a:t>de</a:t>
            </a:r>
            <a:r>
              <a:rPr spc="-20" dirty="0"/>
              <a:t> </a:t>
            </a:r>
            <a:r>
              <a:rPr spc="-5" dirty="0"/>
              <a:t>Exportação</a:t>
            </a:r>
            <a:r>
              <a:rPr spc="15" dirty="0"/>
              <a:t> </a:t>
            </a:r>
            <a:r>
              <a:rPr spc="-10" dirty="0"/>
              <a:t>de </a:t>
            </a:r>
            <a:r>
              <a:rPr spc="-1350" dirty="0"/>
              <a:t> </a:t>
            </a:r>
            <a:r>
              <a:rPr spc="-5" dirty="0"/>
              <a:t>Bens</a:t>
            </a:r>
            <a:r>
              <a:rPr spc="10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1359" y="3886200"/>
            <a:ext cx="8243570" cy="1351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1905" algn="ctr">
              <a:lnSpc>
                <a:spcPct val="120900"/>
              </a:lnSpc>
              <a:spcBef>
                <a:spcPts val="95"/>
              </a:spcBef>
            </a:pPr>
            <a:r>
              <a:rPr sz="2400" b="1" spc="-5" dirty="0" err="1">
                <a:latin typeface="Arial"/>
                <a:cs typeface="Arial"/>
              </a:rPr>
              <a:t>Coordenação-Geral</a:t>
            </a:r>
            <a:r>
              <a:rPr sz="2400" b="1" spc="-5" dirty="0">
                <a:latin typeface="Arial"/>
                <a:cs typeface="Arial"/>
              </a:rPr>
              <a:t> de Bens </a:t>
            </a:r>
            <a:r>
              <a:rPr sz="2400" b="1" spc="-5" dirty="0" err="1">
                <a:latin typeface="Arial"/>
                <a:cs typeface="Arial"/>
              </a:rPr>
              <a:t>Sensíveis</a:t>
            </a:r>
            <a:r>
              <a:rPr sz="2400" b="1" spc="-5" dirty="0">
                <a:latin typeface="Arial"/>
                <a:cs typeface="Arial"/>
              </a:rPr>
              <a:t> (CGBS)  </a:t>
            </a:r>
            <a:r>
              <a:rPr sz="2400" b="1" spc="-5" dirty="0" err="1">
                <a:latin typeface="Arial"/>
                <a:cs typeface="Arial"/>
              </a:rPr>
              <a:t>Assessoria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Especial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Assuntos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Internacionais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(ASSIN)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Ministério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Ciência,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Tecnologia</a:t>
            </a:r>
            <a:r>
              <a:rPr sz="2400" b="1" spc="-5" dirty="0">
                <a:latin typeface="Arial"/>
                <a:cs typeface="Arial"/>
              </a:rPr>
              <a:t> 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Inovações</a:t>
            </a:r>
            <a:r>
              <a:rPr sz="2400" b="1" dirty="0">
                <a:latin typeface="Arial"/>
                <a:cs typeface="Arial"/>
              </a:rPr>
              <a:t> (MCTI)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1741677"/>
            <a:ext cx="8184515" cy="3834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462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Listas de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Controle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 dirty="0">
              <a:latin typeface="Arial"/>
              <a:cs typeface="Arial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Nuclear 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23, de 18 de novembro de 2014, como anexo da Portaria MCTI nº 1.405, de 29.12.2014, publicada no DOU de 07/01/2015;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Química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29, de 14 de outubro de 2020, publicada no DOU de 31/12/2020; 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30, de 14 de outubro de 2020, publicada no DOU de 31.12.2020;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b="0" dirty="0">
                <a:latin typeface="Arial" panose="020B0604020202020204" pitchFamily="34" charset="0"/>
              </a:rPr>
              <a:t> </a:t>
            </a:r>
            <a:r>
              <a:rPr lang="pt-BR" altLang="pt-BR" sz="1600" dirty="0">
                <a:latin typeface="Arial" panose="020B0604020202020204" pitchFamily="34" charset="0"/>
              </a:rPr>
              <a:t>Lista de Controle da Área Biológica – </a:t>
            </a:r>
            <a:r>
              <a:rPr lang="pt-BR" altLang="pt-BR" sz="1600" b="0" dirty="0">
                <a:latin typeface="Arial" panose="020B0604020202020204" pitchFamily="34" charset="0"/>
              </a:rPr>
              <a:t>Resolução CIBES nº 13, de 10 de março de 2010, publicada no DOU de 18/03/2010;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Lista de Controle da Área de Mísseis – </a:t>
            </a:r>
            <a:r>
              <a:rPr lang="pt-BR" altLang="pt-BR" sz="1600" b="0" dirty="0">
                <a:latin typeface="Arial" panose="020B0604020202020204" pitchFamily="34" charset="0"/>
              </a:rPr>
              <a:t>atualizada por meio da Resolução CIBES nº 37, de 14 de dezembro de 2021, publicada no DOU de 08/03/2022.</a:t>
            </a:r>
            <a:endParaRPr lang="en-US" altLang="pt-BR" sz="1600" b="0" dirty="0">
              <a:latin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29382" y="530097"/>
            <a:ext cx="2557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Legislação</a:t>
            </a:r>
            <a:r>
              <a:rPr spc="-70" dirty="0"/>
              <a:t> </a:t>
            </a:r>
            <a:r>
              <a:rPr spc="-5" dirty="0"/>
              <a:t>Nacional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4383" y="1946224"/>
            <a:ext cx="4015740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5715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SISTEMA </a:t>
            </a:r>
            <a:r>
              <a:rPr sz="4000" spc="-5" dirty="0"/>
              <a:t> NACIONAL</a:t>
            </a:r>
            <a:r>
              <a:rPr sz="4000" spc="-80" dirty="0"/>
              <a:t> </a:t>
            </a:r>
            <a:r>
              <a:rPr sz="4000" spc="-10" dirty="0"/>
              <a:t>DE </a:t>
            </a:r>
            <a:r>
              <a:rPr sz="4000" spc="-1350" dirty="0"/>
              <a:t> </a:t>
            </a:r>
            <a:r>
              <a:rPr sz="4000" spc="-5" dirty="0"/>
              <a:t>CONTROLE</a:t>
            </a:r>
            <a:endParaRPr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780" y="522223"/>
            <a:ext cx="2633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1040" marR="5080" indent="-6889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Autoridade Nacional </a:t>
            </a:r>
            <a:r>
              <a:rPr spc="-605" dirty="0"/>
              <a:t> </a:t>
            </a:r>
            <a:r>
              <a:rPr spc="-5" dirty="0"/>
              <a:t>Brasileira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65" y="2305557"/>
            <a:ext cx="8052434" cy="2073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 Ministério da Ciência, </a:t>
            </a:r>
            <a:r>
              <a:rPr sz="1600" spc="-25" dirty="0">
                <a:latin typeface="Arial MT"/>
                <a:cs typeface="Arial MT"/>
              </a:rPr>
              <a:t>Tecnologia </a:t>
            </a:r>
            <a:r>
              <a:rPr sz="1600" spc="-5" dirty="0">
                <a:latin typeface="Arial MT"/>
                <a:cs typeface="Arial MT"/>
              </a:rPr>
              <a:t>e Inovações </a:t>
            </a:r>
            <a:r>
              <a:rPr sz="1600" dirty="0">
                <a:latin typeface="Arial MT"/>
                <a:cs typeface="Arial MT"/>
              </a:rPr>
              <a:t>(MCTI) </a:t>
            </a:r>
            <a:r>
              <a:rPr sz="1600" spc="-5" dirty="0">
                <a:latin typeface="Arial MT"/>
                <a:cs typeface="Arial MT"/>
              </a:rPr>
              <a:t>é o Órgão Coordenador </a:t>
            </a:r>
            <a:r>
              <a:rPr sz="1600" spc="5" dirty="0">
                <a:latin typeface="Arial MT"/>
                <a:cs typeface="Arial MT"/>
              </a:rPr>
              <a:t>da 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Comissão Interministerial de Controle de Exportação de Bens Sensíveis (CIBES) e 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 que Preside a Comissão Interministerial para Aplicação dos Dispositivos da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CPAQ </a:t>
            </a:r>
            <a:r>
              <a:rPr sz="1600" spc="-15" dirty="0">
                <a:latin typeface="Arial MT"/>
                <a:cs typeface="Arial MT"/>
              </a:rPr>
              <a:t>(CIAD/CPAQ) </a:t>
            </a:r>
            <a:r>
              <a:rPr sz="1600" spc="-5" dirty="0">
                <a:latin typeface="Arial MT"/>
                <a:cs typeface="Arial MT"/>
              </a:rPr>
              <a:t>e, nesse contexto, é a Autoridade Nacional brasileira junto à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Contato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junto à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CPAB,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>
              <a:latin typeface="Arial MT"/>
              <a:cs typeface="Arial MT"/>
            </a:endParaRPr>
          </a:p>
          <a:p>
            <a:pPr marL="355600" marR="6985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MCTI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trabalha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conjunto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Relações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Exteriores,</a:t>
            </a:r>
            <a:r>
              <a:rPr sz="1600" spc="1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Defesa,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agências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interesse.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82367" y="4805171"/>
            <a:ext cx="307975" cy="574675"/>
            <a:chOff x="2182367" y="4805171"/>
            <a:chExt cx="307975" cy="574675"/>
          </a:xfrm>
        </p:grpSpPr>
        <p:sp>
          <p:nvSpPr>
            <p:cNvPr id="3" name="object 3"/>
            <p:cNvSpPr/>
            <p:nvPr/>
          </p:nvSpPr>
          <p:spPr>
            <a:xfrm>
              <a:off x="2188463" y="4811267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147828" y="0"/>
                  </a:moveTo>
                  <a:lnTo>
                    <a:pt x="0" y="82041"/>
                  </a:lnTo>
                  <a:lnTo>
                    <a:pt x="73913" y="82041"/>
                  </a:lnTo>
                  <a:lnTo>
                    <a:pt x="73913" y="480313"/>
                  </a:lnTo>
                  <a:lnTo>
                    <a:pt x="0" y="480313"/>
                  </a:lnTo>
                  <a:lnTo>
                    <a:pt x="147828" y="562355"/>
                  </a:lnTo>
                  <a:lnTo>
                    <a:pt x="295656" y="480313"/>
                  </a:lnTo>
                  <a:lnTo>
                    <a:pt x="221742" y="480313"/>
                  </a:lnTo>
                  <a:lnTo>
                    <a:pt x="221742" y="82041"/>
                  </a:lnTo>
                  <a:lnTo>
                    <a:pt x="295656" y="82041"/>
                  </a:lnTo>
                  <a:lnTo>
                    <a:pt x="147828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88463" y="4811267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0" y="82041"/>
                  </a:moveTo>
                  <a:lnTo>
                    <a:pt x="147828" y="0"/>
                  </a:lnTo>
                  <a:lnTo>
                    <a:pt x="295656" y="82041"/>
                  </a:lnTo>
                  <a:lnTo>
                    <a:pt x="221742" y="82041"/>
                  </a:lnTo>
                  <a:lnTo>
                    <a:pt x="221742" y="480313"/>
                  </a:lnTo>
                  <a:lnTo>
                    <a:pt x="295656" y="480313"/>
                  </a:lnTo>
                  <a:lnTo>
                    <a:pt x="147828" y="562355"/>
                  </a:lnTo>
                  <a:lnTo>
                    <a:pt x="0" y="480313"/>
                  </a:lnTo>
                  <a:lnTo>
                    <a:pt x="73913" y="480313"/>
                  </a:lnTo>
                  <a:lnTo>
                    <a:pt x="73913" y="82041"/>
                  </a:lnTo>
                  <a:lnTo>
                    <a:pt x="0" y="8204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59586" y="1616202"/>
            <a:ext cx="6553200" cy="271780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201295" rIns="0" bIns="0" rtlCol="0">
            <a:spAutoFit/>
          </a:bodyPr>
          <a:lstStyle/>
          <a:p>
            <a:pPr marL="2401570" marR="283210" indent="-2114550">
              <a:lnSpc>
                <a:spcPct val="100000"/>
              </a:lnSpc>
              <a:spcBef>
                <a:spcPts val="1585"/>
              </a:spcBef>
            </a:pPr>
            <a:r>
              <a:rPr sz="1600" b="1" spc="-5" dirty="0">
                <a:latin typeface="Arial"/>
                <a:cs typeface="Arial"/>
              </a:rPr>
              <a:t>Comissão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Interministerial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Controle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Exportação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Bens </a:t>
            </a:r>
            <a:r>
              <a:rPr sz="1600" b="1" spc="-43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Sensíveis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(CIBES)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Ciência,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Tecnologia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Inovações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Justiça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Segurança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Pública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Defesa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Economia</a:t>
            </a:r>
            <a:endParaRPr sz="1600">
              <a:latin typeface="Arial"/>
              <a:cs typeface="Arial"/>
            </a:endParaRPr>
          </a:p>
          <a:p>
            <a:pPr marL="377190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Relações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Exteriores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5869" y="5497829"/>
            <a:ext cx="2895600" cy="58547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738505" marR="194310" indent="-541655">
              <a:lnSpc>
                <a:spcPct val="100000"/>
              </a:lnSpc>
              <a:spcBef>
                <a:spcPts val="325"/>
              </a:spcBef>
            </a:pPr>
            <a:r>
              <a:rPr sz="1600" b="1" i="1" spc="-5" dirty="0">
                <a:latin typeface="Arial"/>
                <a:cs typeface="Arial"/>
              </a:rPr>
              <a:t>SECRE</a:t>
            </a:r>
            <a:r>
              <a:rPr sz="1600" b="1" i="1" spc="-125" dirty="0">
                <a:latin typeface="Arial"/>
                <a:cs typeface="Arial"/>
              </a:rPr>
              <a:t>T</a:t>
            </a:r>
            <a:r>
              <a:rPr sz="1600" b="1" i="1" spc="-5" dirty="0">
                <a:latin typeface="Arial"/>
                <a:cs typeface="Arial"/>
              </a:rPr>
              <a:t>ARIA</a:t>
            </a:r>
            <a:r>
              <a:rPr sz="1600" b="1" i="1" spc="-75" dirty="0">
                <a:latin typeface="Arial"/>
                <a:cs typeface="Arial"/>
              </a:rPr>
              <a:t> </a:t>
            </a:r>
            <a:r>
              <a:rPr sz="1600" b="1" i="1" spc="-5" dirty="0">
                <a:latin typeface="Arial"/>
                <a:cs typeface="Arial"/>
              </a:rPr>
              <a:t>EXECUTI</a:t>
            </a:r>
            <a:r>
              <a:rPr sz="1600" b="1" i="1" spc="-125" dirty="0">
                <a:latin typeface="Arial"/>
                <a:cs typeface="Arial"/>
              </a:rPr>
              <a:t>V</a:t>
            </a:r>
            <a:r>
              <a:rPr sz="1600" b="1" i="1" spc="-5" dirty="0">
                <a:latin typeface="Arial"/>
                <a:cs typeface="Arial"/>
              </a:rPr>
              <a:t>A  (CGBS/MCTIC)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43932" y="5250941"/>
            <a:ext cx="7899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5" dirty="0">
                <a:latin typeface="Arial"/>
                <a:cs typeface="Arial"/>
              </a:rPr>
              <a:t>Ó</a:t>
            </a:r>
            <a:r>
              <a:rPr sz="1600" b="1" spc="-5" dirty="0">
                <a:latin typeface="Arial"/>
                <a:cs typeface="Arial"/>
              </a:rPr>
              <a:t>R</a:t>
            </a:r>
            <a:r>
              <a:rPr sz="1600" b="1" spc="-15" dirty="0">
                <a:latin typeface="Arial"/>
                <a:cs typeface="Arial"/>
              </a:rPr>
              <a:t>G</a:t>
            </a:r>
            <a:r>
              <a:rPr sz="1600" b="1" spc="-5" dirty="0">
                <a:latin typeface="Arial"/>
                <a:cs typeface="Arial"/>
              </a:rPr>
              <a:t>ÃO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64100" y="5738876"/>
            <a:ext cx="1147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SSESSOR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448555" y="5465064"/>
            <a:ext cx="1929764" cy="273050"/>
            <a:chOff x="4448555" y="5465064"/>
            <a:chExt cx="1929764" cy="273050"/>
          </a:xfrm>
        </p:grpSpPr>
        <p:sp>
          <p:nvSpPr>
            <p:cNvPr id="10" name="object 10"/>
            <p:cNvSpPr/>
            <p:nvPr/>
          </p:nvSpPr>
          <p:spPr>
            <a:xfrm>
              <a:off x="4454651" y="5471160"/>
              <a:ext cx="1917700" cy="260985"/>
            </a:xfrm>
            <a:custGeom>
              <a:avLst/>
              <a:gdLst/>
              <a:ahLst/>
              <a:cxnLst/>
              <a:rect l="l" t="t" r="r" b="b"/>
              <a:pathLst>
                <a:path w="1917700" h="260985">
                  <a:moveTo>
                    <a:pt x="1829053" y="0"/>
                  </a:moveTo>
                  <a:lnTo>
                    <a:pt x="1829053" y="99440"/>
                  </a:lnTo>
                  <a:lnTo>
                    <a:pt x="88137" y="99440"/>
                  </a:lnTo>
                  <a:lnTo>
                    <a:pt x="88137" y="0"/>
                  </a:lnTo>
                  <a:lnTo>
                    <a:pt x="0" y="130301"/>
                  </a:lnTo>
                  <a:lnTo>
                    <a:pt x="88137" y="260603"/>
                  </a:lnTo>
                  <a:lnTo>
                    <a:pt x="88137" y="161150"/>
                  </a:lnTo>
                  <a:lnTo>
                    <a:pt x="1829053" y="161150"/>
                  </a:lnTo>
                  <a:lnTo>
                    <a:pt x="1829053" y="260603"/>
                  </a:lnTo>
                  <a:lnTo>
                    <a:pt x="1917192" y="130301"/>
                  </a:lnTo>
                  <a:lnTo>
                    <a:pt x="1829053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54651" y="5471160"/>
              <a:ext cx="1917700" cy="260985"/>
            </a:xfrm>
            <a:custGeom>
              <a:avLst/>
              <a:gdLst/>
              <a:ahLst/>
              <a:cxnLst/>
              <a:rect l="l" t="t" r="r" b="b"/>
              <a:pathLst>
                <a:path w="1917700" h="260985">
                  <a:moveTo>
                    <a:pt x="88137" y="260603"/>
                  </a:moveTo>
                  <a:lnTo>
                    <a:pt x="0" y="130301"/>
                  </a:lnTo>
                  <a:lnTo>
                    <a:pt x="88137" y="0"/>
                  </a:lnTo>
                  <a:lnTo>
                    <a:pt x="88137" y="99440"/>
                  </a:lnTo>
                  <a:lnTo>
                    <a:pt x="1829053" y="99440"/>
                  </a:lnTo>
                  <a:lnTo>
                    <a:pt x="1829053" y="0"/>
                  </a:lnTo>
                  <a:lnTo>
                    <a:pt x="1917192" y="130301"/>
                  </a:lnTo>
                  <a:lnTo>
                    <a:pt x="1829053" y="260603"/>
                  </a:lnTo>
                  <a:lnTo>
                    <a:pt x="1829053" y="161150"/>
                  </a:lnTo>
                  <a:lnTo>
                    <a:pt x="88137" y="161150"/>
                  </a:lnTo>
                  <a:lnTo>
                    <a:pt x="88137" y="26060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81216" y="5172455"/>
            <a:ext cx="771144" cy="777240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475738" y="511302"/>
            <a:ext cx="809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C</a:t>
            </a:r>
            <a:r>
              <a:rPr dirty="0"/>
              <a:t>IBES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82367" y="4732020"/>
            <a:ext cx="307975" cy="574675"/>
            <a:chOff x="2182367" y="4732020"/>
            <a:chExt cx="307975" cy="574675"/>
          </a:xfrm>
        </p:grpSpPr>
        <p:sp>
          <p:nvSpPr>
            <p:cNvPr id="3" name="object 3"/>
            <p:cNvSpPr/>
            <p:nvPr/>
          </p:nvSpPr>
          <p:spPr>
            <a:xfrm>
              <a:off x="2188463" y="4738116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147828" y="0"/>
                  </a:moveTo>
                  <a:lnTo>
                    <a:pt x="0" y="82041"/>
                  </a:lnTo>
                  <a:lnTo>
                    <a:pt x="73913" y="82041"/>
                  </a:lnTo>
                  <a:lnTo>
                    <a:pt x="73913" y="480313"/>
                  </a:lnTo>
                  <a:lnTo>
                    <a:pt x="0" y="480313"/>
                  </a:lnTo>
                  <a:lnTo>
                    <a:pt x="147828" y="562355"/>
                  </a:lnTo>
                  <a:lnTo>
                    <a:pt x="295656" y="480313"/>
                  </a:lnTo>
                  <a:lnTo>
                    <a:pt x="221742" y="480313"/>
                  </a:lnTo>
                  <a:lnTo>
                    <a:pt x="221742" y="82041"/>
                  </a:lnTo>
                  <a:lnTo>
                    <a:pt x="295656" y="82041"/>
                  </a:lnTo>
                  <a:lnTo>
                    <a:pt x="147828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88463" y="4738116"/>
              <a:ext cx="295910" cy="562610"/>
            </a:xfrm>
            <a:custGeom>
              <a:avLst/>
              <a:gdLst/>
              <a:ahLst/>
              <a:cxnLst/>
              <a:rect l="l" t="t" r="r" b="b"/>
              <a:pathLst>
                <a:path w="295910" h="562610">
                  <a:moveTo>
                    <a:pt x="0" y="82041"/>
                  </a:moveTo>
                  <a:lnTo>
                    <a:pt x="147828" y="0"/>
                  </a:lnTo>
                  <a:lnTo>
                    <a:pt x="295656" y="82041"/>
                  </a:lnTo>
                  <a:lnTo>
                    <a:pt x="221742" y="82041"/>
                  </a:lnTo>
                  <a:lnTo>
                    <a:pt x="221742" y="480313"/>
                  </a:lnTo>
                  <a:lnTo>
                    <a:pt x="295656" y="480313"/>
                  </a:lnTo>
                  <a:lnTo>
                    <a:pt x="147828" y="562355"/>
                  </a:lnTo>
                  <a:lnTo>
                    <a:pt x="0" y="480313"/>
                  </a:lnTo>
                  <a:lnTo>
                    <a:pt x="73913" y="480313"/>
                  </a:lnTo>
                  <a:lnTo>
                    <a:pt x="73913" y="82041"/>
                  </a:lnTo>
                  <a:lnTo>
                    <a:pt x="0" y="8204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187958" y="1559813"/>
            <a:ext cx="6553200" cy="2715895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200025" rIns="0" bIns="0" rtlCol="0">
            <a:spAutoFit/>
          </a:bodyPr>
          <a:lstStyle/>
          <a:p>
            <a:pPr marL="2359025" marR="291465" indent="-2062480">
              <a:lnSpc>
                <a:spcPct val="100000"/>
              </a:lnSpc>
              <a:spcBef>
                <a:spcPts val="1575"/>
              </a:spcBef>
            </a:pPr>
            <a:r>
              <a:rPr sz="1600" b="1" spc="-5" dirty="0">
                <a:latin typeface="Arial"/>
                <a:cs typeface="Arial"/>
              </a:rPr>
              <a:t>Comissão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Interministerial</a:t>
            </a:r>
            <a:r>
              <a:rPr sz="1600" b="1" spc="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para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Aplicação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dos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Dispositivos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</a:t>
            </a:r>
            <a:r>
              <a:rPr sz="1600" b="1" spc="-43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CPAQ(CIAD-CPAQ)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Ciência,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Tecnologia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Inovações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 Justiça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Segurança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Pública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Defesa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Economia</a:t>
            </a:r>
            <a:endParaRPr sz="1600">
              <a:latin typeface="Arial"/>
              <a:cs typeface="Arial"/>
            </a:endParaRPr>
          </a:p>
          <a:p>
            <a:pPr marL="377825" indent="-287020">
              <a:lnSpc>
                <a:spcPct val="100000"/>
              </a:lnSpc>
              <a:buFont typeface="Wingdings"/>
              <a:buChar char=""/>
              <a:tabLst>
                <a:tab pos="377190" algn="l"/>
                <a:tab pos="377825" algn="l"/>
              </a:tabLst>
            </a:pPr>
            <a:r>
              <a:rPr sz="1600" b="1" spc="-5" dirty="0">
                <a:latin typeface="Arial"/>
                <a:cs typeface="Arial"/>
              </a:rPr>
              <a:t>Ministério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das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Relações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Exteriores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5869" y="5426202"/>
            <a:ext cx="2895600" cy="524510"/>
          </a:xfrm>
          <a:prstGeom prst="rect">
            <a:avLst/>
          </a:prstGeom>
          <a:ln w="38100">
            <a:solidFill>
              <a:srgbClr val="00330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60"/>
              </a:spcBef>
            </a:pPr>
            <a:r>
              <a:rPr sz="1400" b="1" i="1" dirty="0">
                <a:latin typeface="Verdana"/>
                <a:cs typeface="Verdana"/>
              </a:rPr>
              <a:t>SECRETARIA</a:t>
            </a:r>
            <a:r>
              <a:rPr sz="1400" b="1" i="1" spc="-65" dirty="0">
                <a:latin typeface="Verdana"/>
                <a:cs typeface="Verdana"/>
              </a:rPr>
              <a:t> </a:t>
            </a:r>
            <a:r>
              <a:rPr sz="1400" b="1" i="1" spc="-5" dirty="0">
                <a:latin typeface="Verdana"/>
                <a:cs typeface="Verdana"/>
              </a:rPr>
              <a:t>EXECUTIVA</a:t>
            </a:r>
            <a:endParaRPr sz="1400">
              <a:latin typeface="Verdana"/>
              <a:cs typeface="Verdana"/>
            </a:endParaRPr>
          </a:p>
          <a:p>
            <a:pPr marL="1270" algn="ctr">
              <a:lnSpc>
                <a:spcPct val="100000"/>
              </a:lnSpc>
            </a:pPr>
            <a:r>
              <a:rPr sz="1400" b="1" i="1" dirty="0">
                <a:latin typeface="Verdana"/>
                <a:cs typeface="Verdana"/>
              </a:rPr>
              <a:t>(CGBS/MCTIC)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2220" y="5253990"/>
            <a:ext cx="751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Verdana"/>
                <a:cs typeface="Verdana"/>
              </a:rPr>
              <a:t>Ó</a:t>
            </a:r>
            <a:r>
              <a:rPr sz="1400" b="1" dirty="0">
                <a:latin typeface="Verdana"/>
                <a:cs typeface="Verdana"/>
              </a:rPr>
              <a:t>RGÃO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96103" y="5741923"/>
            <a:ext cx="1082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Verdana"/>
                <a:cs typeface="Verdana"/>
              </a:rPr>
              <a:t>ASSESSOR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448555" y="5439155"/>
            <a:ext cx="1929764" cy="274320"/>
            <a:chOff x="4448555" y="5439155"/>
            <a:chExt cx="1929764" cy="274320"/>
          </a:xfrm>
        </p:grpSpPr>
        <p:sp>
          <p:nvSpPr>
            <p:cNvPr id="10" name="object 10"/>
            <p:cNvSpPr/>
            <p:nvPr/>
          </p:nvSpPr>
          <p:spPr>
            <a:xfrm>
              <a:off x="4454651" y="5445251"/>
              <a:ext cx="1917700" cy="262255"/>
            </a:xfrm>
            <a:custGeom>
              <a:avLst/>
              <a:gdLst/>
              <a:ahLst/>
              <a:cxnLst/>
              <a:rect l="l" t="t" r="r" b="b"/>
              <a:pathLst>
                <a:path w="1917700" h="262254">
                  <a:moveTo>
                    <a:pt x="1828546" y="0"/>
                  </a:moveTo>
                  <a:lnTo>
                    <a:pt x="1828546" y="100076"/>
                  </a:lnTo>
                  <a:lnTo>
                    <a:pt x="88646" y="100076"/>
                  </a:lnTo>
                  <a:lnTo>
                    <a:pt x="88646" y="0"/>
                  </a:lnTo>
                  <a:lnTo>
                    <a:pt x="0" y="131064"/>
                  </a:lnTo>
                  <a:lnTo>
                    <a:pt x="88646" y="262128"/>
                  </a:lnTo>
                  <a:lnTo>
                    <a:pt x="88646" y="162090"/>
                  </a:lnTo>
                  <a:lnTo>
                    <a:pt x="1828546" y="162090"/>
                  </a:lnTo>
                  <a:lnTo>
                    <a:pt x="1828546" y="262128"/>
                  </a:lnTo>
                  <a:lnTo>
                    <a:pt x="1917192" y="131064"/>
                  </a:lnTo>
                  <a:lnTo>
                    <a:pt x="1828546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54651" y="5445251"/>
              <a:ext cx="1917700" cy="262255"/>
            </a:xfrm>
            <a:custGeom>
              <a:avLst/>
              <a:gdLst/>
              <a:ahLst/>
              <a:cxnLst/>
              <a:rect l="l" t="t" r="r" b="b"/>
              <a:pathLst>
                <a:path w="1917700" h="262254">
                  <a:moveTo>
                    <a:pt x="88646" y="262128"/>
                  </a:moveTo>
                  <a:lnTo>
                    <a:pt x="0" y="131064"/>
                  </a:lnTo>
                  <a:lnTo>
                    <a:pt x="88646" y="0"/>
                  </a:lnTo>
                  <a:lnTo>
                    <a:pt x="88646" y="100076"/>
                  </a:lnTo>
                  <a:lnTo>
                    <a:pt x="1828546" y="100076"/>
                  </a:lnTo>
                  <a:lnTo>
                    <a:pt x="1828546" y="0"/>
                  </a:lnTo>
                  <a:lnTo>
                    <a:pt x="1917192" y="131064"/>
                  </a:lnTo>
                  <a:lnTo>
                    <a:pt x="1828546" y="262128"/>
                  </a:lnTo>
                  <a:lnTo>
                    <a:pt x="1828546" y="162090"/>
                  </a:lnTo>
                  <a:lnTo>
                    <a:pt x="88646" y="162090"/>
                  </a:lnTo>
                  <a:lnTo>
                    <a:pt x="88646" y="262128"/>
                  </a:lnTo>
                  <a:close/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81216" y="5027676"/>
            <a:ext cx="771144" cy="777240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440051" y="488950"/>
            <a:ext cx="1499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CIAD-CPAQ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9138" y="2819400"/>
            <a:ext cx="2248662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A</a:t>
            </a:r>
            <a:r>
              <a:rPr sz="4000" spc="-80" dirty="0"/>
              <a:t> </a:t>
            </a:r>
            <a:r>
              <a:rPr sz="4000" spc="-5" dirty="0"/>
              <a:t>CGBS</a:t>
            </a:r>
            <a:endParaRPr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2910" y="535051"/>
            <a:ext cx="2741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CGBS</a:t>
            </a:r>
            <a:r>
              <a:rPr spc="-60" dirty="0"/>
              <a:t> </a:t>
            </a:r>
            <a:r>
              <a:rPr dirty="0"/>
              <a:t>-</a:t>
            </a:r>
            <a:r>
              <a:rPr spc="-45" dirty="0"/>
              <a:t> </a:t>
            </a:r>
            <a:r>
              <a:rPr dirty="0" err="1"/>
              <a:t>Organograma</a:t>
            </a:r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950912" y="2093912"/>
            <a:ext cx="5767070" cy="2656840"/>
            <a:chOff x="950912" y="2093912"/>
            <a:chExt cx="5767070" cy="2656840"/>
          </a:xfrm>
        </p:grpSpPr>
        <p:sp>
          <p:nvSpPr>
            <p:cNvPr id="4" name="object 4"/>
            <p:cNvSpPr/>
            <p:nvPr/>
          </p:nvSpPr>
          <p:spPr>
            <a:xfrm>
              <a:off x="1326641" y="3643122"/>
              <a:ext cx="4947920" cy="1094740"/>
            </a:xfrm>
            <a:custGeom>
              <a:avLst/>
              <a:gdLst/>
              <a:ahLst/>
              <a:cxnLst/>
              <a:rect l="l" t="t" r="r" b="b"/>
              <a:pathLst>
                <a:path w="4947920" h="1094739">
                  <a:moveTo>
                    <a:pt x="2473452" y="781811"/>
                  </a:moveTo>
                  <a:lnTo>
                    <a:pt x="2473452" y="1036446"/>
                  </a:lnTo>
                  <a:lnTo>
                    <a:pt x="4947920" y="1036446"/>
                  </a:lnTo>
                  <a:lnTo>
                    <a:pt x="4947920" y="1094613"/>
                  </a:lnTo>
                </a:path>
                <a:path w="4947920" h="1094739">
                  <a:moveTo>
                    <a:pt x="2473452" y="781811"/>
                  </a:moveTo>
                  <a:lnTo>
                    <a:pt x="2473452" y="1036446"/>
                  </a:lnTo>
                  <a:lnTo>
                    <a:pt x="3313811" y="1036446"/>
                  </a:lnTo>
                  <a:lnTo>
                    <a:pt x="3313811" y="1094613"/>
                  </a:lnTo>
                </a:path>
                <a:path w="4947920" h="1094739">
                  <a:moveTo>
                    <a:pt x="2473706" y="781811"/>
                  </a:moveTo>
                  <a:lnTo>
                    <a:pt x="2473706" y="1036446"/>
                  </a:lnTo>
                  <a:lnTo>
                    <a:pt x="1653539" y="1036446"/>
                  </a:lnTo>
                  <a:lnTo>
                    <a:pt x="1653539" y="1094613"/>
                  </a:lnTo>
                </a:path>
                <a:path w="4947920" h="1094739">
                  <a:moveTo>
                    <a:pt x="2473833" y="781811"/>
                  </a:moveTo>
                  <a:lnTo>
                    <a:pt x="2473833" y="1036446"/>
                  </a:lnTo>
                  <a:lnTo>
                    <a:pt x="0" y="1036446"/>
                  </a:lnTo>
                  <a:lnTo>
                    <a:pt x="0" y="1094613"/>
                  </a:lnTo>
                </a:path>
                <a:path w="4947920" h="1094739">
                  <a:moveTo>
                    <a:pt x="2473452" y="0"/>
                  </a:moveTo>
                  <a:lnTo>
                    <a:pt x="2473452" y="383539"/>
                  </a:lnTo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00094" y="2707386"/>
              <a:ext cx="0" cy="264160"/>
            </a:xfrm>
            <a:custGeom>
              <a:avLst/>
              <a:gdLst/>
              <a:ahLst/>
              <a:cxnLst/>
              <a:rect l="l" t="t" r="r" b="b"/>
              <a:pathLst>
                <a:path h="264160">
                  <a:moveTo>
                    <a:pt x="0" y="0"/>
                  </a:moveTo>
                  <a:lnTo>
                    <a:pt x="0" y="264033"/>
                  </a:lnTo>
                </a:path>
              </a:pathLst>
            </a:custGeom>
            <a:ln w="25908">
              <a:solidFill>
                <a:srgbClr val="3C66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63929" y="2106929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5610733" y="0"/>
                  </a:moveTo>
                  <a:lnTo>
                    <a:pt x="60045" y="0"/>
                  </a:lnTo>
                  <a:lnTo>
                    <a:pt x="36674" y="4724"/>
                  </a:lnTo>
                  <a:lnTo>
                    <a:pt x="17587" y="17605"/>
                  </a:lnTo>
                  <a:lnTo>
                    <a:pt x="4719" y="36701"/>
                  </a:lnTo>
                  <a:lnTo>
                    <a:pt x="0" y="60071"/>
                  </a:lnTo>
                  <a:lnTo>
                    <a:pt x="0" y="540385"/>
                  </a:lnTo>
                  <a:lnTo>
                    <a:pt x="4719" y="563754"/>
                  </a:lnTo>
                  <a:lnTo>
                    <a:pt x="17587" y="582850"/>
                  </a:lnTo>
                  <a:lnTo>
                    <a:pt x="36674" y="595731"/>
                  </a:lnTo>
                  <a:lnTo>
                    <a:pt x="60045" y="600456"/>
                  </a:lnTo>
                  <a:lnTo>
                    <a:pt x="5610733" y="600456"/>
                  </a:lnTo>
                  <a:lnTo>
                    <a:pt x="5634102" y="595731"/>
                  </a:lnTo>
                  <a:lnTo>
                    <a:pt x="5653198" y="582850"/>
                  </a:lnTo>
                  <a:lnTo>
                    <a:pt x="5666079" y="563754"/>
                  </a:lnTo>
                  <a:lnTo>
                    <a:pt x="5670804" y="540385"/>
                  </a:lnTo>
                  <a:lnTo>
                    <a:pt x="5670804" y="60071"/>
                  </a:lnTo>
                  <a:lnTo>
                    <a:pt x="5666079" y="36701"/>
                  </a:lnTo>
                  <a:lnTo>
                    <a:pt x="5653198" y="17605"/>
                  </a:lnTo>
                  <a:lnTo>
                    <a:pt x="5634102" y="4724"/>
                  </a:lnTo>
                  <a:lnTo>
                    <a:pt x="561073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3929" y="2106929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0" y="60071"/>
                  </a:moveTo>
                  <a:lnTo>
                    <a:pt x="4719" y="36701"/>
                  </a:lnTo>
                  <a:lnTo>
                    <a:pt x="17587" y="17605"/>
                  </a:lnTo>
                  <a:lnTo>
                    <a:pt x="36674" y="4724"/>
                  </a:lnTo>
                  <a:lnTo>
                    <a:pt x="60045" y="0"/>
                  </a:lnTo>
                  <a:lnTo>
                    <a:pt x="5610733" y="0"/>
                  </a:lnTo>
                  <a:lnTo>
                    <a:pt x="5634102" y="4724"/>
                  </a:lnTo>
                  <a:lnTo>
                    <a:pt x="5653198" y="17605"/>
                  </a:lnTo>
                  <a:lnTo>
                    <a:pt x="5666079" y="36701"/>
                  </a:lnTo>
                  <a:lnTo>
                    <a:pt x="5670804" y="60071"/>
                  </a:lnTo>
                  <a:lnTo>
                    <a:pt x="5670804" y="540385"/>
                  </a:lnTo>
                  <a:lnTo>
                    <a:pt x="5666079" y="563754"/>
                  </a:lnTo>
                  <a:lnTo>
                    <a:pt x="5653198" y="582850"/>
                  </a:lnTo>
                  <a:lnTo>
                    <a:pt x="5634102" y="595731"/>
                  </a:lnTo>
                  <a:lnTo>
                    <a:pt x="5610733" y="600456"/>
                  </a:lnTo>
                  <a:lnTo>
                    <a:pt x="60045" y="600456"/>
                  </a:lnTo>
                  <a:lnTo>
                    <a:pt x="36674" y="595731"/>
                  </a:lnTo>
                  <a:lnTo>
                    <a:pt x="17587" y="582850"/>
                  </a:lnTo>
                  <a:lnTo>
                    <a:pt x="4719" y="563754"/>
                  </a:lnTo>
                  <a:lnTo>
                    <a:pt x="0" y="540385"/>
                  </a:lnTo>
                  <a:lnTo>
                    <a:pt x="0" y="60071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34034" y="2172461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5610733" y="0"/>
                  </a:moveTo>
                  <a:lnTo>
                    <a:pt x="60045" y="0"/>
                  </a:lnTo>
                  <a:lnTo>
                    <a:pt x="36674" y="4724"/>
                  </a:lnTo>
                  <a:lnTo>
                    <a:pt x="17587" y="17605"/>
                  </a:lnTo>
                  <a:lnTo>
                    <a:pt x="4719" y="36701"/>
                  </a:lnTo>
                  <a:lnTo>
                    <a:pt x="0" y="60071"/>
                  </a:lnTo>
                  <a:lnTo>
                    <a:pt x="0" y="540385"/>
                  </a:lnTo>
                  <a:lnTo>
                    <a:pt x="4719" y="563754"/>
                  </a:lnTo>
                  <a:lnTo>
                    <a:pt x="17587" y="582850"/>
                  </a:lnTo>
                  <a:lnTo>
                    <a:pt x="36674" y="595731"/>
                  </a:lnTo>
                  <a:lnTo>
                    <a:pt x="60045" y="600455"/>
                  </a:lnTo>
                  <a:lnTo>
                    <a:pt x="5610733" y="600455"/>
                  </a:lnTo>
                  <a:lnTo>
                    <a:pt x="5634102" y="595731"/>
                  </a:lnTo>
                  <a:lnTo>
                    <a:pt x="5653198" y="582850"/>
                  </a:lnTo>
                  <a:lnTo>
                    <a:pt x="5666079" y="563754"/>
                  </a:lnTo>
                  <a:lnTo>
                    <a:pt x="5670804" y="540385"/>
                  </a:lnTo>
                  <a:lnTo>
                    <a:pt x="5670804" y="60071"/>
                  </a:lnTo>
                  <a:lnTo>
                    <a:pt x="5666079" y="36701"/>
                  </a:lnTo>
                  <a:lnTo>
                    <a:pt x="5653198" y="17605"/>
                  </a:lnTo>
                  <a:lnTo>
                    <a:pt x="5634102" y="4724"/>
                  </a:lnTo>
                  <a:lnTo>
                    <a:pt x="5610733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34034" y="2172461"/>
              <a:ext cx="5671185" cy="600710"/>
            </a:xfrm>
            <a:custGeom>
              <a:avLst/>
              <a:gdLst/>
              <a:ahLst/>
              <a:cxnLst/>
              <a:rect l="l" t="t" r="r" b="b"/>
              <a:pathLst>
                <a:path w="5671184" h="600710">
                  <a:moveTo>
                    <a:pt x="0" y="60071"/>
                  </a:moveTo>
                  <a:lnTo>
                    <a:pt x="4719" y="36701"/>
                  </a:lnTo>
                  <a:lnTo>
                    <a:pt x="17587" y="17605"/>
                  </a:lnTo>
                  <a:lnTo>
                    <a:pt x="36674" y="4724"/>
                  </a:lnTo>
                  <a:lnTo>
                    <a:pt x="60045" y="0"/>
                  </a:lnTo>
                  <a:lnTo>
                    <a:pt x="5610733" y="0"/>
                  </a:lnTo>
                  <a:lnTo>
                    <a:pt x="5634102" y="4724"/>
                  </a:lnTo>
                  <a:lnTo>
                    <a:pt x="5653198" y="17605"/>
                  </a:lnTo>
                  <a:lnTo>
                    <a:pt x="5666079" y="36701"/>
                  </a:lnTo>
                  <a:lnTo>
                    <a:pt x="5670804" y="60071"/>
                  </a:lnTo>
                  <a:lnTo>
                    <a:pt x="5670804" y="540385"/>
                  </a:lnTo>
                  <a:lnTo>
                    <a:pt x="5666079" y="563754"/>
                  </a:lnTo>
                  <a:lnTo>
                    <a:pt x="5653198" y="582850"/>
                  </a:lnTo>
                  <a:lnTo>
                    <a:pt x="5634102" y="595731"/>
                  </a:lnTo>
                  <a:lnTo>
                    <a:pt x="5610733" y="600455"/>
                  </a:lnTo>
                  <a:lnTo>
                    <a:pt x="60045" y="600455"/>
                  </a:lnTo>
                  <a:lnTo>
                    <a:pt x="36674" y="595731"/>
                  </a:lnTo>
                  <a:lnTo>
                    <a:pt x="17587" y="582850"/>
                  </a:lnTo>
                  <a:lnTo>
                    <a:pt x="4719" y="563754"/>
                  </a:lnTo>
                  <a:lnTo>
                    <a:pt x="0" y="540385"/>
                  </a:lnTo>
                  <a:lnTo>
                    <a:pt x="0" y="60071"/>
                  </a:lnTo>
                  <a:close/>
                </a:path>
              </a:pathLst>
            </a:custGeom>
            <a:ln w="25907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174875" y="2362326"/>
            <a:ext cx="3395979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Arial MT"/>
                <a:cs typeface="Arial MT"/>
              </a:rPr>
              <a:t>Ministério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</a:t>
            </a:r>
            <a:r>
              <a:rPr sz="1100" spc="-5" dirty="0">
                <a:latin typeface="Arial MT"/>
                <a:cs typeface="Arial MT"/>
              </a:rPr>
              <a:t>Ciência,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Tecnologia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Inovações</a:t>
            </a:r>
            <a:r>
              <a:rPr sz="1100" spc="3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(MCTI)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60640" y="2958020"/>
            <a:ext cx="5549265" cy="763905"/>
            <a:chOff x="1060640" y="2958020"/>
            <a:chExt cx="5549265" cy="763905"/>
          </a:xfrm>
        </p:grpSpPr>
        <p:sp>
          <p:nvSpPr>
            <p:cNvPr id="12" name="object 12"/>
            <p:cNvSpPr/>
            <p:nvPr/>
          </p:nvSpPr>
          <p:spPr>
            <a:xfrm>
              <a:off x="1073657" y="2971037"/>
              <a:ext cx="5453380" cy="672465"/>
            </a:xfrm>
            <a:custGeom>
              <a:avLst/>
              <a:gdLst/>
              <a:ahLst/>
              <a:cxnLst/>
              <a:rect l="l" t="t" r="r" b="b"/>
              <a:pathLst>
                <a:path w="5453380" h="672464">
                  <a:moveTo>
                    <a:pt x="5385689" y="0"/>
                  </a:moveTo>
                  <a:lnTo>
                    <a:pt x="67208" y="0"/>
                  </a:lnTo>
                  <a:lnTo>
                    <a:pt x="41046" y="5282"/>
                  </a:lnTo>
                  <a:lnTo>
                    <a:pt x="19683" y="19685"/>
                  </a:lnTo>
                  <a:lnTo>
                    <a:pt x="5281" y="41040"/>
                  </a:lnTo>
                  <a:lnTo>
                    <a:pt x="0" y="67183"/>
                  </a:lnTo>
                  <a:lnTo>
                    <a:pt x="0" y="604901"/>
                  </a:lnTo>
                  <a:lnTo>
                    <a:pt x="5281" y="631043"/>
                  </a:lnTo>
                  <a:lnTo>
                    <a:pt x="19683" y="652399"/>
                  </a:lnTo>
                  <a:lnTo>
                    <a:pt x="41046" y="666801"/>
                  </a:lnTo>
                  <a:lnTo>
                    <a:pt x="67208" y="672084"/>
                  </a:lnTo>
                  <a:lnTo>
                    <a:pt x="5385689" y="672084"/>
                  </a:lnTo>
                  <a:lnTo>
                    <a:pt x="5411831" y="666801"/>
                  </a:lnTo>
                  <a:lnTo>
                    <a:pt x="5433186" y="652399"/>
                  </a:lnTo>
                  <a:lnTo>
                    <a:pt x="5447589" y="631043"/>
                  </a:lnTo>
                  <a:lnTo>
                    <a:pt x="5452871" y="604901"/>
                  </a:lnTo>
                  <a:lnTo>
                    <a:pt x="5452871" y="67183"/>
                  </a:lnTo>
                  <a:lnTo>
                    <a:pt x="5447589" y="41040"/>
                  </a:lnTo>
                  <a:lnTo>
                    <a:pt x="5433187" y="19685"/>
                  </a:lnTo>
                  <a:lnTo>
                    <a:pt x="5411831" y="5282"/>
                  </a:lnTo>
                  <a:lnTo>
                    <a:pt x="538568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73657" y="2971037"/>
              <a:ext cx="5453380" cy="672465"/>
            </a:xfrm>
            <a:custGeom>
              <a:avLst/>
              <a:gdLst/>
              <a:ahLst/>
              <a:cxnLst/>
              <a:rect l="l" t="t" r="r" b="b"/>
              <a:pathLst>
                <a:path w="5453380" h="672464">
                  <a:moveTo>
                    <a:pt x="0" y="67183"/>
                  </a:moveTo>
                  <a:lnTo>
                    <a:pt x="5281" y="41040"/>
                  </a:lnTo>
                  <a:lnTo>
                    <a:pt x="19683" y="19685"/>
                  </a:lnTo>
                  <a:lnTo>
                    <a:pt x="41046" y="5282"/>
                  </a:lnTo>
                  <a:lnTo>
                    <a:pt x="67208" y="0"/>
                  </a:lnTo>
                  <a:lnTo>
                    <a:pt x="5385689" y="0"/>
                  </a:lnTo>
                  <a:lnTo>
                    <a:pt x="5411831" y="5282"/>
                  </a:lnTo>
                  <a:lnTo>
                    <a:pt x="5433187" y="19685"/>
                  </a:lnTo>
                  <a:lnTo>
                    <a:pt x="5447589" y="41040"/>
                  </a:lnTo>
                  <a:lnTo>
                    <a:pt x="5452871" y="67183"/>
                  </a:lnTo>
                  <a:lnTo>
                    <a:pt x="5452871" y="604901"/>
                  </a:lnTo>
                  <a:lnTo>
                    <a:pt x="5447589" y="631043"/>
                  </a:lnTo>
                  <a:lnTo>
                    <a:pt x="5433186" y="652399"/>
                  </a:lnTo>
                  <a:lnTo>
                    <a:pt x="5411831" y="666801"/>
                  </a:lnTo>
                  <a:lnTo>
                    <a:pt x="5385689" y="672084"/>
                  </a:lnTo>
                  <a:lnTo>
                    <a:pt x="67208" y="672084"/>
                  </a:lnTo>
                  <a:lnTo>
                    <a:pt x="41046" y="666801"/>
                  </a:lnTo>
                  <a:lnTo>
                    <a:pt x="19683" y="652399"/>
                  </a:lnTo>
                  <a:lnTo>
                    <a:pt x="5281" y="631043"/>
                  </a:lnTo>
                  <a:lnTo>
                    <a:pt x="0" y="604901"/>
                  </a:lnTo>
                  <a:lnTo>
                    <a:pt x="0" y="67183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42237" y="3036569"/>
              <a:ext cx="5454650" cy="672465"/>
            </a:xfrm>
            <a:custGeom>
              <a:avLst/>
              <a:gdLst/>
              <a:ahLst/>
              <a:cxnLst/>
              <a:rect l="l" t="t" r="r" b="b"/>
              <a:pathLst>
                <a:path w="5454650" h="672464">
                  <a:moveTo>
                    <a:pt x="5387213" y="0"/>
                  </a:moveTo>
                  <a:lnTo>
                    <a:pt x="67208" y="0"/>
                  </a:lnTo>
                  <a:lnTo>
                    <a:pt x="41046" y="5282"/>
                  </a:lnTo>
                  <a:lnTo>
                    <a:pt x="19683" y="19685"/>
                  </a:lnTo>
                  <a:lnTo>
                    <a:pt x="5281" y="41040"/>
                  </a:lnTo>
                  <a:lnTo>
                    <a:pt x="0" y="67182"/>
                  </a:lnTo>
                  <a:lnTo>
                    <a:pt x="0" y="604900"/>
                  </a:lnTo>
                  <a:lnTo>
                    <a:pt x="5281" y="631043"/>
                  </a:lnTo>
                  <a:lnTo>
                    <a:pt x="19683" y="652398"/>
                  </a:lnTo>
                  <a:lnTo>
                    <a:pt x="41046" y="666801"/>
                  </a:lnTo>
                  <a:lnTo>
                    <a:pt x="67208" y="672083"/>
                  </a:lnTo>
                  <a:lnTo>
                    <a:pt x="5387213" y="672083"/>
                  </a:lnTo>
                  <a:lnTo>
                    <a:pt x="5413355" y="666801"/>
                  </a:lnTo>
                  <a:lnTo>
                    <a:pt x="5434710" y="652398"/>
                  </a:lnTo>
                  <a:lnTo>
                    <a:pt x="5449113" y="631043"/>
                  </a:lnTo>
                  <a:lnTo>
                    <a:pt x="5454395" y="604900"/>
                  </a:lnTo>
                  <a:lnTo>
                    <a:pt x="5454395" y="67182"/>
                  </a:lnTo>
                  <a:lnTo>
                    <a:pt x="5449113" y="41040"/>
                  </a:lnTo>
                  <a:lnTo>
                    <a:pt x="5434711" y="19684"/>
                  </a:lnTo>
                  <a:lnTo>
                    <a:pt x="5413355" y="5282"/>
                  </a:lnTo>
                  <a:lnTo>
                    <a:pt x="5387213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42237" y="3036569"/>
              <a:ext cx="5454650" cy="672465"/>
            </a:xfrm>
            <a:custGeom>
              <a:avLst/>
              <a:gdLst/>
              <a:ahLst/>
              <a:cxnLst/>
              <a:rect l="l" t="t" r="r" b="b"/>
              <a:pathLst>
                <a:path w="5454650" h="672464">
                  <a:moveTo>
                    <a:pt x="0" y="67182"/>
                  </a:moveTo>
                  <a:lnTo>
                    <a:pt x="5281" y="41040"/>
                  </a:lnTo>
                  <a:lnTo>
                    <a:pt x="19683" y="19685"/>
                  </a:lnTo>
                  <a:lnTo>
                    <a:pt x="41046" y="5282"/>
                  </a:lnTo>
                  <a:lnTo>
                    <a:pt x="67208" y="0"/>
                  </a:lnTo>
                  <a:lnTo>
                    <a:pt x="5387213" y="0"/>
                  </a:lnTo>
                  <a:lnTo>
                    <a:pt x="5413355" y="5282"/>
                  </a:lnTo>
                  <a:lnTo>
                    <a:pt x="5434711" y="19684"/>
                  </a:lnTo>
                  <a:lnTo>
                    <a:pt x="5449113" y="41040"/>
                  </a:lnTo>
                  <a:lnTo>
                    <a:pt x="5454395" y="67182"/>
                  </a:lnTo>
                  <a:lnTo>
                    <a:pt x="5454395" y="604900"/>
                  </a:lnTo>
                  <a:lnTo>
                    <a:pt x="5449113" y="631043"/>
                  </a:lnTo>
                  <a:lnTo>
                    <a:pt x="5434710" y="652398"/>
                  </a:lnTo>
                  <a:lnTo>
                    <a:pt x="5413355" y="666801"/>
                  </a:lnTo>
                  <a:lnTo>
                    <a:pt x="5387213" y="672083"/>
                  </a:lnTo>
                  <a:lnTo>
                    <a:pt x="67208" y="672083"/>
                  </a:lnTo>
                  <a:lnTo>
                    <a:pt x="41046" y="666801"/>
                  </a:lnTo>
                  <a:lnTo>
                    <a:pt x="19683" y="652398"/>
                  </a:lnTo>
                  <a:lnTo>
                    <a:pt x="5281" y="631043"/>
                  </a:lnTo>
                  <a:lnTo>
                    <a:pt x="0" y="604900"/>
                  </a:lnTo>
                  <a:lnTo>
                    <a:pt x="0" y="67182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267204" y="3262121"/>
            <a:ext cx="3201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Times New Roman"/>
                <a:cs typeface="Times New Roman"/>
              </a:rPr>
              <a:t>Assessoria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Especial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de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Assuntos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Internacionais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(ASSIN</a:t>
            </a:r>
            <a:r>
              <a:rPr sz="1100" spc="-5" dirty="0">
                <a:latin typeface="Arial MT"/>
                <a:cs typeface="Arial MT"/>
              </a:rPr>
              <a:t>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25688" y="4012628"/>
            <a:ext cx="4017645" cy="492759"/>
            <a:chOff x="1825688" y="4012628"/>
            <a:chExt cx="4017645" cy="492759"/>
          </a:xfrm>
        </p:grpSpPr>
        <p:sp>
          <p:nvSpPr>
            <p:cNvPr id="18" name="object 18"/>
            <p:cNvSpPr/>
            <p:nvPr/>
          </p:nvSpPr>
          <p:spPr>
            <a:xfrm>
              <a:off x="1838706" y="4025645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3881374" y="0"/>
                  </a:moveTo>
                  <a:lnTo>
                    <a:pt x="39877" y="0"/>
                  </a:lnTo>
                  <a:lnTo>
                    <a:pt x="24378" y="3141"/>
                  </a:lnTo>
                  <a:lnTo>
                    <a:pt x="11699" y="11699"/>
                  </a:lnTo>
                  <a:lnTo>
                    <a:pt x="3141" y="24378"/>
                  </a:lnTo>
                  <a:lnTo>
                    <a:pt x="0" y="39877"/>
                  </a:lnTo>
                  <a:lnTo>
                    <a:pt x="0" y="359409"/>
                  </a:lnTo>
                  <a:lnTo>
                    <a:pt x="3141" y="374909"/>
                  </a:lnTo>
                  <a:lnTo>
                    <a:pt x="11699" y="387588"/>
                  </a:lnTo>
                  <a:lnTo>
                    <a:pt x="24378" y="396146"/>
                  </a:lnTo>
                  <a:lnTo>
                    <a:pt x="39877" y="399287"/>
                  </a:lnTo>
                  <a:lnTo>
                    <a:pt x="3881374" y="399287"/>
                  </a:lnTo>
                  <a:lnTo>
                    <a:pt x="3896873" y="396146"/>
                  </a:lnTo>
                  <a:lnTo>
                    <a:pt x="3909552" y="387588"/>
                  </a:lnTo>
                  <a:lnTo>
                    <a:pt x="3918110" y="374909"/>
                  </a:lnTo>
                  <a:lnTo>
                    <a:pt x="3921252" y="359409"/>
                  </a:lnTo>
                  <a:lnTo>
                    <a:pt x="3921252" y="39877"/>
                  </a:lnTo>
                  <a:lnTo>
                    <a:pt x="3918110" y="24378"/>
                  </a:lnTo>
                  <a:lnTo>
                    <a:pt x="3909552" y="11699"/>
                  </a:lnTo>
                  <a:lnTo>
                    <a:pt x="3896873" y="3141"/>
                  </a:lnTo>
                  <a:lnTo>
                    <a:pt x="3881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38706" y="4025645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0" y="39877"/>
                  </a:moveTo>
                  <a:lnTo>
                    <a:pt x="3141" y="24378"/>
                  </a:lnTo>
                  <a:lnTo>
                    <a:pt x="11699" y="11699"/>
                  </a:lnTo>
                  <a:lnTo>
                    <a:pt x="24378" y="3141"/>
                  </a:lnTo>
                  <a:lnTo>
                    <a:pt x="39877" y="0"/>
                  </a:lnTo>
                  <a:lnTo>
                    <a:pt x="3881374" y="0"/>
                  </a:lnTo>
                  <a:lnTo>
                    <a:pt x="3896873" y="3141"/>
                  </a:lnTo>
                  <a:lnTo>
                    <a:pt x="3909552" y="11699"/>
                  </a:lnTo>
                  <a:lnTo>
                    <a:pt x="3918110" y="24378"/>
                  </a:lnTo>
                  <a:lnTo>
                    <a:pt x="3921252" y="39877"/>
                  </a:lnTo>
                  <a:lnTo>
                    <a:pt x="3921252" y="359409"/>
                  </a:lnTo>
                  <a:lnTo>
                    <a:pt x="3918110" y="374909"/>
                  </a:lnTo>
                  <a:lnTo>
                    <a:pt x="3909552" y="387588"/>
                  </a:lnTo>
                  <a:lnTo>
                    <a:pt x="3896873" y="396146"/>
                  </a:lnTo>
                  <a:lnTo>
                    <a:pt x="3881374" y="399287"/>
                  </a:lnTo>
                  <a:lnTo>
                    <a:pt x="39877" y="399287"/>
                  </a:lnTo>
                  <a:lnTo>
                    <a:pt x="24378" y="396146"/>
                  </a:lnTo>
                  <a:lnTo>
                    <a:pt x="11699" y="387588"/>
                  </a:lnTo>
                  <a:lnTo>
                    <a:pt x="3141" y="374909"/>
                  </a:lnTo>
                  <a:lnTo>
                    <a:pt x="0" y="359409"/>
                  </a:lnTo>
                  <a:lnTo>
                    <a:pt x="0" y="39877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08810" y="4092701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3881374" y="0"/>
                  </a:moveTo>
                  <a:lnTo>
                    <a:pt x="39877" y="0"/>
                  </a:lnTo>
                  <a:lnTo>
                    <a:pt x="24378" y="3141"/>
                  </a:lnTo>
                  <a:lnTo>
                    <a:pt x="11699" y="11699"/>
                  </a:lnTo>
                  <a:lnTo>
                    <a:pt x="3141" y="24378"/>
                  </a:lnTo>
                  <a:lnTo>
                    <a:pt x="0" y="39878"/>
                  </a:lnTo>
                  <a:lnTo>
                    <a:pt x="0" y="359410"/>
                  </a:lnTo>
                  <a:lnTo>
                    <a:pt x="3141" y="374909"/>
                  </a:lnTo>
                  <a:lnTo>
                    <a:pt x="11699" y="387588"/>
                  </a:lnTo>
                  <a:lnTo>
                    <a:pt x="24378" y="396146"/>
                  </a:lnTo>
                  <a:lnTo>
                    <a:pt x="39877" y="399288"/>
                  </a:lnTo>
                  <a:lnTo>
                    <a:pt x="3881374" y="399288"/>
                  </a:lnTo>
                  <a:lnTo>
                    <a:pt x="3896873" y="396146"/>
                  </a:lnTo>
                  <a:lnTo>
                    <a:pt x="3909552" y="387588"/>
                  </a:lnTo>
                  <a:lnTo>
                    <a:pt x="3918110" y="374909"/>
                  </a:lnTo>
                  <a:lnTo>
                    <a:pt x="3921252" y="359410"/>
                  </a:lnTo>
                  <a:lnTo>
                    <a:pt x="3921252" y="39878"/>
                  </a:lnTo>
                  <a:lnTo>
                    <a:pt x="3918110" y="24378"/>
                  </a:lnTo>
                  <a:lnTo>
                    <a:pt x="3909552" y="11699"/>
                  </a:lnTo>
                  <a:lnTo>
                    <a:pt x="3896873" y="3141"/>
                  </a:lnTo>
                  <a:lnTo>
                    <a:pt x="3881374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908810" y="4092701"/>
              <a:ext cx="3921760" cy="399415"/>
            </a:xfrm>
            <a:custGeom>
              <a:avLst/>
              <a:gdLst/>
              <a:ahLst/>
              <a:cxnLst/>
              <a:rect l="l" t="t" r="r" b="b"/>
              <a:pathLst>
                <a:path w="3921760" h="399414">
                  <a:moveTo>
                    <a:pt x="0" y="39878"/>
                  </a:moveTo>
                  <a:lnTo>
                    <a:pt x="3141" y="24378"/>
                  </a:lnTo>
                  <a:lnTo>
                    <a:pt x="11699" y="11699"/>
                  </a:lnTo>
                  <a:lnTo>
                    <a:pt x="24378" y="3141"/>
                  </a:lnTo>
                  <a:lnTo>
                    <a:pt x="39877" y="0"/>
                  </a:lnTo>
                  <a:lnTo>
                    <a:pt x="3881374" y="0"/>
                  </a:lnTo>
                  <a:lnTo>
                    <a:pt x="3896873" y="3141"/>
                  </a:lnTo>
                  <a:lnTo>
                    <a:pt x="3909552" y="11699"/>
                  </a:lnTo>
                  <a:lnTo>
                    <a:pt x="3918110" y="24378"/>
                  </a:lnTo>
                  <a:lnTo>
                    <a:pt x="3921252" y="39878"/>
                  </a:lnTo>
                  <a:lnTo>
                    <a:pt x="3921252" y="359410"/>
                  </a:lnTo>
                  <a:lnTo>
                    <a:pt x="3918110" y="374909"/>
                  </a:lnTo>
                  <a:lnTo>
                    <a:pt x="3909552" y="387588"/>
                  </a:lnTo>
                  <a:lnTo>
                    <a:pt x="3896873" y="396146"/>
                  </a:lnTo>
                  <a:lnTo>
                    <a:pt x="3881374" y="399288"/>
                  </a:lnTo>
                  <a:lnTo>
                    <a:pt x="39877" y="399288"/>
                  </a:lnTo>
                  <a:lnTo>
                    <a:pt x="24378" y="396146"/>
                  </a:lnTo>
                  <a:lnTo>
                    <a:pt x="11699" y="387588"/>
                  </a:lnTo>
                  <a:lnTo>
                    <a:pt x="3141" y="374909"/>
                  </a:lnTo>
                  <a:lnTo>
                    <a:pt x="0" y="359410"/>
                  </a:lnTo>
                  <a:lnTo>
                    <a:pt x="0" y="3987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2378710" y="4181347"/>
            <a:ext cx="29787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Coordenação-Geral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Bens</a:t>
            </a:r>
            <a:r>
              <a:rPr sz="110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Sensíveis</a:t>
            </a:r>
            <a:r>
              <a:rPr sz="1100" spc="1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(CGBS)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568388" y="4724336"/>
            <a:ext cx="1585595" cy="673735"/>
            <a:chOff x="568388" y="4724336"/>
            <a:chExt cx="1585595" cy="673735"/>
          </a:xfrm>
        </p:grpSpPr>
        <p:sp>
          <p:nvSpPr>
            <p:cNvPr id="24" name="object 24"/>
            <p:cNvSpPr/>
            <p:nvPr/>
          </p:nvSpPr>
          <p:spPr>
            <a:xfrm>
              <a:off x="581406" y="4737353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1430908" y="0"/>
                  </a:moveTo>
                  <a:lnTo>
                    <a:pt x="58064" y="0"/>
                  </a:lnTo>
                  <a:lnTo>
                    <a:pt x="35463" y="4568"/>
                  </a:lnTo>
                  <a:lnTo>
                    <a:pt x="17006" y="17018"/>
                  </a:lnTo>
                  <a:lnTo>
                    <a:pt x="4563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3" y="545175"/>
                  </a:lnTo>
                  <a:lnTo>
                    <a:pt x="17006" y="563626"/>
                  </a:lnTo>
                  <a:lnTo>
                    <a:pt x="35463" y="576075"/>
                  </a:lnTo>
                  <a:lnTo>
                    <a:pt x="58064" y="580644"/>
                  </a:lnTo>
                  <a:lnTo>
                    <a:pt x="1430908" y="580644"/>
                  </a:lnTo>
                  <a:lnTo>
                    <a:pt x="1453479" y="576075"/>
                  </a:lnTo>
                  <a:lnTo>
                    <a:pt x="1471930" y="563626"/>
                  </a:lnTo>
                  <a:lnTo>
                    <a:pt x="1484379" y="545175"/>
                  </a:lnTo>
                  <a:lnTo>
                    <a:pt x="1488948" y="522605"/>
                  </a:lnTo>
                  <a:lnTo>
                    <a:pt x="1488948" y="58039"/>
                  </a:lnTo>
                  <a:lnTo>
                    <a:pt x="1484379" y="35468"/>
                  </a:lnTo>
                  <a:lnTo>
                    <a:pt x="1471929" y="17018"/>
                  </a:lnTo>
                  <a:lnTo>
                    <a:pt x="1453479" y="4568"/>
                  </a:lnTo>
                  <a:lnTo>
                    <a:pt x="14309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1406" y="4737353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0" y="58039"/>
                  </a:moveTo>
                  <a:lnTo>
                    <a:pt x="4563" y="35468"/>
                  </a:lnTo>
                  <a:lnTo>
                    <a:pt x="17006" y="17018"/>
                  </a:lnTo>
                  <a:lnTo>
                    <a:pt x="35463" y="4568"/>
                  </a:lnTo>
                  <a:lnTo>
                    <a:pt x="58064" y="0"/>
                  </a:lnTo>
                  <a:lnTo>
                    <a:pt x="1430908" y="0"/>
                  </a:lnTo>
                  <a:lnTo>
                    <a:pt x="1453479" y="4568"/>
                  </a:lnTo>
                  <a:lnTo>
                    <a:pt x="1471929" y="17018"/>
                  </a:lnTo>
                  <a:lnTo>
                    <a:pt x="1484379" y="35468"/>
                  </a:lnTo>
                  <a:lnTo>
                    <a:pt x="1488948" y="58039"/>
                  </a:lnTo>
                  <a:lnTo>
                    <a:pt x="1488948" y="522605"/>
                  </a:lnTo>
                  <a:lnTo>
                    <a:pt x="1484379" y="545175"/>
                  </a:lnTo>
                  <a:lnTo>
                    <a:pt x="1471930" y="563626"/>
                  </a:lnTo>
                  <a:lnTo>
                    <a:pt x="1453479" y="576075"/>
                  </a:lnTo>
                  <a:lnTo>
                    <a:pt x="1430908" y="580644"/>
                  </a:lnTo>
                  <a:lnTo>
                    <a:pt x="58064" y="580644"/>
                  </a:lnTo>
                  <a:lnTo>
                    <a:pt x="35463" y="576075"/>
                  </a:lnTo>
                  <a:lnTo>
                    <a:pt x="17006" y="563626"/>
                  </a:lnTo>
                  <a:lnTo>
                    <a:pt x="4563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51510" y="4804409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1430909" y="0"/>
                  </a:moveTo>
                  <a:lnTo>
                    <a:pt x="58064" y="0"/>
                  </a:lnTo>
                  <a:lnTo>
                    <a:pt x="35463" y="4568"/>
                  </a:lnTo>
                  <a:lnTo>
                    <a:pt x="17006" y="17018"/>
                  </a:lnTo>
                  <a:lnTo>
                    <a:pt x="4563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3" y="545175"/>
                  </a:lnTo>
                  <a:lnTo>
                    <a:pt x="17006" y="563626"/>
                  </a:lnTo>
                  <a:lnTo>
                    <a:pt x="35463" y="576075"/>
                  </a:lnTo>
                  <a:lnTo>
                    <a:pt x="58064" y="580643"/>
                  </a:lnTo>
                  <a:lnTo>
                    <a:pt x="1430909" y="580643"/>
                  </a:lnTo>
                  <a:lnTo>
                    <a:pt x="1453479" y="576075"/>
                  </a:lnTo>
                  <a:lnTo>
                    <a:pt x="1471930" y="563625"/>
                  </a:lnTo>
                  <a:lnTo>
                    <a:pt x="1484379" y="545175"/>
                  </a:lnTo>
                  <a:lnTo>
                    <a:pt x="1488948" y="522604"/>
                  </a:lnTo>
                  <a:lnTo>
                    <a:pt x="1488948" y="58038"/>
                  </a:lnTo>
                  <a:lnTo>
                    <a:pt x="1484379" y="35468"/>
                  </a:lnTo>
                  <a:lnTo>
                    <a:pt x="1471930" y="17018"/>
                  </a:lnTo>
                  <a:lnTo>
                    <a:pt x="1453479" y="4568"/>
                  </a:lnTo>
                  <a:lnTo>
                    <a:pt x="1430909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51510" y="4804409"/>
              <a:ext cx="1489075" cy="581025"/>
            </a:xfrm>
            <a:custGeom>
              <a:avLst/>
              <a:gdLst/>
              <a:ahLst/>
              <a:cxnLst/>
              <a:rect l="l" t="t" r="r" b="b"/>
              <a:pathLst>
                <a:path w="1489075" h="581025">
                  <a:moveTo>
                    <a:pt x="0" y="58038"/>
                  </a:moveTo>
                  <a:lnTo>
                    <a:pt x="4563" y="35468"/>
                  </a:lnTo>
                  <a:lnTo>
                    <a:pt x="17006" y="17018"/>
                  </a:lnTo>
                  <a:lnTo>
                    <a:pt x="35463" y="4568"/>
                  </a:lnTo>
                  <a:lnTo>
                    <a:pt x="58064" y="0"/>
                  </a:lnTo>
                  <a:lnTo>
                    <a:pt x="1430909" y="0"/>
                  </a:lnTo>
                  <a:lnTo>
                    <a:pt x="1453479" y="4568"/>
                  </a:lnTo>
                  <a:lnTo>
                    <a:pt x="1471930" y="17018"/>
                  </a:lnTo>
                  <a:lnTo>
                    <a:pt x="1484379" y="35468"/>
                  </a:lnTo>
                  <a:lnTo>
                    <a:pt x="1488948" y="58038"/>
                  </a:lnTo>
                  <a:lnTo>
                    <a:pt x="1488948" y="522604"/>
                  </a:lnTo>
                  <a:lnTo>
                    <a:pt x="1484379" y="545175"/>
                  </a:lnTo>
                  <a:lnTo>
                    <a:pt x="1471930" y="563625"/>
                  </a:lnTo>
                  <a:lnTo>
                    <a:pt x="1453479" y="576075"/>
                  </a:lnTo>
                  <a:lnTo>
                    <a:pt x="1430909" y="580643"/>
                  </a:lnTo>
                  <a:lnTo>
                    <a:pt x="58064" y="580643"/>
                  </a:lnTo>
                  <a:lnTo>
                    <a:pt x="35463" y="576075"/>
                  </a:lnTo>
                  <a:lnTo>
                    <a:pt x="17006" y="563626"/>
                  </a:lnTo>
                  <a:lnTo>
                    <a:pt x="4563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716991" y="4839461"/>
            <a:ext cx="135509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129539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Química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(IACQ)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196020" y="4724336"/>
            <a:ext cx="1635760" cy="673735"/>
            <a:chOff x="2196020" y="4724336"/>
            <a:chExt cx="1635760" cy="673735"/>
          </a:xfrm>
        </p:grpSpPr>
        <p:sp>
          <p:nvSpPr>
            <p:cNvPr id="30" name="object 30"/>
            <p:cNvSpPr/>
            <p:nvPr/>
          </p:nvSpPr>
          <p:spPr>
            <a:xfrm>
              <a:off x="2209037" y="4737353"/>
              <a:ext cx="1541145" cy="581025"/>
            </a:xfrm>
            <a:custGeom>
              <a:avLst/>
              <a:gdLst/>
              <a:ahLst/>
              <a:cxnLst/>
              <a:rect l="l" t="t" r="r" b="b"/>
              <a:pathLst>
                <a:path w="1541145" h="581025">
                  <a:moveTo>
                    <a:pt x="14827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82725" y="580644"/>
                  </a:lnTo>
                  <a:lnTo>
                    <a:pt x="1505295" y="576075"/>
                  </a:lnTo>
                  <a:lnTo>
                    <a:pt x="1523745" y="563626"/>
                  </a:lnTo>
                  <a:lnTo>
                    <a:pt x="1536195" y="545175"/>
                  </a:lnTo>
                  <a:lnTo>
                    <a:pt x="1540764" y="522605"/>
                  </a:lnTo>
                  <a:lnTo>
                    <a:pt x="1540764" y="58039"/>
                  </a:lnTo>
                  <a:lnTo>
                    <a:pt x="1536195" y="35468"/>
                  </a:lnTo>
                  <a:lnTo>
                    <a:pt x="1523745" y="17018"/>
                  </a:lnTo>
                  <a:lnTo>
                    <a:pt x="1505295" y="4568"/>
                  </a:lnTo>
                  <a:lnTo>
                    <a:pt x="14827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209037" y="4737353"/>
              <a:ext cx="1541145" cy="581025"/>
            </a:xfrm>
            <a:custGeom>
              <a:avLst/>
              <a:gdLst/>
              <a:ahLst/>
              <a:cxnLst/>
              <a:rect l="l" t="t" r="r" b="b"/>
              <a:pathLst>
                <a:path w="1541145" h="581025">
                  <a:moveTo>
                    <a:pt x="0" y="58039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82725" y="0"/>
                  </a:lnTo>
                  <a:lnTo>
                    <a:pt x="1505295" y="4568"/>
                  </a:lnTo>
                  <a:lnTo>
                    <a:pt x="1523745" y="17018"/>
                  </a:lnTo>
                  <a:lnTo>
                    <a:pt x="1536195" y="35468"/>
                  </a:lnTo>
                  <a:lnTo>
                    <a:pt x="1540764" y="58039"/>
                  </a:lnTo>
                  <a:lnTo>
                    <a:pt x="1540764" y="522605"/>
                  </a:lnTo>
                  <a:lnTo>
                    <a:pt x="1536195" y="545175"/>
                  </a:lnTo>
                  <a:lnTo>
                    <a:pt x="1523745" y="563626"/>
                  </a:lnTo>
                  <a:lnTo>
                    <a:pt x="1505295" y="576075"/>
                  </a:lnTo>
                  <a:lnTo>
                    <a:pt x="1482725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79141" y="4804409"/>
              <a:ext cx="1539240" cy="581025"/>
            </a:xfrm>
            <a:custGeom>
              <a:avLst/>
              <a:gdLst/>
              <a:ahLst/>
              <a:cxnLst/>
              <a:rect l="l" t="t" r="r" b="b"/>
              <a:pathLst>
                <a:path w="1539239" h="581025">
                  <a:moveTo>
                    <a:pt x="1481200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81200" y="580643"/>
                  </a:lnTo>
                  <a:lnTo>
                    <a:pt x="1503771" y="576075"/>
                  </a:lnTo>
                  <a:lnTo>
                    <a:pt x="1522221" y="563625"/>
                  </a:lnTo>
                  <a:lnTo>
                    <a:pt x="1534671" y="545175"/>
                  </a:lnTo>
                  <a:lnTo>
                    <a:pt x="1539240" y="522604"/>
                  </a:lnTo>
                  <a:lnTo>
                    <a:pt x="1539240" y="58038"/>
                  </a:lnTo>
                  <a:lnTo>
                    <a:pt x="1534671" y="35468"/>
                  </a:lnTo>
                  <a:lnTo>
                    <a:pt x="1522221" y="17018"/>
                  </a:lnTo>
                  <a:lnTo>
                    <a:pt x="1503771" y="4568"/>
                  </a:lnTo>
                  <a:lnTo>
                    <a:pt x="1481200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279141" y="4804409"/>
              <a:ext cx="1539240" cy="581025"/>
            </a:xfrm>
            <a:custGeom>
              <a:avLst/>
              <a:gdLst/>
              <a:ahLst/>
              <a:cxnLst/>
              <a:rect l="l" t="t" r="r" b="b"/>
              <a:pathLst>
                <a:path w="1539239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81200" y="0"/>
                  </a:lnTo>
                  <a:lnTo>
                    <a:pt x="1503771" y="4568"/>
                  </a:lnTo>
                  <a:lnTo>
                    <a:pt x="1522221" y="17018"/>
                  </a:lnTo>
                  <a:lnTo>
                    <a:pt x="1534671" y="35468"/>
                  </a:lnTo>
                  <a:lnTo>
                    <a:pt x="1539240" y="58038"/>
                  </a:lnTo>
                  <a:lnTo>
                    <a:pt x="1539240" y="522604"/>
                  </a:lnTo>
                  <a:lnTo>
                    <a:pt x="1534671" y="545175"/>
                  </a:lnTo>
                  <a:lnTo>
                    <a:pt x="1522221" y="563625"/>
                  </a:lnTo>
                  <a:lnTo>
                    <a:pt x="1503771" y="576075"/>
                  </a:lnTo>
                  <a:lnTo>
                    <a:pt x="1481200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355850" y="4839461"/>
            <a:ext cx="138557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635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Acompanhamento da </a:t>
            </a:r>
            <a:r>
              <a:rPr sz="1100" spc="-29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Área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Biológica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(IACB)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875468" y="4724336"/>
            <a:ext cx="1598930" cy="673735"/>
            <a:chOff x="3875468" y="4724336"/>
            <a:chExt cx="1598930" cy="673735"/>
          </a:xfrm>
        </p:grpSpPr>
        <p:sp>
          <p:nvSpPr>
            <p:cNvPr id="36" name="object 36"/>
            <p:cNvSpPr/>
            <p:nvPr/>
          </p:nvSpPr>
          <p:spPr>
            <a:xfrm>
              <a:off x="3888485" y="4737353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14446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44625" y="580644"/>
                  </a:lnTo>
                  <a:lnTo>
                    <a:pt x="1467195" y="576075"/>
                  </a:lnTo>
                  <a:lnTo>
                    <a:pt x="1485645" y="563626"/>
                  </a:lnTo>
                  <a:lnTo>
                    <a:pt x="1498095" y="545175"/>
                  </a:lnTo>
                  <a:lnTo>
                    <a:pt x="1502664" y="522605"/>
                  </a:lnTo>
                  <a:lnTo>
                    <a:pt x="1502664" y="58039"/>
                  </a:lnTo>
                  <a:lnTo>
                    <a:pt x="1498095" y="35468"/>
                  </a:lnTo>
                  <a:lnTo>
                    <a:pt x="1485645" y="17018"/>
                  </a:lnTo>
                  <a:lnTo>
                    <a:pt x="1467195" y="4568"/>
                  </a:lnTo>
                  <a:lnTo>
                    <a:pt x="14446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888485" y="4737353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0" y="58039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44625" y="0"/>
                  </a:lnTo>
                  <a:lnTo>
                    <a:pt x="1467195" y="4568"/>
                  </a:lnTo>
                  <a:lnTo>
                    <a:pt x="1485645" y="17018"/>
                  </a:lnTo>
                  <a:lnTo>
                    <a:pt x="1498095" y="35468"/>
                  </a:lnTo>
                  <a:lnTo>
                    <a:pt x="1502664" y="58039"/>
                  </a:lnTo>
                  <a:lnTo>
                    <a:pt x="1502664" y="522605"/>
                  </a:lnTo>
                  <a:lnTo>
                    <a:pt x="1498095" y="545175"/>
                  </a:lnTo>
                  <a:lnTo>
                    <a:pt x="1485645" y="563626"/>
                  </a:lnTo>
                  <a:lnTo>
                    <a:pt x="1467195" y="576075"/>
                  </a:lnTo>
                  <a:lnTo>
                    <a:pt x="1444625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958589" y="4804409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144462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44625" y="580643"/>
                  </a:lnTo>
                  <a:lnTo>
                    <a:pt x="1467195" y="576075"/>
                  </a:lnTo>
                  <a:lnTo>
                    <a:pt x="1485646" y="563625"/>
                  </a:lnTo>
                  <a:lnTo>
                    <a:pt x="1498095" y="545175"/>
                  </a:lnTo>
                  <a:lnTo>
                    <a:pt x="1502664" y="522604"/>
                  </a:lnTo>
                  <a:lnTo>
                    <a:pt x="1502664" y="58038"/>
                  </a:lnTo>
                  <a:lnTo>
                    <a:pt x="1498095" y="35468"/>
                  </a:lnTo>
                  <a:lnTo>
                    <a:pt x="1485646" y="17018"/>
                  </a:lnTo>
                  <a:lnTo>
                    <a:pt x="1467195" y="4568"/>
                  </a:lnTo>
                  <a:lnTo>
                    <a:pt x="1444625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958589" y="4804409"/>
              <a:ext cx="1503045" cy="581025"/>
            </a:xfrm>
            <a:custGeom>
              <a:avLst/>
              <a:gdLst/>
              <a:ahLst/>
              <a:cxnLst/>
              <a:rect l="l" t="t" r="r" b="b"/>
              <a:pathLst>
                <a:path w="1503045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44625" y="0"/>
                  </a:lnTo>
                  <a:lnTo>
                    <a:pt x="1467195" y="4568"/>
                  </a:lnTo>
                  <a:lnTo>
                    <a:pt x="1485646" y="17018"/>
                  </a:lnTo>
                  <a:lnTo>
                    <a:pt x="1498095" y="35468"/>
                  </a:lnTo>
                  <a:lnTo>
                    <a:pt x="1502664" y="58038"/>
                  </a:lnTo>
                  <a:lnTo>
                    <a:pt x="1502664" y="522604"/>
                  </a:lnTo>
                  <a:lnTo>
                    <a:pt x="1498095" y="545175"/>
                  </a:lnTo>
                  <a:lnTo>
                    <a:pt x="1485646" y="563625"/>
                  </a:lnTo>
                  <a:lnTo>
                    <a:pt x="1467195" y="576075"/>
                  </a:lnTo>
                  <a:lnTo>
                    <a:pt x="1444625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4032250" y="4839461"/>
            <a:ext cx="1355090" cy="4838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-2540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Nuclear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(IACN)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518340" y="4724336"/>
            <a:ext cx="1582420" cy="673735"/>
            <a:chOff x="5518340" y="4724336"/>
            <a:chExt cx="1582420" cy="673735"/>
          </a:xfrm>
        </p:grpSpPr>
        <p:sp>
          <p:nvSpPr>
            <p:cNvPr id="42" name="object 42"/>
            <p:cNvSpPr/>
            <p:nvPr/>
          </p:nvSpPr>
          <p:spPr>
            <a:xfrm>
              <a:off x="5531358" y="4737353"/>
              <a:ext cx="1485900" cy="581025"/>
            </a:xfrm>
            <a:custGeom>
              <a:avLst/>
              <a:gdLst/>
              <a:ahLst/>
              <a:cxnLst/>
              <a:rect l="l" t="t" r="r" b="b"/>
              <a:pathLst>
                <a:path w="1485900" h="581025">
                  <a:moveTo>
                    <a:pt x="1427861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7" y="17018"/>
                  </a:lnTo>
                  <a:lnTo>
                    <a:pt x="4568" y="35468"/>
                  </a:lnTo>
                  <a:lnTo>
                    <a:pt x="0" y="58039"/>
                  </a:lnTo>
                  <a:lnTo>
                    <a:pt x="0" y="522605"/>
                  </a:lnTo>
                  <a:lnTo>
                    <a:pt x="4568" y="545175"/>
                  </a:lnTo>
                  <a:lnTo>
                    <a:pt x="17017" y="563626"/>
                  </a:lnTo>
                  <a:lnTo>
                    <a:pt x="35468" y="576075"/>
                  </a:lnTo>
                  <a:lnTo>
                    <a:pt x="58038" y="580644"/>
                  </a:lnTo>
                  <a:lnTo>
                    <a:pt x="1427861" y="580644"/>
                  </a:lnTo>
                  <a:lnTo>
                    <a:pt x="1450431" y="576075"/>
                  </a:lnTo>
                  <a:lnTo>
                    <a:pt x="1468882" y="563626"/>
                  </a:lnTo>
                  <a:lnTo>
                    <a:pt x="1481331" y="545175"/>
                  </a:lnTo>
                  <a:lnTo>
                    <a:pt x="1485899" y="522605"/>
                  </a:lnTo>
                  <a:lnTo>
                    <a:pt x="1485899" y="58039"/>
                  </a:lnTo>
                  <a:lnTo>
                    <a:pt x="1481331" y="35468"/>
                  </a:lnTo>
                  <a:lnTo>
                    <a:pt x="1468881" y="17018"/>
                  </a:lnTo>
                  <a:lnTo>
                    <a:pt x="1450431" y="4568"/>
                  </a:lnTo>
                  <a:lnTo>
                    <a:pt x="14278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31358" y="4737353"/>
              <a:ext cx="1485900" cy="581025"/>
            </a:xfrm>
            <a:custGeom>
              <a:avLst/>
              <a:gdLst/>
              <a:ahLst/>
              <a:cxnLst/>
              <a:rect l="l" t="t" r="r" b="b"/>
              <a:pathLst>
                <a:path w="1485900" h="581025">
                  <a:moveTo>
                    <a:pt x="0" y="58039"/>
                  </a:moveTo>
                  <a:lnTo>
                    <a:pt x="4568" y="35468"/>
                  </a:lnTo>
                  <a:lnTo>
                    <a:pt x="17017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27861" y="0"/>
                  </a:lnTo>
                  <a:lnTo>
                    <a:pt x="1450431" y="4568"/>
                  </a:lnTo>
                  <a:lnTo>
                    <a:pt x="1468881" y="17018"/>
                  </a:lnTo>
                  <a:lnTo>
                    <a:pt x="1481331" y="35468"/>
                  </a:lnTo>
                  <a:lnTo>
                    <a:pt x="1485899" y="58039"/>
                  </a:lnTo>
                  <a:lnTo>
                    <a:pt x="1485899" y="522605"/>
                  </a:lnTo>
                  <a:lnTo>
                    <a:pt x="1481331" y="545175"/>
                  </a:lnTo>
                  <a:lnTo>
                    <a:pt x="1468882" y="563626"/>
                  </a:lnTo>
                  <a:lnTo>
                    <a:pt x="1450431" y="576075"/>
                  </a:lnTo>
                  <a:lnTo>
                    <a:pt x="1427861" y="580644"/>
                  </a:lnTo>
                  <a:lnTo>
                    <a:pt x="58038" y="580644"/>
                  </a:lnTo>
                  <a:lnTo>
                    <a:pt x="35468" y="576075"/>
                  </a:lnTo>
                  <a:lnTo>
                    <a:pt x="17017" y="563626"/>
                  </a:lnTo>
                  <a:lnTo>
                    <a:pt x="4568" y="545175"/>
                  </a:lnTo>
                  <a:lnTo>
                    <a:pt x="0" y="522605"/>
                  </a:lnTo>
                  <a:lnTo>
                    <a:pt x="0" y="58039"/>
                  </a:lnTo>
                  <a:close/>
                </a:path>
              </a:pathLst>
            </a:custGeom>
            <a:ln w="25908">
              <a:solidFill>
                <a:srgbClr val="4674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99938" y="4804409"/>
              <a:ext cx="1487805" cy="581025"/>
            </a:xfrm>
            <a:custGeom>
              <a:avLst/>
              <a:gdLst/>
              <a:ahLst/>
              <a:cxnLst/>
              <a:rect l="l" t="t" r="r" b="b"/>
              <a:pathLst>
                <a:path w="1487804" h="581025">
                  <a:moveTo>
                    <a:pt x="1429385" y="0"/>
                  </a:moveTo>
                  <a:lnTo>
                    <a:pt x="58038" y="0"/>
                  </a:lnTo>
                  <a:lnTo>
                    <a:pt x="35468" y="4568"/>
                  </a:lnTo>
                  <a:lnTo>
                    <a:pt x="17018" y="17018"/>
                  </a:lnTo>
                  <a:lnTo>
                    <a:pt x="4568" y="35468"/>
                  </a:lnTo>
                  <a:lnTo>
                    <a:pt x="0" y="58038"/>
                  </a:lnTo>
                  <a:lnTo>
                    <a:pt x="0" y="522604"/>
                  </a:lnTo>
                  <a:lnTo>
                    <a:pt x="4568" y="545175"/>
                  </a:lnTo>
                  <a:lnTo>
                    <a:pt x="17018" y="563626"/>
                  </a:lnTo>
                  <a:lnTo>
                    <a:pt x="35468" y="576075"/>
                  </a:lnTo>
                  <a:lnTo>
                    <a:pt x="58038" y="580643"/>
                  </a:lnTo>
                  <a:lnTo>
                    <a:pt x="1429385" y="580643"/>
                  </a:lnTo>
                  <a:lnTo>
                    <a:pt x="1451955" y="576075"/>
                  </a:lnTo>
                  <a:lnTo>
                    <a:pt x="1470406" y="563625"/>
                  </a:lnTo>
                  <a:lnTo>
                    <a:pt x="1482855" y="545175"/>
                  </a:lnTo>
                  <a:lnTo>
                    <a:pt x="1487423" y="522604"/>
                  </a:lnTo>
                  <a:lnTo>
                    <a:pt x="1487423" y="58038"/>
                  </a:lnTo>
                  <a:lnTo>
                    <a:pt x="1482855" y="35468"/>
                  </a:lnTo>
                  <a:lnTo>
                    <a:pt x="1470405" y="17018"/>
                  </a:lnTo>
                  <a:lnTo>
                    <a:pt x="1451955" y="4568"/>
                  </a:lnTo>
                  <a:lnTo>
                    <a:pt x="1429385" y="0"/>
                  </a:lnTo>
                  <a:close/>
                </a:path>
              </a:pathLst>
            </a:custGeom>
            <a:solidFill>
              <a:srgbClr val="D0D7E8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99938" y="4804409"/>
              <a:ext cx="1487805" cy="581025"/>
            </a:xfrm>
            <a:custGeom>
              <a:avLst/>
              <a:gdLst/>
              <a:ahLst/>
              <a:cxnLst/>
              <a:rect l="l" t="t" r="r" b="b"/>
              <a:pathLst>
                <a:path w="1487804" h="581025">
                  <a:moveTo>
                    <a:pt x="0" y="58038"/>
                  </a:moveTo>
                  <a:lnTo>
                    <a:pt x="4568" y="35468"/>
                  </a:lnTo>
                  <a:lnTo>
                    <a:pt x="17018" y="17018"/>
                  </a:lnTo>
                  <a:lnTo>
                    <a:pt x="35468" y="4568"/>
                  </a:lnTo>
                  <a:lnTo>
                    <a:pt x="58038" y="0"/>
                  </a:lnTo>
                  <a:lnTo>
                    <a:pt x="1429385" y="0"/>
                  </a:lnTo>
                  <a:lnTo>
                    <a:pt x="1451955" y="4568"/>
                  </a:lnTo>
                  <a:lnTo>
                    <a:pt x="1470405" y="17018"/>
                  </a:lnTo>
                  <a:lnTo>
                    <a:pt x="1482855" y="35468"/>
                  </a:lnTo>
                  <a:lnTo>
                    <a:pt x="1487423" y="58038"/>
                  </a:lnTo>
                  <a:lnTo>
                    <a:pt x="1487423" y="522604"/>
                  </a:lnTo>
                  <a:lnTo>
                    <a:pt x="1482855" y="545175"/>
                  </a:lnTo>
                  <a:lnTo>
                    <a:pt x="1470406" y="563625"/>
                  </a:lnTo>
                  <a:lnTo>
                    <a:pt x="1451955" y="576075"/>
                  </a:lnTo>
                  <a:lnTo>
                    <a:pt x="1429385" y="580643"/>
                  </a:lnTo>
                  <a:lnTo>
                    <a:pt x="58038" y="580643"/>
                  </a:lnTo>
                  <a:lnTo>
                    <a:pt x="35468" y="576075"/>
                  </a:lnTo>
                  <a:lnTo>
                    <a:pt x="17018" y="563626"/>
                  </a:lnTo>
                  <a:lnTo>
                    <a:pt x="4568" y="545175"/>
                  </a:lnTo>
                  <a:lnTo>
                    <a:pt x="0" y="522604"/>
                  </a:lnTo>
                  <a:lnTo>
                    <a:pt x="0" y="58038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666613" y="4767198"/>
            <a:ext cx="1355090" cy="62801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635" algn="ctr">
              <a:lnSpc>
                <a:spcPts val="1140"/>
              </a:lnSpc>
              <a:spcBef>
                <a:spcPts val="290"/>
              </a:spcBef>
            </a:pPr>
            <a:r>
              <a:rPr sz="1100" dirty="0">
                <a:latin typeface="Arial MT"/>
                <a:cs typeface="Arial MT"/>
              </a:rPr>
              <a:t>Implementação e </a:t>
            </a:r>
            <a:r>
              <a:rPr sz="1100" spc="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compan</a:t>
            </a:r>
            <a:r>
              <a:rPr sz="1100" spc="-5" dirty="0">
                <a:latin typeface="Arial MT"/>
                <a:cs typeface="Arial MT"/>
              </a:rPr>
              <a:t>h</a:t>
            </a:r>
            <a:r>
              <a:rPr sz="1100" dirty="0">
                <a:latin typeface="Arial MT"/>
                <a:cs typeface="Arial MT"/>
              </a:rPr>
              <a:t>amento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  Área de </a:t>
            </a:r>
            <a:r>
              <a:rPr sz="1100" spc="-10" dirty="0">
                <a:latin typeface="Arial MT"/>
                <a:cs typeface="Arial MT"/>
              </a:rPr>
              <a:t>Mísseis </a:t>
            </a:r>
            <a:r>
              <a:rPr sz="1100" spc="-5" dirty="0">
                <a:latin typeface="Arial MT"/>
                <a:cs typeface="Arial MT"/>
              </a:rPr>
              <a:t> (IACM)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784593" y="2168398"/>
            <a:ext cx="2218055" cy="624205"/>
            <a:chOff x="6784593" y="2168398"/>
            <a:chExt cx="2218055" cy="624205"/>
          </a:xfrm>
        </p:grpSpPr>
        <p:sp>
          <p:nvSpPr>
            <p:cNvPr id="48" name="object 48"/>
            <p:cNvSpPr/>
            <p:nvPr/>
          </p:nvSpPr>
          <p:spPr>
            <a:xfrm>
              <a:off x="6794753" y="2178558"/>
              <a:ext cx="2197735" cy="603885"/>
            </a:xfrm>
            <a:custGeom>
              <a:avLst/>
              <a:gdLst/>
              <a:ahLst/>
              <a:cxnLst/>
              <a:rect l="l" t="t" r="r" b="b"/>
              <a:pathLst>
                <a:path w="2197734" h="603885">
                  <a:moveTo>
                    <a:pt x="1996440" y="0"/>
                  </a:moveTo>
                  <a:lnTo>
                    <a:pt x="201168" y="0"/>
                  </a:lnTo>
                  <a:lnTo>
                    <a:pt x="155034" y="5311"/>
                  </a:lnTo>
                  <a:lnTo>
                    <a:pt x="112689" y="20442"/>
                  </a:lnTo>
                  <a:lnTo>
                    <a:pt x="75338" y="44187"/>
                  </a:lnTo>
                  <a:lnTo>
                    <a:pt x="44187" y="75338"/>
                  </a:lnTo>
                  <a:lnTo>
                    <a:pt x="20442" y="112689"/>
                  </a:lnTo>
                  <a:lnTo>
                    <a:pt x="5311" y="155034"/>
                  </a:lnTo>
                  <a:lnTo>
                    <a:pt x="0" y="201167"/>
                  </a:lnTo>
                  <a:lnTo>
                    <a:pt x="0" y="402336"/>
                  </a:lnTo>
                  <a:lnTo>
                    <a:pt x="5311" y="448469"/>
                  </a:lnTo>
                  <a:lnTo>
                    <a:pt x="20442" y="490814"/>
                  </a:lnTo>
                  <a:lnTo>
                    <a:pt x="44187" y="528165"/>
                  </a:lnTo>
                  <a:lnTo>
                    <a:pt x="75338" y="559316"/>
                  </a:lnTo>
                  <a:lnTo>
                    <a:pt x="112689" y="583061"/>
                  </a:lnTo>
                  <a:lnTo>
                    <a:pt x="155034" y="598192"/>
                  </a:lnTo>
                  <a:lnTo>
                    <a:pt x="201168" y="603503"/>
                  </a:lnTo>
                  <a:lnTo>
                    <a:pt x="1996440" y="603503"/>
                  </a:lnTo>
                  <a:lnTo>
                    <a:pt x="2042573" y="598192"/>
                  </a:lnTo>
                  <a:lnTo>
                    <a:pt x="2084918" y="583061"/>
                  </a:lnTo>
                  <a:lnTo>
                    <a:pt x="2122269" y="559316"/>
                  </a:lnTo>
                  <a:lnTo>
                    <a:pt x="2153420" y="528165"/>
                  </a:lnTo>
                  <a:lnTo>
                    <a:pt x="2177165" y="490814"/>
                  </a:lnTo>
                  <a:lnTo>
                    <a:pt x="2192296" y="448469"/>
                  </a:lnTo>
                  <a:lnTo>
                    <a:pt x="2197607" y="402336"/>
                  </a:lnTo>
                  <a:lnTo>
                    <a:pt x="2197607" y="201167"/>
                  </a:lnTo>
                  <a:lnTo>
                    <a:pt x="2192296" y="155034"/>
                  </a:lnTo>
                  <a:lnTo>
                    <a:pt x="2177165" y="112689"/>
                  </a:lnTo>
                  <a:lnTo>
                    <a:pt x="2153420" y="75338"/>
                  </a:lnTo>
                  <a:lnTo>
                    <a:pt x="2122269" y="44187"/>
                  </a:lnTo>
                  <a:lnTo>
                    <a:pt x="2084918" y="20442"/>
                  </a:lnTo>
                  <a:lnTo>
                    <a:pt x="2042573" y="5311"/>
                  </a:lnTo>
                  <a:lnTo>
                    <a:pt x="199644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94753" y="2178558"/>
              <a:ext cx="2197735" cy="603885"/>
            </a:xfrm>
            <a:custGeom>
              <a:avLst/>
              <a:gdLst/>
              <a:ahLst/>
              <a:cxnLst/>
              <a:rect l="l" t="t" r="r" b="b"/>
              <a:pathLst>
                <a:path w="2197734" h="603885">
                  <a:moveTo>
                    <a:pt x="0" y="201167"/>
                  </a:moveTo>
                  <a:lnTo>
                    <a:pt x="5311" y="155034"/>
                  </a:lnTo>
                  <a:lnTo>
                    <a:pt x="20442" y="112689"/>
                  </a:lnTo>
                  <a:lnTo>
                    <a:pt x="44187" y="75338"/>
                  </a:lnTo>
                  <a:lnTo>
                    <a:pt x="75338" y="44187"/>
                  </a:lnTo>
                  <a:lnTo>
                    <a:pt x="112689" y="20442"/>
                  </a:lnTo>
                  <a:lnTo>
                    <a:pt x="155034" y="5311"/>
                  </a:lnTo>
                  <a:lnTo>
                    <a:pt x="201168" y="0"/>
                  </a:lnTo>
                  <a:lnTo>
                    <a:pt x="1996440" y="0"/>
                  </a:lnTo>
                  <a:lnTo>
                    <a:pt x="2042573" y="5311"/>
                  </a:lnTo>
                  <a:lnTo>
                    <a:pt x="2084918" y="20442"/>
                  </a:lnTo>
                  <a:lnTo>
                    <a:pt x="2122269" y="44187"/>
                  </a:lnTo>
                  <a:lnTo>
                    <a:pt x="2153420" y="75338"/>
                  </a:lnTo>
                  <a:lnTo>
                    <a:pt x="2177165" y="112689"/>
                  </a:lnTo>
                  <a:lnTo>
                    <a:pt x="2192296" y="155034"/>
                  </a:lnTo>
                  <a:lnTo>
                    <a:pt x="2197607" y="201167"/>
                  </a:lnTo>
                  <a:lnTo>
                    <a:pt x="2197607" y="402336"/>
                  </a:lnTo>
                  <a:lnTo>
                    <a:pt x="2192296" y="448469"/>
                  </a:lnTo>
                  <a:lnTo>
                    <a:pt x="2177165" y="490814"/>
                  </a:lnTo>
                  <a:lnTo>
                    <a:pt x="2153420" y="528165"/>
                  </a:lnTo>
                  <a:lnTo>
                    <a:pt x="2122269" y="559316"/>
                  </a:lnTo>
                  <a:lnTo>
                    <a:pt x="2084918" y="583061"/>
                  </a:lnTo>
                  <a:lnTo>
                    <a:pt x="2042573" y="598192"/>
                  </a:lnTo>
                  <a:lnTo>
                    <a:pt x="1996440" y="603503"/>
                  </a:lnTo>
                  <a:lnTo>
                    <a:pt x="201168" y="603503"/>
                  </a:lnTo>
                  <a:lnTo>
                    <a:pt x="155034" y="598192"/>
                  </a:lnTo>
                  <a:lnTo>
                    <a:pt x="112689" y="583061"/>
                  </a:lnTo>
                  <a:lnTo>
                    <a:pt x="75338" y="559316"/>
                  </a:lnTo>
                  <a:lnTo>
                    <a:pt x="44187" y="528165"/>
                  </a:lnTo>
                  <a:lnTo>
                    <a:pt x="20442" y="490814"/>
                  </a:lnTo>
                  <a:lnTo>
                    <a:pt x="5311" y="448469"/>
                  </a:lnTo>
                  <a:lnTo>
                    <a:pt x="0" y="402336"/>
                  </a:lnTo>
                  <a:lnTo>
                    <a:pt x="0" y="201167"/>
                  </a:lnTo>
                  <a:close/>
                </a:path>
              </a:pathLst>
            </a:custGeom>
            <a:ln w="19812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7099554" y="2173351"/>
            <a:ext cx="15875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Órgão</a:t>
            </a:r>
            <a:r>
              <a:rPr sz="1200" spc="-3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Coordenador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da </a:t>
            </a:r>
            <a:r>
              <a:rPr sz="1200" spc="-32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Autoridade Nacional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Brasileira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6507226" y="4067302"/>
            <a:ext cx="2355215" cy="591820"/>
            <a:chOff x="6507226" y="4067302"/>
            <a:chExt cx="2355215" cy="591820"/>
          </a:xfrm>
        </p:grpSpPr>
        <p:sp>
          <p:nvSpPr>
            <p:cNvPr id="52" name="object 52"/>
            <p:cNvSpPr/>
            <p:nvPr/>
          </p:nvSpPr>
          <p:spPr>
            <a:xfrm>
              <a:off x="6517386" y="4077462"/>
              <a:ext cx="2334895" cy="571500"/>
            </a:xfrm>
            <a:custGeom>
              <a:avLst/>
              <a:gdLst/>
              <a:ahLst/>
              <a:cxnLst/>
              <a:rect l="l" t="t" r="r" b="b"/>
              <a:pathLst>
                <a:path w="2334895" h="571500">
                  <a:moveTo>
                    <a:pt x="2144268" y="0"/>
                  </a:moveTo>
                  <a:lnTo>
                    <a:pt x="190500" y="0"/>
                  </a:lnTo>
                  <a:lnTo>
                    <a:pt x="146837" y="5034"/>
                  </a:lnTo>
                  <a:lnTo>
                    <a:pt x="106746" y="19372"/>
                  </a:lnTo>
                  <a:lnTo>
                    <a:pt x="71374" y="41867"/>
                  </a:lnTo>
                  <a:lnTo>
                    <a:pt x="41867" y="71374"/>
                  </a:lnTo>
                  <a:lnTo>
                    <a:pt x="19372" y="106746"/>
                  </a:lnTo>
                  <a:lnTo>
                    <a:pt x="5034" y="146837"/>
                  </a:lnTo>
                  <a:lnTo>
                    <a:pt x="0" y="190500"/>
                  </a:lnTo>
                  <a:lnTo>
                    <a:pt x="0" y="381000"/>
                  </a:lnTo>
                  <a:lnTo>
                    <a:pt x="5034" y="424662"/>
                  </a:lnTo>
                  <a:lnTo>
                    <a:pt x="19372" y="464753"/>
                  </a:lnTo>
                  <a:lnTo>
                    <a:pt x="41867" y="500125"/>
                  </a:lnTo>
                  <a:lnTo>
                    <a:pt x="71374" y="529632"/>
                  </a:lnTo>
                  <a:lnTo>
                    <a:pt x="106746" y="552127"/>
                  </a:lnTo>
                  <a:lnTo>
                    <a:pt x="146837" y="566465"/>
                  </a:lnTo>
                  <a:lnTo>
                    <a:pt x="190500" y="571500"/>
                  </a:lnTo>
                  <a:lnTo>
                    <a:pt x="2144268" y="571500"/>
                  </a:lnTo>
                  <a:lnTo>
                    <a:pt x="2187930" y="566465"/>
                  </a:lnTo>
                  <a:lnTo>
                    <a:pt x="2228021" y="552127"/>
                  </a:lnTo>
                  <a:lnTo>
                    <a:pt x="2263393" y="529632"/>
                  </a:lnTo>
                  <a:lnTo>
                    <a:pt x="2292900" y="500125"/>
                  </a:lnTo>
                  <a:lnTo>
                    <a:pt x="2315395" y="464753"/>
                  </a:lnTo>
                  <a:lnTo>
                    <a:pt x="2329733" y="424662"/>
                  </a:lnTo>
                  <a:lnTo>
                    <a:pt x="2334768" y="381000"/>
                  </a:lnTo>
                  <a:lnTo>
                    <a:pt x="2334768" y="190500"/>
                  </a:lnTo>
                  <a:lnTo>
                    <a:pt x="2329733" y="146837"/>
                  </a:lnTo>
                  <a:lnTo>
                    <a:pt x="2315395" y="106746"/>
                  </a:lnTo>
                  <a:lnTo>
                    <a:pt x="2292900" y="71374"/>
                  </a:lnTo>
                  <a:lnTo>
                    <a:pt x="2263393" y="41867"/>
                  </a:lnTo>
                  <a:lnTo>
                    <a:pt x="2228021" y="19372"/>
                  </a:lnTo>
                  <a:lnTo>
                    <a:pt x="2187930" y="5034"/>
                  </a:lnTo>
                  <a:lnTo>
                    <a:pt x="2144268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517386" y="4077462"/>
              <a:ext cx="2334895" cy="571500"/>
            </a:xfrm>
            <a:custGeom>
              <a:avLst/>
              <a:gdLst/>
              <a:ahLst/>
              <a:cxnLst/>
              <a:rect l="l" t="t" r="r" b="b"/>
              <a:pathLst>
                <a:path w="2334895" h="571500">
                  <a:moveTo>
                    <a:pt x="0" y="190500"/>
                  </a:moveTo>
                  <a:lnTo>
                    <a:pt x="5034" y="146837"/>
                  </a:lnTo>
                  <a:lnTo>
                    <a:pt x="19372" y="106746"/>
                  </a:lnTo>
                  <a:lnTo>
                    <a:pt x="41867" y="71374"/>
                  </a:lnTo>
                  <a:lnTo>
                    <a:pt x="71374" y="41867"/>
                  </a:lnTo>
                  <a:lnTo>
                    <a:pt x="106746" y="19372"/>
                  </a:lnTo>
                  <a:lnTo>
                    <a:pt x="146837" y="5034"/>
                  </a:lnTo>
                  <a:lnTo>
                    <a:pt x="190500" y="0"/>
                  </a:lnTo>
                  <a:lnTo>
                    <a:pt x="2144268" y="0"/>
                  </a:lnTo>
                  <a:lnTo>
                    <a:pt x="2187930" y="5034"/>
                  </a:lnTo>
                  <a:lnTo>
                    <a:pt x="2228021" y="19372"/>
                  </a:lnTo>
                  <a:lnTo>
                    <a:pt x="2263393" y="41867"/>
                  </a:lnTo>
                  <a:lnTo>
                    <a:pt x="2292900" y="71374"/>
                  </a:lnTo>
                  <a:lnTo>
                    <a:pt x="2315395" y="106746"/>
                  </a:lnTo>
                  <a:lnTo>
                    <a:pt x="2329733" y="146837"/>
                  </a:lnTo>
                  <a:lnTo>
                    <a:pt x="2334768" y="190500"/>
                  </a:lnTo>
                  <a:lnTo>
                    <a:pt x="2334768" y="381000"/>
                  </a:lnTo>
                  <a:lnTo>
                    <a:pt x="2329733" y="424662"/>
                  </a:lnTo>
                  <a:lnTo>
                    <a:pt x="2315395" y="464753"/>
                  </a:lnTo>
                  <a:lnTo>
                    <a:pt x="2292900" y="500125"/>
                  </a:lnTo>
                  <a:lnTo>
                    <a:pt x="2263393" y="529632"/>
                  </a:lnTo>
                  <a:lnTo>
                    <a:pt x="2228021" y="552127"/>
                  </a:lnTo>
                  <a:lnTo>
                    <a:pt x="2187930" y="566465"/>
                  </a:lnTo>
                  <a:lnTo>
                    <a:pt x="2144268" y="571500"/>
                  </a:lnTo>
                  <a:lnTo>
                    <a:pt x="190500" y="571500"/>
                  </a:lnTo>
                  <a:lnTo>
                    <a:pt x="146837" y="566465"/>
                  </a:lnTo>
                  <a:lnTo>
                    <a:pt x="106746" y="552127"/>
                  </a:lnTo>
                  <a:lnTo>
                    <a:pt x="71374" y="529632"/>
                  </a:lnTo>
                  <a:lnTo>
                    <a:pt x="41867" y="500125"/>
                  </a:lnTo>
                  <a:lnTo>
                    <a:pt x="19372" y="464753"/>
                  </a:lnTo>
                  <a:lnTo>
                    <a:pt x="5034" y="424662"/>
                  </a:lnTo>
                  <a:lnTo>
                    <a:pt x="0" y="381000"/>
                  </a:lnTo>
                  <a:lnTo>
                    <a:pt x="0" y="190500"/>
                  </a:lnTo>
                  <a:close/>
                </a:path>
              </a:pathLst>
            </a:custGeom>
            <a:ln w="19812">
              <a:solidFill>
                <a:srgbClr val="548E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6652386" y="4155694"/>
            <a:ext cx="2065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1454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 MT"/>
                <a:cs typeface="Arial MT"/>
              </a:rPr>
              <a:t>Secretaria-Executiva da </a:t>
            </a:r>
            <a:r>
              <a:rPr sz="120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Autoridade</a:t>
            </a:r>
            <a:r>
              <a:rPr sz="1200" spc="-45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Nacional</a:t>
            </a:r>
            <a:r>
              <a:rPr sz="1200" spc="-4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Brasileira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5753100" y="2444513"/>
            <a:ext cx="1094740" cy="1922145"/>
            <a:chOff x="5753100" y="2444513"/>
            <a:chExt cx="1094740" cy="1922145"/>
          </a:xfrm>
        </p:grpSpPr>
        <p:pic>
          <p:nvPicPr>
            <p:cNvPr id="56" name="object 5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08063" y="2444513"/>
              <a:ext cx="239318" cy="120505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6651497" y="2480309"/>
              <a:ext cx="144780" cy="14604"/>
            </a:xfrm>
            <a:custGeom>
              <a:avLst/>
              <a:gdLst/>
              <a:ahLst/>
              <a:cxnLst/>
              <a:rect l="l" t="t" r="r" b="b"/>
              <a:pathLst>
                <a:path w="144779" h="14605">
                  <a:moveTo>
                    <a:pt x="-12953" y="7175"/>
                  </a:moveTo>
                  <a:lnTo>
                    <a:pt x="157352" y="7175"/>
                  </a:lnTo>
                </a:path>
              </a:pathLst>
            </a:custGeom>
            <a:ln w="4025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3100" y="4258055"/>
              <a:ext cx="813841" cy="108076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796534" y="4293870"/>
              <a:ext cx="719455" cy="1905"/>
            </a:xfrm>
            <a:custGeom>
              <a:avLst/>
              <a:gdLst/>
              <a:ahLst/>
              <a:cxnLst/>
              <a:rect l="l" t="t" r="r" b="b"/>
              <a:pathLst>
                <a:path w="719454" h="1904">
                  <a:moveTo>
                    <a:pt x="0" y="0"/>
                  </a:moveTo>
                  <a:lnTo>
                    <a:pt x="719073" y="1650"/>
                  </a:lnTo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2238" y="663702"/>
            <a:ext cx="2816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Principais</a:t>
            </a:r>
            <a:r>
              <a:rPr spc="-25" dirty="0"/>
              <a:t> </a:t>
            </a:r>
            <a:r>
              <a:rPr spc="-10" dirty="0"/>
              <a:t>Atribuições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0168" y="1802129"/>
            <a:ext cx="8196580" cy="2951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Acompanhar</a:t>
            </a:r>
            <a:r>
              <a:rPr sz="1600" spc="2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implementar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tratados,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convenções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2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regimes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endParaRPr sz="1600">
              <a:latin typeface="Arial MT"/>
              <a:cs typeface="Arial MT"/>
            </a:endParaRPr>
          </a:p>
          <a:p>
            <a:pPr marL="354965">
              <a:lnSpc>
                <a:spcPct val="100000"/>
              </a:lnSpc>
            </a:pP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desarmamento</a:t>
            </a:r>
            <a:r>
              <a:rPr sz="1600" spc="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ADM,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é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Parte;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Implementar as políticas de controle de exportação de bens </a:t>
            </a:r>
            <a:r>
              <a:rPr sz="1600" dirty="0">
                <a:latin typeface="Arial MT"/>
                <a:cs typeface="Arial MT"/>
              </a:rPr>
              <a:t>sensíveis </a:t>
            </a:r>
            <a:r>
              <a:rPr sz="1600" spc="-5" dirty="0">
                <a:latin typeface="Arial MT"/>
                <a:cs typeface="Arial MT"/>
              </a:rPr>
              <a:t>e de uso duplo,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serviços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diretamente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vinculados;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650">
              <a:latin typeface="Arial MT"/>
              <a:cs typeface="Arial MT"/>
            </a:endParaRPr>
          </a:p>
          <a:p>
            <a:pPr marL="354965" marR="6985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Secretaria-Executiva da Comissão Interministerial de </a:t>
            </a:r>
            <a:r>
              <a:rPr sz="1600" dirty="0">
                <a:latin typeface="Arial MT"/>
                <a:cs typeface="Arial MT"/>
              </a:rPr>
              <a:t>Controle </a:t>
            </a:r>
            <a:r>
              <a:rPr sz="1600" spc="-5" dirty="0">
                <a:latin typeface="Arial MT"/>
                <a:cs typeface="Arial MT"/>
              </a:rPr>
              <a:t>de Exportação de </a:t>
            </a:r>
            <a:r>
              <a:rPr sz="1600" dirty="0">
                <a:latin typeface="Arial MT"/>
                <a:cs typeface="Arial MT"/>
              </a:rPr>
              <a:t>Bens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(CIBES);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65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Secretaria-Executiva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Permanente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Comissão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Interministerial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aplicação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Dispositivos</a:t>
            </a:r>
            <a:r>
              <a:rPr sz="1600" spc="-5" dirty="0">
                <a:latin typeface="Arial MT"/>
                <a:cs typeface="Arial MT"/>
              </a:rPr>
              <a:t> 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Proibição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(CIAD/CPAQ).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991" y="2169160"/>
            <a:ext cx="773684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Convoca/Organiza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CIBES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CIAD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– </a:t>
            </a:r>
            <a:r>
              <a:rPr sz="1600" spc="-30" dirty="0">
                <a:latin typeface="Arial MT"/>
                <a:cs typeface="Arial MT"/>
              </a:rPr>
              <a:t>CPAQ;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1650" dirty="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Participa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plenárias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1650" dirty="0">
              <a:latin typeface="Arial MT"/>
              <a:cs typeface="Arial MT"/>
            </a:endParaRPr>
          </a:p>
          <a:p>
            <a:pPr marL="299085" marR="5080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Implementa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em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nível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as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decisões</a:t>
            </a:r>
            <a:r>
              <a:rPr sz="1600" spc="2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emanadas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spc="229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24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22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spc="2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spc="-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7157" y="547192"/>
            <a:ext cx="28174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Principais</a:t>
            </a:r>
            <a:r>
              <a:rPr spc="-35" dirty="0"/>
              <a:t> </a:t>
            </a:r>
            <a:r>
              <a:rPr spc="-5" dirty="0"/>
              <a:t>Atribuições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3417" y="1876805"/>
            <a:ext cx="364934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PRINCIPAIS </a:t>
            </a:r>
            <a:r>
              <a:rPr sz="4000" spc="-1355" dirty="0"/>
              <a:t> </a:t>
            </a:r>
            <a:r>
              <a:rPr sz="4000" spc="-10" dirty="0"/>
              <a:t>ATIVIDADES  DA</a:t>
            </a:r>
            <a:r>
              <a:rPr sz="4000" spc="-20" dirty="0"/>
              <a:t> </a:t>
            </a:r>
            <a:r>
              <a:rPr sz="4000" spc="-5" dirty="0"/>
              <a:t>CGBS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794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Sistema</a:t>
            </a:r>
            <a:r>
              <a:rPr spc="-30" dirty="0"/>
              <a:t> </a:t>
            </a:r>
            <a:r>
              <a:rPr spc="-5" dirty="0"/>
              <a:t>Brasileiro de </a:t>
            </a:r>
            <a:r>
              <a:rPr dirty="0"/>
              <a:t>Controle</a:t>
            </a:r>
            <a:r>
              <a:rPr spc="-5" dirty="0"/>
              <a:t> de</a:t>
            </a:r>
          </a:p>
          <a:p>
            <a:pPr marL="69850" algn="ctr">
              <a:lnSpc>
                <a:spcPct val="100000"/>
              </a:lnSpc>
            </a:pPr>
            <a:r>
              <a:rPr spc="-5" dirty="0"/>
              <a:t>Exportação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7219" y="2113305"/>
            <a:ext cx="4104640" cy="2247409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  <a:spcAft>
                <a:spcPts val="1200"/>
              </a:spcAft>
            </a:pPr>
            <a:r>
              <a:rPr sz="1600" b="1" spc="-5" dirty="0">
                <a:latin typeface="Arial"/>
                <a:cs typeface="Arial"/>
              </a:rPr>
              <a:t>Sumário:</a:t>
            </a:r>
            <a:endParaRPr sz="1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380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Compromissos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Brasileiros;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Legislação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Sistema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Nacional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BS;</a:t>
            </a:r>
            <a:endParaRPr sz="16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"/>
              <a:tabLst>
                <a:tab pos="354965" algn="l"/>
                <a:tab pos="356235" algn="l"/>
              </a:tabLst>
            </a:pPr>
            <a:r>
              <a:rPr sz="1600" spc="-5" dirty="0">
                <a:latin typeface="Arial MT"/>
                <a:cs typeface="Arial MT"/>
              </a:rPr>
              <a:t>Principais</a:t>
            </a:r>
            <a:r>
              <a:rPr sz="1600" spc="-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vidades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3170" marR="5080" indent="-1675764">
              <a:lnSpc>
                <a:spcPct val="100000"/>
              </a:lnSpc>
              <a:spcBef>
                <a:spcPts val="100"/>
              </a:spcBef>
            </a:pPr>
            <a:r>
              <a:rPr dirty="0"/>
              <a:t>Controle </a:t>
            </a:r>
            <a:r>
              <a:rPr spc="-5" dirty="0"/>
              <a:t>de Transferências de Bens </a:t>
            </a:r>
            <a:r>
              <a:rPr spc="-60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513078"/>
            <a:ext cx="7907655" cy="28514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Comércio Exterior: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  <a:tab pos="1249680" algn="l"/>
                <a:tab pos="1592580" algn="l"/>
                <a:tab pos="2828925" algn="l"/>
                <a:tab pos="3183890" algn="l"/>
                <a:tab pos="3810635" algn="l"/>
                <a:tab pos="4153535" algn="l"/>
                <a:tab pos="5615305" algn="l"/>
                <a:tab pos="6626225" algn="l"/>
                <a:tab pos="7781290" algn="l"/>
              </a:tabLst>
            </a:pPr>
            <a:r>
              <a:rPr sz="1600" spc="-5" dirty="0">
                <a:latin typeface="Arial MT"/>
                <a:cs typeface="Arial MT"/>
              </a:rPr>
              <a:t>Controla	as	</a:t>
            </a:r>
            <a:r>
              <a:rPr sz="1600" spc="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x</a:t>
            </a:r>
            <a:r>
              <a:rPr sz="1600" spc="-5" dirty="0">
                <a:latin typeface="Arial MT"/>
                <a:cs typeface="Arial MT"/>
              </a:rPr>
              <a:t>porta</a:t>
            </a:r>
            <a:r>
              <a:rPr sz="1600" dirty="0">
                <a:latin typeface="Arial MT"/>
                <a:cs typeface="Arial MT"/>
              </a:rPr>
              <a:t>ç</a:t>
            </a:r>
            <a:r>
              <a:rPr sz="1600" spc="-5" dirty="0">
                <a:latin typeface="Arial MT"/>
                <a:cs typeface="Arial MT"/>
              </a:rPr>
              <a:t>ões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equ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pamentos,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m</a:t>
            </a:r>
            <a:r>
              <a:rPr sz="1600" spc="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teria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s,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tecnolo</a:t>
            </a:r>
            <a:r>
              <a:rPr sz="1600" spc="-20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ias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  serviços relacionados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biológica,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missilística;</a:t>
            </a:r>
            <a:endParaRPr sz="1600" dirty="0">
              <a:latin typeface="Arial MT"/>
              <a:cs typeface="Arial MT"/>
            </a:endParaRPr>
          </a:p>
          <a:p>
            <a:pPr marL="354965" marR="5715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1264920" algn="l"/>
                <a:tab pos="1623060" algn="l"/>
                <a:tab pos="3045460" algn="l"/>
                <a:tab pos="4260215" algn="l"/>
                <a:tab pos="4516120" algn="l"/>
                <a:tab pos="5734685" algn="l"/>
                <a:tab pos="6104890" algn="l"/>
                <a:tab pos="6746240" algn="l"/>
                <a:tab pos="7104380" algn="l"/>
              </a:tabLst>
            </a:pPr>
            <a:r>
              <a:rPr sz="1600" spc="-5" dirty="0">
                <a:latin typeface="Arial MT"/>
                <a:cs typeface="Arial MT"/>
              </a:rPr>
              <a:t>Controla	as	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r</a:t>
            </a:r>
            <a:r>
              <a:rPr sz="1600" spc="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n</a:t>
            </a:r>
            <a:r>
              <a:rPr sz="1600" dirty="0">
                <a:latin typeface="Arial MT"/>
                <a:cs typeface="Arial MT"/>
              </a:rPr>
              <a:t>s</a:t>
            </a:r>
            <a:r>
              <a:rPr sz="1600" spc="-5" dirty="0">
                <a:latin typeface="Arial MT"/>
                <a:cs typeface="Arial MT"/>
              </a:rPr>
              <a:t>ferên</a:t>
            </a:r>
            <a:r>
              <a:rPr sz="1600" dirty="0">
                <a:latin typeface="Arial MT"/>
                <a:cs typeface="Arial MT"/>
              </a:rPr>
              <a:t>c</a:t>
            </a:r>
            <a:r>
              <a:rPr sz="1600" spc="-5" dirty="0">
                <a:latin typeface="Arial MT"/>
                <a:cs typeface="Arial MT"/>
              </a:rPr>
              <a:t>ias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(importação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5" dirty="0">
                <a:latin typeface="Arial MT"/>
                <a:cs typeface="Arial MT"/>
              </a:rPr>
              <a:t>e</a:t>
            </a:r>
            <a:r>
              <a:rPr sz="1600" spc="-15" dirty="0">
                <a:latin typeface="Arial MT"/>
                <a:cs typeface="Arial MT"/>
              </a:rPr>
              <a:t>x</a:t>
            </a:r>
            <a:r>
              <a:rPr sz="1600" spc="5" dirty="0">
                <a:latin typeface="Arial MT"/>
                <a:cs typeface="Arial MT"/>
              </a:rPr>
              <a:t>p</a:t>
            </a:r>
            <a:r>
              <a:rPr sz="1600" spc="-5" dirty="0">
                <a:latin typeface="Arial MT"/>
                <a:cs typeface="Arial MT"/>
              </a:rPr>
              <a:t>ortaçã</a:t>
            </a:r>
            <a:r>
              <a:rPr sz="1600" spc="10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to</a:t>
            </a:r>
            <a:r>
              <a:rPr sz="1600" spc="5" dirty="0">
                <a:latin typeface="Arial MT"/>
                <a:cs typeface="Arial MT"/>
              </a:rPr>
              <a:t>d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produtos  químicos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especificados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substâncias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 </a:t>
            </a:r>
            <a:r>
              <a:rPr sz="1600" spc="-30" dirty="0">
                <a:latin typeface="Arial MT"/>
                <a:cs typeface="Arial MT"/>
              </a:rPr>
              <a:t>CPAQ;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>
              <a:lnSpc>
                <a:spcPct val="10000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  <a:tab pos="676910" algn="l"/>
                <a:tab pos="1565275" algn="l"/>
                <a:tab pos="1842770" algn="l"/>
                <a:tab pos="2393315" algn="l"/>
                <a:tab pos="2850515" algn="l"/>
                <a:tab pos="3456940" algn="l"/>
                <a:tab pos="3847465" algn="l"/>
                <a:tab pos="4746625" algn="l"/>
                <a:tab pos="5769610" algn="l"/>
                <a:tab pos="6159500" algn="l"/>
                <a:tab pos="7194550" algn="l"/>
              </a:tabLst>
            </a:pPr>
            <a:r>
              <a:rPr sz="1600" spc="-5" dirty="0">
                <a:latin typeface="Arial MT"/>
                <a:cs typeface="Arial MT"/>
              </a:rPr>
              <a:t>O	con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role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5" dirty="0">
                <a:latin typeface="Arial MT"/>
                <a:cs typeface="Arial MT"/>
              </a:rPr>
              <a:t>f</a:t>
            </a:r>
            <a:r>
              <a:rPr sz="1600" spc="-5" dirty="0">
                <a:latin typeface="Arial MT"/>
                <a:cs typeface="Arial MT"/>
              </a:rPr>
              <a:t>eito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me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S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stema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In</a:t>
            </a:r>
            <a:r>
              <a:rPr sz="1600" spc="5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egrado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mércio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Ext</a:t>
            </a:r>
            <a:r>
              <a:rPr sz="1600" dirty="0">
                <a:latin typeface="Arial MT"/>
                <a:cs typeface="Arial MT"/>
              </a:rPr>
              <a:t>e</a:t>
            </a:r>
            <a:r>
              <a:rPr sz="1600" spc="-5" dirty="0">
                <a:latin typeface="Arial MT"/>
                <a:cs typeface="Arial MT"/>
              </a:rPr>
              <a:t>rior  (SISCOMEX).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 dirty="0">
              <a:latin typeface="Arial MT"/>
              <a:cs typeface="Arial MT"/>
            </a:endParaRPr>
          </a:p>
          <a:p>
            <a:pPr marL="142240" algn="ctr">
              <a:lnSpc>
                <a:spcPct val="100000"/>
              </a:lnSpc>
              <a:spcBef>
                <a:spcPts val="1295"/>
              </a:spcBef>
            </a:pPr>
            <a:r>
              <a:rPr sz="1400" b="1" spc="-10" dirty="0">
                <a:latin typeface="Arial"/>
                <a:cs typeface="Arial"/>
              </a:rPr>
              <a:t>Tabela-Resumo: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Transferências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no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Siscomex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</a:t>
            </a:r>
            <a:r>
              <a:rPr sz="1400" b="1" dirty="0" err="1">
                <a:latin typeface="Arial"/>
                <a:cs typeface="Arial"/>
              </a:rPr>
              <a:t>até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lang="pt-BR" sz="1400" b="1" spc="-30" dirty="0">
                <a:latin typeface="Arial"/>
                <a:cs typeface="Arial"/>
              </a:rPr>
              <a:t>julho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de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202</a:t>
            </a:r>
            <a:r>
              <a:rPr lang="pt-BR" sz="1400" b="1" dirty="0">
                <a:latin typeface="Arial"/>
                <a:cs typeface="Arial"/>
              </a:rPr>
              <a:t>2</a:t>
            </a:r>
            <a:r>
              <a:rPr sz="1400" b="1" dirty="0">
                <a:latin typeface="Arial"/>
                <a:cs typeface="Arial"/>
              </a:rPr>
              <a:t>)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27062" y="4740275"/>
          <a:ext cx="8063229" cy="1346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4660"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Licença</a:t>
                      </a:r>
                      <a:r>
                        <a:rPr sz="12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Importação</a:t>
                      </a:r>
                      <a:r>
                        <a:rPr sz="1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(LI)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2729" marR="62230" indent="-182880">
                        <a:lnSpc>
                          <a:spcPts val="1400"/>
                        </a:lnSpc>
                        <a:spcBef>
                          <a:spcPts val="15"/>
                        </a:spcBef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Licenças,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permissões,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certificados </a:t>
                      </a:r>
                      <a:r>
                        <a:rPr sz="1200" b="1" spc="-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outros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documentos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LPCO)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80"/>
                        </a:lnSpc>
                      </a:pP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0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dirty="0">
                          <a:latin typeface="Arial"/>
                          <a:cs typeface="Arial"/>
                        </a:rPr>
                        <a:t>10.365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25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3.956.849.934,79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spc="-5" dirty="0">
                          <a:latin typeface="Arial"/>
                          <a:cs typeface="Arial"/>
                        </a:rPr>
                        <a:t>673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38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pt-BR" sz="1200" b="1" u="heavy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218.422.005,42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4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200" b="1" spc="-30" dirty="0">
                          <a:latin typeface="Arial"/>
                          <a:cs typeface="Arial"/>
                        </a:rPr>
                        <a:t>TOTAL: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LI/LPCO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5"/>
                        </a:spcBef>
                        <a:tabLst>
                          <a:tab pos="1917700" algn="l"/>
                        </a:tabLst>
                      </a:pPr>
                      <a:r>
                        <a:rPr lang="pt-BR" sz="1200" b="1" dirty="0">
                          <a:latin typeface="Arial"/>
                          <a:cs typeface="Arial"/>
                        </a:rPr>
                        <a:t>11.038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US$</a:t>
                      </a:r>
                      <a:r>
                        <a:rPr sz="1200" b="1" spc="29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pt-BR" sz="1200" b="1" spc="-5">
                          <a:latin typeface="Arial"/>
                          <a:cs typeface="Arial"/>
                        </a:rPr>
                        <a:t>4.175.271.940,21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1022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4B3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01900" marR="5080" indent="-1673860">
              <a:lnSpc>
                <a:spcPct val="100000"/>
              </a:lnSpc>
              <a:spcBef>
                <a:spcPts val="100"/>
              </a:spcBef>
            </a:pPr>
            <a:r>
              <a:rPr dirty="0"/>
              <a:t>Controle </a:t>
            </a:r>
            <a:r>
              <a:rPr spc="-5" dirty="0"/>
              <a:t>de Transferências de Bens </a:t>
            </a:r>
            <a:r>
              <a:rPr spc="-60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1636841" y="6082030"/>
            <a:ext cx="66065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Evolução</a:t>
            </a: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da</a:t>
            </a:r>
            <a:r>
              <a:rPr kumimoji="0" sz="1400" b="1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quantidade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 operações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 transferências</a:t>
            </a:r>
            <a:r>
              <a:rPr kumimoji="0" sz="1400" b="1" i="0" u="none" strike="noStrike" kern="1200" cap="none" spc="-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</a:t>
            </a:r>
            <a:r>
              <a:rPr kumimoji="0" sz="1400" b="1" i="0" u="none" strike="noStrike" kern="1200" cap="none" spc="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bens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sensíveis</a:t>
            </a:r>
            <a:r>
              <a:rPr kumimoji="0" sz="1400" b="1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e de uso</a:t>
            </a:r>
            <a:r>
              <a:rPr kumimoji="0" sz="1400" b="1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dual.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graphicFrame>
        <p:nvGraphicFramePr>
          <p:cNvPr id="80" name="Gráfico 79">
            <a:extLst>
              <a:ext uri="{FF2B5EF4-FFF2-40B4-BE49-F238E27FC236}">
                <a16:creationId xmlns:a16="http://schemas.microsoft.com/office/drawing/2014/main" id="{34A443A7-BC13-4EEC-AC28-32AA6397B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725135"/>
              </p:ext>
            </p:extLst>
          </p:nvPr>
        </p:nvGraphicFramePr>
        <p:xfrm>
          <a:off x="1704890" y="2197050"/>
          <a:ext cx="6405239" cy="42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1969388"/>
            <a:ext cx="8051165" cy="28816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5080" indent="-342900" algn="just">
              <a:lnSpc>
                <a:spcPts val="1540"/>
              </a:lnSpc>
              <a:spcBef>
                <a:spcPts val="459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As </a:t>
            </a:r>
            <a:r>
              <a:rPr sz="1600" spc="-10" dirty="0">
                <a:latin typeface="Arial MT"/>
                <a:cs typeface="Arial MT"/>
              </a:rPr>
              <a:t>Resoluções n.º </a:t>
            </a:r>
            <a:r>
              <a:rPr lang="pt-BR" sz="1600" b="1" spc="-5" dirty="0">
                <a:latin typeface="Arial"/>
                <a:cs typeface="Arial"/>
              </a:rPr>
              <a:t>34</a:t>
            </a:r>
            <a:r>
              <a:rPr sz="1600" b="1" spc="-5" dirty="0">
                <a:latin typeface="Arial"/>
                <a:cs typeface="Arial"/>
              </a:rPr>
              <a:t>/20</a:t>
            </a:r>
            <a:r>
              <a:rPr lang="pt-BR" sz="1600" b="1" spc="-5" dirty="0">
                <a:latin typeface="Arial"/>
                <a:cs typeface="Arial"/>
              </a:rPr>
              <a:t>20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dirty="0">
                <a:latin typeface="Arial MT"/>
                <a:cs typeface="Arial MT"/>
              </a:rPr>
              <a:t>n.º </a:t>
            </a:r>
            <a:r>
              <a:rPr sz="1600" b="1" spc="-5" dirty="0">
                <a:latin typeface="Arial"/>
                <a:cs typeface="Arial"/>
              </a:rPr>
              <a:t>35/2020 </a:t>
            </a:r>
            <a:r>
              <a:rPr sz="1600" spc="-5" dirty="0">
                <a:latin typeface="Arial MT"/>
                <a:cs typeface="Arial MT"/>
              </a:rPr>
              <a:t>da CIBES estabelecem 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procedimentos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 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emissão 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uso/usuário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envolvendo importações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nas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mísseis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respectivamente;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80100"/>
              </a:lnSpc>
              <a:spcBef>
                <a:spcPts val="154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 agente importador </a:t>
            </a:r>
            <a:r>
              <a:rPr sz="1600" dirty="0">
                <a:latin typeface="Arial MT"/>
                <a:cs typeface="Arial MT"/>
              </a:rPr>
              <a:t>se </a:t>
            </a:r>
            <a:r>
              <a:rPr sz="1600" spc="-5" dirty="0">
                <a:latin typeface="Arial MT"/>
                <a:cs typeface="Arial MT"/>
              </a:rPr>
              <a:t>compromete com a Autoridade Nacional quanto ao uso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declarado do item sensível importado e </a:t>
            </a:r>
            <a:r>
              <a:rPr sz="1600" dirty="0">
                <a:latin typeface="Arial MT"/>
                <a:cs typeface="Arial MT"/>
              </a:rPr>
              <a:t>permite </a:t>
            </a:r>
            <a:r>
              <a:rPr sz="1600" spc="-5" dirty="0">
                <a:latin typeface="Arial MT"/>
                <a:cs typeface="Arial MT"/>
              </a:rPr>
              <a:t>a inspeção pós importação </a:t>
            </a:r>
            <a:r>
              <a:rPr sz="1600" i="1" dirty="0">
                <a:latin typeface="Arial"/>
                <a:cs typeface="Arial"/>
              </a:rPr>
              <a:t>(post- </a:t>
            </a:r>
            <a:r>
              <a:rPr sz="1600" i="1" spc="5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shipment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control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i="1" spc="-5" dirty="0">
                <a:latin typeface="Arial"/>
                <a:cs typeface="Arial"/>
              </a:rPr>
              <a:t>:</a:t>
            </a:r>
            <a:endParaRPr sz="1600" dirty="0">
              <a:latin typeface="Arial"/>
              <a:cs typeface="Arial"/>
            </a:endParaRPr>
          </a:p>
          <a:p>
            <a:pPr marL="1612265" lvl="1" indent="-229235" algn="just">
              <a:lnSpc>
                <a:spcPts val="1730"/>
              </a:lnSpc>
              <a:spcBef>
                <a:spcPts val="215"/>
              </a:spcBef>
              <a:buFont typeface="Wingdings"/>
              <a:buChar char=""/>
              <a:tabLst>
                <a:tab pos="1612900" algn="l"/>
              </a:tabLst>
            </a:pPr>
            <a:r>
              <a:rPr sz="1600" spc="-5" dirty="0">
                <a:latin typeface="Arial MT"/>
                <a:cs typeface="Arial MT"/>
              </a:rPr>
              <a:t>Declaração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Usuário Final (DUF).</a:t>
            </a:r>
            <a:endParaRPr sz="1600" dirty="0">
              <a:latin typeface="Arial MT"/>
              <a:cs typeface="Arial MT"/>
            </a:endParaRPr>
          </a:p>
          <a:p>
            <a:pPr marL="1612265" lvl="1" indent="-229235" algn="just">
              <a:lnSpc>
                <a:spcPts val="1730"/>
              </a:lnSpc>
              <a:buFont typeface="Wingdings"/>
              <a:buChar char=""/>
              <a:tabLst>
                <a:tab pos="1612900" algn="l"/>
              </a:tabLst>
            </a:pPr>
            <a:r>
              <a:rPr sz="1600" spc="-40" dirty="0">
                <a:latin typeface="Arial MT"/>
                <a:cs typeface="Arial MT"/>
              </a:rPr>
              <a:t>Termo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Verificação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(TVU).</a:t>
            </a: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ts val="1540"/>
              </a:lnSpc>
              <a:spcBef>
                <a:spcPts val="152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</a:t>
            </a:r>
            <a:r>
              <a:rPr sz="1600" spc="-10" dirty="0">
                <a:latin typeface="Arial MT"/>
                <a:cs typeface="Arial MT"/>
              </a:rPr>
              <a:t>CGBS </a:t>
            </a:r>
            <a:r>
              <a:rPr sz="1600" spc="-5" dirty="0">
                <a:latin typeface="Arial MT"/>
                <a:cs typeface="Arial MT"/>
              </a:rPr>
              <a:t>emite as garantias governamentais formais para o país exportador sobre 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pacífico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itens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(declaração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uso/usuário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final);</a:t>
            </a:r>
            <a:endParaRPr sz="16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16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-8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CGBS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verificação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final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instalações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importador.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0150" y="486613"/>
            <a:ext cx="41332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Declaração</a:t>
            </a:r>
            <a:r>
              <a:rPr spc="-1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uso/usuário</a:t>
            </a:r>
            <a:r>
              <a:rPr spc="-15" dirty="0"/>
              <a:t> </a:t>
            </a:r>
            <a:r>
              <a:rPr spc="-5" dirty="0"/>
              <a:t>final</a:t>
            </a:r>
          </a:p>
          <a:p>
            <a:pPr marL="635" algn="ctr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nas</a:t>
            </a:r>
            <a:r>
              <a:rPr spc="-45" dirty="0"/>
              <a:t> </a:t>
            </a:r>
            <a:r>
              <a:rPr spc="-5" dirty="0"/>
              <a:t>importações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7140" y="1806955"/>
            <a:ext cx="7908925" cy="38785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Controla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exportações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todos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equipamentos,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materiais,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tecnologias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serviços relacionados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à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área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mísseis;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Participa das Reuniões de </a:t>
            </a:r>
            <a:r>
              <a:rPr lang="pt-BR" sz="1600" spc="-10" dirty="0">
                <a:latin typeface="Arial MT"/>
                <a:cs typeface="Arial MT"/>
              </a:rPr>
              <a:t>Especialistas </a:t>
            </a:r>
            <a:r>
              <a:rPr lang="pt-BR" sz="1600" spc="-5" dirty="0">
                <a:latin typeface="Arial MT"/>
                <a:cs typeface="Arial MT"/>
              </a:rPr>
              <a:t>Técnicos </a:t>
            </a:r>
            <a:r>
              <a:rPr lang="pt-BR" sz="1600" spc="-25" dirty="0">
                <a:latin typeface="Arial MT"/>
                <a:cs typeface="Arial MT"/>
              </a:rPr>
              <a:t>(</a:t>
            </a:r>
            <a:r>
              <a:rPr lang="pt-BR" sz="1600" spc="-25" dirty="0" err="1">
                <a:latin typeface="Arial MT"/>
                <a:cs typeface="Arial MT"/>
              </a:rPr>
              <a:t>Technical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Experts Meeting –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TEM) e Plenárias, bem como acompanha as decisões tomadas relacionadas a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modificações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no</a:t>
            </a:r>
            <a:r>
              <a:rPr lang="pt-BR" sz="1600" dirty="0">
                <a:latin typeface="Arial MT"/>
                <a:cs typeface="Arial MT"/>
              </a:rPr>
              <a:t> âmbito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Regime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dirty="0">
                <a:latin typeface="Arial MT"/>
                <a:cs typeface="Arial MT"/>
              </a:rPr>
              <a:t> 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25" dirty="0">
                <a:latin typeface="Arial MT"/>
                <a:cs typeface="Arial MT"/>
              </a:rPr>
              <a:t>Tecnologia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 MTCR;</a:t>
            </a:r>
            <a:endParaRPr lang="pt-BR" sz="1600" dirty="0">
              <a:latin typeface="Arial MT"/>
              <a:cs typeface="Arial MT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Grupo</a:t>
            </a:r>
            <a:r>
              <a:rPr lang="pt-BR" sz="1600" spc="4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Especialistas</a:t>
            </a:r>
            <a:r>
              <a:rPr lang="pt-BR" sz="1600" spc="-3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Técnicos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brasileiros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RGET;</a:t>
            </a:r>
            <a:endParaRPr lang="pt-BR" sz="1600" dirty="0">
              <a:latin typeface="Arial MT"/>
              <a:cs typeface="Arial MT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</a:t>
            </a:r>
            <a:r>
              <a:rPr lang="pt-BR" sz="1600" spc="5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</a:t>
            </a:r>
            <a:r>
              <a:rPr lang="pt-BR" sz="1600" spc="6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processo</a:t>
            </a:r>
            <a:r>
              <a:rPr lang="pt-BR" sz="1600" spc="6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compatibilização</a:t>
            </a:r>
            <a:r>
              <a:rPr lang="pt-BR" sz="1600" spc="6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5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legislação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brasileira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as</a:t>
            </a:r>
            <a:r>
              <a:rPr lang="pt-BR" sz="1600" spc="7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decisões</a:t>
            </a:r>
            <a:endParaRPr lang="pt-BR" sz="1600" dirty="0">
              <a:latin typeface="Arial MT"/>
              <a:cs typeface="Arial MT"/>
            </a:endParaRPr>
          </a:p>
          <a:p>
            <a:pPr marL="355600" algn="just">
              <a:lnSpc>
                <a:spcPct val="100000"/>
              </a:lnSpc>
            </a:pPr>
            <a:r>
              <a:rPr lang="pt-BR" sz="1600" spc="-10" dirty="0">
                <a:latin typeface="Arial MT"/>
                <a:cs typeface="Arial MT"/>
              </a:rPr>
              <a:t>tomadas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no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âmbito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MTCR;</a:t>
            </a:r>
            <a:endParaRPr lang="pt-BR" sz="1600" dirty="0">
              <a:latin typeface="Arial MT"/>
              <a:cs typeface="Arial MT"/>
            </a:endParaRPr>
          </a:p>
          <a:p>
            <a:pPr marL="355600" marR="5715" indent="-343535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Autoriza as operações de exportação de Bens Relacionados a Mísseis e Serviços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Diretamente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10" dirty="0">
                <a:latin typeface="Arial MT"/>
                <a:cs typeface="Arial MT"/>
              </a:rPr>
              <a:t>Vinculados.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Este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controle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é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feito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parte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forma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documental</a:t>
            </a:r>
            <a:r>
              <a:rPr lang="pt-BR" sz="1600" spc="229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2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parte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por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meio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Sistema Integrado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Comércio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Exterior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(SISCOMEX).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3535" algn="just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 outros, acordos, regimes e reuniões, nacionais e internacionais, de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desarmamento e não proliferação de ADM, </a:t>
            </a:r>
            <a:r>
              <a:rPr lang="pt-BR" sz="1600" dirty="0">
                <a:latin typeface="Arial MT"/>
                <a:cs typeface="Arial MT"/>
              </a:rPr>
              <a:t>que </a:t>
            </a:r>
            <a:r>
              <a:rPr lang="pt-BR" sz="1600" spc="-5" dirty="0">
                <a:latin typeface="Arial MT"/>
                <a:cs typeface="Arial MT"/>
              </a:rPr>
              <a:t>tenham relação com a </a:t>
            </a:r>
            <a:r>
              <a:rPr lang="pt-BR" sz="1600" dirty="0">
                <a:latin typeface="Arial MT"/>
                <a:cs typeface="Arial MT"/>
              </a:rPr>
              <a:t>área </a:t>
            </a:r>
            <a:r>
              <a:rPr lang="pt-BR" sz="1600" spc="5" dirty="0">
                <a:latin typeface="Arial MT"/>
                <a:cs typeface="Arial MT"/>
              </a:rPr>
              <a:t>de 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mísseis.</a:t>
            </a:r>
            <a:endParaRPr lang="pt-BR"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87295" y="382346"/>
            <a:ext cx="445516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Mísseis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IACM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1659026"/>
            <a:ext cx="7870825" cy="4137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 algn="just">
              <a:lnSpc>
                <a:spcPct val="107100"/>
              </a:lnSpc>
              <a:spcBef>
                <a:spcPts val="11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IACQ acompanha a Convenção para a Proibição de Armas Químicas </a:t>
            </a:r>
            <a:r>
              <a:rPr sz="1600" spc="-20" dirty="0">
                <a:latin typeface="Arial MT"/>
                <a:cs typeface="Arial MT"/>
              </a:rPr>
              <a:t>(CPAQ). </a:t>
            </a:r>
            <a:r>
              <a:rPr sz="1600" spc="-5" dirty="0">
                <a:latin typeface="Arial MT"/>
                <a:cs typeface="Arial MT"/>
              </a:rPr>
              <a:t>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CPAQ</a:t>
            </a:r>
            <a:r>
              <a:rPr sz="1600" spc="3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possui os dispositivos de implementação (artigos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 e </a:t>
            </a:r>
            <a:r>
              <a:rPr sz="1600" dirty="0">
                <a:latin typeface="Arial MT"/>
                <a:cs typeface="Arial MT"/>
              </a:rPr>
              <a:t>VII), </a:t>
            </a:r>
            <a:r>
              <a:rPr sz="1600" spc="-5" dirty="0">
                <a:latin typeface="Arial MT"/>
                <a:cs typeface="Arial MT"/>
              </a:rPr>
              <a:t>os dispositivos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3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spc="3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contra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4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3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(artigo</a:t>
            </a:r>
            <a:r>
              <a:rPr sz="1600" spc="3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X)</a:t>
            </a:r>
            <a:r>
              <a:rPr sz="1600" spc="3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3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</a:t>
            </a:r>
            <a:r>
              <a:rPr sz="1600" spc="3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dispositivos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tecnológico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cooperação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internacional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(artigo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XI).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7200"/>
              </a:lnSpc>
              <a:spcBef>
                <a:spcPts val="3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 implementação e o acompanhamento da </a:t>
            </a:r>
            <a:r>
              <a:rPr sz="1600" spc="-30" dirty="0">
                <a:latin typeface="Arial MT"/>
                <a:cs typeface="Arial MT"/>
              </a:rPr>
              <a:t>CPAQ, </a:t>
            </a:r>
            <a:r>
              <a:rPr sz="1600" dirty="0">
                <a:latin typeface="Arial MT"/>
                <a:cs typeface="Arial MT"/>
              </a:rPr>
              <a:t>gera </a:t>
            </a:r>
            <a:r>
              <a:rPr sz="1600" spc="-5" dirty="0">
                <a:latin typeface="Arial MT"/>
                <a:cs typeface="Arial MT"/>
              </a:rPr>
              <a:t>uma série de obrigações 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IACQ.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Abaixo</a:t>
            </a:r>
            <a:r>
              <a:rPr sz="1600" dirty="0">
                <a:latin typeface="Arial MT"/>
                <a:cs typeface="Arial MT"/>
              </a:rPr>
              <a:t> estão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relacionadas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desenvolvidas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rotineiramente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IACQ: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6900"/>
              </a:lnSpc>
              <a:spcBef>
                <a:spcPts val="3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Elaboração e envio de declarações anuais da produção e comércio de substâncias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promovido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pelas</a:t>
            </a:r>
            <a:r>
              <a:rPr sz="1600" spc="-5" dirty="0">
                <a:latin typeface="Arial MT"/>
                <a:cs typeface="Arial MT"/>
              </a:rPr>
              <a:t> indústrias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(duas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declarações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anuais);</a:t>
            </a:r>
            <a:endParaRPr sz="1600">
              <a:latin typeface="Arial MT"/>
              <a:cs typeface="Arial MT"/>
            </a:endParaRPr>
          </a:p>
          <a:p>
            <a:pPr marL="355600" marR="17145" indent="-342900" algn="just">
              <a:lnSpc>
                <a:spcPct val="107000"/>
              </a:lnSpc>
              <a:spcBef>
                <a:spcPts val="395"/>
              </a:spcBef>
              <a:buFont typeface="Arial MT"/>
              <a:buChar char="•"/>
              <a:tabLst>
                <a:tab pos="412115" algn="l"/>
              </a:tabLst>
            </a:pPr>
            <a:r>
              <a:rPr dirty="0"/>
              <a:t>	</a:t>
            </a:r>
            <a:r>
              <a:rPr sz="1600" spc="-5" dirty="0">
                <a:latin typeface="Arial MT"/>
                <a:cs typeface="Arial MT"/>
              </a:rPr>
              <a:t>Elaboração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envio</a:t>
            </a:r>
            <a:r>
              <a:rPr sz="1600" spc="4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Relatório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Programas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spc="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4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contra</a:t>
            </a:r>
            <a:r>
              <a:rPr sz="1600" spc="-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Existentes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(anual);</a:t>
            </a:r>
            <a:endParaRPr sz="1600">
              <a:latin typeface="Arial MT"/>
              <a:cs typeface="Arial MT"/>
            </a:endParaRPr>
          </a:p>
          <a:p>
            <a:pPr marL="355600" marR="13335" indent="-342900" algn="just">
              <a:lnSpc>
                <a:spcPct val="106900"/>
              </a:lnSpc>
              <a:spcBef>
                <a:spcPts val="384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Elaboração e </a:t>
            </a:r>
            <a:r>
              <a:rPr sz="1600" dirty="0">
                <a:latin typeface="Arial MT"/>
                <a:cs typeface="Arial MT"/>
              </a:rPr>
              <a:t>envio </a:t>
            </a:r>
            <a:r>
              <a:rPr sz="1600" spc="-5" dirty="0">
                <a:latin typeface="Arial MT"/>
                <a:cs typeface="Arial MT"/>
              </a:rPr>
              <a:t>de Relatório sobre Legislação pertinentes à implementação e 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 da </a:t>
            </a:r>
            <a:r>
              <a:rPr sz="1600" spc="-35" dirty="0">
                <a:latin typeface="Arial MT"/>
                <a:cs typeface="Arial MT"/>
              </a:rPr>
              <a:t>CPAQ </a:t>
            </a:r>
            <a:r>
              <a:rPr sz="1600" dirty="0">
                <a:latin typeface="Arial MT"/>
                <a:cs typeface="Arial MT"/>
              </a:rPr>
              <a:t>(este </a:t>
            </a:r>
            <a:r>
              <a:rPr sz="1600" spc="-5" dirty="0">
                <a:latin typeface="Arial MT"/>
                <a:cs typeface="Arial MT"/>
              </a:rPr>
              <a:t>relatório é enviado anualmente com as devidas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atualizações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realizadas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anterior)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(anual);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9040" y="1707286"/>
            <a:ext cx="8007984" cy="36584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 algn="just">
              <a:lnSpc>
                <a:spcPct val="107500"/>
              </a:lnSpc>
              <a:spcBef>
                <a:spcPts val="100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Elaboração e </a:t>
            </a:r>
            <a:r>
              <a:rPr lang="pt-BR" sz="1600" spc="-10" dirty="0">
                <a:latin typeface="Arial MT"/>
                <a:cs typeface="Arial MT"/>
              </a:rPr>
              <a:t>envio </a:t>
            </a:r>
            <a:r>
              <a:rPr lang="pt-BR" sz="1600" spc="-5" dirty="0">
                <a:latin typeface="Arial MT"/>
                <a:cs typeface="Arial MT"/>
              </a:rPr>
              <a:t>de Relatório sobre Pessoal autorizado a acessar os documentos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sigilosos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25" dirty="0">
                <a:latin typeface="Arial MT"/>
                <a:cs typeface="Arial MT"/>
              </a:rPr>
              <a:t> </a:t>
            </a:r>
            <a:r>
              <a:rPr lang="pt-BR" sz="1600" spc="-40" dirty="0">
                <a:latin typeface="Arial MT"/>
                <a:cs typeface="Arial MT"/>
              </a:rPr>
              <a:t>OPAQ</a:t>
            </a:r>
            <a:r>
              <a:rPr lang="pt-BR" sz="1600" spc="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(anual);</a:t>
            </a:r>
            <a:endParaRPr lang="pt-BR" sz="1600" dirty="0">
              <a:latin typeface="Arial MT"/>
              <a:cs typeface="Arial MT"/>
            </a:endParaRPr>
          </a:p>
          <a:p>
            <a:pPr marL="355600" marR="6350" indent="-342900" algn="just">
              <a:lnSpc>
                <a:spcPct val="106900"/>
              </a:lnSpc>
              <a:spcBef>
                <a:spcPts val="384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Elaboração e envio de Formulário de </a:t>
            </a:r>
            <a:r>
              <a:rPr lang="pt-BR" sz="1600" spc="-10" dirty="0">
                <a:latin typeface="Arial MT"/>
                <a:cs typeface="Arial MT"/>
              </a:rPr>
              <a:t>Dados </a:t>
            </a:r>
            <a:r>
              <a:rPr lang="pt-BR" sz="1600" spc="-5" dirty="0">
                <a:latin typeface="Arial MT"/>
                <a:cs typeface="Arial MT"/>
              </a:rPr>
              <a:t>Operacionais para a viabilização de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inspeções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industriais (anual);</a:t>
            </a:r>
            <a:endParaRPr lang="pt-BR" sz="1600" dirty="0">
              <a:latin typeface="Arial MT"/>
              <a:cs typeface="Arial MT"/>
            </a:endParaRPr>
          </a:p>
          <a:p>
            <a:pPr marL="355600" marR="5080" indent="-342900" algn="just">
              <a:lnSpc>
                <a:spcPct val="107200"/>
              </a:lnSpc>
              <a:spcBef>
                <a:spcPts val="37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 de inspeções industriais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pelos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inspetores</a:t>
            </a:r>
            <a:r>
              <a:rPr lang="pt-BR" sz="1600" spc="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434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OPAQ 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nas indústrias brasileiras (ocorrem </a:t>
            </a:r>
            <a:r>
              <a:rPr lang="pt-BR" sz="1600" dirty="0">
                <a:latin typeface="Arial MT"/>
                <a:cs typeface="Arial MT"/>
              </a:rPr>
              <a:t>em torno </a:t>
            </a:r>
            <a:r>
              <a:rPr lang="pt-BR" sz="1600" spc="-5" dirty="0">
                <a:latin typeface="Arial MT"/>
                <a:cs typeface="Arial MT"/>
              </a:rPr>
              <a:t>de 6 inspeções anuais com duração </a:t>
            </a:r>
            <a:r>
              <a:rPr lang="pt-BR" sz="1600" spc="5" dirty="0">
                <a:latin typeface="Arial MT"/>
                <a:cs typeface="Arial MT"/>
              </a:rPr>
              <a:t>de 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uma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semana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cada);</a:t>
            </a:r>
            <a:endParaRPr lang="pt-BR" sz="1600" dirty="0">
              <a:latin typeface="Arial MT"/>
              <a:cs typeface="Arial MT"/>
            </a:endParaRPr>
          </a:p>
          <a:p>
            <a:pPr marL="355600" marR="9525" indent="-342900" algn="just">
              <a:lnSpc>
                <a:spcPct val="106900"/>
              </a:lnSpc>
              <a:spcBef>
                <a:spcPts val="38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 da Reuniões Regionais </a:t>
            </a:r>
            <a:r>
              <a:rPr lang="pt-BR" sz="1600" spc="-10" dirty="0">
                <a:latin typeface="Arial MT"/>
                <a:cs typeface="Arial MT"/>
              </a:rPr>
              <a:t>Autoridades Nacionais </a:t>
            </a:r>
            <a:r>
              <a:rPr lang="pt-BR" sz="1600" spc="-5" dirty="0">
                <a:latin typeface="Arial MT"/>
                <a:cs typeface="Arial MT"/>
              </a:rPr>
              <a:t>da </a:t>
            </a:r>
            <a:r>
              <a:rPr lang="pt-BR" sz="1600" spc="-35" dirty="0">
                <a:latin typeface="Arial MT"/>
                <a:cs typeface="Arial MT"/>
              </a:rPr>
              <a:t>OPAQ </a:t>
            </a:r>
            <a:r>
              <a:rPr lang="pt-BR" sz="1600" spc="-5" dirty="0">
                <a:latin typeface="Arial MT"/>
                <a:cs typeface="Arial MT"/>
              </a:rPr>
              <a:t>(GRULAC)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(a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ano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ocorre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em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um</a:t>
            </a:r>
            <a:r>
              <a:rPr lang="pt-BR" sz="1600" spc="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países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8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América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Latina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Caribe);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spcBef>
                <a:spcPts val="51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</a:t>
            </a:r>
            <a:r>
              <a:rPr lang="pt-BR" sz="1600" spc="107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das</a:t>
            </a:r>
            <a:r>
              <a:rPr lang="pt-BR" sz="1600" spc="109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1105" dirty="0">
                <a:latin typeface="Arial MT"/>
                <a:cs typeface="Arial MT"/>
              </a:rPr>
              <a:t> </a:t>
            </a:r>
            <a:r>
              <a:rPr lang="pt-BR" sz="1600" spc="-5" dirty="0" err="1">
                <a:latin typeface="Arial MT"/>
                <a:cs typeface="Arial MT"/>
              </a:rPr>
              <a:t>dde</a:t>
            </a:r>
            <a:r>
              <a:rPr lang="pt-BR" sz="1600" spc="-5" dirty="0">
                <a:latin typeface="Arial MT"/>
                <a:cs typeface="Arial MT"/>
              </a:rPr>
              <a:t> Autoridades Nacionais da</a:t>
            </a:r>
            <a:r>
              <a:rPr lang="pt-BR" sz="1600" spc="112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OPAQ</a:t>
            </a:r>
            <a:r>
              <a:rPr lang="pt-BR" sz="1600" spc="1105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(ocorrem </a:t>
            </a:r>
            <a:r>
              <a:rPr lang="pt-BR" sz="1600" spc="-5" dirty="0">
                <a:latin typeface="Arial MT"/>
                <a:cs typeface="Arial MT"/>
              </a:rPr>
              <a:t>anualmente</a:t>
            </a:r>
            <a:r>
              <a:rPr lang="pt-BR" sz="1600" spc="-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Haia</a:t>
            </a:r>
            <a:r>
              <a:rPr lang="pt-BR" sz="1600" spc="-1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Países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baixos);</a:t>
            </a:r>
            <a:endParaRPr lang="pt-BR" sz="1600" dirty="0">
              <a:latin typeface="Arial MT"/>
              <a:cs typeface="Arial MT"/>
            </a:endParaRPr>
          </a:p>
          <a:p>
            <a:pPr marL="355600" marR="6985" indent="-342900" algn="just">
              <a:lnSpc>
                <a:spcPct val="106900"/>
              </a:lnSpc>
              <a:spcBef>
                <a:spcPts val="385"/>
              </a:spcBef>
              <a:buChar char="•"/>
              <a:tabLst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Acompanhamento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 Sessões 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Conferência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Estados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Partes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CPAQ </a:t>
            </a:r>
            <a:r>
              <a:rPr lang="pt-BR" sz="1600" spc="-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(ocorrem anualmente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Haia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– Países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Baixos).</a:t>
            </a:r>
            <a:endParaRPr lang="pt-BR"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3545" y="346328"/>
            <a:ext cx="42437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 </a:t>
            </a:r>
            <a:r>
              <a:rPr sz="2000" spc="-5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Química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IACQ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993" y="1035456"/>
            <a:ext cx="8140700" cy="31956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75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Além das atividades mencionadas acima, temos também outras atividades decorrentes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rotineiras:</a:t>
            </a:r>
            <a:endParaRPr sz="1600" dirty="0">
              <a:latin typeface="Arial MT"/>
              <a:cs typeface="Arial MT"/>
            </a:endParaRPr>
          </a:p>
          <a:p>
            <a:pPr marL="299085" indent="-287020" algn="just">
              <a:lnSpc>
                <a:spcPct val="100000"/>
              </a:lnSpc>
              <a:spcBef>
                <a:spcPts val="935"/>
              </a:spcBef>
              <a:buChar char="•"/>
              <a:tabLst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Controle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operações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importação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exportação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substâncias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(são</a:t>
            </a:r>
            <a:endParaRPr sz="1600" dirty="0">
              <a:latin typeface="Arial MT"/>
              <a:cs typeface="Arial MT"/>
            </a:endParaRPr>
          </a:p>
          <a:p>
            <a:pPr marL="299085" algn="just">
              <a:lnSpc>
                <a:spcPct val="100000"/>
              </a:lnSpc>
              <a:spcBef>
                <a:spcPts val="135"/>
              </a:spcBef>
            </a:pPr>
            <a:r>
              <a:rPr sz="1600" spc="-5" dirty="0">
                <a:latin typeface="Arial MT"/>
                <a:cs typeface="Arial MT"/>
              </a:rPr>
              <a:t>analisadas,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torno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100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operações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diariamente);</a:t>
            </a:r>
            <a:endParaRPr sz="1600" dirty="0">
              <a:latin typeface="Arial MT"/>
              <a:cs typeface="Arial MT"/>
            </a:endParaRPr>
          </a:p>
          <a:p>
            <a:pPr marL="299085" marR="5080" indent="-287020" algn="just">
              <a:lnSpc>
                <a:spcPct val="107000"/>
              </a:lnSpc>
              <a:spcBef>
                <a:spcPts val="800"/>
              </a:spcBef>
              <a:buChar char="•"/>
              <a:tabLst>
                <a:tab pos="299720" algn="l"/>
              </a:tabLst>
            </a:pPr>
            <a:r>
              <a:rPr sz="1600" spc="-5" dirty="0" err="1">
                <a:latin typeface="Arial MT"/>
                <a:cs typeface="Arial MT"/>
              </a:rPr>
              <a:t>Promoção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Exercícios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sobre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assistência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Proteção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contra</a:t>
            </a:r>
            <a:r>
              <a:rPr sz="1600" dirty="0">
                <a:latin typeface="Arial MT"/>
                <a:cs typeface="Arial MT"/>
              </a:rPr>
              <a:t> Armas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anualmente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América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Latina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Caribe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(GRULAC) e também aos </a:t>
            </a:r>
            <a:r>
              <a:rPr sz="1600" dirty="0">
                <a:latin typeface="Arial MT"/>
                <a:cs typeface="Arial MT"/>
              </a:rPr>
              <a:t>Países </a:t>
            </a:r>
            <a:r>
              <a:rPr sz="1600" spc="-5" dirty="0">
                <a:latin typeface="Arial MT"/>
                <a:cs typeface="Arial MT"/>
              </a:rPr>
              <a:t>de Língua Portuguesa (CPLP) (estes cursos são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 em parceria com o Ministério da Defesa (MD) e o Ministério de Relações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exteriores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(MRE);</a:t>
            </a:r>
            <a:endParaRPr sz="1600" dirty="0">
              <a:latin typeface="Arial MT"/>
              <a:cs typeface="Arial MT"/>
            </a:endParaRPr>
          </a:p>
          <a:p>
            <a:pPr marL="299085" marR="6350" indent="-287020" algn="just">
              <a:lnSpc>
                <a:spcPct val="106900"/>
              </a:lnSpc>
              <a:spcBef>
                <a:spcPts val="810"/>
              </a:spcBef>
              <a:buChar char="•"/>
              <a:tabLst>
                <a:tab pos="299720" algn="l"/>
              </a:tabLst>
            </a:pPr>
            <a:r>
              <a:rPr sz="1600" spc="-5" dirty="0">
                <a:latin typeface="Arial MT"/>
                <a:cs typeface="Arial MT"/>
              </a:rPr>
              <a:t>Apoio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endosso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candidatos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Forças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Indústria,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oferecidos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Organização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Proibição 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Químicas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(OPAQ);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993" y="4372175"/>
            <a:ext cx="813815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spcBef>
                <a:spcPts val="95"/>
              </a:spcBef>
              <a:buFontTx/>
              <a:buChar char="•"/>
              <a:tabLst>
                <a:tab pos="299085" algn="l"/>
                <a:tab pos="299720" algn="l"/>
                <a:tab pos="1604645" algn="l"/>
                <a:tab pos="2086610" algn="l"/>
                <a:tab pos="3019425" algn="l"/>
                <a:tab pos="3400425" algn="l"/>
                <a:tab pos="4458335" algn="l"/>
                <a:tab pos="5935345" algn="l"/>
                <a:tab pos="6494780" algn="l"/>
                <a:tab pos="6762750" algn="l"/>
                <a:tab pos="7797800" algn="l"/>
              </a:tabLst>
            </a:pPr>
            <a:r>
              <a:rPr sz="1600" spc="-5" dirty="0">
                <a:latin typeface="Arial MT"/>
                <a:cs typeface="Arial MT"/>
              </a:rPr>
              <a:t>Organi</a:t>
            </a:r>
            <a:r>
              <a:rPr sz="1600" dirty="0">
                <a:latin typeface="Arial MT"/>
                <a:cs typeface="Arial MT"/>
              </a:rPr>
              <a:t>z</a:t>
            </a:r>
            <a:r>
              <a:rPr sz="1600" spc="-5" dirty="0">
                <a:latin typeface="Arial MT"/>
                <a:cs typeface="Arial MT"/>
              </a:rPr>
              <a:t>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ssão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</a:t>
            </a:r>
            <a:r>
              <a:rPr sz="1600" spc="5" dirty="0">
                <a:latin typeface="Arial MT"/>
                <a:cs typeface="Arial MT"/>
              </a:rPr>
              <a:t>n</a:t>
            </a:r>
            <a:r>
              <a:rPr sz="1600" spc="-5" dirty="0">
                <a:latin typeface="Arial MT"/>
                <a:cs typeface="Arial MT"/>
              </a:rPr>
              <a:t>terministerial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 err="1">
                <a:latin typeface="Arial MT"/>
                <a:cs typeface="Arial MT"/>
              </a:rPr>
              <a:t>Ap</a:t>
            </a:r>
            <a:r>
              <a:rPr sz="1600" dirty="0" err="1">
                <a:latin typeface="Arial MT"/>
                <a:cs typeface="Arial MT"/>
              </a:rPr>
              <a:t>l</a:t>
            </a:r>
            <a:r>
              <a:rPr sz="1600" spc="-15" dirty="0" err="1">
                <a:latin typeface="Arial MT"/>
                <a:cs typeface="Arial MT"/>
              </a:rPr>
              <a:t>i</a:t>
            </a:r>
            <a:r>
              <a:rPr sz="1600" spc="-5" dirty="0" err="1">
                <a:latin typeface="Arial MT"/>
                <a:cs typeface="Arial MT"/>
              </a:rPr>
              <a:t>cação</a:t>
            </a:r>
            <a:r>
              <a:rPr lang="pt-BR" sz="1600" spc="-5" dirty="0">
                <a:latin typeface="Arial MT"/>
                <a:cs typeface="Arial MT"/>
              </a:rPr>
              <a:t> dos dispositivos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spc="-20" dirty="0">
                <a:latin typeface="Arial MT"/>
                <a:cs typeface="Arial MT"/>
              </a:rPr>
              <a:t> </a:t>
            </a:r>
            <a:r>
              <a:rPr lang="pt-BR" sz="1600" spc="-35" dirty="0">
                <a:latin typeface="Arial MT"/>
                <a:cs typeface="Arial MT"/>
              </a:rPr>
              <a:t>CPAQ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15" dirty="0">
                <a:latin typeface="Arial MT"/>
                <a:cs typeface="Arial MT"/>
              </a:rPr>
              <a:t>(CIAD/CPAQ)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duas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reuniões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anuais); 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9993" y="4886593"/>
            <a:ext cx="8139430" cy="904607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299085" marR="5080" indent="-287020" algn="just">
              <a:lnSpc>
                <a:spcPct val="106900"/>
              </a:lnSpc>
              <a:spcBef>
                <a:spcPts val="805"/>
              </a:spcBef>
              <a:buChar char="•"/>
              <a:tabLst>
                <a:tab pos="299720" algn="l"/>
              </a:tabLst>
            </a:pPr>
            <a:r>
              <a:rPr sz="1600" spc="-5" dirty="0" err="1">
                <a:latin typeface="Arial MT"/>
                <a:cs typeface="Arial MT"/>
              </a:rPr>
              <a:t>Além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decorrentes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IACQ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também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assessora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tecnicamente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solicitações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feitas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(MMA,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MRE,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MD,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MDIC).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168" y="1729231"/>
            <a:ext cx="8051800" cy="37439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Acompanhar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reuniões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CPAB: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lang="pt-BR" sz="1600" spc="-5" dirty="0">
                <a:latin typeface="Arial MT"/>
                <a:cs typeface="Arial MT"/>
              </a:rPr>
              <a:t>Reunião dos Estados Partes (anuais);</a:t>
            </a:r>
          </a:p>
          <a:p>
            <a:pPr marL="756285" lvl="1" indent="-28765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600" spc="-5" dirty="0" err="1">
                <a:latin typeface="Arial MT"/>
                <a:cs typeface="Arial MT"/>
              </a:rPr>
              <a:t>Conferência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Revisão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5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(2022: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IX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i="1" spc="5" dirty="0">
                <a:latin typeface="Arial"/>
                <a:cs typeface="Arial"/>
              </a:rPr>
              <a:t>BWC</a:t>
            </a:r>
            <a:r>
              <a:rPr sz="1600" i="1" spc="-30" dirty="0">
                <a:latin typeface="Arial"/>
                <a:cs typeface="Arial"/>
              </a:rPr>
              <a:t> </a:t>
            </a:r>
            <a:r>
              <a:rPr sz="1600" i="1" spc="-5" dirty="0">
                <a:latin typeface="Arial"/>
                <a:cs typeface="Arial"/>
              </a:rPr>
              <a:t>Review Conference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lang="pt-BR" sz="1600" spc="-5" dirty="0">
                <a:latin typeface="Arial MT"/>
                <a:cs typeface="Arial MT"/>
              </a:rPr>
              <a:t>.</a:t>
            </a:r>
          </a:p>
          <a:p>
            <a:pPr marL="468630" lvl="1">
              <a:lnSpc>
                <a:spcPct val="100000"/>
              </a:lnSpc>
              <a:spcBef>
                <a:spcPts val="1200"/>
              </a:spcBef>
              <a:tabLst>
                <a:tab pos="756285" algn="l"/>
                <a:tab pos="756920" algn="l"/>
              </a:tabLst>
            </a:pPr>
            <a:endParaRPr sz="1600" dirty="0">
              <a:latin typeface="Arial MT"/>
              <a:cs typeface="Arial MT"/>
            </a:endParaRPr>
          </a:p>
          <a:p>
            <a:pPr marL="354965" marR="508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Como Ponto de </a:t>
            </a:r>
            <a:r>
              <a:rPr sz="1600" spc="-10" dirty="0">
                <a:latin typeface="Arial MT"/>
                <a:cs typeface="Arial MT"/>
              </a:rPr>
              <a:t>Contato </a:t>
            </a:r>
            <a:r>
              <a:rPr sz="1600" spc="-5" dirty="0">
                <a:latin typeface="Arial MT"/>
                <a:cs typeface="Arial MT"/>
              </a:rPr>
              <a:t>junto à </a:t>
            </a:r>
            <a:r>
              <a:rPr sz="1600" spc="-35" dirty="0">
                <a:latin typeface="Arial MT"/>
                <a:cs typeface="Arial MT"/>
              </a:rPr>
              <a:t>CPAB </a:t>
            </a:r>
            <a:r>
              <a:rPr sz="1600" spc="-5" dirty="0">
                <a:latin typeface="Arial MT"/>
                <a:cs typeface="Arial MT"/>
              </a:rPr>
              <a:t>para elaboração e envio das Medidas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Construção da Confiança – CBM é responsável pela solicitação das informações aos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25" dirty="0">
                <a:latin typeface="Arial MT"/>
                <a:cs typeface="Arial MT"/>
              </a:rPr>
              <a:t>(MAPA,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MD,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ANVISA),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compilação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envio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dos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formulários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preenchimento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eletrônico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plataforma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i="1" spc="-5" dirty="0">
                <a:latin typeface="Arial"/>
                <a:cs typeface="Arial"/>
              </a:rPr>
              <a:t>eCBM</a:t>
            </a:r>
            <a:r>
              <a:rPr sz="1600" i="1" spc="10" dirty="0">
                <a:latin typeface="Arial"/>
                <a:cs typeface="Arial"/>
              </a:rPr>
              <a:t> </a:t>
            </a:r>
            <a:r>
              <a:rPr sz="1600" i="1" spc="-15" dirty="0">
                <a:latin typeface="Arial"/>
                <a:cs typeface="Arial"/>
              </a:rPr>
              <a:t>facility.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050" dirty="0">
              <a:latin typeface="Arial"/>
              <a:cs typeface="Arial"/>
            </a:endParaRPr>
          </a:p>
          <a:p>
            <a:pPr marL="354965" marR="6350" indent="-342900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Participação nas reuniões do Grupo Técnico para elaboração da Política Nacional 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Biossegurança e Bioproteção – </a:t>
            </a:r>
            <a:r>
              <a:rPr sz="1600" spc="-10" dirty="0">
                <a:latin typeface="Arial MT"/>
                <a:cs typeface="Arial MT"/>
              </a:rPr>
              <a:t>GT </a:t>
            </a:r>
            <a:r>
              <a:rPr sz="1600" spc="-5" dirty="0">
                <a:latin typeface="Arial MT"/>
                <a:cs typeface="Arial MT"/>
              </a:rPr>
              <a:t>PNBB e do Grupo Técnico de Segurança de </a:t>
            </a:r>
            <a:r>
              <a:rPr sz="1600" dirty="0">
                <a:latin typeface="Arial MT"/>
                <a:cs typeface="Arial MT"/>
              </a:rPr>
              <a:t> Infraestrutura Crítica </a:t>
            </a:r>
            <a:r>
              <a:rPr sz="1600" spc="-5" dirty="0">
                <a:latin typeface="Arial MT"/>
                <a:cs typeface="Arial MT"/>
              </a:rPr>
              <a:t>nas áreas de </a:t>
            </a:r>
            <a:r>
              <a:rPr sz="1600" dirty="0">
                <a:latin typeface="Arial MT"/>
                <a:cs typeface="Arial MT"/>
              </a:rPr>
              <a:t>Biossegurança </a:t>
            </a:r>
            <a:r>
              <a:rPr sz="1600" spc="-5" dirty="0">
                <a:latin typeface="Arial MT"/>
                <a:cs typeface="Arial MT"/>
              </a:rPr>
              <a:t>e Bioproteção – GTSIC-BIO, </a:t>
            </a:r>
            <a:r>
              <a:rPr sz="1600" dirty="0">
                <a:latin typeface="Arial MT"/>
                <a:cs typeface="Arial MT"/>
              </a:rPr>
              <a:t>como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representante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titular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MCTI.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Biológica-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IACB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18540" y="1431162"/>
            <a:ext cx="8195945" cy="49149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4965" marR="6350" indent="-342900">
              <a:lnSpc>
                <a:spcPts val="154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Licenciamento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exportações</a:t>
            </a:r>
            <a:r>
              <a:rPr sz="1600" spc="16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específico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uso</a:t>
            </a:r>
            <a:r>
              <a:rPr sz="1600" spc="1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duplo</a:t>
            </a:r>
            <a:r>
              <a:rPr sz="1600" spc="1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constantes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lista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nuclear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05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Análise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pedidos de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licenciamento (LPCO)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815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Orientação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exportador</a:t>
            </a:r>
            <a:endParaRPr sz="1600" dirty="0">
              <a:latin typeface="Arial MT"/>
              <a:cs typeface="Arial MT"/>
            </a:endParaRPr>
          </a:p>
          <a:p>
            <a:pPr marL="756285" lvl="1" indent="-287655">
              <a:lnSpc>
                <a:spcPct val="100000"/>
              </a:lnSpc>
              <a:spcBef>
                <a:spcPts val="819"/>
              </a:spcBef>
              <a:buChar char="–"/>
              <a:tabLst>
                <a:tab pos="756285" algn="l"/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Solicitação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pedidos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controlados</a:t>
            </a:r>
            <a:endParaRPr sz="1600" dirty="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Font typeface="Arial MT"/>
              <a:buChar char="–"/>
            </a:pPr>
            <a:endParaRPr sz="1800" dirty="0">
              <a:latin typeface="Arial MT"/>
              <a:cs typeface="Arial MT"/>
            </a:endParaRPr>
          </a:p>
          <a:p>
            <a:pPr marL="355600" indent="-342900" algn="just">
              <a:lnSpc>
                <a:spcPct val="100000"/>
              </a:lnSpc>
              <a:spcBef>
                <a:spcPts val="1480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Emissão 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importações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nuclear</a:t>
            </a:r>
            <a:endParaRPr sz="1600" dirty="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ts val="1540"/>
              </a:lnSpc>
              <a:spcBef>
                <a:spcPts val="1190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Operacionalização os procedimentos </a:t>
            </a:r>
            <a:r>
              <a:rPr sz="1600" dirty="0">
                <a:latin typeface="Arial MT"/>
                <a:cs typeface="Arial MT"/>
              </a:rPr>
              <a:t>prévios </a:t>
            </a:r>
            <a:r>
              <a:rPr sz="1600" spc="-5" dirty="0">
                <a:latin typeface="Arial MT"/>
                <a:cs typeface="Arial MT"/>
              </a:rPr>
              <a:t>à emissão de garantias de governo,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análise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empresa,</a:t>
            </a:r>
            <a:r>
              <a:rPr sz="1600" dirty="0">
                <a:latin typeface="Arial MT"/>
                <a:cs typeface="Arial MT"/>
              </a:rPr>
              <a:t> bem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respectivos termos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verificação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uso.</a:t>
            </a:r>
            <a:endParaRPr sz="1600" dirty="0">
              <a:latin typeface="Arial MT"/>
              <a:cs typeface="Arial MT"/>
            </a:endParaRPr>
          </a:p>
          <a:p>
            <a:pPr marL="756285" lvl="1" indent="-287655" algn="just">
              <a:lnSpc>
                <a:spcPct val="100000"/>
              </a:lnSpc>
              <a:spcBef>
                <a:spcPts val="820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Emissão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encaminhamento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solicitante.</a:t>
            </a:r>
            <a:endParaRPr sz="1600" dirty="0">
              <a:latin typeface="Arial MT"/>
              <a:cs typeface="Arial MT"/>
            </a:endParaRPr>
          </a:p>
          <a:p>
            <a:pPr marL="756285" lvl="1" indent="-287655" algn="just">
              <a:lnSpc>
                <a:spcPts val="1730"/>
              </a:lnSpc>
              <a:spcBef>
                <a:spcPts val="815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Inspeção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uso</a:t>
            </a:r>
            <a:r>
              <a:rPr sz="1600" spc="1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dado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sujeitos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garantias,</a:t>
            </a:r>
            <a:r>
              <a:rPr sz="1600" spc="1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território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brasileiro,</a:t>
            </a:r>
            <a:r>
              <a:rPr sz="1600" spc="1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endParaRPr sz="1600" dirty="0">
              <a:latin typeface="Arial MT"/>
              <a:cs typeface="Arial MT"/>
            </a:endParaRPr>
          </a:p>
          <a:p>
            <a:pPr marL="756285" algn="just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técnicas.</a:t>
            </a:r>
          </a:p>
          <a:p>
            <a:pPr marL="355600" indent="-342900" algn="just">
              <a:lnSpc>
                <a:spcPct val="100000"/>
              </a:lnSpc>
              <a:spcBef>
                <a:spcPts val="815"/>
              </a:spcBef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endParaRPr sz="1600" dirty="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ts val="1540"/>
              </a:lnSpc>
              <a:spcBef>
                <a:spcPts val="1185"/>
              </a:spcBef>
              <a:buChar char="–"/>
              <a:tabLst>
                <a:tab pos="756920" algn="l"/>
              </a:tabLst>
            </a:pPr>
            <a:r>
              <a:rPr sz="1600" spc="-5" dirty="0">
                <a:latin typeface="Arial MT"/>
                <a:cs typeface="Arial MT"/>
              </a:rPr>
              <a:t>Assessoramento</a:t>
            </a:r>
            <a:r>
              <a:rPr sz="1600" dirty="0">
                <a:latin typeface="Arial MT"/>
                <a:cs typeface="Arial MT"/>
              </a:rPr>
              <a:t> técnico,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prestado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sob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demanda,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Ministério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Relações </a:t>
            </a:r>
            <a:r>
              <a:rPr sz="1600" spc="-5" dirty="0">
                <a:latin typeface="Arial MT"/>
                <a:cs typeface="Arial MT"/>
              </a:rPr>
              <a:t> Exteriores,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negociações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acordos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referentes</a:t>
            </a:r>
            <a:r>
              <a:rPr sz="1600" spc="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área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15" dirty="0">
                <a:latin typeface="Arial MT"/>
                <a:cs typeface="Arial MT"/>
              </a:rPr>
              <a:t>nuclear.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76400" y="533400"/>
            <a:ext cx="5672074" cy="574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Nuclear-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5693" y="1276858"/>
            <a:ext cx="8413115" cy="5433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Arial MT"/>
                <a:cs typeface="Arial MT"/>
              </a:rPr>
              <a:t>Acompanhamento </a:t>
            </a:r>
            <a:r>
              <a:rPr sz="1500" dirty="0">
                <a:latin typeface="Arial MT"/>
                <a:cs typeface="Arial MT"/>
              </a:rPr>
              <a:t>das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Reuniões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Técnicas,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 Grupo</a:t>
            </a:r>
            <a:r>
              <a:rPr sz="1500" spc="-5" dirty="0">
                <a:latin typeface="Arial MT"/>
                <a:cs typeface="Arial MT"/>
              </a:rPr>
              <a:t> Consultivo</a:t>
            </a:r>
            <a:r>
              <a:rPr sz="1500" spc="2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Plenária</a:t>
            </a:r>
            <a:r>
              <a:rPr sz="1500" spc="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Regime</a:t>
            </a:r>
            <a:endParaRPr sz="15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225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80100"/>
              </a:lnSpc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Reuniões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Técnicas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(TEG)</a:t>
            </a:r>
            <a:r>
              <a:rPr sz="1500" spc="6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spc="6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6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Grupo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Consultivo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(CG)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ocorrem</a:t>
            </a:r>
            <a:r>
              <a:rPr sz="1500" spc="4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semestralmente,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em</a:t>
            </a:r>
            <a:r>
              <a:rPr sz="1500" spc="5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abril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 em </a:t>
            </a:r>
            <a:r>
              <a:rPr sz="1500" spc="-5" dirty="0">
                <a:latin typeface="Arial MT"/>
                <a:cs typeface="Arial MT"/>
              </a:rPr>
              <a:t>novembro, com discussão sobre as propostas de </a:t>
            </a:r>
            <a:r>
              <a:rPr sz="1500" dirty="0">
                <a:latin typeface="Arial MT"/>
                <a:cs typeface="Arial MT"/>
              </a:rPr>
              <a:t>modificação nas </a:t>
            </a:r>
            <a:r>
              <a:rPr sz="1500" spc="-5" dirty="0">
                <a:latin typeface="Arial MT"/>
                <a:cs typeface="Arial MT"/>
              </a:rPr>
              <a:t>listas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controle, </a:t>
            </a:r>
            <a:r>
              <a:rPr sz="1500" dirty="0">
                <a:latin typeface="Arial MT"/>
                <a:cs typeface="Arial MT"/>
              </a:rPr>
              <a:t> em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Viena.</a:t>
            </a:r>
            <a:endParaRPr sz="150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ct val="80000"/>
              </a:lnSpc>
              <a:spcBef>
                <a:spcPts val="600"/>
              </a:spcBef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Reunião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Plenária,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acompanhada</a:t>
            </a:r>
            <a:r>
              <a:rPr sz="1500" dirty="0">
                <a:latin typeface="Arial MT"/>
                <a:cs typeface="Arial MT"/>
              </a:rPr>
              <a:t> de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reunião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Grupo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Consultivo</a:t>
            </a:r>
            <a:r>
              <a:rPr sz="1500" dirty="0">
                <a:latin typeface="Arial MT"/>
                <a:cs typeface="Arial MT"/>
              </a:rPr>
              <a:t> (CG),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que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ocorre 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anualmente,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em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junho,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país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presidência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rotativa.</a:t>
            </a:r>
            <a:endParaRPr sz="15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 MT"/>
              <a:buChar char="–"/>
            </a:pPr>
            <a:endParaRPr sz="195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1500" dirty="0">
                <a:latin typeface="Arial MT"/>
                <a:cs typeface="Arial MT"/>
              </a:rPr>
              <a:t>Coordenação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Grupo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Especialistas</a:t>
            </a:r>
            <a:r>
              <a:rPr sz="1500" spc="-5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Técnicos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Brasileiros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3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TEG-BR-NSG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ts val="1440"/>
              </a:lnSpc>
              <a:spcBef>
                <a:spcPts val="119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Objetivo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analisar </a:t>
            </a:r>
            <a:r>
              <a:rPr sz="1500" spc="-10" dirty="0">
                <a:latin typeface="Arial MT"/>
                <a:cs typeface="Arial MT"/>
              </a:rPr>
              <a:t>as </a:t>
            </a:r>
            <a:r>
              <a:rPr sz="1500" spc="-5" dirty="0">
                <a:latin typeface="Arial MT"/>
                <a:cs typeface="Arial MT"/>
              </a:rPr>
              <a:t>propostas técnicas </a:t>
            </a:r>
            <a:r>
              <a:rPr sz="1500" dirty="0">
                <a:latin typeface="Arial MT"/>
                <a:cs typeface="Arial MT"/>
              </a:rPr>
              <a:t>da em </a:t>
            </a:r>
            <a:r>
              <a:rPr sz="1500" spc="-5" dirty="0">
                <a:latin typeface="Arial MT"/>
                <a:cs typeface="Arial MT"/>
              </a:rPr>
              <a:t>discussão </a:t>
            </a:r>
            <a:r>
              <a:rPr sz="1500" dirty="0">
                <a:latin typeface="Arial MT"/>
                <a:cs typeface="Arial MT"/>
              </a:rPr>
              <a:t>no </a:t>
            </a:r>
            <a:r>
              <a:rPr sz="1500" spc="-5" dirty="0">
                <a:latin typeface="Arial MT"/>
                <a:cs typeface="Arial MT"/>
              </a:rPr>
              <a:t>TEG e gerar subsídios à </a:t>
            </a:r>
            <a:r>
              <a:rPr sz="1500" dirty="0">
                <a:latin typeface="Arial MT"/>
                <a:cs typeface="Arial MT"/>
              </a:rPr>
              <a:t> Representação </a:t>
            </a:r>
            <a:r>
              <a:rPr sz="1500" spc="-1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Brasil </a:t>
            </a:r>
            <a:r>
              <a:rPr sz="1500" dirty="0">
                <a:latin typeface="Arial MT"/>
                <a:cs typeface="Arial MT"/>
              </a:rPr>
              <a:t>na </a:t>
            </a:r>
            <a:r>
              <a:rPr sz="1500" spc="-10" dirty="0">
                <a:latin typeface="Arial MT"/>
                <a:cs typeface="Arial MT"/>
              </a:rPr>
              <a:t>AIEA, </a:t>
            </a:r>
            <a:r>
              <a:rPr sz="1500" dirty="0">
                <a:latin typeface="Arial MT"/>
                <a:cs typeface="Arial MT"/>
              </a:rPr>
              <a:t>em </a:t>
            </a:r>
            <a:r>
              <a:rPr sz="1500" spc="-10" dirty="0">
                <a:latin typeface="Arial MT"/>
                <a:cs typeface="Arial MT"/>
              </a:rPr>
              <a:t>Viena, </a:t>
            </a:r>
            <a:r>
              <a:rPr sz="1500" spc="-5" dirty="0">
                <a:latin typeface="Arial MT"/>
                <a:cs typeface="Arial MT"/>
              </a:rPr>
              <a:t>encaminhados </a:t>
            </a:r>
            <a:r>
              <a:rPr sz="1500" dirty="0">
                <a:latin typeface="Arial MT"/>
                <a:cs typeface="Arial MT"/>
              </a:rPr>
              <a:t>por </a:t>
            </a:r>
            <a:r>
              <a:rPr sz="1500" spc="-5" dirty="0">
                <a:latin typeface="Arial MT"/>
                <a:cs typeface="Arial MT"/>
              </a:rPr>
              <a:t>meio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Divisão </a:t>
            </a:r>
            <a:r>
              <a:rPr sz="1500" spc="-15" dirty="0">
                <a:latin typeface="Arial MT"/>
                <a:cs typeface="Arial MT"/>
              </a:rPr>
              <a:t>de 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Desarmamento</a:t>
            </a:r>
            <a:r>
              <a:rPr sz="1500" spc="-5" dirty="0">
                <a:latin typeface="Arial MT"/>
                <a:cs typeface="Arial MT"/>
              </a:rPr>
              <a:t> e </a:t>
            </a:r>
            <a:r>
              <a:rPr sz="1500" dirty="0">
                <a:latin typeface="Arial MT"/>
                <a:cs typeface="Arial MT"/>
              </a:rPr>
              <a:t>Sistemas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do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Ministério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Relações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Exteriores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5" dirty="0">
                <a:latin typeface="Arial MT"/>
                <a:cs typeface="Arial MT"/>
              </a:rPr>
              <a:t> MRE.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80000"/>
              </a:lnSpc>
              <a:spcBef>
                <a:spcPts val="1215"/>
              </a:spcBef>
              <a:buChar char="–"/>
              <a:tabLst>
                <a:tab pos="756920" algn="l"/>
              </a:tabLst>
            </a:pPr>
            <a:r>
              <a:rPr sz="1500" dirty="0">
                <a:latin typeface="Arial MT"/>
                <a:cs typeface="Arial MT"/>
              </a:rPr>
              <a:t>O </a:t>
            </a:r>
            <a:r>
              <a:rPr sz="1500" spc="-5" dirty="0">
                <a:latin typeface="Arial MT"/>
                <a:cs typeface="Arial MT"/>
              </a:rPr>
              <a:t>TEG-BR-NSG conta </a:t>
            </a:r>
            <a:r>
              <a:rPr sz="1500" dirty="0">
                <a:latin typeface="Arial MT"/>
                <a:cs typeface="Arial MT"/>
              </a:rPr>
              <a:t>com </a:t>
            </a:r>
            <a:r>
              <a:rPr sz="1500" spc="-5" dirty="0">
                <a:latin typeface="Arial MT"/>
                <a:cs typeface="Arial MT"/>
              </a:rPr>
              <a:t>participação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representantes </a:t>
            </a:r>
            <a:r>
              <a:rPr sz="1500" spc="-1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Ministério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Defesa </a:t>
            </a:r>
            <a:r>
              <a:rPr sz="1500" dirty="0">
                <a:latin typeface="Arial MT"/>
                <a:cs typeface="Arial MT"/>
              </a:rPr>
              <a:t>– </a:t>
            </a:r>
            <a:r>
              <a:rPr sz="1500" spc="-20" dirty="0">
                <a:latin typeface="Arial MT"/>
                <a:cs typeface="Arial MT"/>
              </a:rPr>
              <a:t>MD 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(Marinha </a:t>
            </a:r>
            <a:r>
              <a:rPr sz="1500" spc="-1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Brasil, Exército Brasileiro e Força Aérea Brasileira),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-10" dirty="0">
                <a:latin typeface="Arial MT"/>
                <a:cs typeface="Arial MT"/>
              </a:rPr>
              <a:t>MRE, do </a:t>
            </a:r>
            <a:r>
              <a:rPr sz="1500" dirty="0">
                <a:latin typeface="Arial MT"/>
                <a:cs typeface="Arial MT"/>
              </a:rPr>
              <a:t>Gabinete </a:t>
            </a:r>
            <a:r>
              <a:rPr sz="1500" spc="-15" dirty="0">
                <a:latin typeface="Arial MT"/>
                <a:cs typeface="Arial MT"/>
              </a:rPr>
              <a:t>de 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Segurança </a:t>
            </a:r>
            <a:r>
              <a:rPr sz="1500" dirty="0">
                <a:latin typeface="Arial MT"/>
                <a:cs typeface="Arial MT"/>
              </a:rPr>
              <a:t>Institucional </a:t>
            </a:r>
            <a:r>
              <a:rPr sz="1500" spc="-1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Presidência </a:t>
            </a:r>
            <a:r>
              <a:rPr sz="1500" spc="-1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República (SIPRON), das </a:t>
            </a:r>
            <a:r>
              <a:rPr sz="1500" dirty="0">
                <a:latin typeface="Arial MT"/>
                <a:cs typeface="Arial MT"/>
              </a:rPr>
              <a:t>Indústrias </a:t>
            </a:r>
            <a:r>
              <a:rPr sz="1500" spc="-5" dirty="0">
                <a:latin typeface="Arial MT"/>
                <a:cs typeface="Arial MT"/>
              </a:rPr>
              <a:t>Nucleares </a:t>
            </a:r>
            <a:r>
              <a:rPr sz="1500" dirty="0">
                <a:latin typeface="Arial MT"/>
                <a:cs typeface="Arial MT"/>
              </a:rPr>
              <a:t> do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Brasil,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da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Eletronuclear,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CNEN,</a:t>
            </a:r>
            <a:r>
              <a:rPr sz="1500" spc="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além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convidados</a:t>
            </a:r>
            <a:r>
              <a:rPr sz="1500" spc="9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para</a:t>
            </a:r>
            <a:r>
              <a:rPr sz="1500" spc="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temas</a:t>
            </a:r>
            <a:r>
              <a:rPr sz="1500" spc="8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específicos,</a:t>
            </a:r>
            <a:r>
              <a:rPr sz="1500" spc="1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como </a:t>
            </a:r>
            <a:r>
              <a:rPr sz="1500" spc="-40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Nuclebrás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 a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ABIME.</a:t>
            </a:r>
            <a:endParaRPr sz="15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840"/>
              </a:spcBef>
              <a:buChar char="•"/>
              <a:tabLst>
                <a:tab pos="354965" algn="l"/>
                <a:tab pos="355600" algn="l"/>
              </a:tabLst>
            </a:pPr>
            <a:r>
              <a:rPr sz="1500" spc="-5" dirty="0">
                <a:latin typeface="Arial MT"/>
                <a:cs typeface="Arial MT"/>
              </a:rPr>
              <a:t>Atualização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das Listas</a:t>
            </a:r>
            <a:r>
              <a:rPr sz="1500" spc="-2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Controle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Bens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 uso </a:t>
            </a:r>
            <a:r>
              <a:rPr sz="1500" spc="-5" dirty="0">
                <a:latin typeface="Arial MT"/>
                <a:cs typeface="Arial MT"/>
              </a:rPr>
              <a:t>específico</a:t>
            </a:r>
            <a:r>
              <a:rPr sz="1500" spc="-1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de uso</a:t>
            </a:r>
            <a:r>
              <a:rPr sz="1500" spc="-5" dirty="0">
                <a:latin typeface="Arial MT"/>
                <a:cs typeface="Arial MT"/>
              </a:rPr>
              <a:t> duplo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 área nuclear</a:t>
            </a:r>
            <a:endParaRPr sz="1500">
              <a:latin typeface="Arial MT"/>
              <a:cs typeface="Arial MT"/>
            </a:endParaRPr>
          </a:p>
          <a:p>
            <a:pPr marL="756285" marR="5715" lvl="1" indent="-287020" algn="just">
              <a:lnSpc>
                <a:spcPct val="80000"/>
              </a:lnSpc>
              <a:spcBef>
                <a:spcPts val="120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Atualização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das listas </a:t>
            </a:r>
            <a:r>
              <a:rPr sz="1500" dirty="0">
                <a:latin typeface="Arial MT"/>
                <a:cs typeface="Arial MT"/>
              </a:rPr>
              <a:t>de </a:t>
            </a:r>
            <a:r>
              <a:rPr sz="1500" spc="-5" dirty="0">
                <a:latin typeface="Arial MT"/>
                <a:cs typeface="Arial MT"/>
              </a:rPr>
              <a:t>controle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brasileiras, para mantê-las </a:t>
            </a:r>
            <a:r>
              <a:rPr sz="1500" dirty="0">
                <a:latin typeface="Arial MT"/>
                <a:cs typeface="Arial MT"/>
              </a:rPr>
              <a:t>em </a:t>
            </a:r>
            <a:r>
              <a:rPr sz="1500" spc="-5" dirty="0">
                <a:latin typeface="Arial MT"/>
                <a:cs typeface="Arial MT"/>
              </a:rPr>
              <a:t>conformidade</a:t>
            </a:r>
            <a:r>
              <a:rPr sz="1500" spc="40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com lista </a:t>
            </a:r>
            <a:r>
              <a:rPr sz="1500" dirty="0">
                <a:latin typeface="Arial MT"/>
                <a:cs typeface="Arial MT"/>
              </a:rPr>
              <a:t> de </a:t>
            </a:r>
            <a:r>
              <a:rPr sz="1500" spc="-5" dirty="0">
                <a:latin typeface="Arial MT"/>
                <a:cs typeface="Arial MT"/>
              </a:rPr>
              <a:t>controle </a:t>
            </a:r>
            <a:r>
              <a:rPr sz="1500" dirty="0">
                <a:latin typeface="Arial MT"/>
                <a:cs typeface="Arial MT"/>
              </a:rPr>
              <a:t>do </a:t>
            </a:r>
            <a:r>
              <a:rPr sz="1500" spc="-5" dirty="0">
                <a:latin typeface="Arial MT"/>
                <a:cs typeface="Arial MT"/>
              </a:rPr>
              <a:t>NSG, publicada por meio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circular informativa INFCIRC/254 </a:t>
            </a:r>
            <a:r>
              <a:rPr sz="1500" dirty="0">
                <a:latin typeface="Arial MT"/>
                <a:cs typeface="Arial MT"/>
              </a:rPr>
              <a:t>da </a:t>
            </a:r>
            <a:r>
              <a:rPr sz="1500" spc="-5" dirty="0">
                <a:latin typeface="Arial MT"/>
                <a:cs typeface="Arial MT"/>
              </a:rPr>
              <a:t>Agência </a:t>
            </a:r>
            <a:r>
              <a:rPr sz="1500" dirty="0">
                <a:latin typeface="Arial MT"/>
                <a:cs typeface="Arial MT"/>
              </a:rPr>
              <a:t> Internacional</a:t>
            </a:r>
            <a:r>
              <a:rPr sz="1500" spc="-3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Energia</a:t>
            </a:r>
            <a:r>
              <a:rPr sz="1500" spc="-8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Atômica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–</a:t>
            </a:r>
            <a:r>
              <a:rPr sz="1500" spc="-7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AIEA.</a:t>
            </a:r>
            <a:endParaRPr sz="1500">
              <a:latin typeface="Arial MT"/>
              <a:cs typeface="Arial MT"/>
            </a:endParaRPr>
          </a:p>
          <a:p>
            <a:pPr marL="756285" marR="5080" lvl="1" indent="-287020" algn="just">
              <a:lnSpc>
                <a:spcPct val="79600"/>
              </a:lnSpc>
              <a:spcBef>
                <a:spcPts val="1210"/>
              </a:spcBef>
              <a:buChar char="–"/>
              <a:tabLst>
                <a:tab pos="756920" algn="l"/>
              </a:tabLst>
            </a:pPr>
            <a:r>
              <a:rPr sz="1500" spc="-5" dirty="0">
                <a:latin typeface="Arial MT"/>
                <a:cs typeface="Arial MT"/>
              </a:rPr>
              <a:t>Propostas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1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atualização</a:t>
            </a:r>
            <a:r>
              <a:rPr sz="1500" dirty="0">
                <a:latin typeface="Arial MT"/>
                <a:cs typeface="Arial MT"/>
              </a:rPr>
              <a:t> da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legislação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nacional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dos</a:t>
            </a:r>
            <a:r>
              <a:rPr sz="1500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regramentos</a:t>
            </a:r>
            <a:r>
              <a:rPr sz="1500" dirty="0">
                <a:latin typeface="Arial MT"/>
                <a:cs typeface="Arial MT"/>
              </a:rPr>
              <a:t> referentes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à </a:t>
            </a:r>
            <a:r>
              <a:rPr sz="1500" dirty="0">
                <a:latin typeface="Arial MT"/>
                <a:cs typeface="Arial MT"/>
              </a:rPr>
              <a:t> importação</a:t>
            </a:r>
            <a:r>
              <a:rPr sz="1500" spc="-25" dirty="0">
                <a:latin typeface="Arial MT"/>
                <a:cs typeface="Arial MT"/>
              </a:rPr>
              <a:t> </a:t>
            </a:r>
            <a:r>
              <a:rPr sz="1500" spc="-5" dirty="0">
                <a:latin typeface="Arial MT"/>
                <a:cs typeface="Arial MT"/>
              </a:rPr>
              <a:t>e à exportação</a:t>
            </a:r>
            <a:r>
              <a:rPr sz="1500" spc="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de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bens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da</a:t>
            </a:r>
            <a:r>
              <a:rPr sz="1500" spc="-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área</a:t>
            </a:r>
            <a:r>
              <a:rPr sz="1500" spc="-15" dirty="0">
                <a:latin typeface="Arial MT"/>
                <a:cs typeface="Arial MT"/>
              </a:rPr>
              <a:t> </a:t>
            </a:r>
            <a:r>
              <a:rPr sz="1500" dirty="0">
                <a:latin typeface="Arial MT"/>
                <a:cs typeface="Arial MT"/>
              </a:rPr>
              <a:t>nuclear</a:t>
            </a:r>
            <a:r>
              <a:rPr sz="1600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69895" y="398221"/>
            <a:ext cx="454660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Implementação,</a:t>
            </a:r>
            <a:r>
              <a:rPr sz="2000" spc="3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Acompanhamento</a:t>
            </a:r>
            <a:r>
              <a:rPr sz="2000" spc="3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</a:t>
            </a: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Controle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área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Nuclear-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IACN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9288" y="2867609"/>
            <a:ext cx="42170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Bens</a:t>
            </a:r>
            <a:r>
              <a:rPr sz="4000" spc="-350" dirty="0"/>
              <a:t> </a:t>
            </a:r>
            <a:r>
              <a:rPr sz="4000" spc="-10" dirty="0"/>
              <a:t>Sensíveis</a:t>
            </a:r>
            <a:endParaRPr sz="4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142" y="507872"/>
            <a:ext cx="3307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dirty="0"/>
              <a:t>Curso </a:t>
            </a:r>
            <a:r>
              <a:rPr spc="-5" dirty="0"/>
              <a:t>de Identificação de </a:t>
            </a:r>
            <a:r>
              <a:rPr spc="-605" dirty="0"/>
              <a:t> </a:t>
            </a:r>
            <a:r>
              <a:rPr dirty="0"/>
              <a:t>Bens</a:t>
            </a:r>
            <a:r>
              <a:rPr spc="-20" dirty="0"/>
              <a:t> </a:t>
            </a:r>
            <a:r>
              <a:rPr spc="-5" dirty="0"/>
              <a:t>Sensíveis</a:t>
            </a:r>
            <a:r>
              <a:rPr spc="-20" dirty="0"/>
              <a:t> </a:t>
            </a:r>
            <a:r>
              <a:rPr dirty="0"/>
              <a:t>(CIBS)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3016" y="1802129"/>
            <a:ext cx="8124825" cy="2659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7495" algn="l"/>
                <a:tab pos="992505" algn="l"/>
                <a:tab pos="1978660" algn="l"/>
                <a:tab pos="2231390" algn="l"/>
                <a:tab pos="3420745" algn="l"/>
                <a:tab pos="3673475" algn="l"/>
                <a:tab pos="4707255" algn="l"/>
                <a:tab pos="5636895" algn="l"/>
                <a:tab pos="6000750" algn="l"/>
                <a:tab pos="7282815" algn="l"/>
                <a:tab pos="7647305" algn="l"/>
              </a:tabLst>
            </a:pPr>
            <a:r>
              <a:rPr sz="1600" spc="-5" dirty="0">
                <a:latin typeface="Arial MT"/>
                <a:cs typeface="Arial MT"/>
              </a:rPr>
              <a:t>A	C</a:t>
            </a:r>
            <a:r>
              <a:rPr sz="1600" spc="-1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BS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coordena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imp</a:t>
            </a:r>
            <a:r>
              <a:rPr sz="1600" dirty="0">
                <a:latin typeface="Arial MT"/>
                <a:cs typeface="Arial MT"/>
              </a:rPr>
              <a:t>l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spc="-15" dirty="0">
                <a:latin typeface="Arial MT"/>
                <a:cs typeface="Arial MT"/>
              </a:rPr>
              <a:t>e</a:t>
            </a:r>
            <a:r>
              <a:rPr sz="1600" spc="-5" dirty="0">
                <a:latin typeface="Arial MT"/>
                <a:cs typeface="Arial MT"/>
              </a:rPr>
              <a:t>nta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Pro</a:t>
            </a:r>
            <a:r>
              <a:rPr sz="1600" spc="5" dirty="0">
                <a:latin typeface="Arial MT"/>
                <a:cs typeface="Arial MT"/>
              </a:rPr>
              <a:t>g</a:t>
            </a:r>
            <a:r>
              <a:rPr sz="1600" spc="-5" dirty="0">
                <a:latin typeface="Arial MT"/>
                <a:cs typeface="Arial MT"/>
              </a:rPr>
              <a:t>ra</a:t>
            </a:r>
            <a:r>
              <a:rPr sz="1600" dirty="0">
                <a:latin typeface="Arial MT"/>
                <a:cs typeface="Arial MT"/>
              </a:rPr>
              <a:t>m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Nacion</a:t>
            </a:r>
            <a:r>
              <a:rPr sz="1600" spc="-15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l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Ident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ficação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Bens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Arial MT"/>
                <a:cs typeface="Arial MT"/>
              </a:rPr>
              <a:t>Sensíveis.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Arial MT"/>
              <a:cs typeface="Arial MT"/>
            </a:endParaRPr>
          </a:p>
          <a:p>
            <a:pPr marL="355600" marR="5715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Identificação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spc="1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(CIBS)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visa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ao</a:t>
            </a:r>
            <a:r>
              <a:rPr sz="1600" spc="1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treinamento</a:t>
            </a:r>
            <a:r>
              <a:rPr sz="1600" spc="1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Aplicação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Lei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</a:t>
            </a:r>
            <a:r>
              <a:rPr sz="1600" i="1" spc="-5" dirty="0">
                <a:latin typeface="Arial"/>
                <a:cs typeface="Arial"/>
              </a:rPr>
              <a:t>enforcement</a:t>
            </a:r>
            <a:r>
              <a:rPr sz="1600" spc="-5" dirty="0">
                <a:latin typeface="Arial MT"/>
                <a:cs typeface="Arial MT"/>
              </a:rPr>
              <a:t>)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identificar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mercadorias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utilizadas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fabricação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ADM;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>
              <a:latin typeface="Arial MT"/>
              <a:cs typeface="Arial MT"/>
            </a:endParaRPr>
          </a:p>
          <a:p>
            <a:pPr marL="355600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Focado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Oficiais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Aduana 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Oficiais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 Polícia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Federal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 trabalham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portos,</a:t>
            </a:r>
            <a:r>
              <a:rPr sz="1600" dirty="0">
                <a:latin typeface="Arial MT"/>
                <a:cs typeface="Arial MT"/>
              </a:rPr>
              <a:t> aeroportos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fronteira,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acordo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prioridade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Receita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Federal.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79792" y="6115811"/>
            <a:ext cx="1664207" cy="742187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5732" y="574294"/>
            <a:ext cx="3307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00000"/>
              </a:lnSpc>
              <a:spcBef>
                <a:spcPts val="100"/>
              </a:spcBef>
            </a:pPr>
            <a:r>
              <a:rPr dirty="0"/>
              <a:t>Curso </a:t>
            </a:r>
            <a:r>
              <a:rPr spc="-5" dirty="0"/>
              <a:t>de Identificação de </a:t>
            </a:r>
            <a:r>
              <a:rPr spc="-605" dirty="0"/>
              <a:t> </a:t>
            </a:r>
            <a:r>
              <a:rPr dirty="0"/>
              <a:t>Bens</a:t>
            </a:r>
            <a:r>
              <a:rPr spc="-20" dirty="0"/>
              <a:t> </a:t>
            </a:r>
            <a:r>
              <a:rPr spc="-5" dirty="0"/>
              <a:t>Sensíveis</a:t>
            </a:r>
            <a:r>
              <a:rPr spc="-20" dirty="0"/>
              <a:t> </a:t>
            </a:r>
            <a:r>
              <a:rPr dirty="0"/>
              <a:t>(CIBS)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5967" y="2094433"/>
            <a:ext cx="776541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lang="pt-BR" sz="1600" spc="-5" dirty="0">
                <a:latin typeface="Arial MT"/>
                <a:cs typeface="Arial MT"/>
              </a:rPr>
              <a:t>A CGBS realizou, de 2009 a </a:t>
            </a:r>
            <a:r>
              <a:rPr lang="pt-BR" sz="1600" dirty="0">
                <a:latin typeface="Arial MT"/>
                <a:cs typeface="Arial MT"/>
              </a:rPr>
              <a:t>2021, </a:t>
            </a:r>
            <a:r>
              <a:rPr lang="pt-BR" sz="1600" b="1" spc="-5" dirty="0">
                <a:latin typeface="Arial"/>
                <a:cs typeface="Arial"/>
              </a:rPr>
              <a:t>27 CIBS</a:t>
            </a:r>
            <a:r>
              <a:rPr lang="pt-BR" sz="1600" spc="-5" dirty="0">
                <a:latin typeface="Arial MT"/>
                <a:cs typeface="Arial MT"/>
              </a:rPr>
              <a:t>, nos quais foram </a:t>
            </a:r>
            <a:r>
              <a:rPr lang="pt-BR" sz="1600" b="1" spc="-5" dirty="0">
                <a:latin typeface="Arial"/>
                <a:cs typeface="Arial"/>
              </a:rPr>
              <a:t>treinados 1.004 </a:t>
            </a:r>
            <a:r>
              <a:rPr lang="pt-BR" sz="1600" b="1" dirty="0">
                <a:latin typeface="Arial"/>
                <a:cs typeface="Arial"/>
              </a:rPr>
              <a:t>oficiais </a:t>
            </a:r>
            <a:r>
              <a:rPr lang="pt-BR" sz="1600" b="1" spc="5" dirty="0">
                <a:latin typeface="Arial"/>
                <a:cs typeface="Arial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aplicação da Lei da Receita Federal, da Polícia Federal, do Ministério da </a:t>
            </a:r>
            <a:r>
              <a:rPr lang="pt-BR" sz="1600" dirty="0">
                <a:latin typeface="Arial MT"/>
                <a:cs typeface="Arial MT"/>
              </a:rPr>
              <a:t>Defesa, 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 </a:t>
            </a:r>
            <a:r>
              <a:rPr lang="pt-BR" sz="1600" spc="-30" dirty="0">
                <a:latin typeface="Arial MT"/>
                <a:cs typeface="Arial MT"/>
              </a:rPr>
              <a:t>MAPA, </a:t>
            </a:r>
            <a:r>
              <a:rPr lang="pt-BR" sz="1600" spc="-5" dirty="0">
                <a:latin typeface="Arial MT"/>
                <a:cs typeface="Arial MT"/>
              </a:rPr>
              <a:t>da ANVISA, da VIGIAGRO, da Polícia Rodoviária Federal, da ABIN e do 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IBAMA.</a:t>
            </a:r>
            <a:endParaRPr lang="pt-BR"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17" y="523747"/>
            <a:ext cx="40767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Curso</a:t>
            </a:r>
            <a:r>
              <a:rPr spc="-30" dirty="0"/>
              <a:t> </a:t>
            </a:r>
            <a:r>
              <a:rPr spc="-5" dirty="0"/>
              <a:t>de Acompanhamento</a:t>
            </a:r>
            <a:r>
              <a:rPr dirty="0"/>
              <a:t> </a:t>
            </a:r>
            <a:r>
              <a:rPr spc="-5" dirty="0"/>
              <a:t>das</a:t>
            </a:r>
          </a:p>
          <a:p>
            <a:pPr marL="34925">
              <a:lnSpc>
                <a:spcPct val="100000"/>
              </a:lnSpc>
            </a:pPr>
            <a:r>
              <a:rPr dirty="0"/>
              <a:t>Inspeções</a:t>
            </a:r>
            <a:r>
              <a:rPr spc="-5" dirty="0"/>
              <a:t> Industriais</a:t>
            </a:r>
            <a:r>
              <a:rPr dirty="0"/>
              <a:t> </a:t>
            </a:r>
            <a:r>
              <a:rPr spc="-5" dirty="0"/>
              <a:t>da</a:t>
            </a:r>
            <a:r>
              <a:rPr spc="-20" dirty="0"/>
              <a:t> </a:t>
            </a:r>
            <a:r>
              <a:rPr spc="-5" dirty="0"/>
              <a:t>OPAQ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22070" y="2091054"/>
            <a:ext cx="7620000" cy="2903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10" dirty="0">
                <a:latin typeface="Arial MT"/>
                <a:cs typeface="Arial MT"/>
              </a:rPr>
              <a:t>CGBS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coordena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</a:t>
            </a:r>
            <a:r>
              <a:rPr sz="1600" spc="9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OPAQ.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Arial MT"/>
              <a:cs typeface="Arial MT"/>
            </a:endParaRPr>
          </a:p>
          <a:p>
            <a:pPr marL="354965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Curso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Acompanhamento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OPAQ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visa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qualificar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 de aplicação da lei (</a:t>
            </a:r>
            <a:r>
              <a:rPr sz="1600" i="1" spc="-5" dirty="0">
                <a:latin typeface="Arial"/>
                <a:cs typeface="Arial"/>
              </a:rPr>
              <a:t>enforcement</a:t>
            </a:r>
            <a:r>
              <a:rPr sz="1600" spc="-5" dirty="0">
                <a:latin typeface="Arial MT"/>
                <a:cs typeface="Arial MT"/>
              </a:rPr>
              <a:t>) a estarem aptos a acompanhar 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 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OPAQ;</a:t>
            </a:r>
            <a:endParaRPr sz="16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2300" dirty="0">
              <a:latin typeface="Arial MT"/>
              <a:cs typeface="Arial MT"/>
            </a:endParaRPr>
          </a:p>
          <a:p>
            <a:pPr marL="354965" marR="5080" indent="-285115" algn="just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Focado nos Oficiais de Aduana e Oficiais da Polícia Federal, que </a:t>
            </a:r>
            <a:r>
              <a:rPr sz="1600" dirty="0">
                <a:latin typeface="Arial MT"/>
                <a:cs typeface="Arial MT"/>
              </a:rPr>
              <a:t>trabalham </a:t>
            </a:r>
            <a:r>
              <a:rPr sz="1600" spc="-5" dirty="0">
                <a:latin typeface="Arial MT"/>
                <a:cs typeface="Arial MT"/>
              </a:rPr>
              <a:t>nos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aeroportos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</a:t>
            </a:r>
            <a:r>
              <a:rPr sz="1600" spc="3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são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Pontos</a:t>
            </a:r>
            <a:r>
              <a:rPr sz="1600" spc="30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Entrada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para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Inspeções</a:t>
            </a:r>
            <a:r>
              <a:rPr sz="1600" spc="3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Industriais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spc="29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OPAQ,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bem como para os Oficiais de Inteligência e os servidores das Concessionárias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referidos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aeroportos.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5967" y="1852675"/>
            <a:ext cx="7692390" cy="340931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6985" algn="just">
              <a:lnSpc>
                <a:spcPts val="1540"/>
              </a:lnSpc>
              <a:spcBef>
                <a:spcPts val="459"/>
              </a:spcBef>
            </a:pPr>
            <a:r>
              <a:rPr sz="1600" spc="-5" dirty="0">
                <a:latin typeface="Arial MT"/>
                <a:cs typeface="Arial MT"/>
              </a:rPr>
              <a:t>A CGBS, como Secretaria-Executiva da Autoridade Nacional, coordena o </a:t>
            </a:r>
            <a:r>
              <a:rPr sz="1600" b="1" spc="-5" dirty="0">
                <a:latin typeface="Arial"/>
                <a:cs typeface="Arial"/>
              </a:rPr>
              <a:t>Programa 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Nacional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Integração</a:t>
            </a:r>
            <a:r>
              <a:rPr sz="1600" b="1" dirty="0">
                <a:latin typeface="Arial"/>
                <a:cs typeface="Arial"/>
              </a:rPr>
              <a:t> Estado/Empresa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na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Área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Bens</a:t>
            </a:r>
            <a:r>
              <a:rPr sz="1600" b="1" dirty="0">
                <a:latin typeface="Arial"/>
                <a:cs typeface="Arial"/>
              </a:rPr>
              <a:t> Sensíveis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 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PRONABENS</a:t>
            </a:r>
            <a:r>
              <a:rPr sz="1600" spc="-10" dirty="0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  <a:p>
            <a:pPr marL="12700" marR="6350" algn="just">
              <a:lnSpc>
                <a:spcPts val="1540"/>
              </a:lnSpc>
              <a:spcBef>
                <a:spcPts val="1575"/>
              </a:spcBef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PRONABENS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foi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implementado,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conjunto,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(DEAIC/SEPLA/MCTIC) e pela Agência Brasileira de Inteligência (ABIN/GSI) </a:t>
            </a:r>
            <a:r>
              <a:rPr sz="1600" dirty="0">
                <a:latin typeface="Arial MT"/>
                <a:cs typeface="Arial MT"/>
              </a:rPr>
              <a:t>desde 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2004.</a:t>
            </a:r>
            <a:endParaRPr sz="1600">
              <a:latin typeface="Arial MT"/>
              <a:cs typeface="Arial MT"/>
            </a:endParaRPr>
          </a:p>
          <a:p>
            <a:pPr marL="12700" algn="just">
              <a:lnSpc>
                <a:spcPts val="1730"/>
              </a:lnSpc>
              <a:spcBef>
                <a:spcPts val="1205"/>
              </a:spcBef>
            </a:pPr>
            <a:r>
              <a:rPr sz="1600" spc="-5" dirty="0">
                <a:latin typeface="Arial MT"/>
                <a:cs typeface="Arial MT"/>
              </a:rPr>
              <a:t>Contribui</a:t>
            </a:r>
            <a:r>
              <a:rPr sz="1600" spc="2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cumprimento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da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Resolução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n.º</a:t>
            </a:r>
            <a:r>
              <a:rPr sz="1600" spc="2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1540</a:t>
            </a:r>
            <a:r>
              <a:rPr sz="1600" spc="2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Conselho</a:t>
            </a:r>
            <a:r>
              <a:rPr sz="1600" spc="2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6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Segurança</a:t>
            </a:r>
            <a:endParaRPr sz="1600">
              <a:latin typeface="Arial MT"/>
              <a:cs typeface="Arial MT"/>
            </a:endParaRPr>
          </a:p>
          <a:p>
            <a:pPr marL="12700" algn="just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Nações Unidas.</a:t>
            </a:r>
            <a:endParaRPr sz="1600">
              <a:latin typeface="Arial MT"/>
              <a:cs typeface="Arial MT"/>
            </a:endParaRPr>
          </a:p>
          <a:p>
            <a:pPr marL="12700" marR="5080" algn="just">
              <a:lnSpc>
                <a:spcPct val="80000"/>
              </a:lnSpc>
              <a:spcBef>
                <a:spcPts val="1585"/>
              </a:spcBef>
            </a:pPr>
            <a:r>
              <a:rPr sz="1600" spc="-5" dirty="0">
                <a:latin typeface="Arial MT"/>
                <a:cs typeface="Arial MT"/>
              </a:rPr>
              <a:t>Realizado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meio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visitas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técnicas.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é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focada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transferências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sensíveis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visa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salvaguardar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interesses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estratégicos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país, respaldar as políticas de segurança interna e internacional, bem como propiciar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cumprimento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compromissos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internacionais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desarmamento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não-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destruição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</a:t>
            </a:r>
            <a:r>
              <a:rPr sz="1600" dirty="0">
                <a:latin typeface="Arial MT"/>
                <a:cs typeface="Arial MT"/>
              </a:rPr>
              <a:t> massa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(ADM)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assumidos</a:t>
            </a:r>
            <a:r>
              <a:rPr sz="1600" spc="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pelo</a:t>
            </a:r>
            <a:r>
              <a:rPr sz="1600" spc="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Brasil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(UNSC,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NSG,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30" dirty="0">
                <a:latin typeface="Arial MT"/>
                <a:cs typeface="Arial MT"/>
              </a:rPr>
              <a:t>CPAQ,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35" dirty="0">
                <a:latin typeface="Arial MT"/>
                <a:cs typeface="Arial MT"/>
              </a:rPr>
              <a:t>CPAB</a:t>
            </a:r>
            <a:r>
              <a:rPr sz="1600" spc="-5" dirty="0">
                <a:latin typeface="Arial MT"/>
                <a:cs typeface="Arial MT"/>
              </a:rPr>
              <a:t> 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MTCR),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sendo,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portanto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b="1" spc="-15" dirty="0">
                <a:latin typeface="Arial"/>
                <a:cs typeface="Arial"/>
              </a:rPr>
              <a:t>Assunto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de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Estado.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46135" y="6172199"/>
            <a:ext cx="1184148" cy="6857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59227" y="528573"/>
            <a:ext cx="16224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585" marR="5080" indent="-96520">
              <a:lnSpc>
                <a:spcPct val="100000"/>
              </a:lnSpc>
              <a:spcBef>
                <a:spcPts val="100"/>
              </a:spcBef>
            </a:pPr>
            <a:r>
              <a:rPr dirty="0"/>
              <a:t>PRONA</a:t>
            </a:r>
            <a:r>
              <a:rPr spc="-10" dirty="0"/>
              <a:t>BE</a:t>
            </a:r>
            <a:r>
              <a:rPr dirty="0"/>
              <a:t>NS  </a:t>
            </a:r>
            <a:r>
              <a:rPr spc="-5" dirty="0"/>
              <a:t>OUTREACH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7847" y="6172199"/>
            <a:ext cx="1184148" cy="6857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6147" y="547192"/>
            <a:ext cx="162306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</a:t>
            </a:r>
            <a:r>
              <a:rPr spc="-10" dirty="0"/>
              <a:t>R</a:t>
            </a:r>
            <a:r>
              <a:rPr spc="-5" dirty="0"/>
              <a:t>ONA</a:t>
            </a:r>
            <a:r>
              <a:rPr spc="-15" dirty="0"/>
              <a:t>B</a:t>
            </a:r>
            <a:r>
              <a:rPr spc="-10" dirty="0"/>
              <a:t>E</a:t>
            </a:r>
            <a:r>
              <a:rPr dirty="0"/>
              <a:t>NS</a:t>
            </a:r>
          </a:p>
          <a:p>
            <a:pPr marL="108585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OUTREACH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8540" y="1997455"/>
            <a:ext cx="8068260" cy="24282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b="1" spc="-5" dirty="0">
                <a:latin typeface="Arial"/>
                <a:cs typeface="Arial"/>
              </a:rPr>
              <a:t>2004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lang="pt-BR" sz="1600" b="1" spc="-5" dirty="0">
                <a:latin typeface="Arial"/>
                <a:cs typeface="Arial"/>
              </a:rPr>
              <a:t>-</a:t>
            </a:r>
            <a:r>
              <a:rPr sz="1600" b="1" spc="-5" dirty="0">
                <a:latin typeface="Arial"/>
                <a:cs typeface="Arial"/>
              </a:rPr>
              <a:t> 20</a:t>
            </a:r>
            <a:r>
              <a:rPr lang="pt-BR" sz="1600" b="1" spc="-5" dirty="0">
                <a:latin typeface="Arial"/>
                <a:cs typeface="Arial"/>
              </a:rPr>
              <a:t>21</a:t>
            </a:r>
            <a:endParaRPr sz="16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Foram</a:t>
            </a:r>
            <a:r>
              <a:rPr lang="pt-BR" sz="1600" spc="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realizadas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387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visitas</a:t>
            </a:r>
            <a:r>
              <a:rPr lang="pt-BR" sz="1600" spc="-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técnicas,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ao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longo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17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anos;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lang="pt-BR" sz="1600" spc="-5" dirty="0">
                <a:latin typeface="Arial MT"/>
                <a:cs typeface="Arial MT"/>
              </a:rPr>
              <a:t>Foram</a:t>
            </a:r>
            <a:r>
              <a:rPr lang="pt-BR" sz="1600" spc="2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realizados 8</a:t>
            </a:r>
            <a:r>
              <a:rPr lang="pt-BR" sz="1600" spc="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Seminários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Nacionais;</a:t>
            </a:r>
            <a:endParaRPr lang="pt-BR" sz="1600" dirty="0">
              <a:latin typeface="Arial MT"/>
              <a:cs typeface="Arial MT"/>
            </a:endParaRPr>
          </a:p>
          <a:p>
            <a:pPr marL="355600" indent="-342900">
              <a:spcAft>
                <a:spcPts val="1200"/>
              </a:spcAft>
              <a:buFont typeface="Wingdings"/>
              <a:buChar char=""/>
              <a:tabLst>
                <a:tab pos="354965" algn="l"/>
                <a:tab pos="355600" algn="l"/>
                <a:tab pos="1809750" algn="l"/>
                <a:tab pos="3367404" algn="l"/>
                <a:tab pos="3660140" algn="l"/>
                <a:tab pos="4934585" algn="l"/>
                <a:tab pos="5396230" algn="l"/>
              </a:tabLst>
            </a:pPr>
            <a:r>
              <a:rPr lang="pt-BR" sz="1600" spc="-5" dirty="0">
                <a:latin typeface="Arial MT"/>
                <a:cs typeface="Arial MT"/>
              </a:rPr>
              <a:t>Coordenação,	implementação	e	participação	em	conferências, seminários, workshops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câmaras</a:t>
            </a:r>
            <a:r>
              <a:rPr lang="pt-BR" sz="1600" spc="60" dirty="0">
                <a:latin typeface="Arial MT"/>
                <a:cs typeface="Arial MT"/>
              </a:rPr>
              <a:t> </a:t>
            </a:r>
            <a:r>
              <a:rPr lang="pt-BR" sz="1600" dirty="0">
                <a:latin typeface="Arial MT"/>
                <a:cs typeface="Arial MT"/>
              </a:rPr>
              <a:t>setoriais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industriais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para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educação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e</a:t>
            </a:r>
            <a:r>
              <a:rPr lang="pt-BR" sz="1600" spc="4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divulgação</a:t>
            </a:r>
            <a:r>
              <a:rPr lang="pt-BR" sz="1600" spc="12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dos</a:t>
            </a:r>
            <a:r>
              <a:rPr lang="pt-BR" sz="1600" spc="55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temas </a:t>
            </a:r>
            <a:r>
              <a:rPr lang="pt-BR" sz="1600" spc="-43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de interesse</a:t>
            </a:r>
            <a:r>
              <a:rPr lang="pt-BR" sz="1600" spc="1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da</a:t>
            </a:r>
            <a:r>
              <a:rPr lang="pt-BR" sz="1600" dirty="0">
                <a:latin typeface="Arial MT"/>
                <a:cs typeface="Arial MT"/>
              </a:rPr>
              <a:t> </a:t>
            </a:r>
            <a:r>
              <a:rPr lang="pt-BR" sz="1600" spc="-5" dirty="0">
                <a:latin typeface="Arial MT"/>
                <a:cs typeface="Arial MT"/>
              </a:rPr>
              <a:t>CGBS.</a:t>
            </a:r>
            <a:endParaRPr lang="pt-BR" sz="16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  <a:tab pos="1809750" algn="l"/>
                <a:tab pos="3367404" algn="l"/>
                <a:tab pos="3660140" algn="l"/>
                <a:tab pos="4934585" algn="l"/>
                <a:tab pos="5396230" algn="l"/>
              </a:tabLst>
            </a:pP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142240" algn="l"/>
              </a:tabLst>
            </a:pPr>
            <a:r>
              <a:rPr spc="-5" dirty="0"/>
              <a:t>O</a:t>
            </a:r>
            <a:r>
              <a:rPr spc="155" dirty="0"/>
              <a:t> </a:t>
            </a:r>
            <a:r>
              <a:rPr spc="-5" dirty="0"/>
              <a:t>Sistema</a:t>
            </a:r>
            <a:r>
              <a:rPr spc="180" dirty="0"/>
              <a:t> </a:t>
            </a:r>
            <a:r>
              <a:rPr spc="-5" dirty="0"/>
              <a:t>de</a:t>
            </a:r>
            <a:r>
              <a:rPr spc="165" dirty="0"/>
              <a:t> </a:t>
            </a:r>
            <a:r>
              <a:rPr spc="-5" dirty="0"/>
              <a:t>Controle</a:t>
            </a:r>
            <a:r>
              <a:rPr spc="170" dirty="0"/>
              <a:t> </a:t>
            </a:r>
            <a:r>
              <a:rPr spc="-5" dirty="0"/>
              <a:t>Brasileiro</a:t>
            </a:r>
            <a:r>
              <a:rPr spc="155" dirty="0"/>
              <a:t> </a:t>
            </a:r>
            <a:r>
              <a:rPr dirty="0"/>
              <a:t>para</a:t>
            </a:r>
            <a:r>
              <a:rPr spc="175" dirty="0"/>
              <a:t> </a:t>
            </a:r>
            <a:r>
              <a:rPr spc="-5" dirty="0"/>
              <a:t>transferência</a:t>
            </a:r>
            <a:r>
              <a:rPr spc="170" dirty="0"/>
              <a:t> </a:t>
            </a:r>
            <a:r>
              <a:rPr spc="-5" dirty="0"/>
              <a:t>de</a:t>
            </a:r>
            <a:r>
              <a:rPr spc="165" dirty="0"/>
              <a:t> </a:t>
            </a:r>
            <a:r>
              <a:rPr spc="-5" dirty="0"/>
              <a:t>bens</a:t>
            </a:r>
            <a:r>
              <a:rPr spc="170" dirty="0"/>
              <a:t> </a:t>
            </a:r>
            <a:r>
              <a:rPr spc="-5" dirty="0"/>
              <a:t>sensíveis</a:t>
            </a:r>
            <a:r>
              <a:rPr spc="175" dirty="0"/>
              <a:t> </a:t>
            </a:r>
            <a:r>
              <a:rPr spc="-5" dirty="0"/>
              <a:t>tem</a:t>
            </a:r>
            <a:r>
              <a:rPr spc="170" dirty="0"/>
              <a:t> </a:t>
            </a:r>
            <a:r>
              <a:rPr spc="15" dirty="0"/>
              <a:t>um </a:t>
            </a:r>
            <a:r>
              <a:rPr spc="-430" dirty="0"/>
              <a:t> </a:t>
            </a:r>
            <a:r>
              <a:rPr spc="-5" dirty="0"/>
              <a:t>sólido</a:t>
            </a:r>
            <a:r>
              <a:rPr spc="-20" dirty="0"/>
              <a:t> </a:t>
            </a:r>
            <a:r>
              <a:rPr spc="-5" dirty="0"/>
              <a:t>aparato</a:t>
            </a:r>
            <a:r>
              <a:rPr spc="30" dirty="0"/>
              <a:t> </a:t>
            </a:r>
            <a:r>
              <a:rPr spc="-5" dirty="0"/>
              <a:t>institucional</a:t>
            </a:r>
            <a:r>
              <a:rPr spc="-20" dirty="0"/>
              <a:t> </a:t>
            </a:r>
            <a:r>
              <a:rPr spc="-5" dirty="0"/>
              <a:t>e</a:t>
            </a:r>
            <a:r>
              <a:rPr spc="15" dirty="0"/>
              <a:t> </a:t>
            </a:r>
            <a:r>
              <a:rPr spc="-5" dirty="0"/>
              <a:t>legal,</a:t>
            </a:r>
            <a:r>
              <a:rPr spc="-10" dirty="0"/>
              <a:t> </a:t>
            </a:r>
            <a:r>
              <a:rPr spc="-5" dirty="0"/>
              <a:t>contudo</a:t>
            </a:r>
            <a:r>
              <a:rPr spc="5" dirty="0"/>
              <a:t> </a:t>
            </a:r>
            <a:r>
              <a:rPr spc="-5" dirty="0"/>
              <a:t>necessita de</a:t>
            </a:r>
            <a:r>
              <a:rPr spc="20" dirty="0"/>
              <a:t> </a:t>
            </a:r>
            <a:r>
              <a:rPr spc="-5" dirty="0"/>
              <a:t>atualização: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Legislação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abrangente;</a:t>
            </a:r>
            <a:endParaRPr sz="1600">
              <a:latin typeface="Arial MT"/>
              <a:cs typeface="Arial MT"/>
            </a:endParaRPr>
          </a:p>
          <a:p>
            <a:pPr marL="629920" lvl="1" indent="-161290">
              <a:lnSpc>
                <a:spcPct val="100000"/>
              </a:lnSpc>
              <a:buSzPct val="93750"/>
              <a:buFont typeface="Wingdings"/>
              <a:buChar char=""/>
              <a:tabLst>
                <a:tab pos="630555" algn="l"/>
              </a:tabLst>
            </a:pPr>
            <a:r>
              <a:rPr sz="1600" spc="-5" dirty="0">
                <a:latin typeface="Arial MT"/>
                <a:cs typeface="Arial MT"/>
              </a:rPr>
              <a:t>Coordenação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contínua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entre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órgãos</a:t>
            </a:r>
            <a:r>
              <a:rPr sz="1600" spc="1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1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agências</a:t>
            </a:r>
            <a:r>
              <a:rPr sz="1600" spc="1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governamentais</a:t>
            </a:r>
            <a:r>
              <a:rPr sz="1600" spc="1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(CIBES</a:t>
            </a:r>
            <a:r>
              <a:rPr sz="1600" spc="1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endParaRPr sz="1600">
              <a:latin typeface="Arial MT"/>
              <a:cs typeface="Arial MT"/>
            </a:endParaRPr>
          </a:p>
          <a:p>
            <a:pPr marL="469265">
              <a:lnSpc>
                <a:spcPct val="100000"/>
              </a:lnSpc>
            </a:pPr>
            <a:r>
              <a:rPr spc="-15" dirty="0"/>
              <a:t>CIAD/CPAQ, </a:t>
            </a:r>
            <a:r>
              <a:rPr spc="-5" dirty="0"/>
              <a:t>CGBS,</a:t>
            </a:r>
            <a:r>
              <a:rPr spc="-90" dirty="0"/>
              <a:t> </a:t>
            </a:r>
            <a:r>
              <a:rPr spc="-5" dirty="0"/>
              <a:t>ABIN).</a:t>
            </a:r>
          </a:p>
          <a:p>
            <a:pPr marL="140335" indent="-128270">
              <a:lnSpc>
                <a:spcPct val="100000"/>
              </a:lnSpc>
              <a:buFont typeface="Times New Roman"/>
              <a:buChar char="•"/>
              <a:tabLst>
                <a:tab pos="140970" algn="l"/>
              </a:tabLst>
            </a:pPr>
            <a:r>
              <a:rPr spc="-5" dirty="0"/>
              <a:t>É</a:t>
            </a:r>
            <a:r>
              <a:rPr spc="-20" dirty="0"/>
              <a:t> </a:t>
            </a:r>
            <a:r>
              <a:rPr spc="-5" dirty="0"/>
              <a:t>eficiente: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Procedimento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licenciamento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simplificado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(SISCOMEX);</a:t>
            </a:r>
            <a:endParaRPr sz="1600">
              <a:latin typeface="Arial MT"/>
              <a:cs typeface="Arial MT"/>
            </a:endParaRPr>
          </a:p>
          <a:p>
            <a:pPr marL="469265" marR="8255" lvl="1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Execução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7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controles</a:t>
            </a:r>
            <a:r>
              <a:rPr sz="1600" spc="1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integrados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regimes</a:t>
            </a:r>
            <a:r>
              <a:rPr sz="1600" spc="1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convenções</a:t>
            </a:r>
            <a:r>
              <a:rPr sz="1600" spc="18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(uso</a:t>
            </a:r>
            <a:r>
              <a:rPr sz="1600" spc="16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duplo</a:t>
            </a:r>
            <a:r>
              <a:rPr sz="1600" spc="17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+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NBQ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+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vetores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CGBS).</a:t>
            </a:r>
            <a:endParaRPr sz="1600">
              <a:latin typeface="Arial MT"/>
              <a:cs typeface="Arial MT"/>
            </a:endParaRPr>
          </a:p>
          <a:p>
            <a:pPr marL="140335" indent="-128270"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  <a:tabLst>
                <a:tab pos="140970" algn="l"/>
              </a:tabLst>
            </a:pPr>
            <a:r>
              <a:rPr spc="-5" dirty="0"/>
              <a:t>É</a:t>
            </a:r>
            <a:r>
              <a:rPr spc="10" dirty="0"/>
              <a:t> </a:t>
            </a:r>
            <a:r>
              <a:rPr spc="-5" dirty="0"/>
              <a:t>continuamente</a:t>
            </a:r>
            <a:r>
              <a:rPr spc="5" dirty="0"/>
              <a:t> </a:t>
            </a:r>
            <a:r>
              <a:rPr spc="-5" dirty="0"/>
              <a:t>reforçado</a:t>
            </a:r>
            <a:r>
              <a:rPr spc="25" dirty="0"/>
              <a:t> </a:t>
            </a:r>
            <a:r>
              <a:rPr spc="-5" dirty="0"/>
              <a:t>e</a:t>
            </a:r>
            <a:r>
              <a:rPr spc="10" dirty="0"/>
              <a:t> </a:t>
            </a:r>
            <a:r>
              <a:rPr spc="-5" dirty="0"/>
              <a:t>aprimorado:</a:t>
            </a:r>
          </a:p>
          <a:p>
            <a:pPr marL="629285" lvl="1" indent="-160655">
              <a:lnSpc>
                <a:spcPct val="100000"/>
              </a:lnSpc>
              <a:buSzPct val="93750"/>
              <a:buFont typeface="Wingdings"/>
              <a:buChar char=""/>
              <a:tabLst>
                <a:tab pos="629920" algn="l"/>
              </a:tabLst>
            </a:pPr>
            <a:r>
              <a:rPr sz="1600" spc="-5" dirty="0">
                <a:latin typeface="Arial MT"/>
                <a:cs typeface="Arial MT"/>
              </a:rPr>
              <a:t>Atividades de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Educação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Divulgação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-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Outreach</a:t>
            </a:r>
            <a:r>
              <a:rPr sz="1600" spc="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(PRONABENS);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55163" y="4391405"/>
            <a:ext cx="56438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61770" algn="l"/>
                <a:tab pos="1859914" algn="l"/>
                <a:tab pos="2934335" algn="l"/>
                <a:tab pos="4201160" algn="l"/>
                <a:tab pos="4700905" algn="l"/>
                <a:tab pos="5405120" algn="l"/>
              </a:tabLst>
            </a:pPr>
            <a:r>
              <a:rPr sz="1600" spc="-5" dirty="0">
                <a:latin typeface="Arial MT"/>
                <a:cs typeface="Arial MT"/>
              </a:rPr>
              <a:t>m</a:t>
            </a:r>
            <a:r>
              <a:rPr sz="1600" spc="5" dirty="0">
                <a:latin typeface="Arial MT"/>
                <a:cs typeface="Arial MT"/>
              </a:rPr>
              <a:t>o</a:t>
            </a:r>
            <a:r>
              <a:rPr sz="1600" spc="-5" dirty="0">
                <a:latin typeface="Arial MT"/>
                <a:cs typeface="Arial MT"/>
              </a:rPr>
              <a:t>derni</a:t>
            </a:r>
            <a:r>
              <a:rPr sz="1600" dirty="0">
                <a:latin typeface="Arial MT"/>
                <a:cs typeface="Arial MT"/>
              </a:rPr>
              <a:t>z</a:t>
            </a:r>
            <a:r>
              <a:rPr sz="1600" spc="-5" dirty="0">
                <a:latin typeface="Arial MT"/>
                <a:cs typeface="Arial MT"/>
              </a:rPr>
              <a:t>ação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legi</a:t>
            </a:r>
            <a:r>
              <a:rPr sz="1600" spc="-15" dirty="0">
                <a:latin typeface="Arial MT"/>
                <a:cs typeface="Arial MT"/>
              </a:rPr>
              <a:t>s</a:t>
            </a:r>
            <a:r>
              <a:rPr sz="1600" spc="-5" dirty="0">
                <a:latin typeface="Arial MT"/>
                <a:cs typeface="Arial MT"/>
              </a:rPr>
              <a:t>l</a:t>
            </a:r>
            <a:r>
              <a:rPr sz="1600" spc="-20" dirty="0">
                <a:latin typeface="Arial MT"/>
                <a:cs typeface="Arial MT"/>
              </a:rPr>
              <a:t>a</a:t>
            </a:r>
            <a:r>
              <a:rPr sz="1600" spc="-5" dirty="0">
                <a:latin typeface="Arial MT"/>
                <a:cs typeface="Arial MT"/>
              </a:rPr>
              <a:t>ção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(a</a:t>
            </a:r>
            <a:r>
              <a:rPr sz="1600" dirty="0">
                <a:latin typeface="Arial MT"/>
                <a:cs typeface="Arial MT"/>
              </a:rPr>
              <a:t>t</a:t>
            </a:r>
            <a:r>
              <a:rPr sz="1600" spc="-5" dirty="0">
                <a:latin typeface="Arial MT"/>
                <a:cs typeface="Arial MT"/>
              </a:rPr>
              <a:t>ua</a:t>
            </a:r>
            <a:r>
              <a:rPr sz="1600" spc="-10" dirty="0">
                <a:latin typeface="Arial MT"/>
                <a:cs typeface="Arial MT"/>
              </a:rPr>
              <a:t>l</a:t>
            </a:r>
            <a:r>
              <a:rPr sz="1600" spc="-5" dirty="0">
                <a:latin typeface="Arial MT"/>
                <a:cs typeface="Arial MT"/>
              </a:rPr>
              <a:t>iza</a:t>
            </a:r>
            <a:r>
              <a:rPr sz="1600" spc="-10" dirty="0">
                <a:latin typeface="Arial MT"/>
                <a:cs typeface="Arial MT"/>
              </a:rPr>
              <a:t>ç</a:t>
            </a:r>
            <a:r>
              <a:rPr sz="1600" spc="-5" dirty="0">
                <a:latin typeface="Arial MT"/>
                <a:cs typeface="Arial MT"/>
              </a:rPr>
              <a:t>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Listas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de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4517" y="4391405"/>
            <a:ext cx="137160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2720">
              <a:lnSpc>
                <a:spcPct val="100000"/>
              </a:lnSpc>
              <a:spcBef>
                <a:spcPts val="95"/>
              </a:spcBef>
              <a:buSzPct val="93750"/>
              <a:buFont typeface="Wingdings"/>
              <a:buChar char=""/>
              <a:tabLst>
                <a:tab pos="172720" algn="l"/>
                <a:tab pos="1078230" algn="l"/>
              </a:tabLst>
            </a:pPr>
            <a:r>
              <a:rPr sz="1600" spc="-5" dirty="0">
                <a:latin typeface="Arial MT"/>
                <a:cs typeface="Arial MT"/>
              </a:rPr>
              <a:t>Rev</a:t>
            </a:r>
            <a:r>
              <a:rPr sz="1600" spc="-15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são</a:t>
            </a:r>
            <a:r>
              <a:rPr sz="1600" dirty="0">
                <a:latin typeface="Arial MT"/>
                <a:cs typeface="Arial MT"/>
              </a:rPr>
              <a:t>	</a:t>
            </a:r>
            <a:r>
              <a:rPr sz="1600" spc="-5" dirty="0">
                <a:latin typeface="Arial MT"/>
                <a:cs typeface="Arial MT"/>
              </a:rPr>
              <a:t>e  Controle);</a:t>
            </a:r>
            <a:endParaRPr sz="1600">
              <a:latin typeface="Arial MT"/>
              <a:cs typeface="Arial MT"/>
            </a:endParaRPr>
          </a:p>
          <a:p>
            <a:pPr marL="172720" indent="-160020">
              <a:lnSpc>
                <a:spcPct val="100000"/>
              </a:lnSpc>
              <a:buSzPct val="93750"/>
              <a:buFont typeface="Wingdings"/>
              <a:buChar char=""/>
              <a:tabLst>
                <a:tab pos="172720" algn="l"/>
              </a:tabLst>
            </a:pPr>
            <a:r>
              <a:rPr sz="1600" spc="-5" dirty="0">
                <a:latin typeface="Arial MT"/>
                <a:cs typeface="Arial MT"/>
              </a:rPr>
              <a:t>Capacitação.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33066" y="580390"/>
            <a:ext cx="1466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Conclusões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27376" y="1613916"/>
            <a:ext cx="4753356" cy="38023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5257" y="572515"/>
            <a:ext cx="2206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BENS</a:t>
            </a:r>
            <a:r>
              <a:rPr spc="-65" dirty="0"/>
              <a:t> </a:t>
            </a:r>
            <a:r>
              <a:rPr spc="-5" dirty="0"/>
              <a:t>SENSÍVEIS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2543" y="1198879"/>
            <a:ext cx="7766684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Arial MT"/>
                <a:cs typeface="Arial MT"/>
              </a:rPr>
              <a:t>Materiais, equipamentos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suas tecnologias passíveis de utilização em programas 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 e fabricação de Armas de Destruição em Massa, bem como de seus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vetores.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79092" y="2264664"/>
            <a:ext cx="2542540" cy="2146300"/>
            <a:chOff x="1879092" y="2264664"/>
            <a:chExt cx="2542540" cy="21463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9092" y="2319528"/>
              <a:ext cx="1331976" cy="204978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6872" y="2276856"/>
              <a:ext cx="1242060" cy="107442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160776" y="2270760"/>
              <a:ext cx="1254760" cy="1087120"/>
            </a:xfrm>
            <a:custGeom>
              <a:avLst/>
              <a:gdLst/>
              <a:ahLst/>
              <a:cxnLst/>
              <a:rect l="l" t="t" r="r" b="b"/>
              <a:pathLst>
                <a:path w="1254760" h="1087120">
                  <a:moveTo>
                    <a:pt x="0" y="1086612"/>
                  </a:moveTo>
                  <a:lnTo>
                    <a:pt x="1254252" y="1086612"/>
                  </a:lnTo>
                  <a:lnTo>
                    <a:pt x="1254252" y="0"/>
                  </a:lnTo>
                  <a:lnTo>
                    <a:pt x="0" y="0"/>
                  </a:lnTo>
                  <a:lnTo>
                    <a:pt x="0" y="1086612"/>
                  </a:lnTo>
                  <a:close/>
                </a:path>
              </a:pathLst>
            </a:custGeom>
            <a:ln w="12192">
              <a:solidFill>
                <a:srgbClr val="6161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11068" y="3352800"/>
              <a:ext cx="1153668" cy="1057656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24984" y="2129027"/>
            <a:ext cx="1828800" cy="13716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19527" y="4544567"/>
            <a:ext cx="2033016" cy="1673352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4965191" y="3843020"/>
            <a:ext cx="2392680" cy="2155190"/>
            <a:chOff x="4965191" y="3843020"/>
            <a:chExt cx="2392680" cy="2155190"/>
          </a:xfrm>
        </p:grpSpPr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03291" y="3881628"/>
              <a:ext cx="2316480" cy="207873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4965192" y="3843019"/>
              <a:ext cx="2392680" cy="2155190"/>
            </a:xfrm>
            <a:custGeom>
              <a:avLst/>
              <a:gdLst/>
              <a:ahLst/>
              <a:cxnLst/>
              <a:rect l="l" t="t" r="r" b="b"/>
              <a:pathLst>
                <a:path w="2392679" h="2155190">
                  <a:moveTo>
                    <a:pt x="2367280" y="38608"/>
                  </a:moveTo>
                  <a:lnTo>
                    <a:pt x="2354580" y="38608"/>
                  </a:lnTo>
                  <a:lnTo>
                    <a:pt x="2354580" y="2117090"/>
                  </a:lnTo>
                  <a:lnTo>
                    <a:pt x="38100" y="2117090"/>
                  </a:lnTo>
                  <a:lnTo>
                    <a:pt x="38100" y="38112"/>
                  </a:lnTo>
                  <a:lnTo>
                    <a:pt x="25400" y="38112"/>
                  </a:lnTo>
                  <a:lnTo>
                    <a:pt x="25400" y="2117090"/>
                  </a:lnTo>
                  <a:lnTo>
                    <a:pt x="25400" y="2129790"/>
                  </a:lnTo>
                  <a:lnTo>
                    <a:pt x="2367280" y="2129790"/>
                  </a:lnTo>
                  <a:lnTo>
                    <a:pt x="2367280" y="2117344"/>
                  </a:lnTo>
                  <a:lnTo>
                    <a:pt x="2367280" y="2117090"/>
                  </a:lnTo>
                  <a:lnTo>
                    <a:pt x="2367280" y="38608"/>
                  </a:lnTo>
                  <a:close/>
                </a:path>
                <a:path w="2392679" h="2155190">
                  <a:moveTo>
                    <a:pt x="2367280" y="25400"/>
                  </a:moveTo>
                  <a:lnTo>
                    <a:pt x="25400" y="25400"/>
                  </a:lnTo>
                  <a:lnTo>
                    <a:pt x="25400" y="38100"/>
                  </a:lnTo>
                  <a:lnTo>
                    <a:pt x="2367280" y="38100"/>
                  </a:lnTo>
                  <a:lnTo>
                    <a:pt x="2367280" y="25400"/>
                  </a:lnTo>
                  <a:close/>
                </a:path>
                <a:path w="2392679" h="2155190">
                  <a:moveTo>
                    <a:pt x="2392680" y="13208"/>
                  </a:moveTo>
                  <a:lnTo>
                    <a:pt x="2379980" y="13208"/>
                  </a:lnTo>
                  <a:lnTo>
                    <a:pt x="2379980" y="2142490"/>
                  </a:lnTo>
                  <a:lnTo>
                    <a:pt x="12700" y="2142490"/>
                  </a:lnTo>
                  <a:lnTo>
                    <a:pt x="12700" y="12712"/>
                  </a:lnTo>
                  <a:lnTo>
                    <a:pt x="0" y="12712"/>
                  </a:lnTo>
                  <a:lnTo>
                    <a:pt x="0" y="2142490"/>
                  </a:lnTo>
                  <a:lnTo>
                    <a:pt x="0" y="2155190"/>
                  </a:lnTo>
                  <a:lnTo>
                    <a:pt x="2392680" y="2155190"/>
                  </a:lnTo>
                  <a:lnTo>
                    <a:pt x="2392680" y="2142744"/>
                  </a:lnTo>
                  <a:lnTo>
                    <a:pt x="2392680" y="2142490"/>
                  </a:lnTo>
                  <a:lnTo>
                    <a:pt x="2392680" y="13208"/>
                  </a:lnTo>
                  <a:close/>
                </a:path>
                <a:path w="2392679" h="2155190">
                  <a:moveTo>
                    <a:pt x="239268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2392680" y="12700"/>
                  </a:lnTo>
                  <a:lnTo>
                    <a:pt x="2392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9480" marR="5080" indent="-1460500">
              <a:lnSpc>
                <a:spcPct val="100000"/>
              </a:lnSpc>
              <a:spcBef>
                <a:spcPts val="100"/>
              </a:spcBef>
            </a:pPr>
            <a:r>
              <a:rPr dirty="0"/>
              <a:t>Por </a:t>
            </a:r>
            <a:r>
              <a:rPr spc="-5" dirty="0"/>
              <a:t>que controlar</a:t>
            </a:r>
            <a:r>
              <a:rPr spc="15" dirty="0"/>
              <a:t> </a:t>
            </a:r>
            <a:r>
              <a:rPr dirty="0"/>
              <a:t>as</a:t>
            </a:r>
            <a:r>
              <a:rPr spc="-10" dirty="0"/>
              <a:t> </a:t>
            </a:r>
            <a:r>
              <a:rPr spc="-5" dirty="0"/>
              <a:t>transferências</a:t>
            </a:r>
            <a:r>
              <a:rPr dirty="0"/>
              <a:t> </a:t>
            </a:r>
            <a:r>
              <a:rPr spc="-5" dirty="0"/>
              <a:t>de </a:t>
            </a:r>
            <a:r>
              <a:rPr spc="-600" dirty="0"/>
              <a:t> </a:t>
            </a:r>
            <a:r>
              <a:rPr spc="-5" dirty="0"/>
              <a:t>bens</a:t>
            </a:r>
            <a:r>
              <a:rPr spc="-10" dirty="0"/>
              <a:t> </a:t>
            </a:r>
            <a:r>
              <a:rPr spc="-5" dirty="0"/>
              <a:t>sensíveis?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0600" y="1609344"/>
            <a:ext cx="4177284" cy="42672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18540" y="1704848"/>
            <a:ext cx="8221345" cy="497586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354965" marR="4109085" indent="-342900">
              <a:lnSpc>
                <a:spcPts val="1730"/>
              </a:lnSpc>
              <a:spcBef>
                <a:spcPts val="310"/>
              </a:spcBef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histórico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atividades 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proliferação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demonstra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 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 que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desenvolvem programas de Armas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Destruição 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Massa (ADM)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necessitam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construir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plantas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próprias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produção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materiais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agentes.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150">
              <a:latin typeface="Arial MT"/>
              <a:cs typeface="Arial MT"/>
            </a:endParaRPr>
          </a:p>
          <a:p>
            <a:pPr marL="354965" marR="4460240" indent="-342900">
              <a:lnSpc>
                <a:spcPts val="1730"/>
              </a:lnSpc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Estas plantas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carecem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suprimento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externo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(importação)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materiais,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 e tecnologias.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2150">
              <a:latin typeface="Arial MT"/>
              <a:cs typeface="Arial MT"/>
            </a:endParaRPr>
          </a:p>
          <a:p>
            <a:pPr marL="354965" marR="4142104" indent="-342900">
              <a:lnSpc>
                <a:spcPts val="1730"/>
              </a:lnSpc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Arial MT"/>
                <a:cs typeface="Arial MT"/>
              </a:rPr>
              <a:t>Redes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proliferantes,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atravessadores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empresas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fachada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atuam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às margens </a:t>
            </a:r>
            <a:r>
              <a:rPr sz="1600" spc="-4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sistemas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nacionais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controle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exportação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obtenção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bens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necessários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para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estas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plantas.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ts val="1730"/>
              </a:lnSpc>
            </a:pPr>
            <a:r>
              <a:rPr sz="1600" spc="-5" dirty="0">
                <a:latin typeface="Arial MT"/>
                <a:cs typeface="Arial MT"/>
              </a:rPr>
              <a:t>Logo,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torna-se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essencial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controlar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materiais,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equipamentos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tecnologias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passíveis de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utilização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por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países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ou</a:t>
            </a:r>
            <a:r>
              <a:rPr sz="1600" spc="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grupos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terroristas</a:t>
            </a:r>
            <a:r>
              <a:rPr sz="1600" spc="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desenvolvimento de</a:t>
            </a:r>
            <a:r>
              <a:rPr sz="1600" spc="-8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Armas</a:t>
            </a:r>
            <a:r>
              <a:rPr sz="1600" spc="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Destruição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Massa.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3177" y="2090750"/>
            <a:ext cx="5183505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COMPROMISSOS </a:t>
            </a:r>
            <a:r>
              <a:rPr sz="4000" spc="-5" dirty="0"/>
              <a:t> INTERNACIONAIS  BRASILEIROS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4844" y="491997"/>
            <a:ext cx="426148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Tratados,</a:t>
            </a:r>
            <a:r>
              <a:rPr spc="-20" dirty="0"/>
              <a:t> </a:t>
            </a:r>
            <a:r>
              <a:rPr dirty="0"/>
              <a:t>Convenções</a:t>
            </a:r>
            <a:r>
              <a:rPr spc="-15" dirty="0"/>
              <a:t> </a:t>
            </a:r>
            <a:r>
              <a:rPr dirty="0"/>
              <a:t>e</a:t>
            </a:r>
            <a:r>
              <a:rPr spc="-20" dirty="0"/>
              <a:t> </a:t>
            </a:r>
            <a:r>
              <a:rPr dirty="0"/>
              <a:t>Regimes </a:t>
            </a:r>
            <a:r>
              <a:rPr spc="-60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desarmamento</a:t>
            </a:r>
            <a:r>
              <a:rPr spc="-10" dirty="0"/>
              <a:t> 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não </a:t>
            </a:r>
            <a:r>
              <a:rPr dirty="0"/>
              <a:t> proliferação</a:t>
            </a:r>
            <a:r>
              <a:rPr spc="10" dirty="0"/>
              <a:t> </a:t>
            </a:r>
            <a:r>
              <a:rPr spc="-5" dirty="0"/>
              <a:t>de</a:t>
            </a:r>
            <a:r>
              <a:rPr dirty="0"/>
              <a:t> </a:t>
            </a:r>
            <a:r>
              <a:rPr spc="-5" dirty="0"/>
              <a:t>Armas de </a:t>
            </a:r>
            <a:r>
              <a:rPr dirty="0"/>
              <a:t> </a:t>
            </a:r>
            <a:r>
              <a:rPr spc="-5" dirty="0"/>
              <a:t>Destruição</a:t>
            </a:r>
            <a:r>
              <a:rPr spc="5" dirty="0"/>
              <a:t> </a:t>
            </a:r>
            <a:r>
              <a:rPr dirty="0"/>
              <a:t>em</a:t>
            </a:r>
            <a:r>
              <a:rPr spc="-5" dirty="0"/>
              <a:t> </a:t>
            </a:r>
            <a:r>
              <a:rPr dirty="0"/>
              <a:t>Massa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4837" y="2374900"/>
          <a:ext cx="8353425" cy="3927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91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1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64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Grupo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Supridores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Nucleares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(NSG)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Admitido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1996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Convenção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sobre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Proibição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Armas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Biológicas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(CPAB)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Assinada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 10.4.1972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Ratificada</a:t>
                      </a:r>
                      <a:r>
                        <a:rPr sz="1600" spc="-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27.2.1973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85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Convenção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sobre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Proibição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Armas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Químicas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(CPAQ)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Assinada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 13.1.1993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Ratificada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13.5.1996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Regime 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Tecnologia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Mísseis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(MTCR)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Admitido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1995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726">
                <a:tc>
                  <a:txBody>
                    <a:bodyPr/>
                    <a:lstStyle/>
                    <a:p>
                      <a:pPr marL="91440" marR="2673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Resolução nº 1540 do CSNU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Decreto nº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7.722,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20.4.2012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Publicada,</a:t>
                      </a:r>
                      <a:r>
                        <a:rPr sz="16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em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28.4.2004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734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Outras</a:t>
                      </a:r>
                      <a:r>
                        <a:rPr sz="1600" spc="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resoluções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CSNU,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proíbem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transferências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para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determinados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países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Irã;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Iraque;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 marR="117221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Coreia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Norte;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Síria;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Sudão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3142" y="2761868"/>
            <a:ext cx="56584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Legislação</a:t>
            </a:r>
            <a:r>
              <a:rPr sz="4000" spc="-35" dirty="0"/>
              <a:t> </a:t>
            </a:r>
            <a:r>
              <a:rPr sz="4000" spc="-5" dirty="0"/>
              <a:t>Nacional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3400" y="1741551"/>
          <a:ext cx="8209279" cy="4633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8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6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Lei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9.112/95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4139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Regulamenta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exportações</a:t>
                      </a:r>
                      <a:r>
                        <a:rPr sz="16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(áreas</a:t>
                      </a:r>
                      <a:r>
                        <a:rPr sz="1600" spc="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nuclear,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química,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biológica,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mísseis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uso duplo),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tecnologias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serviços diretamente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relacionados,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bem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institui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 a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Comissão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Interministerial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Exportação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(CIBES).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66">
                <a:tc>
                  <a:txBody>
                    <a:bodyPr/>
                    <a:lstStyle/>
                    <a:p>
                      <a:pPr marL="91440" marR="13919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Decreto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2.074/96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115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Cria a Comissão Interministerial para a Aplicação dos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Dispositivos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35" dirty="0">
                          <a:latin typeface="Arial MT"/>
                          <a:cs typeface="Arial MT"/>
                        </a:rPr>
                        <a:t>CPAQ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(CIAD/CPAQ).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9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Decreto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4.214/2002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6038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Define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as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competências da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Comissão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Interministerial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 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Exportação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Bens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Sensíveis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(CIBES)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sob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a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égide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da</a:t>
                      </a:r>
                      <a:r>
                        <a:rPr sz="1600" spc="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Lei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20" dirty="0">
                          <a:latin typeface="Arial MT"/>
                          <a:cs typeface="Arial MT"/>
                        </a:rPr>
                        <a:t>9.112/95.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9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Portaria</a:t>
                      </a:r>
                      <a:r>
                        <a:rPr sz="16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MCTIC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436</a:t>
                      </a:r>
                      <a:endParaRPr sz="1600">
                        <a:latin typeface="Arial MT"/>
                        <a:cs typeface="Arial MT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(14.6.2012)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222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600" spc="-5" dirty="0">
                          <a:latin typeface="Arial MT"/>
                          <a:cs typeface="Arial MT"/>
                        </a:rPr>
                        <a:t>Controle</a:t>
                      </a:r>
                      <a:r>
                        <a:rPr sz="1600" spc="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importação</a:t>
                      </a:r>
                      <a:r>
                        <a:rPr sz="1600" spc="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das</a:t>
                      </a:r>
                      <a:r>
                        <a:rPr sz="1600" spc="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substâncias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químicas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listadas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 </a:t>
                      </a:r>
                      <a:r>
                        <a:rPr sz="1600" spc="-43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especificadas</a:t>
                      </a:r>
                      <a:r>
                        <a:rPr sz="16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pela</a:t>
                      </a:r>
                      <a:r>
                        <a:rPr sz="1600" spc="-1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600" spc="-30" dirty="0">
                          <a:latin typeface="Arial MT"/>
                          <a:cs typeface="Arial MT"/>
                        </a:rPr>
                        <a:t>CPAQ.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423922" y="530097"/>
            <a:ext cx="2557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Legislação</a:t>
            </a:r>
            <a:r>
              <a:rPr sz="1800" b="1" spc="-70" dirty="0">
                <a:latin typeface="Verdana"/>
                <a:cs typeface="Verdana"/>
              </a:rPr>
              <a:t> </a:t>
            </a:r>
            <a:r>
              <a:rPr sz="1800" b="1" spc="-5" dirty="0">
                <a:latin typeface="Verdana"/>
                <a:cs typeface="Verdana"/>
              </a:rPr>
              <a:t>Nacional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2773</Words>
  <Application>Microsoft Office PowerPoint</Application>
  <PresentationFormat>Apresentação na tela (4:3)</PresentationFormat>
  <Paragraphs>289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3" baseType="lpstr">
      <vt:lpstr>Arial</vt:lpstr>
      <vt:lpstr>Arial MT</vt:lpstr>
      <vt:lpstr>Calibri</vt:lpstr>
      <vt:lpstr>Times New Roman</vt:lpstr>
      <vt:lpstr>Verdana</vt:lpstr>
      <vt:lpstr>Wingdings</vt:lpstr>
      <vt:lpstr>Office Theme</vt:lpstr>
      <vt:lpstr>Sistema Brasileiro de  Controle de Exportação de  Bens Sensíveis</vt:lpstr>
      <vt:lpstr>Sistema Brasileiro de Controle de Exportação</vt:lpstr>
      <vt:lpstr>Bens Sensíveis</vt:lpstr>
      <vt:lpstr>BENS SENSÍVEIS</vt:lpstr>
      <vt:lpstr>Por que controlar as transferências de  bens sensíveis?</vt:lpstr>
      <vt:lpstr>COMPROMISSOS  INTERNACIONAIS  BRASILEIROS</vt:lpstr>
      <vt:lpstr>Tratados, Convenções e Regimes  de desarmamento e de não  proliferação de Armas de  Destruição em Massa</vt:lpstr>
      <vt:lpstr>Legislação Nacional</vt:lpstr>
      <vt:lpstr>Apresentação do PowerPoint</vt:lpstr>
      <vt:lpstr>Legislação Nacional</vt:lpstr>
      <vt:lpstr>SISTEMA  NACIONAL DE  CONTROLE</vt:lpstr>
      <vt:lpstr>Autoridade Nacional  Brasileira</vt:lpstr>
      <vt:lpstr>CIBES</vt:lpstr>
      <vt:lpstr>CIAD-CPAQ</vt:lpstr>
      <vt:lpstr>A CGBS</vt:lpstr>
      <vt:lpstr>CGBS - Organograma</vt:lpstr>
      <vt:lpstr>Principais Atribuições</vt:lpstr>
      <vt:lpstr>Principais Atribuições</vt:lpstr>
      <vt:lpstr>PRINCIPAIS  ATIVIDADES  DA CGBS</vt:lpstr>
      <vt:lpstr>Controle de Transferências de Bens  Sensíveis</vt:lpstr>
      <vt:lpstr>Controle de Transferências de Bens  Sensíveis</vt:lpstr>
      <vt:lpstr>Declaração de uso/usuário final nas importações</vt:lpstr>
      <vt:lpstr>Implementação, Acompanhamento e Controle na área de Mísseis - IACM</vt:lpstr>
      <vt:lpstr>Implementação, Acompanhamento  e Controle da Área Química - IACQ</vt:lpstr>
      <vt:lpstr>Implementação, Acompanhamento  e Controle da Área Química - IACQ</vt:lpstr>
      <vt:lpstr>Implementação, Acompanhamento  e Controle da Área Química - IACQ</vt:lpstr>
      <vt:lpstr>Implementação, Acompanhamento e Controle na área Biológica- IACB</vt:lpstr>
      <vt:lpstr>Implementação, Acompanhamento e Controle na área Nuclear- IACN</vt:lpstr>
      <vt:lpstr>Implementação, Acompanhamento e Controle na área Nuclear- IACN</vt:lpstr>
      <vt:lpstr>Curso de Identificação de  Bens Sensíveis (CIBS)</vt:lpstr>
      <vt:lpstr>Curso de Identificação de  Bens Sensíveis (CIBS)</vt:lpstr>
      <vt:lpstr>Curso de Acompanhamento das Inspeções Industriais da OPAQ</vt:lpstr>
      <vt:lpstr>PRONABENS  OUTREACH</vt:lpstr>
      <vt:lpstr>PRONABENS OUTREACH</vt:lpstr>
      <vt:lpstr>Conclusões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Robson Vignoli</dc:creator>
  <cp:lastModifiedBy>Lara Roberta Silva Rocha</cp:lastModifiedBy>
  <cp:revision>3</cp:revision>
  <dcterms:created xsi:type="dcterms:W3CDTF">2022-08-19T13:18:16Z</dcterms:created>
  <dcterms:modified xsi:type="dcterms:W3CDTF">2023-09-27T18:13:41Z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2022-08-19T00:00:00Z</vt:filetime>
  </property>
</Properties>
</file>